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5"/>
  </p:notesMasterIdLst>
  <p:sldIdLst>
    <p:sldId id="325" r:id="rId2"/>
    <p:sldId id="324" r:id="rId3"/>
    <p:sldId id="327" r:id="rId4"/>
  </p:sldIdLst>
  <p:sldSz cx="9144000" cy="5143500" type="screen16x9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Medium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4656"/>
  </p:normalViewPr>
  <p:slideViewPr>
    <p:cSldViewPr snapToGrid="0">
      <p:cViewPr varScale="1">
        <p:scale>
          <a:sx n="131" d="100"/>
          <a:sy n="131" d="100"/>
        </p:scale>
        <p:origin x="1016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cd.int/resources/manuals-and-guides/addendum-good-practice-guidance-sdg-indicator-1531-proportion-lan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>
          <a:extLst>
            <a:ext uri="{FF2B5EF4-FFF2-40B4-BE49-F238E27FC236}">
              <a16:creationId xmlns:a16="http://schemas.microsoft.com/office/drawing/2014/main" id="{C94C73DD-71C8-C3D4-2D8C-B1363263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4e8f040cc_0_50:notes">
            <a:extLst>
              <a:ext uri="{FF2B5EF4-FFF2-40B4-BE49-F238E27FC236}">
                <a16:creationId xmlns:a16="http://schemas.microsoft.com/office/drawing/2014/main" id="{734F6992-83A4-182B-BD89-8F2C3EA789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84e8f040cc_0_50:notes">
            <a:extLst>
              <a:ext uri="{FF2B5EF4-FFF2-40B4-BE49-F238E27FC236}">
                <a16:creationId xmlns:a16="http://schemas.microsoft.com/office/drawing/2014/main" id="{D0DCE68B-F814-9776-8A6B-6F9D105D63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CEO team took over leadership for SDG CG in June 2025 following a request from CEOS SEO.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33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B4337AE7-A0BA-8401-89DF-2440AB3A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84e8f040cc_0_57:notes">
            <a:extLst>
              <a:ext uri="{FF2B5EF4-FFF2-40B4-BE49-F238E27FC236}">
                <a16:creationId xmlns:a16="http://schemas.microsoft.com/office/drawing/2014/main" id="{8E3FB713-A939-1B9B-2578-E7FD2FBBC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response to UN-GGIM mentioned the support sheets, the role of EO as part of broader geospatial information management and the availability of the Missions, Instruments and Measurements (MIM) Database as a consolidated statement of CEOS Agency programmes and plans</a:t>
            </a:r>
            <a:endParaRPr lang="en-GB" dirty="0"/>
          </a:p>
          <a:p>
            <a:pPr marL="158750" indent="0">
              <a:buFontTx/>
              <a:buNone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Following outcomes of the Ramsar Conference of the Parties earlier in 2025 where national wetland inventory (NWI) was high on the agenda, there is a new contact point on SDG 6.6.1 (and on NWI) at the Convention on Wetlands, they will support CEOS on a new version of the support sheet for SDG6 for the first SIT meeting next year. </a:t>
            </a:r>
          </a:p>
          <a:p>
            <a:pPr marL="158750" indent="0">
              <a:buFontTx/>
              <a:buNone/>
            </a:pPr>
            <a:endParaRPr lang="en-GB" dirty="0"/>
          </a:p>
          <a:p>
            <a:pPr marL="158750" indent="0">
              <a:buFontTx/>
              <a:buNone/>
            </a:pPr>
            <a:r>
              <a:rPr lang="en-GB" dirty="0"/>
              <a:t>For SDG 11 support sheet there is some additional interest from the JRC and the Global Human Settlement Layer, as well as </a:t>
            </a:r>
            <a:r>
              <a:rPr lang="en-GB" dirty="0" err="1"/>
              <a:t>WorldPop</a:t>
            </a:r>
            <a:r>
              <a:rPr lang="en-GB" dirty="0"/>
              <a:t>. Additional contributors will be pulled in from the GEO Resilient Cities Working Group. </a:t>
            </a:r>
          </a:p>
          <a:p>
            <a:pPr marL="158750" indent="0">
              <a:buFontTx/>
              <a:buNone/>
            </a:pPr>
            <a:endParaRPr lang="en-GB" dirty="0"/>
          </a:p>
          <a:p>
            <a:pPr marL="158750" indent="0">
              <a:buFontTx/>
              <a:buNone/>
            </a:pPr>
            <a:r>
              <a:rPr lang="en-US" dirty="0"/>
              <a:t>Regarding SDG 14 there was an update early in 2025, which clarified language around indicators, the usefulness of indicators for agencies/nations and added some new references.</a:t>
            </a:r>
          </a:p>
          <a:p>
            <a:pPr marL="158750" indent="0">
              <a:buFontTx/>
              <a:buNone/>
            </a:pPr>
            <a:endParaRPr lang="en-US" dirty="0"/>
          </a:p>
          <a:p>
            <a:pPr marL="158750" indent="0">
              <a:buFontTx/>
              <a:buNone/>
            </a:pPr>
            <a:r>
              <a:rPr lang="en-US" dirty="0"/>
              <a:t>For SDG 15 </a:t>
            </a:r>
            <a:r>
              <a:rPr lang="en-GB" dirty="0"/>
              <a:t>there is a recent addendum from the United Nations Convention to Combat Desertification (UNCCD) (</a:t>
            </a:r>
            <a:r>
              <a:rPr lang="en-GB" dirty="0">
                <a:hlinkClick r:id="rId3" tooltip="Protected by Outlook: https://www.unccd.int/resources/manuals-and-guides/addendum-good-practice-guidance-sdg-indicator-1531-proportion-land. Click or tap to follow the link."/>
              </a:rPr>
              <a:t>https://www.unccd.int/resources/manuals-and-guides/addendum-good-practice-guidance-sdg-indicator-1531-proportion-land</a:t>
            </a:r>
            <a:r>
              <a:rPr lang="en-GB" dirty="0"/>
              <a:t>) There is a tool called </a:t>
            </a:r>
            <a:r>
              <a:rPr lang="en-GB" dirty="0" err="1"/>
              <a:t>Trends.Earth</a:t>
            </a:r>
            <a:r>
              <a:rPr lang="en-GB" dirty="0"/>
              <a:t> used by the SDG15 practitioners. which is being modified to incorporate the addendum guidelines.  </a:t>
            </a:r>
            <a:endParaRPr lang="en-US" dirty="0"/>
          </a:p>
        </p:txBody>
      </p:sp>
      <p:sp>
        <p:nvSpPr>
          <p:cNvPr id="48" name="Google Shape;48;g384e8f040cc_0_57:notes">
            <a:extLst>
              <a:ext uri="{FF2B5EF4-FFF2-40B4-BE49-F238E27FC236}">
                <a16:creationId xmlns:a16="http://schemas.microsoft.com/office/drawing/2014/main" id="{CAB8A400-0652-3C92-4E78-0A9ECA1FD2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8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576571AC-45F1-3AA3-25CB-A9450D585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84e8f040cc_0_57:notes">
            <a:extLst>
              <a:ext uri="{FF2B5EF4-FFF2-40B4-BE49-F238E27FC236}">
                <a16:creationId xmlns:a16="http://schemas.microsoft.com/office/drawing/2014/main" id="{DA225A2B-CDE9-84E4-FCFB-2F3FFE375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384e8f040cc_0_57:notes">
            <a:extLst>
              <a:ext uri="{FF2B5EF4-FFF2-40B4-BE49-F238E27FC236}">
                <a16:creationId xmlns:a16="http://schemas.microsoft.com/office/drawing/2014/main" id="{2388F160-3EF7-D5E2-C6A0-6E5C4A802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sd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oosa.org/oosa/en/ourwork/space4sdgs/space2030agend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o4society.esa.int/resources/towards-zero-hunger-moo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>
          <a:extLst>
            <a:ext uri="{FF2B5EF4-FFF2-40B4-BE49-F238E27FC236}">
              <a16:creationId xmlns:a16="http://schemas.microsoft.com/office/drawing/2014/main" id="{3531E907-7628-BF4C-873F-2C20AD288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>
            <a:extLst>
              <a:ext uri="{FF2B5EF4-FFF2-40B4-BE49-F238E27FC236}">
                <a16:creationId xmlns:a16="http://schemas.microsoft.com/office/drawing/2014/main" id="{85AD432B-68DF-6301-247B-09AF5490C9A8}"/>
              </a:ext>
            </a:extLst>
          </p:cNvPr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Sustainable Development Goals Coordination Group</a:t>
            </a:r>
          </a:p>
        </p:txBody>
      </p:sp>
      <p:sp>
        <p:nvSpPr>
          <p:cNvPr id="45" name="Google Shape;45;p5">
            <a:extLst>
              <a:ext uri="{FF2B5EF4-FFF2-40B4-BE49-F238E27FC236}">
                <a16:creationId xmlns:a16="http://schemas.microsoft.com/office/drawing/2014/main" id="{C0A4D794-68E3-FEAE-1A9B-C3F0B58099EE}"/>
              </a:ext>
            </a:extLst>
          </p:cNvPr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Steven Ramage, CEOS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7.2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6 November 2025</a:t>
            </a:r>
            <a:endParaRPr sz="17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775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10950C94-B6DF-C3B9-40D3-2115C884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>
            <a:extLst>
              <a:ext uri="{FF2B5EF4-FFF2-40B4-BE49-F238E27FC236}">
                <a16:creationId xmlns:a16="http://schemas.microsoft.com/office/drawing/2014/main" id="{88B93FDF-F6D7-8DD9-2518-60F1EB64B2E6}"/>
              </a:ext>
            </a:extLst>
          </p:cNvPr>
          <p:cNvSpPr txBox="1"/>
          <p:nvPr/>
        </p:nvSpPr>
        <p:spPr>
          <a:xfrm>
            <a:off x="168076" y="790050"/>
            <a:ext cx="8334000" cy="582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Wingdings" pitchFamily="2" charset="2"/>
              <a:buChar char="v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contribution to ‘Rescuing the SDGs with Geospatial Information’ </a:t>
            </a:r>
          </a:p>
          <a:p>
            <a:pPr marL="171450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Responses to United Nations committee of experts on Global Geospatial Information Management </a:t>
            </a:r>
          </a:p>
          <a:p>
            <a:pPr marL="165100" lvl="0" indent="-16510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Ongoing updates to SDG Support Sheets: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https://ceos.org/sdg/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fontAlgn="base"/>
            <a:r>
              <a:rPr lang="en-GB" sz="1200" dirty="0">
                <a:latin typeface="Montserrat" pitchFamily="2" charset="77"/>
              </a:rPr>
              <a:t>- CEOS Support to SDG 6: Clean Water &amp; Sanitation</a:t>
            </a:r>
          </a:p>
          <a:p>
            <a:pPr fontAlgn="base"/>
            <a:r>
              <a:rPr lang="en-GB" sz="1200" dirty="0">
                <a:latin typeface="Montserrat" pitchFamily="2" charset="77"/>
              </a:rPr>
              <a:t>- CEOS Support to SDG 11: Sustainable Cities and Communities </a:t>
            </a:r>
          </a:p>
          <a:p>
            <a:pPr fontAlgn="base"/>
            <a:r>
              <a:rPr lang="en-GB" sz="1200" dirty="0">
                <a:latin typeface="Montserrat" pitchFamily="2" charset="77"/>
              </a:rPr>
              <a:t>- CEOS Support to SDG 14: Life Below Water </a:t>
            </a:r>
          </a:p>
          <a:p>
            <a:pPr fontAlgn="base"/>
            <a:r>
              <a:rPr lang="en-GB" sz="1200" dirty="0">
                <a:latin typeface="Montserrat" pitchFamily="2" charset="77"/>
              </a:rPr>
              <a:t>- CEOS Support to SDG 15: Life on Land</a:t>
            </a:r>
          </a:p>
          <a:p>
            <a:pPr marL="165100" lvl="1" indent="-16510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Continued collaboration with EO4SDG through the Group on Earth Observations (GEO) </a:t>
            </a:r>
          </a:p>
          <a:p>
            <a:pPr marL="171450" lvl="1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Leadership under JAXA going forward</a:t>
            </a:r>
          </a:p>
          <a:p>
            <a:pPr marL="171450" lvl="1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Wingdings" pitchFamily="2" charset="2"/>
              <a:buChar char="v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Shared UNOOSA call for input for Space4SDGs</a:t>
            </a:r>
          </a:p>
          <a:p>
            <a:pPr lvl="1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https://www.unoosa.org/oosa/en/ourwork/space4sdgs/space2030agenda.html</a:t>
            </a:r>
            <a:endParaRPr lang="en-US"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</a:p>
          <a:p>
            <a:pPr marL="171450" lvl="1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100" lvl="2" indent="-16510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Montserrat"/>
              <a:buChar char="❖"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>
            <a:extLst>
              <a:ext uri="{FF2B5EF4-FFF2-40B4-BE49-F238E27FC236}">
                <a16:creationId xmlns:a16="http://schemas.microsoft.com/office/drawing/2014/main" id="{77F21B30-26B2-CEAE-2D26-0A683D012131}"/>
              </a:ext>
            </a:extLst>
          </p:cNvPr>
          <p:cNvSpPr txBox="1"/>
          <p:nvPr/>
        </p:nvSpPr>
        <p:spPr>
          <a:xfrm>
            <a:off x="70515" y="77436"/>
            <a:ext cx="650130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status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517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695C6600-2318-8ABC-471D-F9C527C7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>
            <a:extLst>
              <a:ext uri="{FF2B5EF4-FFF2-40B4-BE49-F238E27FC236}">
                <a16:creationId xmlns:a16="http://schemas.microsoft.com/office/drawing/2014/main" id="{9206248C-7FC5-A935-8276-913F5BA20986}"/>
              </a:ext>
            </a:extLst>
          </p:cNvPr>
          <p:cNvSpPr txBox="1"/>
          <p:nvPr/>
        </p:nvSpPr>
        <p:spPr>
          <a:xfrm>
            <a:off x="168076" y="790050"/>
            <a:ext cx="8334000" cy="427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SDGs Massive Open Online Course (MOOC) proposed by European Space Agency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Directly link EO applications to the SDGs in a clear way; initially through WGCapD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Enable CEOS members to contribute in their own way (not constrained to one working group)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 partnerships with UN agencies, development banks, and universities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Wingdings" pitchFamily="2" charset="2"/>
              <a:buChar char="v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Pilot MOOC/webinar in 2026, with a target audience focused on: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Policymakers and decision makers, NGOs and development practitioners, university students and educators, early‑career professionals</a:t>
            </a:r>
          </a:p>
          <a:p>
            <a:pPr marL="171450" lvl="7" indent="-17145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Wingdings" pitchFamily="2" charset="2"/>
              <a:buChar char="v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Existing MOOC on food security: Towards Zero Hunger SDG2</a:t>
            </a:r>
            <a:b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https://eo4society.esa.int/resources/towards-zero-hunger-mooc/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65100" lvl="2" indent="-165100">
              <a:lnSpc>
                <a:spcPct val="150000"/>
              </a:lnSpc>
              <a:spcBef>
                <a:spcPts val="1400"/>
              </a:spcBef>
              <a:buClr>
                <a:schemeClr val="dk1"/>
              </a:buClr>
              <a:buSzPts val="1200"/>
              <a:buFont typeface="Montserrat"/>
              <a:buChar char="❖"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>
            <a:extLst>
              <a:ext uri="{FF2B5EF4-FFF2-40B4-BE49-F238E27FC236}">
                <a16:creationId xmlns:a16="http://schemas.microsoft.com/office/drawing/2014/main" id="{7EB404AE-37E4-2272-A464-514D5C2C576F}"/>
              </a:ext>
            </a:extLst>
          </p:cNvPr>
          <p:cNvSpPr txBox="1"/>
          <p:nvPr/>
        </p:nvSpPr>
        <p:spPr>
          <a:xfrm>
            <a:off x="70515" y="77436"/>
            <a:ext cx="650130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Future plans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E93E0-FF00-78ED-3ECF-453EDDB5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115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9708</TotalTime>
  <Words>522</Words>
  <Application>Microsoft Macintosh PowerPoint</Application>
  <PresentationFormat>On-screen Show (16:9)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Montserrat Medium</vt:lpstr>
      <vt:lpstr>Montserrat</vt:lpstr>
      <vt:lpstr>Wingdings</vt:lpstr>
      <vt:lpstr>ceos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Eleftherios Mamais</dc:creator>
  <cp:lastModifiedBy>Steven Ramage</cp:lastModifiedBy>
  <cp:revision>12</cp:revision>
  <dcterms:modified xsi:type="dcterms:W3CDTF">2025-10-28T15:02:10Z</dcterms:modified>
</cp:coreProperties>
</file>