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Lst>
  <p:sldSz cy="5143500" cx="9144000"/>
  <p:notesSz cx="6858000" cy="9144000"/>
  <p:embeddedFontLst>
    <p:embeddedFont>
      <p:font typeface="Barlow SemiBold"/>
      <p:regular r:id="rId48"/>
      <p:bold r:id="rId49"/>
      <p:italic r:id="rId50"/>
      <p:boldItalic r:id="rId51"/>
    </p:embeddedFont>
    <p:embeddedFont>
      <p:font typeface="Barlow"/>
      <p:regular r:id="rId52"/>
      <p:bold r:id="rId53"/>
      <p:italic r:id="rId54"/>
      <p:boldItalic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AF6C776-987F-4D7B-89FF-47F26B2D40E6}">
  <a:tblStyle styleId="{EAF6C776-987F-4D7B-89FF-47F26B2D40E6}" styleName="Table_0">
    <a:wholeTbl>
      <a:tcTxStyle>
        <a:font>
          <a:latin typeface="Arial"/>
          <a:ea typeface="Arial"/>
          <a:cs typeface="Arial"/>
        </a:font>
        <a:srgbClr val="000000"/>
      </a:tcTxStyle>
      <a:tcStyle>
        <a:tcBdr>
          <a:left>
            <a:ln cap="flat" cmpd="sng" w="12700">
              <a:solidFill>
                <a:srgbClr val="9E9E9E"/>
              </a:solidFill>
              <a:prstDash val="solid"/>
              <a:round/>
              <a:headEnd len="sm" w="sm" type="none"/>
              <a:tailEnd len="sm" w="sm" type="none"/>
            </a:ln>
          </a:left>
          <a:right>
            <a:ln cap="flat" cmpd="sng" w="12700">
              <a:solidFill>
                <a:srgbClr val="9E9E9E"/>
              </a:solidFill>
              <a:prstDash val="solid"/>
              <a:round/>
              <a:headEnd len="sm" w="sm" type="none"/>
              <a:tailEnd len="sm" w="sm" type="none"/>
            </a:ln>
          </a:right>
          <a:top>
            <a:ln cap="flat" cmpd="sng" w="12700">
              <a:solidFill>
                <a:srgbClr val="9E9E9E"/>
              </a:solidFill>
              <a:prstDash val="solid"/>
              <a:round/>
              <a:headEnd len="sm" w="sm" type="none"/>
              <a:tailEnd len="sm" w="sm" type="none"/>
            </a:ln>
          </a:top>
          <a:bottom>
            <a:ln cap="flat" cmpd="sng" w="12700">
              <a:solidFill>
                <a:srgbClr val="9E9E9E"/>
              </a:solidFill>
              <a:prstDash val="solid"/>
              <a:round/>
              <a:headEnd len="sm" w="sm" type="none"/>
              <a:tailEnd len="sm" w="sm" type="none"/>
            </a:ln>
          </a:bottom>
          <a:insideH>
            <a:ln cap="flat" cmpd="sng" w="12700">
              <a:solidFill>
                <a:srgbClr val="9E9E9E"/>
              </a:solidFill>
              <a:prstDash val="solid"/>
              <a:round/>
              <a:headEnd len="sm" w="sm" type="none"/>
              <a:tailEnd len="sm" w="sm" type="none"/>
            </a:ln>
          </a:insideH>
          <a:insideV>
            <a:ln cap="flat" cmpd="sng" w="12700">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057857BD-BCB9-4741-86A5-A8F5980CFE1A}" styleName="Table_1">
    <a:wholeTbl>
      <a:tcTxStyle>
        <a:font>
          <a:latin typeface="Arial"/>
          <a:ea typeface="Arial"/>
          <a:cs typeface="Arial"/>
        </a:font>
        <a:srgbClr val="000000"/>
      </a:tcTxStyle>
      <a:tcStyle>
        <a:tcBdr>
          <a:left>
            <a:ln cap="flat" cmpd="sng" w="6350">
              <a:solidFill>
                <a:srgbClr val="000000"/>
              </a:solidFill>
              <a:prstDash val="solid"/>
              <a:round/>
              <a:headEnd len="sm" w="sm" type="none"/>
              <a:tailEnd len="sm" w="sm" type="none"/>
            </a:ln>
          </a:left>
          <a:right>
            <a:ln cap="flat" cmpd="sng" w="6350">
              <a:solidFill>
                <a:srgbClr val="000000"/>
              </a:solidFill>
              <a:prstDash val="solid"/>
              <a:round/>
              <a:headEnd len="sm" w="sm" type="none"/>
              <a:tailEnd len="sm" w="sm" type="none"/>
            </a:ln>
          </a:right>
          <a:top>
            <a:ln cap="flat" cmpd="sng" w="6350">
              <a:solidFill>
                <a:srgbClr val="000000"/>
              </a:solidFill>
              <a:prstDash val="solid"/>
              <a:round/>
              <a:headEnd len="sm" w="sm" type="none"/>
              <a:tailEnd len="sm" w="sm" type="none"/>
            </a:ln>
          </a:top>
          <a:bottom>
            <a:ln cap="flat" cmpd="sng" w="6350">
              <a:solidFill>
                <a:srgbClr val="000000"/>
              </a:solidFill>
              <a:prstDash val="solid"/>
              <a:round/>
              <a:headEnd len="sm" w="sm" type="none"/>
              <a:tailEnd len="sm" w="sm" type="none"/>
            </a:ln>
          </a:bottom>
          <a:insideH>
            <a:ln cap="flat" cmpd="sng" w="6350">
              <a:solidFill>
                <a:srgbClr val="000000"/>
              </a:solidFill>
              <a:prstDash val="solid"/>
              <a:round/>
              <a:headEnd len="sm" w="sm" type="none"/>
              <a:tailEnd len="sm" w="sm" type="none"/>
            </a:ln>
          </a:insideH>
          <a:insideV>
            <a:ln cap="flat" cmpd="sng" w="635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0E3A9C98-37B6-4DF4-A1DB-A312E142D4FF}" styleName="Table_2">
    <a:wholeTbl>
      <a:tcTxStyle>
        <a:font>
          <a:latin typeface="Arial"/>
          <a:ea typeface="Arial"/>
          <a:cs typeface="Arial"/>
        </a:font>
        <a:srgbClr val="000000"/>
      </a:tcTxStyle>
      <a:tcStyle>
        <a:tcBdr>
          <a:left>
            <a:ln cap="flat" cmpd="sng">
              <a:solidFill>
                <a:srgbClr val="000000"/>
              </a:solidFill>
              <a:prstDash val="solid"/>
              <a:round/>
              <a:headEnd len="sm" w="sm" type="none"/>
              <a:tailEnd len="sm" w="sm" type="none"/>
            </a:ln>
          </a:left>
          <a:right>
            <a:ln cap="flat" cmpd="sng">
              <a:solidFill>
                <a:srgbClr val="000000"/>
              </a:solidFill>
              <a:prstDash val="solid"/>
              <a:round/>
              <a:headEnd len="sm" w="sm" type="none"/>
              <a:tailEnd len="sm" w="sm" type="none"/>
            </a:ln>
          </a:right>
          <a:top>
            <a:ln cap="flat" cmpd="sng">
              <a:solidFill>
                <a:srgbClr val="000000"/>
              </a:solidFill>
              <a:prstDash val="solid"/>
              <a:round/>
              <a:headEnd len="sm" w="sm" type="none"/>
              <a:tailEnd len="sm" w="sm" type="none"/>
            </a:ln>
          </a:top>
          <a:bottom>
            <a:ln cap="flat" cmpd="sng">
              <a:solidFill>
                <a:srgbClr val="000000"/>
              </a:solidFill>
              <a:prstDash val="solid"/>
              <a:round/>
              <a:headEnd len="sm" w="sm" type="none"/>
              <a:tailEnd len="sm" w="sm" type="none"/>
            </a:ln>
          </a:bottom>
          <a:insideH>
            <a:ln cap="flat" cmpd="sng">
              <a:solidFill>
                <a:srgbClr val="000000"/>
              </a:solidFill>
              <a:prstDash val="solid"/>
              <a:round/>
              <a:headEnd len="sm" w="sm" type="none"/>
              <a:tailEnd len="sm" w="sm" type="none"/>
            </a:ln>
          </a:insideH>
          <a:insideV>
            <a:ln cap="flat" cmpd="sng">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BarlowSemiBold-regular.fntdata"/><Relationship Id="rId47" Type="http://schemas.openxmlformats.org/officeDocument/2006/relationships/slide" Target="slides/slide41.xml"/><Relationship Id="rId49" Type="http://schemas.openxmlformats.org/officeDocument/2006/relationships/font" Target="fonts/BarlowSemiBold-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BarlowSemiBold-boldItalic.fntdata"/><Relationship Id="rId50" Type="http://schemas.openxmlformats.org/officeDocument/2006/relationships/font" Target="fonts/BarlowSemiBold-italic.fntdata"/><Relationship Id="rId53" Type="http://schemas.openxmlformats.org/officeDocument/2006/relationships/font" Target="fonts/Barlow-bold.fntdata"/><Relationship Id="rId52" Type="http://schemas.openxmlformats.org/officeDocument/2006/relationships/font" Target="fonts/Barlow-regular.fntdata"/><Relationship Id="rId11" Type="http://schemas.openxmlformats.org/officeDocument/2006/relationships/slide" Target="slides/slide5.xml"/><Relationship Id="rId55" Type="http://schemas.openxmlformats.org/officeDocument/2006/relationships/font" Target="fonts/Barlow-boldItalic.fntdata"/><Relationship Id="rId10" Type="http://schemas.openxmlformats.org/officeDocument/2006/relationships/slide" Target="slides/slide4.xml"/><Relationship Id="rId54" Type="http://schemas.openxmlformats.org/officeDocument/2006/relationships/font" Target="fonts/Barlow-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5aa518a1a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5aa518a1a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359367705ac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359367705ac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3576a859753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3576a859753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359367705ac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359367705ac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37c3f1278f7_2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37c3f1278f7_2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39dc62934cb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39dc62934cb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39dc62934cb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39dc62934cb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39dc62934cb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39dc62934cb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3799292849f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3799292849f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3a0439148d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3a0439148d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39dc62934cb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39dc62934cb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39dc62934c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39dc62934c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39dc62934cb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39dc62934cb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39dc62934cb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39dc62934cb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39dc62934cb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39dc62934cb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3799292849f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3799292849f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37c3f1278f7_2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37c3f1278f7_2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3a0d8458b36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3a0d8458b36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3a0d8458b36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3a0d8458b36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36721fe23e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36721fe23e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37c3f1278f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37c3f1278f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37c3f1278f7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37c3f1278f7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3576a859753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3576a859753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37c3f1278f7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37c3f1278f7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37c3f1278f7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37c3f1278f7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37c3f1278f7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37c3f1278f7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37c3f1278f7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37c3f1278f7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37c3f1278f7_2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37c3f1278f7_2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37c3f1278f7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37c3f1278f7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37c3f1278f7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37c3f1278f7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37c3f1278f7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37c3f1278f7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37c3f1278f7_2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37c3f1278f7_2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39ee33ccb3d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39ee33ccb3d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37c3f1278f7_2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37c3f1278f7_2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37c3f1278f7_0_5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37c3f1278f7_0_5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37c3f1278f7_0_6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37c3f1278f7_0_6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37c3f1278f7_0_5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37c3f1278f7_0_5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37c3f1278f7_0_4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37c3f1278f7_0_4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39dc62934cb_1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39dc62934cb_1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37c3f1278f7_2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37c3f1278f7_2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3799292849f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3799292849f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12.png"/><Relationship Id="rId5"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6.png"/><Relationship Id="rId4" Type="http://schemas.openxmlformats.org/officeDocument/2006/relationships/image" Target="../media/image12.png"/><Relationship Id="rId5"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17.jpg"/><Relationship Id="rId6" Type="http://schemas.openxmlformats.org/officeDocument/2006/relationships/hyperlink" Target="http://ceos.org/ard/survey" TargetMode="External"/><Relationship Id="rId7" Type="http://schemas.openxmlformats.org/officeDocument/2006/relationships/image" Target="../media/image4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40.jpg"/><Relationship Id="rId5" Type="http://schemas.openxmlformats.org/officeDocument/2006/relationships/image" Target="../media/image16.png"/><Relationship Id="rId6" Type="http://schemas.openxmlformats.org/officeDocument/2006/relationships/image" Target="../media/image3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2.png"/><Relationship Id="rId4" Type="http://schemas.openxmlformats.org/officeDocument/2006/relationships/image" Target="../media/image40.jpg"/><Relationship Id="rId5"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40.jpg"/><Relationship Id="rId5" Type="http://schemas.openxmlformats.org/officeDocument/2006/relationships/image" Target="../media/image16.png"/><Relationship Id="rId6" Type="http://schemas.openxmlformats.org/officeDocument/2006/relationships/image" Target="../media/image42.png"/><Relationship Id="rId7" Type="http://schemas.openxmlformats.org/officeDocument/2006/relationships/image" Target="../media/image4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2.png"/><Relationship Id="rId4" Type="http://schemas.openxmlformats.org/officeDocument/2006/relationships/image" Target="../media/image40.jpg"/><Relationship Id="rId5"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1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12.png"/><Relationship Id="rId5" Type="http://schemas.openxmlformats.org/officeDocument/2006/relationships/image" Target="../media/image23.png"/><Relationship Id="rId6" Type="http://schemas.openxmlformats.org/officeDocument/2006/relationships/hyperlink" Target="https://ceos.org/document_management/Meetings/Plenary/39/Documents/The%20Future%20of%20CEOS-ARD%20Consultation%20Paper%20and%20Concept%20Note%20for%20CEOS%20Plenary%202025%20%281%29.pdf"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2.png"/><Relationship Id="rId4" Type="http://schemas.openxmlformats.org/officeDocument/2006/relationships/image" Target="../media/image40.jpg"/><Relationship Id="rId5"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1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1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2.png"/><Relationship Id="rId4" Type="http://schemas.openxmlformats.org/officeDocument/2006/relationships/image" Target="../media/image40.jpg"/><Relationship Id="rId5"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17.jpg"/><Relationship Id="rId6" Type="http://schemas.openxmlformats.org/officeDocument/2006/relationships/hyperlink" Target="https://ceos.org/document_management/Meetings/Plenary/39/Documents/The%20Future%20of%20CEOS-ARD%20Consultation%20Paper%20and%20Concept%20Note%20for%20CEOS%20Plenary%202025%20%281%29.pdf"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17.jpg"/><Relationship Id="rId6" Type="http://schemas.openxmlformats.org/officeDocument/2006/relationships/hyperlink" Target="http://ceos.org/ard/survey"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84.png"/><Relationship Id="rId5" Type="http://schemas.openxmlformats.org/officeDocument/2006/relationships/image" Target="../media/image40.jpg"/><Relationship Id="rId6" Type="http://schemas.openxmlformats.org/officeDocument/2006/relationships/hyperlink" Target="https://ceos.org/ard/" TargetMode="External"/><Relationship Id="rId7" Type="http://schemas.openxmlformats.org/officeDocument/2006/relationships/image" Target="../media/image69.png"/><Relationship Id="rId8" Type="http://schemas.openxmlformats.org/officeDocument/2006/relationships/image" Target="../media/image8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15.png"/><Relationship Id="rId6" Type="http://schemas.openxmlformats.org/officeDocument/2006/relationships/image" Target="../media/image10.png"/><Relationship Id="rId7" Type="http://schemas.openxmlformats.org/officeDocument/2006/relationships/image" Target="../media/image13.png"/><Relationship Id="rId8"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6.png"/><Relationship Id="rId4" Type="http://schemas.openxmlformats.org/officeDocument/2006/relationships/image" Target="../media/image12.png"/><Relationship Id="rId5" Type="http://schemas.openxmlformats.org/officeDocument/2006/relationships/image" Target="../media/image23.png"/><Relationship Id="rId6" Type="http://schemas.openxmlformats.org/officeDocument/2006/relationships/hyperlink" Target="http://ceos.org/ard/survey"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1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17.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2.png"/><Relationship Id="rId4" Type="http://schemas.openxmlformats.org/officeDocument/2006/relationships/image" Target="../media/image40.jpg"/><Relationship Id="rId5" Type="http://schemas.openxmlformats.org/officeDocument/2006/relationships/image" Target="../media/image16.png"/><Relationship Id="rId6" Type="http://schemas.openxmlformats.org/officeDocument/2006/relationships/image" Target="../media/image42.png"/><Relationship Id="rId7" Type="http://schemas.openxmlformats.org/officeDocument/2006/relationships/image" Target="../media/image4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1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6.png"/><Relationship Id="rId4" Type="http://schemas.openxmlformats.org/officeDocument/2006/relationships/image" Target="../media/image12.png"/><Relationship Id="rId5" Type="http://schemas.openxmlformats.org/officeDocument/2006/relationships/image" Target="../media/image23.png"/><Relationship Id="rId6" Type="http://schemas.openxmlformats.org/officeDocument/2006/relationships/image" Target="../media/image6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6.png"/><Relationship Id="rId4" Type="http://schemas.openxmlformats.org/officeDocument/2006/relationships/image" Target="../media/image12.png"/><Relationship Id="rId5" Type="http://schemas.openxmlformats.org/officeDocument/2006/relationships/image" Target="../media/image81.png"/><Relationship Id="rId6" Type="http://schemas.openxmlformats.org/officeDocument/2006/relationships/image" Target="../media/image17.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17.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2.png"/><Relationship Id="rId4" Type="http://schemas.openxmlformats.org/officeDocument/2006/relationships/image" Target="../media/image40.jpg"/><Relationship Id="rId5" Type="http://schemas.openxmlformats.org/officeDocument/2006/relationships/image" Target="../media/image1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2.png"/><Relationship Id="rId4" Type="http://schemas.openxmlformats.org/officeDocument/2006/relationships/image" Target="../media/image40.jpg"/><Relationship Id="rId5" Type="http://schemas.openxmlformats.org/officeDocument/2006/relationships/image" Target="../media/image16.png"/><Relationship Id="rId6" Type="http://schemas.openxmlformats.org/officeDocument/2006/relationships/image" Target="../media/image79.png"/><Relationship Id="rId7" Type="http://schemas.openxmlformats.org/officeDocument/2006/relationships/image" Target="../media/image8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2.png"/><Relationship Id="rId4" Type="http://schemas.openxmlformats.org/officeDocument/2006/relationships/image" Target="../media/image40.jpg"/><Relationship Id="rId5" Type="http://schemas.openxmlformats.org/officeDocument/2006/relationships/image" Target="../media/image16.png"/><Relationship Id="rId6" Type="http://schemas.openxmlformats.org/officeDocument/2006/relationships/image" Target="../media/image8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1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17.jpg"/><Relationship Id="rId6" Type="http://schemas.openxmlformats.org/officeDocument/2006/relationships/image" Target="../media/image20.png"/><Relationship Id="rId7" Type="http://schemas.openxmlformats.org/officeDocument/2006/relationships/image" Target="../media/image14.png"/><Relationship Id="rId8"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84.png"/><Relationship Id="rId5" Type="http://schemas.openxmlformats.org/officeDocument/2006/relationships/image" Target="../media/image40.jpg"/><Relationship Id="rId6" Type="http://schemas.openxmlformats.org/officeDocument/2006/relationships/hyperlink" Target="https://ceos.org/ard/" TargetMode="External"/><Relationship Id="rId7" Type="http://schemas.openxmlformats.org/officeDocument/2006/relationships/image" Target="../media/image69.png"/><Relationship Id="rId8" Type="http://schemas.openxmlformats.org/officeDocument/2006/relationships/image" Target="../media/image8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15.png"/><Relationship Id="rId6" Type="http://schemas.openxmlformats.org/officeDocument/2006/relationships/image" Target="../media/image10.png"/><Relationship Id="rId7" Type="http://schemas.openxmlformats.org/officeDocument/2006/relationships/image" Target="../media/image13.png"/><Relationship Id="rId8"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15.png"/><Relationship Id="rId6" Type="http://schemas.openxmlformats.org/officeDocument/2006/relationships/image" Target="../media/image10.png"/><Relationship Id="rId7" Type="http://schemas.openxmlformats.org/officeDocument/2006/relationships/image" Target="../media/image13.png"/><Relationship Id="rId8"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hyperlink" Target="http://ceos.org/ard/index.html#datasets" TargetMode="External"/><Relationship Id="rId4" Type="http://schemas.openxmlformats.org/officeDocument/2006/relationships/image" Target="../media/image12.png"/><Relationship Id="rId11" Type="http://schemas.openxmlformats.org/officeDocument/2006/relationships/image" Target="../media/image45.jpg"/><Relationship Id="rId10" Type="http://schemas.openxmlformats.org/officeDocument/2006/relationships/image" Target="../media/image22.jpg"/><Relationship Id="rId12" Type="http://schemas.openxmlformats.org/officeDocument/2006/relationships/image" Target="../media/image16.png"/><Relationship Id="rId9" Type="http://schemas.openxmlformats.org/officeDocument/2006/relationships/image" Target="../media/image86.png"/><Relationship Id="rId5" Type="http://schemas.openxmlformats.org/officeDocument/2006/relationships/image" Target="../media/image40.jpg"/><Relationship Id="rId6" Type="http://schemas.openxmlformats.org/officeDocument/2006/relationships/image" Target="../media/image27.png"/><Relationship Id="rId7" Type="http://schemas.openxmlformats.org/officeDocument/2006/relationships/image" Target="../media/image31.png"/><Relationship Id="rId8" Type="http://schemas.openxmlformats.org/officeDocument/2006/relationships/image" Target="../media/image66.jpg"/></Relationships>
</file>

<file path=ppt/slides/_rels/slide7.xml.rels><?xml version="1.0" encoding="UTF-8" standalone="yes"?><Relationships xmlns="http://schemas.openxmlformats.org/package/2006/relationships"><Relationship Id="rId11" Type="http://schemas.openxmlformats.org/officeDocument/2006/relationships/image" Target="../media/image21.png"/><Relationship Id="rId10" Type="http://schemas.openxmlformats.org/officeDocument/2006/relationships/image" Target="../media/image25.png"/><Relationship Id="rId13" Type="http://schemas.openxmlformats.org/officeDocument/2006/relationships/image" Target="../media/image35.png"/><Relationship Id="rId12"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hyperlink" Target="http://ceos.org/ard/index.html#datasets" TargetMode="External"/><Relationship Id="rId4" Type="http://schemas.openxmlformats.org/officeDocument/2006/relationships/image" Target="../media/image12.png"/><Relationship Id="rId9" Type="http://schemas.openxmlformats.org/officeDocument/2006/relationships/image" Target="../media/image32.png"/><Relationship Id="rId14" Type="http://schemas.openxmlformats.org/officeDocument/2006/relationships/image" Target="../media/image34.png"/><Relationship Id="rId5" Type="http://schemas.openxmlformats.org/officeDocument/2006/relationships/image" Target="../media/image40.jpg"/><Relationship Id="rId6" Type="http://schemas.openxmlformats.org/officeDocument/2006/relationships/image" Target="../media/image27.png"/><Relationship Id="rId7" Type="http://schemas.openxmlformats.org/officeDocument/2006/relationships/image" Target="../media/image16.png"/><Relationship Id="rId8"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15.png"/><Relationship Id="rId6" Type="http://schemas.openxmlformats.org/officeDocument/2006/relationships/image" Target="../media/image1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6.jpg"/><Relationship Id="rId4" Type="http://schemas.openxmlformats.org/officeDocument/2006/relationships/image" Target="../media/image5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53" name="Shape 53"/>
        <p:cNvGrpSpPr/>
        <p:nvPr/>
      </p:nvGrpSpPr>
      <p:grpSpPr>
        <a:xfrm>
          <a:off x="0" y="0"/>
          <a:ext cx="0" cy="0"/>
          <a:chOff x="0" y="0"/>
          <a:chExt cx="0" cy="0"/>
        </a:xfrm>
      </p:grpSpPr>
      <p:cxnSp>
        <p:nvCxnSpPr>
          <p:cNvPr id="54" name="Google Shape;54;p13"/>
          <p:cNvCxnSpPr/>
          <p:nvPr/>
        </p:nvCxnSpPr>
        <p:spPr>
          <a:xfrm>
            <a:off x="172950" y="4757875"/>
            <a:ext cx="8798100" cy="0"/>
          </a:xfrm>
          <a:prstGeom prst="straightConnector1">
            <a:avLst/>
          </a:prstGeom>
          <a:noFill/>
          <a:ln cap="flat" cmpd="sng" w="9525">
            <a:solidFill>
              <a:schemeClr val="lt1"/>
            </a:solidFill>
            <a:prstDash val="dot"/>
            <a:round/>
            <a:headEnd len="med" w="med" type="none"/>
            <a:tailEnd len="med" w="med" type="none"/>
          </a:ln>
        </p:spPr>
      </p:cxnSp>
      <p:sp>
        <p:nvSpPr>
          <p:cNvPr id="55" name="Google Shape;55;p13"/>
          <p:cNvSpPr txBox="1"/>
          <p:nvPr/>
        </p:nvSpPr>
        <p:spPr>
          <a:xfrm>
            <a:off x="385850" y="444100"/>
            <a:ext cx="4703100" cy="331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200">
                <a:solidFill>
                  <a:schemeClr val="lt1"/>
                </a:solidFill>
                <a:latin typeface="Barlow"/>
                <a:ea typeface="Barlow"/>
                <a:cs typeface="Barlow"/>
                <a:sym typeface="Barlow"/>
              </a:rPr>
              <a:t>The Future of CEOS Analysis Ready Data</a:t>
            </a:r>
            <a:endParaRPr sz="5200">
              <a:solidFill>
                <a:schemeClr val="lt1"/>
              </a:solidFill>
              <a:latin typeface="Barlow"/>
              <a:ea typeface="Barlow"/>
              <a:cs typeface="Barlow"/>
              <a:sym typeface="Barlow"/>
            </a:endParaRPr>
          </a:p>
        </p:txBody>
      </p:sp>
      <p:pic>
        <p:nvPicPr>
          <p:cNvPr id="56" name="Google Shape;56;p13" title="CEOS_ARD_Logo_white.png"/>
          <p:cNvPicPr preferRelativeResize="0"/>
          <p:nvPr/>
        </p:nvPicPr>
        <p:blipFill>
          <a:blip r:embed="rId3">
            <a:alphaModFix/>
          </a:blip>
          <a:stretch>
            <a:fillRect/>
          </a:stretch>
        </p:blipFill>
        <p:spPr>
          <a:xfrm>
            <a:off x="4747075" y="990600"/>
            <a:ext cx="3939725" cy="3157444"/>
          </a:xfrm>
          <a:prstGeom prst="rect">
            <a:avLst/>
          </a:prstGeom>
          <a:noFill/>
          <a:ln>
            <a:noFill/>
          </a:ln>
        </p:spPr>
      </p:pic>
      <p:sp>
        <p:nvSpPr>
          <p:cNvPr id="57" name="Google Shape;57;p13"/>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lt1"/>
                </a:solidFill>
                <a:latin typeface="Barlow"/>
                <a:ea typeface="Barlow"/>
                <a:cs typeface="Barlow"/>
                <a:sym typeface="Barlow"/>
              </a:rPr>
              <a:t>CEOS Plenary 2025</a:t>
            </a:r>
            <a:endParaRPr sz="900">
              <a:solidFill>
                <a:schemeClr val="lt1"/>
              </a:solidFill>
              <a:latin typeface="Barlow"/>
              <a:ea typeface="Barlow"/>
              <a:cs typeface="Barlow"/>
              <a:sym typeface="Barlow"/>
            </a:endParaRPr>
          </a:p>
        </p:txBody>
      </p:sp>
      <p:sp>
        <p:nvSpPr>
          <p:cNvPr id="58" name="Google Shape;58;p13"/>
          <p:cNvSpPr txBox="1"/>
          <p:nvPr/>
        </p:nvSpPr>
        <p:spPr>
          <a:xfrm>
            <a:off x="385850" y="3097975"/>
            <a:ext cx="4703100" cy="7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latin typeface="Barlow SemiBold"/>
                <a:ea typeface="Barlow SemiBold"/>
                <a:cs typeface="Barlow SemiBold"/>
                <a:sym typeface="Barlow SemiBold"/>
              </a:rPr>
              <a:t>Ferran Gascon</a:t>
            </a:r>
            <a:endParaRPr>
              <a:solidFill>
                <a:schemeClr val="lt1"/>
              </a:solidFill>
              <a:latin typeface="Barlow SemiBold"/>
              <a:ea typeface="Barlow SemiBold"/>
              <a:cs typeface="Barlow SemiBold"/>
              <a:sym typeface="Barlow SemiBold"/>
            </a:endParaRPr>
          </a:p>
          <a:p>
            <a:pPr indent="0" lvl="0" marL="0" rtl="0" algn="l">
              <a:spcBef>
                <a:spcPts val="0"/>
              </a:spcBef>
              <a:spcAft>
                <a:spcPts val="0"/>
              </a:spcAft>
              <a:buNone/>
            </a:pPr>
            <a:r>
              <a:rPr lang="en">
                <a:solidFill>
                  <a:schemeClr val="lt1"/>
                </a:solidFill>
                <a:latin typeface="Barlow"/>
                <a:ea typeface="Barlow"/>
                <a:cs typeface="Barlow"/>
                <a:sym typeface="Barlow"/>
              </a:rPr>
              <a:t>ESA, </a:t>
            </a:r>
            <a:r>
              <a:rPr lang="en">
                <a:solidFill>
                  <a:schemeClr val="lt1"/>
                </a:solidFill>
                <a:latin typeface="Barlow"/>
                <a:ea typeface="Barlow"/>
                <a:cs typeface="Barlow"/>
                <a:sym typeface="Barlow"/>
              </a:rPr>
              <a:t>CEOS-ARD Oversight Group Lead</a:t>
            </a:r>
            <a:endParaRPr>
              <a:solidFill>
                <a:schemeClr val="lt1"/>
              </a:solidFill>
              <a:latin typeface="Barlow"/>
              <a:ea typeface="Barlow"/>
              <a:cs typeface="Barlow"/>
              <a:sym typeface="Barlow"/>
            </a:endParaRPr>
          </a:p>
        </p:txBody>
      </p:sp>
      <p:pic>
        <p:nvPicPr>
          <p:cNvPr id="59" name="Google Shape;59;p13"/>
          <p:cNvPicPr preferRelativeResize="0"/>
          <p:nvPr/>
        </p:nvPicPr>
        <p:blipFill>
          <a:blip r:embed="rId4">
            <a:alphaModFix/>
          </a:blip>
          <a:stretch>
            <a:fillRect/>
          </a:stretch>
        </p:blipFill>
        <p:spPr>
          <a:xfrm>
            <a:off x="6304698" y="196600"/>
            <a:ext cx="2502723" cy="573125"/>
          </a:xfrm>
          <a:prstGeom prst="rect">
            <a:avLst/>
          </a:prstGeom>
          <a:noFill/>
          <a:ln>
            <a:noFill/>
          </a:ln>
        </p:spPr>
      </p:pic>
      <p:sp>
        <p:nvSpPr>
          <p:cNvPr id="60" name="Google Shape;60;p13"/>
          <p:cNvSpPr/>
          <p:nvPr/>
        </p:nvSpPr>
        <p:spPr>
          <a:xfrm>
            <a:off x="5126275" y="4063450"/>
            <a:ext cx="503400" cy="503400"/>
          </a:xfrm>
          <a:prstGeom prst="ellipse">
            <a:avLst/>
          </a:prstGeom>
          <a:solidFill>
            <a:srgbClr val="0271B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1" name="Google Shape;61;p13"/>
          <p:cNvSpPr txBox="1"/>
          <p:nvPr/>
        </p:nvSpPr>
        <p:spPr>
          <a:xfrm>
            <a:off x="-83050" y="4063450"/>
            <a:ext cx="5444400" cy="503400"/>
          </a:xfrm>
          <a:prstGeom prst="rect">
            <a:avLst/>
          </a:prstGeom>
          <a:solidFill>
            <a:srgbClr val="0271B6"/>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Barlow SemiBold"/>
                <a:ea typeface="Barlow SemiBold"/>
                <a:cs typeface="Barlow SemiBold"/>
                <a:sym typeface="Barlow SemiBold"/>
              </a:rPr>
              <a:t>          Shaping the future of CEOS-ARD</a:t>
            </a:r>
            <a:endParaRPr sz="1800">
              <a:solidFill>
                <a:schemeClr val="lt1"/>
              </a:solidFill>
              <a:latin typeface="Barlow SemiBold"/>
              <a:ea typeface="Barlow SemiBold"/>
              <a:cs typeface="Barlow SemiBold"/>
              <a:sym typeface="Barlow SemiBo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186" name="Shape 186"/>
        <p:cNvGrpSpPr/>
        <p:nvPr/>
      </p:nvGrpSpPr>
      <p:grpSpPr>
        <a:xfrm>
          <a:off x="0" y="0"/>
          <a:ext cx="0" cy="0"/>
          <a:chOff x="0" y="0"/>
          <a:chExt cx="0" cy="0"/>
        </a:xfrm>
      </p:grpSpPr>
      <p:cxnSp>
        <p:nvCxnSpPr>
          <p:cNvPr id="187" name="Google Shape;187;p22"/>
          <p:cNvCxnSpPr/>
          <p:nvPr/>
        </p:nvCxnSpPr>
        <p:spPr>
          <a:xfrm>
            <a:off x="172950" y="4757875"/>
            <a:ext cx="8798100" cy="0"/>
          </a:xfrm>
          <a:prstGeom prst="straightConnector1">
            <a:avLst/>
          </a:prstGeom>
          <a:noFill/>
          <a:ln cap="flat" cmpd="sng" w="9525">
            <a:solidFill>
              <a:srgbClr val="21455B"/>
            </a:solidFill>
            <a:prstDash val="dot"/>
            <a:round/>
            <a:headEnd len="med" w="med" type="none"/>
            <a:tailEnd len="med" w="med" type="none"/>
          </a:ln>
        </p:spPr>
      </p:cxnSp>
      <p:sp>
        <p:nvSpPr>
          <p:cNvPr id="188" name="Google Shape;188;p22"/>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21455B"/>
                </a:solidFill>
                <a:latin typeface="Barlow"/>
                <a:ea typeface="Barlow"/>
                <a:cs typeface="Barlow"/>
                <a:sym typeface="Barlow"/>
              </a:rPr>
              <a:t>CEOS Plenary 2025</a:t>
            </a:r>
            <a:endParaRPr sz="900">
              <a:solidFill>
                <a:srgbClr val="21455B"/>
              </a:solidFill>
              <a:latin typeface="Barlow"/>
              <a:ea typeface="Barlow"/>
              <a:cs typeface="Barlow"/>
              <a:sym typeface="Barlow"/>
            </a:endParaRPr>
          </a:p>
        </p:txBody>
      </p:sp>
      <p:pic>
        <p:nvPicPr>
          <p:cNvPr id="189" name="Google Shape;189;p22" title="CEOS_logo_ard_blue.png"/>
          <p:cNvPicPr preferRelativeResize="0"/>
          <p:nvPr/>
        </p:nvPicPr>
        <p:blipFill rotWithShape="1">
          <a:blip r:embed="rId3">
            <a:alphaModFix/>
          </a:blip>
          <a:srcRect b="0" l="9" r="0" t="0"/>
          <a:stretch/>
        </p:blipFill>
        <p:spPr>
          <a:xfrm>
            <a:off x="963252" y="231433"/>
            <a:ext cx="2179997" cy="503475"/>
          </a:xfrm>
          <a:prstGeom prst="rect">
            <a:avLst/>
          </a:prstGeom>
          <a:noFill/>
          <a:ln>
            <a:noFill/>
          </a:ln>
        </p:spPr>
      </p:pic>
      <p:pic>
        <p:nvPicPr>
          <p:cNvPr id="190" name="Google Shape;190;p22" title="CEOS_ARD_Logo_blue_corrected.png"/>
          <p:cNvPicPr preferRelativeResize="0"/>
          <p:nvPr/>
        </p:nvPicPr>
        <p:blipFill rotWithShape="1">
          <a:blip r:embed="rId4">
            <a:alphaModFix/>
          </a:blip>
          <a:srcRect b="228" l="0" r="0" t="238"/>
          <a:stretch/>
        </p:blipFill>
        <p:spPr>
          <a:xfrm>
            <a:off x="96750" y="138054"/>
            <a:ext cx="861200" cy="690225"/>
          </a:xfrm>
          <a:prstGeom prst="rect">
            <a:avLst/>
          </a:prstGeom>
          <a:noFill/>
          <a:ln>
            <a:noFill/>
          </a:ln>
        </p:spPr>
      </p:pic>
      <p:pic>
        <p:nvPicPr>
          <p:cNvPr id="191" name="Google Shape;191;p22"/>
          <p:cNvPicPr preferRelativeResize="0"/>
          <p:nvPr/>
        </p:nvPicPr>
        <p:blipFill>
          <a:blip r:embed="rId5">
            <a:alphaModFix/>
          </a:blip>
          <a:stretch>
            <a:fillRect/>
          </a:stretch>
        </p:blipFill>
        <p:spPr>
          <a:xfrm>
            <a:off x="8258175" y="-45225"/>
            <a:ext cx="5222700" cy="5004600"/>
          </a:xfrm>
          <a:prstGeom prst="donut">
            <a:avLst>
              <a:gd fmla="val 10848" name="adj"/>
            </a:avLst>
          </a:prstGeom>
          <a:noFill/>
          <a:ln>
            <a:noFill/>
          </a:ln>
        </p:spPr>
      </p:pic>
      <p:sp>
        <p:nvSpPr>
          <p:cNvPr id="192" name="Google Shape;192;p22"/>
          <p:cNvSpPr txBox="1"/>
          <p:nvPr/>
        </p:nvSpPr>
        <p:spPr>
          <a:xfrm>
            <a:off x="3732300" y="155225"/>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100">
                <a:solidFill>
                  <a:srgbClr val="21455B"/>
                </a:solidFill>
                <a:latin typeface="Barlow"/>
                <a:ea typeface="Barlow"/>
                <a:cs typeface="Barlow"/>
                <a:sym typeface="Barlow"/>
              </a:rPr>
              <a:t>Can we </a:t>
            </a:r>
            <a:r>
              <a:rPr lang="en" sz="3100">
                <a:solidFill>
                  <a:srgbClr val="21455B"/>
                </a:solidFill>
                <a:latin typeface="Barlow"/>
                <a:ea typeface="Barlow"/>
                <a:cs typeface="Barlow"/>
                <a:sym typeface="Barlow"/>
              </a:rPr>
              <a:t>do</a:t>
            </a:r>
            <a:r>
              <a:rPr lang="en" sz="3100">
                <a:solidFill>
                  <a:srgbClr val="21455B"/>
                </a:solidFill>
                <a:latin typeface="Barlow"/>
                <a:ea typeface="Barlow"/>
                <a:cs typeface="Barlow"/>
                <a:sym typeface="Barlow"/>
              </a:rPr>
              <a:t> more?</a:t>
            </a:r>
            <a:endParaRPr sz="3100">
              <a:solidFill>
                <a:srgbClr val="21455B"/>
              </a:solidFill>
              <a:latin typeface="Barlow"/>
              <a:ea typeface="Barlow"/>
              <a:cs typeface="Barlow"/>
              <a:sym typeface="Barlow"/>
            </a:endParaRPr>
          </a:p>
        </p:txBody>
      </p:sp>
      <p:sp>
        <p:nvSpPr>
          <p:cNvPr id="193" name="Google Shape;193;p22"/>
          <p:cNvSpPr txBox="1"/>
          <p:nvPr/>
        </p:nvSpPr>
        <p:spPr>
          <a:xfrm>
            <a:off x="96750" y="964175"/>
            <a:ext cx="6789000" cy="297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rgbClr val="21455B"/>
                </a:solidFill>
                <a:latin typeface="Barlow"/>
                <a:ea typeface="Barlow"/>
                <a:cs typeface="Barlow"/>
                <a:sym typeface="Barlow"/>
              </a:rPr>
              <a:t>The Earth observation sector has come a long way since CEOS-ARD was first conceptualised:</a:t>
            </a:r>
            <a:endParaRPr sz="1700">
              <a:solidFill>
                <a:srgbClr val="21455B"/>
              </a:solidFill>
              <a:latin typeface="Barlow"/>
              <a:ea typeface="Barlow"/>
              <a:cs typeface="Barlow"/>
              <a:sym typeface="Barlow"/>
            </a:endParaRPr>
          </a:p>
          <a:p>
            <a:pPr indent="-336550" lvl="0" marL="457200" rtl="0" algn="l">
              <a:spcBef>
                <a:spcPts val="1200"/>
              </a:spcBef>
              <a:spcAft>
                <a:spcPts val="0"/>
              </a:spcAft>
              <a:buClr>
                <a:srgbClr val="21455B"/>
              </a:buClr>
              <a:buSzPts val="1700"/>
              <a:buFont typeface="Barlow"/>
              <a:buChar char="●"/>
            </a:pPr>
            <a:r>
              <a:rPr lang="en" sz="1700">
                <a:solidFill>
                  <a:srgbClr val="21455B"/>
                </a:solidFill>
                <a:latin typeface="Barlow"/>
                <a:ea typeface="Barlow"/>
                <a:cs typeface="Barlow"/>
                <a:sym typeface="Barlow"/>
              </a:rPr>
              <a:t>Changing technology, including AI/ML, cloud-native</a:t>
            </a:r>
            <a:endParaRPr sz="1700">
              <a:solidFill>
                <a:srgbClr val="21455B"/>
              </a:solidFill>
              <a:latin typeface="Barlow"/>
              <a:ea typeface="Barlow"/>
              <a:cs typeface="Barlow"/>
              <a:sym typeface="Barlow"/>
            </a:endParaRPr>
          </a:p>
          <a:p>
            <a:pPr indent="-336550" lvl="0" marL="457200" rtl="0" algn="l">
              <a:spcBef>
                <a:spcPts val="1200"/>
              </a:spcBef>
              <a:spcAft>
                <a:spcPts val="0"/>
              </a:spcAft>
              <a:buClr>
                <a:srgbClr val="21455B"/>
              </a:buClr>
              <a:buSzPts val="1700"/>
              <a:buFont typeface="Barlow"/>
              <a:buChar char="●"/>
            </a:pPr>
            <a:r>
              <a:rPr lang="en" sz="1700">
                <a:solidFill>
                  <a:srgbClr val="21455B"/>
                </a:solidFill>
                <a:latin typeface="Barlow"/>
                <a:ea typeface="Barlow"/>
                <a:cs typeface="Barlow"/>
                <a:sym typeface="Barlow"/>
              </a:rPr>
              <a:t>Evolving user base and expectations</a:t>
            </a:r>
            <a:endParaRPr sz="1700">
              <a:solidFill>
                <a:srgbClr val="21455B"/>
              </a:solidFill>
              <a:latin typeface="Barlow"/>
              <a:ea typeface="Barlow"/>
              <a:cs typeface="Barlow"/>
              <a:sym typeface="Barlow"/>
            </a:endParaRPr>
          </a:p>
          <a:p>
            <a:pPr indent="-336550" lvl="0" marL="457200" rtl="0" algn="l">
              <a:spcBef>
                <a:spcPts val="1200"/>
              </a:spcBef>
              <a:spcAft>
                <a:spcPts val="0"/>
              </a:spcAft>
              <a:buClr>
                <a:srgbClr val="21455B"/>
              </a:buClr>
              <a:buSzPts val="1700"/>
              <a:buFont typeface="Barlow"/>
              <a:buChar char="●"/>
            </a:pPr>
            <a:r>
              <a:rPr lang="en" sz="1700">
                <a:solidFill>
                  <a:srgbClr val="21455B"/>
                </a:solidFill>
                <a:latin typeface="Barlow"/>
                <a:ea typeface="Barlow"/>
                <a:cs typeface="Barlow"/>
                <a:sym typeface="Barlow"/>
              </a:rPr>
              <a:t>Increasing demands for interoperability</a:t>
            </a:r>
            <a:endParaRPr sz="1700">
              <a:solidFill>
                <a:srgbClr val="21455B"/>
              </a:solidFill>
              <a:latin typeface="Barlow"/>
              <a:ea typeface="Barlow"/>
              <a:cs typeface="Barlow"/>
              <a:sym typeface="Barlow"/>
            </a:endParaRPr>
          </a:p>
          <a:p>
            <a:pPr indent="0" lvl="0" marL="0" rtl="0" algn="l">
              <a:spcBef>
                <a:spcPts val="1200"/>
              </a:spcBef>
              <a:spcAft>
                <a:spcPts val="0"/>
              </a:spcAft>
              <a:buClr>
                <a:schemeClr val="dk1"/>
              </a:buClr>
              <a:buSzPts val="1100"/>
              <a:buFont typeface="Arial"/>
              <a:buNone/>
            </a:pPr>
            <a:r>
              <a:rPr lang="en" sz="1700">
                <a:solidFill>
                  <a:srgbClr val="21455B"/>
                </a:solidFill>
                <a:latin typeface="Barlow"/>
                <a:ea typeface="Barlow"/>
                <a:cs typeface="Barlow"/>
                <a:sym typeface="Barlow"/>
              </a:rPr>
              <a:t>Need CEOS-ARD to continue evolving</a:t>
            </a:r>
            <a:endParaRPr sz="1700">
              <a:solidFill>
                <a:srgbClr val="21455B"/>
              </a:solidFill>
              <a:latin typeface="Barlow"/>
              <a:ea typeface="Barlow"/>
              <a:cs typeface="Barlow"/>
              <a:sym typeface="Barlow"/>
            </a:endParaRPr>
          </a:p>
          <a:p>
            <a:pPr indent="0" lvl="0" marL="0" rtl="0" algn="l">
              <a:spcBef>
                <a:spcPts val="1200"/>
              </a:spcBef>
              <a:spcAft>
                <a:spcPts val="1200"/>
              </a:spcAft>
              <a:buClr>
                <a:schemeClr val="dk1"/>
              </a:buClr>
              <a:buSzPts val="1100"/>
              <a:buFont typeface="Arial"/>
              <a:buNone/>
            </a:pPr>
            <a:r>
              <a:rPr lang="en" sz="1700">
                <a:solidFill>
                  <a:srgbClr val="21455B"/>
                </a:solidFill>
                <a:latin typeface="Barlow"/>
                <a:ea typeface="Barlow"/>
                <a:cs typeface="Barlow"/>
                <a:sym typeface="Barlow"/>
              </a:rPr>
              <a:t>Ensure CEOS-ARD remains consistent with and relevant to the evolving user base and their expectations</a:t>
            </a:r>
            <a:endParaRPr sz="1700">
              <a:solidFill>
                <a:srgbClr val="21455B"/>
              </a:solidFill>
              <a:latin typeface="Barlow"/>
              <a:ea typeface="Barlow"/>
              <a:cs typeface="Barlow"/>
              <a:sym typeface="Barlow"/>
            </a:endParaRPr>
          </a:p>
        </p:txBody>
      </p:sp>
      <p:sp>
        <p:nvSpPr>
          <p:cNvPr id="194" name="Google Shape;194;p22"/>
          <p:cNvSpPr txBox="1"/>
          <p:nvPr/>
        </p:nvSpPr>
        <p:spPr>
          <a:xfrm>
            <a:off x="-42950" y="4063450"/>
            <a:ext cx="8397300" cy="503400"/>
          </a:xfrm>
          <a:prstGeom prst="rect">
            <a:avLst/>
          </a:prstGeom>
          <a:solidFill>
            <a:srgbClr val="0271B6"/>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Barlow SemiBold"/>
                <a:ea typeface="Barlow SemiBold"/>
                <a:cs typeface="Barlow SemiBold"/>
                <a:sym typeface="Barlow SemiBold"/>
              </a:rPr>
              <a:t>    Where are the opportunities to make CEOS-ARD better?</a:t>
            </a:r>
            <a:endParaRPr sz="1800">
              <a:solidFill>
                <a:schemeClr val="lt1"/>
              </a:solidFill>
              <a:latin typeface="Barlow SemiBold"/>
              <a:ea typeface="Barlow SemiBold"/>
              <a:cs typeface="Barlow SemiBold"/>
              <a:sym typeface="Barlow SemiBold"/>
            </a:endParaRPr>
          </a:p>
        </p:txBody>
      </p:sp>
      <p:sp>
        <p:nvSpPr>
          <p:cNvPr id="195" name="Google Shape;195;p22"/>
          <p:cNvSpPr/>
          <p:nvPr/>
        </p:nvSpPr>
        <p:spPr>
          <a:xfrm>
            <a:off x="8085300" y="4063450"/>
            <a:ext cx="503400" cy="503400"/>
          </a:xfrm>
          <a:prstGeom prst="ellipse">
            <a:avLst/>
          </a:prstGeom>
          <a:solidFill>
            <a:srgbClr val="0271B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9" name="Shape 199"/>
        <p:cNvGrpSpPr/>
        <p:nvPr/>
      </p:nvGrpSpPr>
      <p:grpSpPr>
        <a:xfrm>
          <a:off x="0" y="0"/>
          <a:ext cx="0" cy="0"/>
          <a:chOff x="0" y="0"/>
          <a:chExt cx="0" cy="0"/>
        </a:xfrm>
      </p:grpSpPr>
      <p:cxnSp>
        <p:nvCxnSpPr>
          <p:cNvPr id="200" name="Google Shape;200;p23"/>
          <p:cNvCxnSpPr/>
          <p:nvPr/>
        </p:nvCxnSpPr>
        <p:spPr>
          <a:xfrm>
            <a:off x="172950" y="4757875"/>
            <a:ext cx="8798100" cy="0"/>
          </a:xfrm>
          <a:prstGeom prst="straightConnector1">
            <a:avLst/>
          </a:prstGeom>
          <a:noFill/>
          <a:ln cap="flat" cmpd="sng" w="9525">
            <a:solidFill>
              <a:srgbClr val="21455B"/>
            </a:solidFill>
            <a:prstDash val="dot"/>
            <a:round/>
            <a:headEnd len="med" w="med" type="none"/>
            <a:tailEnd len="med" w="med" type="none"/>
          </a:ln>
        </p:spPr>
      </p:cxnSp>
      <p:sp>
        <p:nvSpPr>
          <p:cNvPr id="201" name="Google Shape;201;p23"/>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21455B"/>
                </a:solidFill>
                <a:latin typeface="Barlow"/>
                <a:ea typeface="Barlow"/>
                <a:cs typeface="Barlow"/>
                <a:sym typeface="Barlow"/>
              </a:rPr>
              <a:t>CEOS Plenary 2025</a:t>
            </a:r>
            <a:endParaRPr sz="900">
              <a:solidFill>
                <a:srgbClr val="21455B"/>
              </a:solidFill>
              <a:latin typeface="Barlow"/>
              <a:ea typeface="Barlow"/>
              <a:cs typeface="Barlow"/>
              <a:sym typeface="Barlow"/>
            </a:endParaRPr>
          </a:p>
        </p:txBody>
      </p:sp>
      <p:pic>
        <p:nvPicPr>
          <p:cNvPr id="202" name="Google Shape;202;p23" title="CEOS_logo_ard_blue.png"/>
          <p:cNvPicPr preferRelativeResize="0"/>
          <p:nvPr/>
        </p:nvPicPr>
        <p:blipFill rotWithShape="1">
          <a:blip r:embed="rId3">
            <a:alphaModFix/>
          </a:blip>
          <a:srcRect b="0" l="9" r="0" t="0"/>
          <a:stretch/>
        </p:blipFill>
        <p:spPr>
          <a:xfrm>
            <a:off x="963252" y="231433"/>
            <a:ext cx="2179997" cy="503475"/>
          </a:xfrm>
          <a:prstGeom prst="rect">
            <a:avLst/>
          </a:prstGeom>
          <a:noFill/>
          <a:ln>
            <a:noFill/>
          </a:ln>
        </p:spPr>
      </p:pic>
      <p:pic>
        <p:nvPicPr>
          <p:cNvPr id="203" name="Google Shape;203;p23" title="CEOS_ARD_Logo_blue_corrected.png"/>
          <p:cNvPicPr preferRelativeResize="0"/>
          <p:nvPr/>
        </p:nvPicPr>
        <p:blipFill rotWithShape="1">
          <a:blip r:embed="rId4">
            <a:alphaModFix/>
          </a:blip>
          <a:srcRect b="228" l="0" r="0" t="238"/>
          <a:stretch/>
        </p:blipFill>
        <p:spPr>
          <a:xfrm>
            <a:off x="96750" y="138054"/>
            <a:ext cx="861200" cy="690225"/>
          </a:xfrm>
          <a:prstGeom prst="rect">
            <a:avLst/>
          </a:prstGeom>
          <a:noFill/>
          <a:ln>
            <a:noFill/>
          </a:ln>
        </p:spPr>
      </p:pic>
      <p:pic>
        <p:nvPicPr>
          <p:cNvPr id="204" name="Google Shape;204;p23"/>
          <p:cNvPicPr preferRelativeResize="0"/>
          <p:nvPr/>
        </p:nvPicPr>
        <p:blipFill>
          <a:blip r:embed="rId5">
            <a:alphaModFix/>
          </a:blip>
          <a:stretch>
            <a:fillRect/>
          </a:stretch>
        </p:blipFill>
        <p:spPr>
          <a:xfrm>
            <a:off x="8258175" y="-45225"/>
            <a:ext cx="5222700" cy="5004600"/>
          </a:xfrm>
          <a:prstGeom prst="donut">
            <a:avLst>
              <a:gd fmla="val 10848" name="adj"/>
            </a:avLst>
          </a:prstGeom>
          <a:noFill/>
          <a:ln>
            <a:noFill/>
          </a:ln>
        </p:spPr>
      </p:pic>
      <p:sp>
        <p:nvSpPr>
          <p:cNvPr id="205" name="Google Shape;205;p23"/>
          <p:cNvSpPr txBox="1"/>
          <p:nvPr/>
        </p:nvSpPr>
        <p:spPr>
          <a:xfrm>
            <a:off x="3394650" y="155225"/>
            <a:ext cx="55317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100">
                <a:solidFill>
                  <a:srgbClr val="21455B"/>
                </a:solidFill>
                <a:latin typeface="Barlow"/>
                <a:ea typeface="Barlow"/>
                <a:cs typeface="Barlow"/>
                <a:sym typeface="Barlow"/>
              </a:rPr>
              <a:t>Future of CEOS-ARD</a:t>
            </a:r>
            <a:endParaRPr sz="3100">
              <a:solidFill>
                <a:srgbClr val="21455B"/>
              </a:solidFill>
              <a:latin typeface="Barlow"/>
              <a:ea typeface="Barlow"/>
              <a:cs typeface="Barlow"/>
              <a:sym typeface="Barlow"/>
            </a:endParaRPr>
          </a:p>
        </p:txBody>
      </p:sp>
      <p:sp>
        <p:nvSpPr>
          <p:cNvPr id="206" name="Google Shape;206;p23"/>
          <p:cNvSpPr txBox="1"/>
          <p:nvPr/>
        </p:nvSpPr>
        <p:spPr>
          <a:xfrm>
            <a:off x="389400" y="982863"/>
            <a:ext cx="7438200" cy="2932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200">
                <a:solidFill>
                  <a:srgbClr val="21455B"/>
                </a:solidFill>
                <a:latin typeface="Barlow"/>
                <a:ea typeface="Barlow"/>
                <a:cs typeface="Barlow"/>
                <a:sym typeface="Barlow"/>
              </a:rPr>
              <a:t>Goals for 2025:</a:t>
            </a:r>
            <a:endParaRPr sz="2200">
              <a:solidFill>
                <a:srgbClr val="21455B"/>
              </a:solidFill>
              <a:latin typeface="Barlow"/>
              <a:ea typeface="Barlow"/>
              <a:cs typeface="Barlow"/>
              <a:sym typeface="Barlow"/>
            </a:endParaRPr>
          </a:p>
          <a:p>
            <a:pPr indent="-368300" lvl="0" marL="457200" rtl="0" algn="l">
              <a:lnSpc>
                <a:spcPct val="115000"/>
              </a:lnSpc>
              <a:spcBef>
                <a:spcPts val="1200"/>
              </a:spcBef>
              <a:spcAft>
                <a:spcPts val="0"/>
              </a:spcAft>
              <a:buClr>
                <a:srgbClr val="21455B"/>
              </a:buClr>
              <a:buSzPts val="2200"/>
              <a:buFont typeface="Barlow"/>
              <a:buChar char="●"/>
            </a:pPr>
            <a:r>
              <a:rPr lang="en" sz="2200">
                <a:solidFill>
                  <a:srgbClr val="21455B"/>
                </a:solidFill>
                <a:latin typeface="Barlow"/>
                <a:ea typeface="Barlow"/>
                <a:cs typeface="Barlow"/>
                <a:sym typeface="Barlow"/>
              </a:rPr>
              <a:t>Gather community feedback on the current state of CEOS-ARD</a:t>
            </a:r>
            <a:endParaRPr sz="2200">
              <a:solidFill>
                <a:srgbClr val="21455B"/>
              </a:solidFill>
              <a:latin typeface="Barlow"/>
              <a:ea typeface="Barlow"/>
              <a:cs typeface="Barlow"/>
              <a:sym typeface="Barlow"/>
            </a:endParaRPr>
          </a:p>
          <a:p>
            <a:pPr indent="-368300" lvl="0" marL="457200" rtl="0" algn="l">
              <a:lnSpc>
                <a:spcPct val="115000"/>
              </a:lnSpc>
              <a:spcBef>
                <a:spcPts val="1200"/>
              </a:spcBef>
              <a:spcAft>
                <a:spcPts val="0"/>
              </a:spcAft>
              <a:buClr>
                <a:srgbClr val="21455B"/>
              </a:buClr>
              <a:buSzPts val="2200"/>
              <a:buFont typeface="Barlow"/>
              <a:buChar char="●"/>
            </a:pPr>
            <a:r>
              <a:rPr lang="en" sz="2200">
                <a:solidFill>
                  <a:srgbClr val="21455B"/>
                </a:solidFill>
                <a:latin typeface="Barlow"/>
                <a:ea typeface="Barlow"/>
                <a:cs typeface="Barlow"/>
                <a:sym typeface="Barlow"/>
              </a:rPr>
              <a:t>Understand priorities for future development</a:t>
            </a:r>
            <a:endParaRPr sz="2200">
              <a:solidFill>
                <a:srgbClr val="21455B"/>
              </a:solidFill>
              <a:latin typeface="Barlow"/>
              <a:ea typeface="Barlow"/>
              <a:cs typeface="Barlow"/>
              <a:sym typeface="Barlow"/>
            </a:endParaRPr>
          </a:p>
          <a:p>
            <a:pPr indent="-368300" lvl="0" marL="457200" rtl="0" algn="l">
              <a:lnSpc>
                <a:spcPct val="115000"/>
              </a:lnSpc>
              <a:spcBef>
                <a:spcPts val="1200"/>
              </a:spcBef>
              <a:spcAft>
                <a:spcPts val="1200"/>
              </a:spcAft>
              <a:buClr>
                <a:srgbClr val="21455B"/>
              </a:buClr>
              <a:buSzPts val="2200"/>
              <a:buFont typeface="Barlow"/>
              <a:buChar char="●"/>
            </a:pPr>
            <a:r>
              <a:rPr lang="en" sz="2200">
                <a:solidFill>
                  <a:srgbClr val="21455B"/>
                </a:solidFill>
                <a:latin typeface="Barlow"/>
                <a:ea typeface="Barlow"/>
                <a:cs typeface="Barlow"/>
                <a:sym typeface="Barlow"/>
              </a:rPr>
              <a:t>Present concept note for CEOS-ARD Strategy 2026 at CEOS Plenary 2025 </a:t>
            </a:r>
            <a:endParaRPr sz="2200">
              <a:solidFill>
                <a:srgbClr val="21455B"/>
              </a:solidFill>
              <a:latin typeface="Barlow"/>
              <a:ea typeface="Barlow"/>
              <a:cs typeface="Barlow"/>
              <a:sym typeface="Barlow"/>
            </a:endParaRPr>
          </a:p>
        </p:txBody>
      </p:sp>
      <p:sp>
        <p:nvSpPr>
          <p:cNvPr id="207" name="Google Shape;207;p23"/>
          <p:cNvSpPr txBox="1"/>
          <p:nvPr/>
        </p:nvSpPr>
        <p:spPr>
          <a:xfrm>
            <a:off x="297375" y="4035676"/>
            <a:ext cx="8007600" cy="454800"/>
          </a:xfrm>
          <a:prstGeom prst="rect">
            <a:avLst/>
          </a:prstGeom>
          <a:solidFill>
            <a:srgbClr val="0271B6"/>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600"/>
              </a:spcAft>
              <a:buClr>
                <a:schemeClr val="dk1"/>
              </a:buClr>
              <a:buSzPts val="1100"/>
              <a:buFont typeface="Arial"/>
              <a:buNone/>
            </a:pPr>
            <a:r>
              <a:rPr lang="en" sz="1600">
                <a:solidFill>
                  <a:schemeClr val="lt1"/>
                </a:solidFill>
                <a:latin typeface="Barlow SemiBold"/>
                <a:ea typeface="Barlow SemiBold"/>
                <a:cs typeface="Barlow SemiBold"/>
                <a:sym typeface="Barlow SemiBold"/>
              </a:rPr>
              <a:t>Overall Aim: E</a:t>
            </a:r>
            <a:r>
              <a:rPr lang="en" sz="1600">
                <a:solidFill>
                  <a:schemeClr val="lt1"/>
                </a:solidFill>
                <a:latin typeface="Barlow SemiBold"/>
                <a:ea typeface="Barlow SemiBold"/>
                <a:cs typeface="Barlow SemiBold"/>
                <a:sym typeface="Barlow SemiBold"/>
              </a:rPr>
              <a:t>nsure CEOS-ARD is working for the broadest group of stakeholders </a:t>
            </a:r>
            <a:endParaRPr sz="1900">
              <a:solidFill>
                <a:schemeClr val="lt1"/>
              </a:solidFill>
              <a:latin typeface="Barlow SemiBold"/>
              <a:ea typeface="Barlow SemiBold"/>
              <a:cs typeface="Barlow SemiBold"/>
              <a:sym typeface="Barlow SemiBo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211" name="Shape 211"/>
        <p:cNvGrpSpPr/>
        <p:nvPr/>
      </p:nvGrpSpPr>
      <p:grpSpPr>
        <a:xfrm>
          <a:off x="0" y="0"/>
          <a:ext cx="0" cy="0"/>
          <a:chOff x="0" y="0"/>
          <a:chExt cx="0" cy="0"/>
        </a:xfrm>
      </p:grpSpPr>
      <p:cxnSp>
        <p:nvCxnSpPr>
          <p:cNvPr id="212" name="Google Shape;212;p24"/>
          <p:cNvCxnSpPr/>
          <p:nvPr/>
        </p:nvCxnSpPr>
        <p:spPr>
          <a:xfrm>
            <a:off x="172950" y="4757875"/>
            <a:ext cx="8798100" cy="0"/>
          </a:xfrm>
          <a:prstGeom prst="straightConnector1">
            <a:avLst/>
          </a:prstGeom>
          <a:noFill/>
          <a:ln cap="flat" cmpd="sng" w="9525">
            <a:solidFill>
              <a:schemeClr val="lt1"/>
            </a:solidFill>
            <a:prstDash val="dot"/>
            <a:round/>
            <a:headEnd len="med" w="med" type="none"/>
            <a:tailEnd len="med" w="med" type="none"/>
          </a:ln>
        </p:spPr>
      </p:cxnSp>
      <p:sp>
        <p:nvSpPr>
          <p:cNvPr id="213" name="Google Shape;213;p24"/>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lt1"/>
                </a:solidFill>
                <a:latin typeface="Barlow"/>
                <a:ea typeface="Barlow"/>
                <a:cs typeface="Barlow"/>
                <a:sym typeface="Barlow"/>
              </a:rPr>
              <a:t>CEOS Plenary 2025</a:t>
            </a:r>
            <a:endParaRPr sz="900">
              <a:solidFill>
                <a:schemeClr val="lt1"/>
              </a:solidFill>
              <a:latin typeface="Barlow"/>
              <a:ea typeface="Barlow"/>
              <a:cs typeface="Barlow"/>
              <a:sym typeface="Barlow"/>
            </a:endParaRPr>
          </a:p>
        </p:txBody>
      </p:sp>
      <p:pic>
        <p:nvPicPr>
          <p:cNvPr id="214" name="Google Shape;214;p24" title="CEOS_logo_white_text_right.png"/>
          <p:cNvPicPr preferRelativeResize="0"/>
          <p:nvPr/>
        </p:nvPicPr>
        <p:blipFill rotWithShape="1">
          <a:blip r:embed="rId3">
            <a:alphaModFix/>
          </a:blip>
          <a:srcRect b="0" l="-420" r="419" t="0"/>
          <a:stretch/>
        </p:blipFill>
        <p:spPr>
          <a:xfrm>
            <a:off x="5897725" y="231425"/>
            <a:ext cx="2198523" cy="503475"/>
          </a:xfrm>
          <a:prstGeom prst="rect">
            <a:avLst/>
          </a:prstGeom>
          <a:noFill/>
          <a:ln>
            <a:noFill/>
          </a:ln>
        </p:spPr>
      </p:pic>
      <p:pic>
        <p:nvPicPr>
          <p:cNvPr id="215" name="Google Shape;215;p24" title="CEOS_ARD_Logo_white.png"/>
          <p:cNvPicPr preferRelativeResize="0"/>
          <p:nvPr/>
        </p:nvPicPr>
        <p:blipFill rotWithShape="1">
          <a:blip r:embed="rId4">
            <a:alphaModFix/>
          </a:blip>
          <a:srcRect b="0" l="0" r="0" t="0"/>
          <a:stretch/>
        </p:blipFill>
        <p:spPr>
          <a:xfrm>
            <a:off x="8173950" y="138054"/>
            <a:ext cx="861200" cy="690225"/>
          </a:xfrm>
          <a:prstGeom prst="rect">
            <a:avLst/>
          </a:prstGeom>
          <a:noFill/>
          <a:ln>
            <a:noFill/>
          </a:ln>
        </p:spPr>
      </p:pic>
      <p:pic>
        <p:nvPicPr>
          <p:cNvPr id="216" name="Google Shape;216;p24" title="slide6.jpg"/>
          <p:cNvPicPr preferRelativeResize="0"/>
          <p:nvPr/>
        </p:nvPicPr>
        <p:blipFill rotWithShape="1">
          <a:blip r:embed="rId5">
            <a:alphaModFix/>
          </a:blip>
          <a:srcRect b="0" l="56750" r="-25183" t="0"/>
          <a:stretch/>
        </p:blipFill>
        <p:spPr>
          <a:xfrm flipH="1">
            <a:off x="-4391025" y="-45225"/>
            <a:ext cx="5222700" cy="5004600"/>
          </a:xfrm>
          <a:prstGeom prst="donut">
            <a:avLst>
              <a:gd fmla="val 10848" name="adj"/>
            </a:avLst>
          </a:prstGeom>
          <a:noFill/>
          <a:ln>
            <a:noFill/>
          </a:ln>
        </p:spPr>
      </p:pic>
      <p:sp>
        <p:nvSpPr>
          <p:cNvPr id="217" name="Google Shape;217;p24"/>
          <p:cNvSpPr txBox="1"/>
          <p:nvPr/>
        </p:nvSpPr>
        <p:spPr>
          <a:xfrm>
            <a:off x="950500" y="709002"/>
            <a:ext cx="5666100" cy="37569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chemeClr val="lt1"/>
              </a:buClr>
              <a:buSzPts val="1500"/>
              <a:buFont typeface="Barlow"/>
              <a:buChar char="●"/>
            </a:pPr>
            <a:r>
              <a:rPr lang="en" sz="1500">
                <a:solidFill>
                  <a:schemeClr val="lt1"/>
                </a:solidFill>
                <a:latin typeface="Barlow"/>
                <a:ea typeface="Barlow"/>
                <a:cs typeface="Barlow"/>
                <a:sym typeface="Barlow"/>
              </a:rPr>
              <a:t>CEOS-ARD Oversight Group tasked with maintaining CEOS-ARD Strategy</a:t>
            </a:r>
            <a:endParaRPr sz="1500">
              <a:solidFill>
                <a:schemeClr val="lt1"/>
              </a:solidFill>
              <a:latin typeface="Barlow"/>
              <a:ea typeface="Barlow"/>
              <a:cs typeface="Barlow"/>
              <a:sym typeface="Barlow"/>
            </a:endParaRPr>
          </a:p>
          <a:p>
            <a:pPr indent="-323850" lvl="1" marL="914400" rtl="0" algn="l">
              <a:spcBef>
                <a:spcPts val="900"/>
              </a:spcBef>
              <a:spcAft>
                <a:spcPts val="0"/>
              </a:spcAft>
              <a:buClr>
                <a:schemeClr val="lt1"/>
              </a:buClr>
              <a:buSzPts val="1500"/>
              <a:buFont typeface="Barlow"/>
              <a:buChar char="○"/>
            </a:pPr>
            <a:r>
              <a:rPr lang="en" sz="1500">
                <a:solidFill>
                  <a:schemeClr val="lt1"/>
                </a:solidFill>
                <a:latin typeface="Barlow"/>
                <a:ea typeface="Barlow"/>
                <a:cs typeface="Barlow"/>
                <a:sym typeface="Barlow"/>
              </a:rPr>
              <a:t>Updated every two years</a:t>
            </a:r>
            <a:endParaRPr sz="1500">
              <a:solidFill>
                <a:schemeClr val="lt1"/>
              </a:solidFill>
              <a:latin typeface="Barlow"/>
              <a:ea typeface="Barlow"/>
              <a:cs typeface="Barlow"/>
              <a:sym typeface="Barlow"/>
            </a:endParaRPr>
          </a:p>
          <a:p>
            <a:pPr indent="-323850" lvl="0" marL="457200" rtl="0" algn="l">
              <a:spcBef>
                <a:spcPts val="900"/>
              </a:spcBef>
              <a:spcAft>
                <a:spcPts val="0"/>
              </a:spcAft>
              <a:buClr>
                <a:schemeClr val="lt1"/>
              </a:buClr>
              <a:buSzPts val="1500"/>
              <a:buFont typeface="Barlow"/>
              <a:buChar char="●"/>
            </a:pPr>
            <a:r>
              <a:rPr lang="en" sz="1500">
                <a:solidFill>
                  <a:schemeClr val="lt1"/>
                </a:solidFill>
                <a:latin typeface="Barlow"/>
                <a:ea typeface="Barlow"/>
                <a:cs typeface="Barlow"/>
                <a:sym typeface="Barlow"/>
              </a:rPr>
              <a:t>In 2025 we have undertaken a community engagement campaign to understand needs</a:t>
            </a:r>
            <a:endParaRPr sz="1500">
              <a:solidFill>
                <a:schemeClr val="lt1"/>
              </a:solidFill>
              <a:latin typeface="Barlow"/>
              <a:ea typeface="Barlow"/>
              <a:cs typeface="Barlow"/>
              <a:sym typeface="Barlow"/>
            </a:endParaRPr>
          </a:p>
          <a:p>
            <a:pPr indent="-323850" lvl="1" marL="914400" rtl="0" algn="l">
              <a:spcBef>
                <a:spcPts val="900"/>
              </a:spcBef>
              <a:spcAft>
                <a:spcPts val="0"/>
              </a:spcAft>
              <a:buClr>
                <a:schemeClr val="lt1"/>
              </a:buClr>
              <a:buSzPts val="1500"/>
              <a:buFont typeface="Barlow"/>
              <a:buChar char="○"/>
            </a:pPr>
            <a:r>
              <a:rPr lang="en" sz="1500">
                <a:solidFill>
                  <a:schemeClr val="lt1"/>
                </a:solidFill>
                <a:latin typeface="Barlow"/>
                <a:ea typeface="Barlow"/>
                <a:cs typeface="Barlow"/>
                <a:sym typeface="Barlow"/>
              </a:rPr>
              <a:t>Particular focus on those outside of CEOS </a:t>
            </a:r>
            <a:endParaRPr sz="1500">
              <a:solidFill>
                <a:schemeClr val="lt1"/>
              </a:solidFill>
              <a:latin typeface="Barlow"/>
              <a:ea typeface="Barlow"/>
              <a:cs typeface="Barlow"/>
              <a:sym typeface="Barlow"/>
            </a:endParaRPr>
          </a:p>
          <a:p>
            <a:pPr indent="-323850" lvl="0" marL="457200" rtl="0" algn="l">
              <a:spcBef>
                <a:spcPts val="900"/>
              </a:spcBef>
              <a:spcAft>
                <a:spcPts val="0"/>
              </a:spcAft>
              <a:buClr>
                <a:schemeClr val="lt1"/>
              </a:buClr>
              <a:buSzPts val="1500"/>
              <a:buFont typeface="Barlow"/>
              <a:buChar char="●"/>
            </a:pPr>
            <a:r>
              <a:rPr lang="en" sz="1500">
                <a:solidFill>
                  <a:schemeClr val="lt1"/>
                </a:solidFill>
                <a:latin typeface="Barlow"/>
                <a:ea typeface="Barlow"/>
                <a:cs typeface="Barlow"/>
                <a:sym typeface="Barlow"/>
              </a:rPr>
              <a:t>Understand exactly how CEOS-ARD needs to evolve</a:t>
            </a:r>
            <a:endParaRPr sz="1500">
              <a:solidFill>
                <a:schemeClr val="lt1"/>
              </a:solidFill>
              <a:latin typeface="Barlow"/>
              <a:ea typeface="Barlow"/>
              <a:cs typeface="Barlow"/>
              <a:sym typeface="Barlow"/>
            </a:endParaRPr>
          </a:p>
          <a:p>
            <a:pPr indent="-323850" lvl="0" marL="457200" rtl="0" algn="l">
              <a:spcBef>
                <a:spcPts val="900"/>
              </a:spcBef>
              <a:spcAft>
                <a:spcPts val="0"/>
              </a:spcAft>
              <a:buClr>
                <a:schemeClr val="lt1"/>
              </a:buClr>
              <a:buSzPts val="1500"/>
              <a:buFont typeface="Barlow"/>
              <a:buChar char="●"/>
            </a:pPr>
            <a:r>
              <a:rPr lang="en" sz="1500">
                <a:solidFill>
                  <a:schemeClr val="lt1"/>
                </a:solidFill>
                <a:latin typeface="Barlow"/>
                <a:ea typeface="Barlow"/>
                <a:cs typeface="Barlow"/>
                <a:sym typeface="Barlow"/>
              </a:rPr>
              <a:t>Presence at key events such as ESA’s LPS, IGARSS, IAC, WGCV-55</a:t>
            </a:r>
            <a:endParaRPr sz="1500">
              <a:solidFill>
                <a:schemeClr val="lt1"/>
              </a:solidFill>
              <a:latin typeface="Barlow"/>
              <a:ea typeface="Barlow"/>
              <a:cs typeface="Barlow"/>
              <a:sym typeface="Barlow"/>
            </a:endParaRPr>
          </a:p>
          <a:p>
            <a:pPr indent="-323850" lvl="0" marL="457200" rtl="0" algn="l">
              <a:spcBef>
                <a:spcPts val="900"/>
              </a:spcBef>
              <a:spcAft>
                <a:spcPts val="0"/>
              </a:spcAft>
              <a:buClr>
                <a:schemeClr val="lt1"/>
              </a:buClr>
              <a:buSzPts val="1500"/>
              <a:buFont typeface="Barlow"/>
              <a:buChar char="●"/>
            </a:pPr>
            <a:r>
              <a:rPr lang="en" sz="1500">
                <a:solidFill>
                  <a:schemeClr val="lt1"/>
                </a:solidFill>
                <a:latin typeface="Barlow"/>
                <a:ea typeface="Barlow"/>
                <a:cs typeface="Barlow"/>
                <a:sym typeface="Barlow"/>
              </a:rPr>
              <a:t>Survey to gather feedback to </a:t>
            </a:r>
            <a:r>
              <a:rPr i="1" lang="en" sz="1500">
                <a:solidFill>
                  <a:schemeClr val="lt1"/>
                </a:solidFill>
                <a:latin typeface="Barlow"/>
                <a:ea typeface="Barlow"/>
                <a:cs typeface="Barlow"/>
                <a:sym typeface="Barlow"/>
              </a:rPr>
              <a:t>“Help Shape the Future of CEOS-ARD”  </a:t>
            </a:r>
            <a:r>
              <a:rPr i="1" lang="en" sz="1500" u="sng">
                <a:solidFill>
                  <a:srgbClr val="5BBFFD"/>
                </a:solidFill>
                <a:latin typeface="Barlow"/>
                <a:ea typeface="Barlow"/>
                <a:cs typeface="Barlow"/>
                <a:sym typeface="Barlow"/>
                <a:hlinkClick r:id="rId6">
                  <a:extLst>
                    <a:ext uri="{A12FA001-AC4F-418D-AE19-62706E023703}">
                      <ahyp:hlinkClr val="tx"/>
                    </a:ext>
                  </a:extLst>
                </a:hlinkClick>
              </a:rPr>
              <a:t>ceos.org/ard/survey</a:t>
            </a:r>
            <a:r>
              <a:rPr i="1" lang="en" sz="1500">
                <a:solidFill>
                  <a:srgbClr val="5BBFFD"/>
                </a:solidFill>
                <a:latin typeface="Barlow"/>
                <a:ea typeface="Barlow"/>
                <a:cs typeface="Barlow"/>
                <a:sym typeface="Barlow"/>
              </a:rPr>
              <a:t> </a:t>
            </a:r>
            <a:endParaRPr i="1" sz="1500">
              <a:solidFill>
                <a:srgbClr val="5BBFFD"/>
              </a:solidFill>
              <a:latin typeface="Barlow"/>
              <a:ea typeface="Barlow"/>
              <a:cs typeface="Barlow"/>
              <a:sym typeface="Barlow"/>
            </a:endParaRPr>
          </a:p>
          <a:p>
            <a:pPr indent="-323850" lvl="0" marL="457200" rtl="0" algn="l">
              <a:spcBef>
                <a:spcPts val="900"/>
              </a:spcBef>
              <a:spcAft>
                <a:spcPts val="0"/>
              </a:spcAft>
              <a:buClr>
                <a:schemeClr val="lt1"/>
              </a:buClr>
              <a:buSzPts val="1500"/>
              <a:buFont typeface="Barlow"/>
              <a:buChar char="●"/>
            </a:pPr>
            <a:r>
              <a:rPr lang="en" sz="1500">
                <a:solidFill>
                  <a:schemeClr val="lt1"/>
                </a:solidFill>
                <a:latin typeface="Barlow"/>
                <a:ea typeface="Barlow"/>
                <a:cs typeface="Barlow"/>
                <a:sym typeface="Barlow"/>
              </a:rPr>
              <a:t>Social media campaign</a:t>
            </a:r>
            <a:endParaRPr sz="1500">
              <a:solidFill>
                <a:schemeClr val="lt1"/>
              </a:solidFill>
              <a:latin typeface="Barlow"/>
              <a:ea typeface="Barlow"/>
              <a:cs typeface="Barlow"/>
              <a:sym typeface="Barlow"/>
            </a:endParaRPr>
          </a:p>
          <a:p>
            <a:pPr indent="-323850" lvl="1" marL="914400" rtl="0" algn="l">
              <a:spcBef>
                <a:spcPts val="900"/>
              </a:spcBef>
              <a:spcAft>
                <a:spcPts val="900"/>
              </a:spcAft>
              <a:buClr>
                <a:schemeClr val="lt1"/>
              </a:buClr>
              <a:buSzPts val="1500"/>
              <a:buFont typeface="Barlow"/>
              <a:buChar char="○"/>
            </a:pPr>
            <a:r>
              <a:rPr lang="en" sz="1500">
                <a:solidFill>
                  <a:schemeClr val="lt1"/>
                </a:solidFill>
                <a:latin typeface="Barlow"/>
                <a:ea typeface="Barlow"/>
                <a:cs typeface="Barlow"/>
                <a:sym typeface="Barlow"/>
              </a:rPr>
              <a:t>LinkedIn particularly valuable</a:t>
            </a:r>
            <a:endParaRPr sz="1500">
              <a:solidFill>
                <a:schemeClr val="lt1"/>
              </a:solidFill>
              <a:latin typeface="Barlow"/>
              <a:ea typeface="Barlow"/>
              <a:cs typeface="Barlow"/>
              <a:sym typeface="Barlow"/>
            </a:endParaRPr>
          </a:p>
        </p:txBody>
      </p:sp>
      <p:sp>
        <p:nvSpPr>
          <p:cNvPr id="218" name="Google Shape;218;p24"/>
          <p:cNvSpPr txBox="1"/>
          <p:nvPr/>
        </p:nvSpPr>
        <p:spPr>
          <a:xfrm>
            <a:off x="1013150" y="193363"/>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300">
                <a:solidFill>
                  <a:schemeClr val="lt1"/>
                </a:solidFill>
                <a:latin typeface="Barlow"/>
                <a:ea typeface="Barlow"/>
                <a:cs typeface="Barlow"/>
                <a:sym typeface="Barlow"/>
              </a:rPr>
              <a:t>Approach</a:t>
            </a:r>
            <a:endParaRPr sz="2300">
              <a:solidFill>
                <a:schemeClr val="lt1"/>
              </a:solidFill>
              <a:latin typeface="Barlow"/>
              <a:ea typeface="Barlow"/>
              <a:cs typeface="Barlow"/>
              <a:sym typeface="Barlow"/>
            </a:endParaRPr>
          </a:p>
        </p:txBody>
      </p:sp>
      <p:pic>
        <p:nvPicPr>
          <p:cNvPr id="219" name="Google Shape;219;p24" title="ceos-ard-banner-v3-small.png"/>
          <p:cNvPicPr preferRelativeResize="0"/>
          <p:nvPr/>
        </p:nvPicPr>
        <p:blipFill>
          <a:blip r:embed="rId7">
            <a:alphaModFix/>
          </a:blip>
          <a:stretch>
            <a:fillRect/>
          </a:stretch>
        </p:blipFill>
        <p:spPr>
          <a:xfrm>
            <a:off x="6730550" y="943675"/>
            <a:ext cx="1664726" cy="4015698"/>
          </a:xfrm>
          <a:prstGeom prst="rect">
            <a:avLst/>
          </a:prstGeom>
          <a:noFill/>
          <a:ln cap="flat" cmpd="sng" w="9525">
            <a:solidFill>
              <a:schemeClr val="dk1"/>
            </a:solidFill>
            <a:prstDash val="solid"/>
            <a:round/>
            <a:headEnd len="sm" w="sm" type="none"/>
            <a:tailEnd len="sm" w="sm" type="none"/>
          </a:ln>
          <a:effectLst>
            <a:outerShdw blurRad="457200" rotWithShape="0" algn="bl" dir="4560000" dist="104775">
              <a:srgbClr val="000000">
                <a:alpha val="48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3" name="Shape 223"/>
        <p:cNvGrpSpPr/>
        <p:nvPr/>
      </p:nvGrpSpPr>
      <p:grpSpPr>
        <a:xfrm>
          <a:off x="0" y="0"/>
          <a:ext cx="0" cy="0"/>
          <a:chOff x="0" y="0"/>
          <a:chExt cx="0" cy="0"/>
        </a:xfrm>
      </p:grpSpPr>
      <p:cxnSp>
        <p:nvCxnSpPr>
          <p:cNvPr id="224" name="Google Shape;224;p25"/>
          <p:cNvCxnSpPr/>
          <p:nvPr/>
        </p:nvCxnSpPr>
        <p:spPr>
          <a:xfrm>
            <a:off x="172950" y="4757875"/>
            <a:ext cx="8798100" cy="0"/>
          </a:xfrm>
          <a:prstGeom prst="straightConnector1">
            <a:avLst/>
          </a:prstGeom>
          <a:noFill/>
          <a:ln cap="flat" cmpd="sng" w="9525">
            <a:solidFill>
              <a:srgbClr val="21455B"/>
            </a:solidFill>
            <a:prstDash val="dot"/>
            <a:round/>
            <a:headEnd len="med" w="med" type="none"/>
            <a:tailEnd len="med" w="med" type="none"/>
          </a:ln>
        </p:spPr>
      </p:cxnSp>
      <p:sp>
        <p:nvSpPr>
          <p:cNvPr id="225" name="Google Shape;225;p25"/>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21455B"/>
                </a:solidFill>
                <a:latin typeface="Barlow"/>
                <a:ea typeface="Barlow"/>
                <a:cs typeface="Barlow"/>
                <a:sym typeface="Barlow"/>
              </a:rPr>
              <a:t>CEOS Plenary 2025</a:t>
            </a:r>
            <a:endParaRPr sz="900">
              <a:solidFill>
                <a:srgbClr val="21455B"/>
              </a:solidFill>
              <a:latin typeface="Barlow"/>
              <a:ea typeface="Barlow"/>
              <a:cs typeface="Barlow"/>
              <a:sym typeface="Barlow"/>
            </a:endParaRPr>
          </a:p>
        </p:txBody>
      </p:sp>
      <p:pic>
        <p:nvPicPr>
          <p:cNvPr id="226" name="Google Shape;226;p25" title="CEOS_ARD_Logo_blue_corrected.png"/>
          <p:cNvPicPr preferRelativeResize="0"/>
          <p:nvPr/>
        </p:nvPicPr>
        <p:blipFill rotWithShape="1">
          <a:blip r:embed="rId3">
            <a:alphaModFix/>
          </a:blip>
          <a:srcRect b="228" l="0" r="0" t="238"/>
          <a:stretch/>
        </p:blipFill>
        <p:spPr>
          <a:xfrm>
            <a:off x="8173950" y="138054"/>
            <a:ext cx="861200" cy="690225"/>
          </a:xfrm>
          <a:prstGeom prst="rect">
            <a:avLst/>
          </a:prstGeom>
          <a:noFill/>
          <a:ln>
            <a:noFill/>
          </a:ln>
        </p:spPr>
      </p:pic>
      <p:pic>
        <p:nvPicPr>
          <p:cNvPr id="227" name="Google Shape;227;p25" title="CARD4L-SAR_Background-ALOS2.jpg"/>
          <p:cNvPicPr preferRelativeResize="0"/>
          <p:nvPr/>
        </p:nvPicPr>
        <p:blipFill rotWithShape="1">
          <a:blip r:embed="rId4">
            <a:alphaModFix/>
          </a:blip>
          <a:srcRect b="2915" l="5346" r="517" t="865"/>
          <a:stretch/>
        </p:blipFill>
        <p:spPr>
          <a:xfrm flipH="1">
            <a:off x="-4391025" y="-45225"/>
            <a:ext cx="5222700" cy="5004600"/>
          </a:xfrm>
          <a:prstGeom prst="donut">
            <a:avLst>
              <a:gd fmla="val 10848" name="adj"/>
            </a:avLst>
          </a:prstGeom>
          <a:noFill/>
          <a:ln>
            <a:noFill/>
          </a:ln>
        </p:spPr>
      </p:pic>
      <p:pic>
        <p:nvPicPr>
          <p:cNvPr id="228" name="Google Shape;228;p25" title="CEOS_logo_ard_blue.png"/>
          <p:cNvPicPr preferRelativeResize="0"/>
          <p:nvPr/>
        </p:nvPicPr>
        <p:blipFill rotWithShape="1">
          <a:blip r:embed="rId5">
            <a:alphaModFix/>
          </a:blip>
          <a:srcRect b="0" l="9" r="0" t="0"/>
          <a:stretch/>
        </p:blipFill>
        <p:spPr>
          <a:xfrm>
            <a:off x="5992452" y="231433"/>
            <a:ext cx="2179997" cy="503475"/>
          </a:xfrm>
          <a:prstGeom prst="rect">
            <a:avLst/>
          </a:prstGeom>
          <a:noFill/>
          <a:ln>
            <a:noFill/>
          </a:ln>
        </p:spPr>
      </p:pic>
      <p:sp>
        <p:nvSpPr>
          <p:cNvPr id="229" name="Google Shape;229;p25"/>
          <p:cNvSpPr/>
          <p:nvPr/>
        </p:nvSpPr>
        <p:spPr>
          <a:xfrm>
            <a:off x="2296957" y="3109720"/>
            <a:ext cx="950400" cy="9504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0" name="Google Shape;230;p25"/>
          <p:cNvSpPr/>
          <p:nvPr/>
        </p:nvSpPr>
        <p:spPr>
          <a:xfrm>
            <a:off x="6366632" y="1860295"/>
            <a:ext cx="950400" cy="9504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31" name="Google Shape;231;p25"/>
          <p:cNvPicPr preferRelativeResize="0"/>
          <p:nvPr/>
        </p:nvPicPr>
        <p:blipFill>
          <a:blip r:embed="rId6">
            <a:alphaModFix/>
          </a:blip>
          <a:stretch>
            <a:fillRect/>
          </a:stretch>
        </p:blipFill>
        <p:spPr>
          <a:xfrm>
            <a:off x="1728925" y="345626"/>
            <a:ext cx="2911000" cy="4110900"/>
          </a:xfrm>
          <a:prstGeom prst="rect">
            <a:avLst/>
          </a:prstGeom>
          <a:noFill/>
          <a:ln>
            <a:noFill/>
          </a:ln>
          <a:effectLst>
            <a:reflection blurRad="0" dir="5400000" dist="38100" endA="0" endPos="30000" fadeDir="5400012" kx="0" rotWithShape="0" algn="bl" stA="40000" stPos="0" sy="-100000" ky="0"/>
          </a:effectLst>
        </p:spPr>
      </p:pic>
      <p:sp>
        <p:nvSpPr>
          <p:cNvPr id="232" name="Google Shape;232;p25"/>
          <p:cNvSpPr txBox="1"/>
          <p:nvPr/>
        </p:nvSpPr>
        <p:spPr>
          <a:xfrm>
            <a:off x="4986950" y="1240675"/>
            <a:ext cx="4048200" cy="327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000">
                <a:solidFill>
                  <a:srgbClr val="21455B"/>
                </a:solidFill>
                <a:latin typeface="Barlow"/>
                <a:ea typeface="Barlow"/>
                <a:cs typeface="Barlow"/>
                <a:sym typeface="Barlow"/>
              </a:rPr>
              <a:t>Findings are summarised in the paper provided for Plenary</a:t>
            </a:r>
            <a:endParaRPr sz="2000">
              <a:solidFill>
                <a:srgbClr val="21455B"/>
              </a:solidFill>
              <a:latin typeface="Barlow"/>
              <a:ea typeface="Barlow"/>
              <a:cs typeface="Barlow"/>
              <a:sym typeface="Barlow"/>
            </a:endParaRPr>
          </a:p>
          <a:p>
            <a:pPr indent="0" lvl="0" marL="0" rtl="0" algn="l">
              <a:lnSpc>
                <a:spcPct val="115000"/>
              </a:lnSpc>
              <a:spcBef>
                <a:spcPts val="1200"/>
              </a:spcBef>
              <a:spcAft>
                <a:spcPts val="0"/>
              </a:spcAft>
              <a:buNone/>
            </a:pPr>
            <a:r>
              <a:rPr lang="en" sz="2000">
                <a:solidFill>
                  <a:srgbClr val="21455B"/>
                </a:solidFill>
                <a:latin typeface="Barlow"/>
                <a:ea typeface="Barlow"/>
                <a:cs typeface="Barlow"/>
                <a:sym typeface="Barlow"/>
              </a:rPr>
              <a:t>Thanks to all contributors and the author team!</a:t>
            </a:r>
            <a:endParaRPr sz="2000">
              <a:solidFill>
                <a:srgbClr val="21455B"/>
              </a:solidFill>
              <a:latin typeface="Barlow"/>
              <a:ea typeface="Barlow"/>
              <a:cs typeface="Barlow"/>
              <a:sym typeface="Barlow"/>
            </a:endParaRPr>
          </a:p>
          <a:p>
            <a:pPr indent="0" lvl="0" marL="0" rtl="0" algn="l">
              <a:lnSpc>
                <a:spcPct val="115000"/>
              </a:lnSpc>
              <a:spcBef>
                <a:spcPts val="1200"/>
              </a:spcBef>
              <a:spcAft>
                <a:spcPts val="1200"/>
              </a:spcAft>
              <a:buNone/>
            </a:pPr>
            <a:r>
              <a:rPr b="1" lang="en" sz="2000">
                <a:solidFill>
                  <a:srgbClr val="21455B"/>
                </a:solidFill>
                <a:latin typeface="Barlow"/>
                <a:ea typeface="Barlow"/>
                <a:cs typeface="Barlow"/>
                <a:sym typeface="Barlow"/>
              </a:rPr>
              <a:t>Identifies areas to develop further in CEOS-ARD Strategy 2026 and the CEOS dependencies / expertise needed</a:t>
            </a:r>
            <a:endParaRPr b="1" sz="2000">
              <a:solidFill>
                <a:srgbClr val="21455B"/>
              </a:solidFill>
              <a:latin typeface="Barlow"/>
              <a:ea typeface="Barlow"/>
              <a:cs typeface="Barlow"/>
              <a:sym typeface="Barlow"/>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6" name="Shape 236"/>
        <p:cNvGrpSpPr/>
        <p:nvPr/>
      </p:nvGrpSpPr>
      <p:grpSpPr>
        <a:xfrm>
          <a:off x="0" y="0"/>
          <a:ext cx="0" cy="0"/>
          <a:chOff x="0" y="0"/>
          <a:chExt cx="0" cy="0"/>
        </a:xfrm>
      </p:grpSpPr>
      <p:cxnSp>
        <p:nvCxnSpPr>
          <p:cNvPr id="237" name="Google Shape;237;p26"/>
          <p:cNvCxnSpPr/>
          <p:nvPr/>
        </p:nvCxnSpPr>
        <p:spPr>
          <a:xfrm>
            <a:off x="172950" y="4757875"/>
            <a:ext cx="8798100" cy="0"/>
          </a:xfrm>
          <a:prstGeom prst="straightConnector1">
            <a:avLst/>
          </a:prstGeom>
          <a:noFill/>
          <a:ln cap="flat" cmpd="sng" w="9525">
            <a:solidFill>
              <a:srgbClr val="21455B"/>
            </a:solidFill>
            <a:prstDash val="dot"/>
            <a:round/>
            <a:headEnd len="med" w="med" type="none"/>
            <a:tailEnd len="med" w="med" type="none"/>
          </a:ln>
        </p:spPr>
      </p:cxnSp>
      <p:sp>
        <p:nvSpPr>
          <p:cNvPr id="238" name="Google Shape;238;p26"/>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21455B"/>
                </a:solidFill>
                <a:latin typeface="Barlow"/>
                <a:ea typeface="Barlow"/>
                <a:cs typeface="Barlow"/>
                <a:sym typeface="Barlow"/>
              </a:rPr>
              <a:t>CEOS Plenary 2025</a:t>
            </a:r>
            <a:endParaRPr sz="900">
              <a:solidFill>
                <a:srgbClr val="21455B"/>
              </a:solidFill>
              <a:latin typeface="Barlow"/>
              <a:ea typeface="Barlow"/>
              <a:cs typeface="Barlow"/>
              <a:sym typeface="Barlow"/>
            </a:endParaRPr>
          </a:p>
        </p:txBody>
      </p:sp>
      <p:pic>
        <p:nvPicPr>
          <p:cNvPr id="239" name="Google Shape;239;p26" title="CEOS_ARD_Logo_blue_corrected.png"/>
          <p:cNvPicPr preferRelativeResize="0"/>
          <p:nvPr/>
        </p:nvPicPr>
        <p:blipFill rotWithShape="1">
          <a:blip r:embed="rId3">
            <a:alphaModFix/>
          </a:blip>
          <a:srcRect b="228" l="0" r="0" t="238"/>
          <a:stretch/>
        </p:blipFill>
        <p:spPr>
          <a:xfrm>
            <a:off x="8173950" y="138054"/>
            <a:ext cx="861200" cy="690225"/>
          </a:xfrm>
          <a:prstGeom prst="rect">
            <a:avLst/>
          </a:prstGeom>
          <a:noFill/>
          <a:ln>
            <a:noFill/>
          </a:ln>
        </p:spPr>
      </p:pic>
      <p:pic>
        <p:nvPicPr>
          <p:cNvPr id="240" name="Google Shape;240;p26" title="CARD4L-SAR_Background-ALOS2.jpg"/>
          <p:cNvPicPr preferRelativeResize="0"/>
          <p:nvPr/>
        </p:nvPicPr>
        <p:blipFill rotWithShape="1">
          <a:blip r:embed="rId4">
            <a:alphaModFix/>
          </a:blip>
          <a:srcRect b="2915" l="5346" r="517" t="865"/>
          <a:stretch/>
        </p:blipFill>
        <p:spPr>
          <a:xfrm flipH="1">
            <a:off x="-4391025" y="-45225"/>
            <a:ext cx="5222700" cy="5004600"/>
          </a:xfrm>
          <a:prstGeom prst="donut">
            <a:avLst>
              <a:gd fmla="val 10848" name="adj"/>
            </a:avLst>
          </a:prstGeom>
          <a:noFill/>
          <a:ln>
            <a:noFill/>
          </a:ln>
        </p:spPr>
      </p:pic>
      <p:pic>
        <p:nvPicPr>
          <p:cNvPr id="241" name="Google Shape;241;p26" title="CEOS_logo_ard_blue.png"/>
          <p:cNvPicPr preferRelativeResize="0"/>
          <p:nvPr/>
        </p:nvPicPr>
        <p:blipFill rotWithShape="1">
          <a:blip r:embed="rId5">
            <a:alphaModFix/>
          </a:blip>
          <a:srcRect b="0" l="9" r="0" t="0"/>
          <a:stretch/>
        </p:blipFill>
        <p:spPr>
          <a:xfrm>
            <a:off x="5992452" y="231433"/>
            <a:ext cx="2179997" cy="503475"/>
          </a:xfrm>
          <a:prstGeom prst="rect">
            <a:avLst/>
          </a:prstGeom>
          <a:noFill/>
          <a:ln>
            <a:noFill/>
          </a:ln>
        </p:spPr>
      </p:pic>
      <p:sp>
        <p:nvSpPr>
          <p:cNvPr id="242" name="Google Shape;242;p26"/>
          <p:cNvSpPr/>
          <p:nvPr/>
        </p:nvSpPr>
        <p:spPr>
          <a:xfrm>
            <a:off x="2296957" y="3109720"/>
            <a:ext cx="950400" cy="9504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3" name="Google Shape;243;p26"/>
          <p:cNvSpPr/>
          <p:nvPr/>
        </p:nvSpPr>
        <p:spPr>
          <a:xfrm>
            <a:off x="6366632" y="1860295"/>
            <a:ext cx="950400" cy="9504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4" name="Google Shape;244;p26"/>
          <p:cNvSpPr txBox="1"/>
          <p:nvPr/>
        </p:nvSpPr>
        <p:spPr>
          <a:xfrm>
            <a:off x="1035175" y="328624"/>
            <a:ext cx="7935900" cy="4299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Clr>
                <a:schemeClr val="dk1"/>
              </a:buClr>
              <a:buSzPts val="1100"/>
              <a:buFont typeface="Arial"/>
              <a:buNone/>
            </a:pPr>
            <a:r>
              <a:rPr b="1" lang="en">
                <a:solidFill>
                  <a:srgbClr val="21455B"/>
                </a:solidFill>
                <a:latin typeface="Barlow"/>
                <a:ea typeface="Barlow"/>
                <a:cs typeface="Barlow"/>
                <a:sym typeface="Barlow"/>
              </a:rPr>
              <a:t>Author Team and Contributors</a:t>
            </a:r>
            <a:endParaRPr b="1">
              <a:solidFill>
                <a:srgbClr val="21455B"/>
              </a:solidFill>
              <a:latin typeface="Barlow"/>
              <a:ea typeface="Barlow"/>
              <a:cs typeface="Barlow"/>
              <a:sym typeface="Barlow"/>
            </a:endParaRPr>
          </a:p>
          <a:p>
            <a:pPr indent="0" lvl="0" marL="0" rtl="0" algn="l">
              <a:lnSpc>
                <a:spcPct val="100000"/>
              </a:lnSpc>
              <a:spcBef>
                <a:spcPts val="400"/>
              </a:spcBef>
              <a:spcAft>
                <a:spcPts val="0"/>
              </a:spcAft>
              <a:buClr>
                <a:schemeClr val="dk1"/>
              </a:buClr>
              <a:buSzPts val="1100"/>
              <a:buFont typeface="Arial"/>
              <a:buNone/>
            </a:pPr>
            <a:r>
              <a:rPr lang="en" u="sng">
                <a:solidFill>
                  <a:srgbClr val="21455B"/>
                </a:solidFill>
                <a:latin typeface="Barlow"/>
                <a:ea typeface="Barlow"/>
                <a:cs typeface="Barlow"/>
                <a:sym typeface="Barlow"/>
              </a:rPr>
              <a:t>CEOS-ARD Oversight Group Lead:</a:t>
            </a:r>
            <a:r>
              <a:rPr lang="en">
                <a:solidFill>
                  <a:srgbClr val="21455B"/>
                </a:solidFill>
                <a:latin typeface="Barlow"/>
                <a:ea typeface="Barlow"/>
                <a:cs typeface="Barlow"/>
                <a:sym typeface="Barlow"/>
              </a:rPr>
              <a:t> Ferran Gascon (ESA)</a:t>
            </a:r>
            <a:endParaRPr>
              <a:solidFill>
                <a:srgbClr val="21455B"/>
              </a:solidFill>
              <a:latin typeface="Barlow"/>
              <a:ea typeface="Barlow"/>
              <a:cs typeface="Barlow"/>
              <a:sym typeface="Barlow"/>
            </a:endParaRPr>
          </a:p>
          <a:p>
            <a:pPr indent="0" lvl="0" marL="0" rtl="0" algn="l">
              <a:lnSpc>
                <a:spcPct val="100000"/>
              </a:lnSpc>
              <a:spcBef>
                <a:spcPts val="400"/>
              </a:spcBef>
              <a:spcAft>
                <a:spcPts val="0"/>
              </a:spcAft>
              <a:buClr>
                <a:schemeClr val="dk1"/>
              </a:buClr>
              <a:buSzPts val="1100"/>
              <a:buFont typeface="Arial"/>
              <a:buNone/>
            </a:pPr>
            <a:r>
              <a:rPr lang="en" u="sng">
                <a:solidFill>
                  <a:srgbClr val="21455B"/>
                </a:solidFill>
                <a:latin typeface="Barlow"/>
                <a:ea typeface="Barlow"/>
                <a:cs typeface="Barlow"/>
                <a:sym typeface="Barlow"/>
              </a:rPr>
              <a:t>CEOS-ARD Secretariat:</a:t>
            </a:r>
            <a:r>
              <a:rPr lang="en">
                <a:solidFill>
                  <a:srgbClr val="21455B"/>
                </a:solidFill>
                <a:latin typeface="Barlow"/>
                <a:ea typeface="Barlow"/>
                <a:cs typeface="Barlow"/>
                <a:sym typeface="Barlow"/>
              </a:rPr>
              <a:t> Matt Steventon, Harvey Jones</a:t>
            </a:r>
            <a:endParaRPr>
              <a:solidFill>
                <a:srgbClr val="21455B"/>
              </a:solidFill>
              <a:latin typeface="Barlow"/>
              <a:ea typeface="Barlow"/>
              <a:cs typeface="Barlow"/>
              <a:sym typeface="Barlow"/>
            </a:endParaRPr>
          </a:p>
          <a:p>
            <a:pPr indent="0" lvl="0" marL="0" rtl="0" algn="l">
              <a:lnSpc>
                <a:spcPct val="100000"/>
              </a:lnSpc>
              <a:spcBef>
                <a:spcPts val="400"/>
              </a:spcBef>
              <a:spcAft>
                <a:spcPts val="0"/>
              </a:spcAft>
              <a:buClr>
                <a:schemeClr val="dk1"/>
              </a:buClr>
              <a:buSzPts val="1100"/>
              <a:buFont typeface="Arial"/>
              <a:buNone/>
            </a:pPr>
            <a:r>
              <a:rPr lang="en" u="sng">
                <a:solidFill>
                  <a:srgbClr val="21455B"/>
                </a:solidFill>
                <a:latin typeface="Barlow"/>
                <a:ea typeface="Barlow"/>
                <a:cs typeface="Barlow"/>
                <a:sym typeface="Barlow"/>
              </a:rPr>
              <a:t>CEOS SEO:</a:t>
            </a:r>
            <a:r>
              <a:rPr lang="en">
                <a:solidFill>
                  <a:srgbClr val="21455B"/>
                </a:solidFill>
                <a:latin typeface="Barlow"/>
                <a:ea typeface="Barlow"/>
                <a:cs typeface="Barlow"/>
                <a:sym typeface="Barlow"/>
              </a:rPr>
              <a:t> David Borges, Matthias Mohr</a:t>
            </a:r>
            <a:endParaRPr>
              <a:solidFill>
                <a:srgbClr val="21455B"/>
              </a:solidFill>
              <a:latin typeface="Barlow"/>
              <a:ea typeface="Barlow"/>
              <a:cs typeface="Barlow"/>
              <a:sym typeface="Barlow"/>
            </a:endParaRPr>
          </a:p>
          <a:p>
            <a:pPr indent="0" lvl="0" marL="0" rtl="0" algn="l">
              <a:lnSpc>
                <a:spcPct val="100000"/>
              </a:lnSpc>
              <a:spcBef>
                <a:spcPts val="400"/>
              </a:spcBef>
              <a:spcAft>
                <a:spcPts val="0"/>
              </a:spcAft>
              <a:buClr>
                <a:schemeClr val="dk1"/>
              </a:buClr>
              <a:buSzPts val="1100"/>
              <a:buFont typeface="Arial"/>
              <a:buNone/>
            </a:pPr>
            <a:r>
              <a:rPr lang="en" u="sng">
                <a:solidFill>
                  <a:srgbClr val="21455B"/>
                </a:solidFill>
                <a:latin typeface="Barlow"/>
                <a:ea typeface="Barlow"/>
                <a:cs typeface="Barlow"/>
                <a:sym typeface="Barlow"/>
              </a:rPr>
              <a:t>CSIRO:</a:t>
            </a:r>
            <a:r>
              <a:rPr lang="en">
                <a:solidFill>
                  <a:srgbClr val="21455B"/>
                </a:solidFill>
                <a:latin typeface="Barlow"/>
                <a:ea typeface="Barlow"/>
                <a:cs typeface="Barlow"/>
                <a:sym typeface="Barlow"/>
              </a:rPr>
              <a:t> Neil Sims</a:t>
            </a:r>
            <a:endParaRPr>
              <a:solidFill>
                <a:srgbClr val="21455B"/>
              </a:solidFill>
              <a:latin typeface="Barlow"/>
              <a:ea typeface="Barlow"/>
              <a:cs typeface="Barlow"/>
              <a:sym typeface="Barlow"/>
            </a:endParaRPr>
          </a:p>
          <a:p>
            <a:pPr indent="0" lvl="0" marL="0" rtl="0" algn="l">
              <a:lnSpc>
                <a:spcPct val="100000"/>
              </a:lnSpc>
              <a:spcBef>
                <a:spcPts val="400"/>
              </a:spcBef>
              <a:spcAft>
                <a:spcPts val="0"/>
              </a:spcAft>
              <a:buClr>
                <a:schemeClr val="dk1"/>
              </a:buClr>
              <a:buSzPts val="1100"/>
              <a:buFont typeface="Arial"/>
              <a:buNone/>
            </a:pPr>
            <a:r>
              <a:rPr lang="en" u="sng">
                <a:solidFill>
                  <a:srgbClr val="21455B"/>
                </a:solidFill>
                <a:latin typeface="Barlow"/>
                <a:ea typeface="Barlow"/>
                <a:cs typeface="Barlow"/>
                <a:sym typeface="Barlow"/>
              </a:rPr>
              <a:t>ESA:</a:t>
            </a:r>
            <a:r>
              <a:rPr lang="en">
                <a:solidFill>
                  <a:srgbClr val="21455B"/>
                </a:solidFill>
                <a:latin typeface="Barlow"/>
                <a:ea typeface="Barlow"/>
                <a:cs typeface="Barlow"/>
                <a:sym typeface="Barlow"/>
              </a:rPr>
              <a:t> Clement Albinet, Fabrizio Niro, Paolo Castracane, Valentina Boccia</a:t>
            </a:r>
            <a:endParaRPr>
              <a:solidFill>
                <a:srgbClr val="21455B"/>
              </a:solidFill>
              <a:latin typeface="Barlow"/>
              <a:ea typeface="Barlow"/>
              <a:cs typeface="Barlow"/>
              <a:sym typeface="Barlow"/>
            </a:endParaRPr>
          </a:p>
          <a:p>
            <a:pPr indent="0" lvl="0" marL="0" rtl="0" algn="l">
              <a:lnSpc>
                <a:spcPct val="100000"/>
              </a:lnSpc>
              <a:spcBef>
                <a:spcPts val="400"/>
              </a:spcBef>
              <a:spcAft>
                <a:spcPts val="0"/>
              </a:spcAft>
              <a:buClr>
                <a:schemeClr val="dk1"/>
              </a:buClr>
              <a:buSzPts val="1100"/>
              <a:buFont typeface="Arial"/>
              <a:buNone/>
            </a:pPr>
            <a:r>
              <a:rPr lang="en" u="sng">
                <a:solidFill>
                  <a:srgbClr val="21455B"/>
                </a:solidFill>
                <a:latin typeface="Barlow"/>
                <a:ea typeface="Barlow"/>
                <a:cs typeface="Barlow"/>
                <a:sym typeface="Barlow"/>
              </a:rPr>
              <a:t>European Commission:</a:t>
            </a:r>
            <a:r>
              <a:rPr lang="en">
                <a:solidFill>
                  <a:srgbClr val="21455B"/>
                </a:solidFill>
                <a:latin typeface="Barlow"/>
                <a:ea typeface="Barlow"/>
                <a:cs typeface="Barlow"/>
                <a:sym typeface="Barlow"/>
              </a:rPr>
              <a:t> Peter Strobl</a:t>
            </a:r>
            <a:endParaRPr>
              <a:solidFill>
                <a:srgbClr val="21455B"/>
              </a:solidFill>
              <a:latin typeface="Barlow"/>
              <a:ea typeface="Barlow"/>
              <a:cs typeface="Barlow"/>
              <a:sym typeface="Barlow"/>
            </a:endParaRPr>
          </a:p>
          <a:p>
            <a:pPr indent="0" lvl="0" marL="0" rtl="0" algn="l">
              <a:lnSpc>
                <a:spcPct val="100000"/>
              </a:lnSpc>
              <a:spcBef>
                <a:spcPts val="400"/>
              </a:spcBef>
              <a:spcAft>
                <a:spcPts val="0"/>
              </a:spcAft>
              <a:buClr>
                <a:schemeClr val="dk1"/>
              </a:buClr>
              <a:buSzPts val="1100"/>
              <a:buFont typeface="Arial"/>
              <a:buNone/>
            </a:pPr>
            <a:r>
              <a:rPr lang="en" u="sng">
                <a:solidFill>
                  <a:srgbClr val="21455B"/>
                </a:solidFill>
                <a:latin typeface="Barlow"/>
                <a:ea typeface="Barlow"/>
                <a:cs typeface="Barlow"/>
                <a:sym typeface="Barlow"/>
              </a:rPr>
              <a:t>GA:</a:t>
            </a:r>
            <a:r>
              <a:rPr lang="en">
                <a:solidFill>
                  <a:srgbClr val="21455B"/>
                </a:solidFill>
                <a:latin typeface="Barlow"/>
                <a:ea typeface="Barlow"/>
                <a:cs typeface="Barlow"/>
                <a:sym typeface="Barlow"/>
              </a:rPr>
              <a:t> Matthew Adams, Jonathon Ross, Medhavy Thankappan, Joshua Sixsmith, Maggie Arnold, Chris Penning</a:t>
            </a:r>
            <a:endParaRPr>
              <a:solidFill>
                <a:srgbClr val="21455B"/>
              </a:solidFill>
              <a:latin typeface="Barlow"/>
              <a:ea typeface="Barlow"/>
              <a:cs typeface="Barlow"/>
              <a:sym typeface="Barlow"/>
            </a:endParaRPr>
          </a:p>
          <a:p>
            <a:pPr indent="0" lvl="0" marL="0" rtl="0" algn="l">
              <a:lnSpc>
                <a:spcPct val="100000"/>
              </a:lnSpc>
              <a:spcBef>
                <a:spcPts val="400"/>
              </a:spcBef>
              <a:spcAft>
                <a:spcPts val="0"/>
              </a:spcAft>
              <a:buClr>
                <a:schemeClr val="dk1"/>
              </a:buClr>
              <a:buSzPts val="1100"/>
              <a:buFont typeface="Arial"/>
              <a:buNone/>
            </a:pPr>
            <a:r>
              <a:rPr lang="en" u="sng">
                <a:solidFill>
                  <a:srgbClr val="21455B"/>
                </a:solidFill>
                <a:latin typeface="Barlow"/>
                <a:ea typeface="Barlow"/>
                <a:cs typeface="Barlow"/>
                <a:sym typeface="Barlow"/>
              </a:rPr>
              <a:t>IEEE:</a:t>
            </a:r>
            <a:r>
              <a:rPr lang="en">
                <a:solidFill>
                  <a:srgbClr val="21455B"/>
                </a:solidFill>
                <a:latin typeface="Barlow"/>
                <a:ea typeface="Barlow"/>
                <a:cs typeface="Barlow"/>
                <a:sym typeface="Barlow"/>
              </a:rPr>
              <a:t> Siri Jodha Singh Khalsa</a:t>
            </a:r>
            <a:endParaRPr>
              <a:solidFill>
                <a:srgbClr val="21455B"/>
              </a:solidFill>
              <a:latin typeface="Barlow"/>
              <a:ea typeface="Barlow"/>
              <a:cs typeface="Barlow"/>
              <a:sym typeface="Barlow"/>
            </a:endParaRPr>
          </a:p>
          <a:p>
            <a:pPr indent="0" lvl="0" marL="0" rtl="0" algn="l">
              <a:lnSpc>
                <a:spcPct val="100000"/>
              </a:lnSpc>
              <a:spcBef>
                <a:spcPts val="400"/>
              </a:spcBef>
              <a:spcAft>
                <a:spcPts val="0"/>
              </a:spcAft>
              <a:buClr>
                <a:schemeClr val="dk1"/>
              </a:buClr>
              <a:buSzPts val="1100"/>
              <a:buFont typeface="Arial"/>
              <a:buNone/>
            </a:pPr>
            <a:r>
              <a:rPr lang="en" u="sng">
                <a:solidFill>
                  <a:srgbClr val="21455B"/>
                </a:solidFill>
                <a:latin typeface="Barlow"/>
                <a:ea typeface="Barlow"/>
                <a:cs typeface="Barlow"/>
                <a:sym typeface="Barlow"/>
              </a:rPr>
              <a:t>ISRO:</a:t>
            </a:r>
            <a:r>
              <a:rPr lang="en">
                <a:solidFill>
                  <a:srgbClr val="21455B"/>
                </a:solidFill>
                <a:latin typeface="Barlow"/>
                <a:ea typeface="Barlow"/>
                <a:cs typeface="Barlow"/>
                <a:sym typeface="Barlow"/>
              </a:rPr>
              <a:t> Santhi Sree, Hari Priya S, Suchandra Aich Bhowmick</a:t>
            </a:r>
            <a:endParaRPr>
              <a:solidFill>
                <a:srgbClr val="21455B"/>
              </a:solidFill>
              <a:latin typeface="Barlow"/>
              <a:ea typeface="Barlow"/>
              <a:cs typeface="Barlow"/>
              <a:sym typeface="Barlow"/>
            </a:endParaRPr>
          </a:p>
          <a:p>
            <a:pPr indent="0" lvl="0" marL="0" rtl="0" algn="l">
              <a:lnSpc>
                <a:spcPct val="100000"/>
              </a:lnSpc>
              <a:spcBef>
                <a:spcPts val="400"/>
              </a:spcBef>
              <a:spcAft>
                <a:spcPts val="0"/>
              </a:spcAft>
              <a:buClr>
                <a:schemeClr val="dk1"/>
              </a:buClr>
              <a:buSzPts val="1100"/>
              <a:buFont typeface="Arial"/>
              <a:buNone/>
            </a:pPr>
            <a:r>
              <a:rPr lang="en" u="sng">
                <a:solidFill>
                  <a:srgbClr val="21455B"/>
                </a:solidFill>
                <a:latin typeface="Barlow"/>
                <a:ea typeface="Barlow"/>
                <a:cs typeface="Barlow"/>
                <a:sym typeface="Barlow"/>
              </a:rPr>
              <a:t>JAXA:</a:t>
            </a:r>
            <a:r>
              <a:rPr lang="en">
                <a:solidFill>
                  <a:srgbClr val="21455B"/>
                </a:solidFill>
                <a:latin typeface="Barlow"/>
                <a:ea typeface="Barlow"/>
                <a:cs typeface="Barlow"/>
                <a:sym typeface="Barlow"/>
              </a:rPr>
              <a:t> Takeo Tadono, Ake Rosenqvist</a:t>
            </a:r>
            <a:endParaRPr>
              <a:solidFill>
                <a:srgbClr val="21455B"/>
              </a:solidFill>
              <a:latin typeface="Barlow"/>
              <a:ea typeface="Barlow"/>
              <a:cs typeface="Barlow"/>
              <a:sym typeface="Barlow"/>
            </a:endParaRPr>
          </a:p>
          <a:p>
            <a:pPr indent="0" lvl="0" marL="0" rtl="0" algn="l">
              <a:lnSpc>
                <a:spcPct val="100000"/>
              </a:lnSpc>
              <a:spcBef>
                <a:spcPts val="400"/>
              </a:spcBef>
              <a:spcAft>
                <a:spcPts val="0"/>
              </a:spcAft>
              <a:buClr>
                <a:schemeClr val="dk1"/>
              </a:buClr>
              <a:buSzPts val="1100"/>
              <a:buFont typeface="Arial"/>
              <a:buNone/>
            </a:pPr>
            <a:r>
              <a:rPr lang="en" u="sng">
                <a:solidFill>
                  <a:srgbClr val="21455B"/>
                </a:solidFill>
                <a:latin typeface="Barlow"/>
                <a:ea typeface="Barlow"/>
                <a:cs typeface="Barlow"/>
                <a:sym typeface="Barlow"/>
              </a:rPr>
              <a:t>NPL:</a:t>
            </a:r>
            <a:r>
              <a:rPr lang="en">
                <a:solidFill>
                  <a:srgbClr val="21455B"/>
                </a:solidFill>
                <a:latin typeface="Barlow"/>
                <a:ea typeface="Barlow"/>
                <a:cs typeface="Barlow"/>
                <a:sym typeface="Barlow"/>
              </a:rPr>
              <a:t> Nigel Fox</a:t>
            </a:r>
            <a:endParaRPr>
              <a:solidFill>
                <a:srgbClr val="21455B"/>
              </a:solidFill>
              <a:latin typeface="Barlow"/>
              <a:ea typeface="Barlow"/>
              <a:cs typeface="Barlow"/>
              <a:sym typeface="Barlow"/>
            </a:endParaRPr>
          </a:p>
          <a:p>
            <a:pPr indent="0" lvl="0" marL="0" rtl="0" algn="l">
              <a:lnSpc>
                <a:spcPct val="100000"/>
              </a:lnSpc>
              <a:spcBef>
                <a:spcPts val="400"/>
              </a:spcBef>
              <a:spcAft>
                <a:spcPts val="0"/>
              </a:spcAft>
              <a:buClr>
                <a:schemeClr val="dk1"/>
              </a:buClr>
              <a:buSzPts val="1100"/>
              <a:buFont typeface="Arial"/>
              <a:buNone/>
            </a:pPr>
            <a:r>
              <a:rPr lang="en" u="sng">
                <a:solidFill>
                  <a:srgbClr val="21455B"/>
                </a:solidFill>
                <a:latin typeface="Barlow"/>
                <a:ea typeface="Barlow"/>
                <a:cs typeface="Barlow"/>
                <a:sym typeface="Barlow"/>
              </a:rPr>
              <a:t>USGS:</a:t>
            </a:r>
            <a:r>
              <a:rPr lang="en">
                <a:solidFill>
                  <a:srgbClr val="21455B"/>
                </a:solidFill>
                <a:latin typeface="Barlow"/>
                <a:ea typeface="Barlow"/>
                <a:cs typeface="Barlow"/>
                <a:sym typeface="Barlow"/>
              </a:rPr>
              <a:t> Cody Anderson, Christopher Barnes (KBR)</a:t>
            </a:r>
            <a:endParaRPr>
              <a:solidFill>
                <a:srgbClr val="21455B"/>
              </a:solidFill>
              <a:latin typeface="Barlow"/>
              <a:ea typeface="Barlow"/>
              <a:cs typeface="Barlow"/>
              <a:sym typeface="Barlow"/>
            </a:endParaRPr>
          </a:p>
          <a:p>
            <a:pPr indent="0" lvl="0" marL="0" rtl="0" algn="l">
              <a:lnSpc>
                <a:spcPct val="100000"/>
              </a:lnSpc>
              <a:spcBef>
                <a:spcPts val="400"/>
              </a:spcBef>
              <a:spcAft>
                <a:spcPts val="400"/>
              </a:spcAft>
              <a:buNone/>
            </a:pPr>
            <a:r>
              <a:rPr lang="en">
                <a:solidFill>
                  <a:srgbClr val="21455B"/>
                </a:solidFill>
                <a:latin typeface="Barlow"/>
                <a:ea typeface="Barlow"/>
                <a:cs typeface="Barlow"/>
                <a:sym typeface="Barlow"/>
              </a:rPr>
              <a:t>With substantial inputs from the CEOS-ARD Oversight Group, the Land Surface Imaging Virtual Constellation (LSI-VC), and the Working Group on Calibration and Validation (WGCV).</a:t>
            </a:r>
            <a:endParaRPr>
              <a:solidFill>
                <a:srgbClr val="21455B"/>
              </a:solidFill>
              <a:latin typeface="Barlow"/>
              <a:ea typeface="Barlow"/>
              <a:cs typeface="Barlow"/>
              <a:sym typeface="Barlow"/>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8" name="Shape 248"/>
        <p:cNvGrpSpPr/>
        <p:nvPr/>
      </p:nvGrpSpPr>
      <p:grpSpPr>
        <a:xfrm>
          <a:off x="0" y="0"/>
          <a:ext cx="0" cy="0"/>
          <a:chOff x="0" y="0"/>
          <a:chExt cx="0" cy="0"/>
        </a:xfrm>
      </p:grpSpPr>
      <p:cxnSp>
        <p:nvCxnSpPr>
          <p:cNvPr id="249" name="Google Shape;249;p27"/>
          <p:cNvCxnSpPr/>
          <p:nvPr/>
        </p:nvCxnSpPr>
        <p:spPr>
          <a:xfrm>
            <a:off x="172950" y="4757875"/>
            <a:ext cx="8798100" cy="0"/>
          </a:xfrm>
          <a:prstGeom prst="straightConnector1">
            <a:avLst/>
          </a:prstGeom>
          <a:noFill/>
          <a:ln cap="flat" cmpd="sng" w="9525">
            <a:solidFill>
              <a:srgbClr val="21455B"/>
            </a:solidFill>
            <a:prstDash val="dot"/>
            <a:round/>
            <a:headEnd len="med" w="med" type="none"/>
            <a:tailEnd len="med" w="med" type="none"/>
          </a:ln>
        </p:spPr>
      </p:cxnSp>
      <p:sp>
        <p:nvSpPr>
          <p:cNvPr id="250" name="Google Shape;250;p27"/>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21455B"/>
                </a:solidFill>
                <a:latin typeface="Barlow"/>
                <a:ea typeface="Barlow"/>
                <a:cs typeface="Barlow"/>
                <a:sym typeface="Barlow"/>
              </a:rPr>
              <a:t>CEOS Plenary 2025</a:t>
            </a:r>
            <a:endParaRPr sz="900">
              <a:solidFill>
                <a:srgbClr val="21455B"/>
              </a:solidFill>
              <a:latin typeface="Barlow"/>
              <a:ea typeface="Barlow"/>
              <a:cs typeface="Barlow"/>
              <a:sym typeface="Barlow"/>
            </a:endParaRPr>
          </a:p>
        </p:txBody>
      </p:sp>
      <p:pic>
        <p:nvPicPr>
          <p:cNvPr id="251" name="Google Shape;251;p27" title="CEOS_ARD_Logo_blue_corrected.png"/>
          <p:cNvPicPr preferRelativeResize="0"/>
          <p:nvPr/>
        </p:nvPicPr>
        <p:blipFill rotWithShape="1">
          <a:blip r:embed="rId3">
            <a:alphaModFix/>
          </a:blip>
          <a:srcRect b="228" l="0" r="0" t="238"/>
          <a:stretch/>
        </p:blipFill>
        <p:spPr>
          <a:xfrm>
            <a:off x="8173950" y="138054"/>
            <a:ext cx="861200" cy="690225"/>
          </a:xfrm>
          <a:prstGeom prst="rect">
            <a:avLst/>
          </a:prstGeom>
          <a:noFill/>
          <a:ln>
            <a:noFill/>
          </a:ln>
        </p:spPr>
      </p:pic>
      <p:pic>
        <p:nvPicPr>
          <p:cNvPr id="252" name="Google Shape;252;p27" title="CARD4L-SAR_Background-ALOS2.jpg"/>
          <p:cNvPicPr preferRelativeResize="0"/>
          <p:nvPr/>
        </p:nvPicPr>
        <p:blipFill rotWithShape="1">
          <a:blip r:embed="rId4">
            <a:alphaModFix/>
          </a:blip>
          <a:srcRect b="2915" l="5346" r="517" t="865"/>
          <a:stretch/>
        </p:blipFill>
        <p:spPr>
          <a:xfrm flipH="1">
            <a:off x="-4391025" y="-45225"/>
            <a:ext cx="5222700" cy="5004600"/>
          </a:xfrm>
          <a:prstGeom prst="donut">
            <a:avLst>
              <a:gd fmla="val 10848" name="adj"/>
            </a:avLst>
          </a:prstGeom>
          <a:noFill/>
          <a:ln>
            <a:noFill/>
          </a:ln>
        </p:spPr>
      </p:pic>
      <p:sp>
        <p:nvSpPr>
          <p:cNvPr id="253" name="Google Shape;253;p27"/>
          <p:cNvSpPr txBox="1"/>
          <p:nvPr/>
        </p:nvSpPr>
        <p:spPr>
          <a:xfrm>
            <a:off x="1013150" y="193363"/>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21455B"/>
                </a:solidFill>
                <a:latin typeface="Barlow"/>
                <a:ea typeface="Barlow"/>
                <a:cs typeface="Barlow"/>
                <a:sym typeface="Barlow"/>
              </a:rPr>
              <a:t>Survey Respondents</a:t>
            </a:r>
            <a:endParaRPr sz="3000">
              <a:solidFill>
                <a:srgbClr val="21455B"/>
              </a:solidFill>
              <a:latin typeface="Barlow"/>
              <a:ea typeface="Barlow"/>
              <a:cs typeface="Barlow"/>
              <a:sym typeface="Barlow"/>
            </a:endParaRPr>
          </a:p>
        </p:txBody>
      </p:sp>
      <p:pic>
        <p:nvPicPr>
          <p:cNvPr id="254" name="Google Shape;254;p27" title="CEOS_logo_ard_blue.png"/>
          <p:cNvPicPr preferRelativeResize="0"/>
          <p:nvPr/>
        </p:nvPicPr>
        <p:blipFill rotWithShape="1">
          <a:blip r:embed="rId5">
            <a:alphaModFix/>
          </a:blip>
          <a:srcRect b="0" l="9" r="0" t="0"/>
          <a:stretch/>
        </p:blipFill>
        <p:spPr>
          <a:xfrm>
            <a:off x="5992452" y="231433"/>
            <a:ext cx="2179997" cy="503475"/>
          </a:xfrm>
          <a:prstGeom prst="rect">
            <a:avLst/>
          </a:prstGeom>
          <a:noFill/>
          <a:ln>
            <a:noFill/>
          </a:ln>
        </p:spPr>
      </p:pic>
      <p:pic>
        <p:nvPicPr>
          <p:cNvPr id="255" name="Google Shape;255;p27" title="Chart"/>
          <p:cNvPicPr preferRelativeResize="0"/>
          <p:nvPr/>
        </p:nvPicPr>
        <p:blipFill>
          <a:blip r:embed="rId6">
            <a:alphaModFix/>
          </a:blip>
          <a:stretch>
            <a:fillRect/>
          </a:stretch>
        </p:blipFill>
        <p:spPr>
          <a:xfrm>
            <a:off x="831675" y="2274425"/>
            <a:ext cx="3880925" cy="2401237"/>
          </a:xfrm>
          <a:prstGeom prst="rect">
            <a:avLst/>
          </a:prstGeom>
          <a:noFill/>
          <a:ln>
            <a:noFill/>
          </a:ln>
        </p:spPr>
      </p:pic>
      <p:pic>
        <p:nvPicPr>
          <p:cNvPr id="256" name="Google Shape;256;p27" title="Chart"/>
          <p:cNvPicPr preferRelativeResize="0"/>
          <p:nvPr/>
        </p:nvPicPr>
        <p:blipFill>
          <a:blip r:embed="rId7">
            <a:alphaModFix/>
          </a:blip>
          <a:stretch>
            <a:fillRect/>
          </a:stretch>
        </p:blipFill>
        <p:spPr>
          <a:xfrm>
            <a:off x="4712600" y="904750"/>
            <a:ext cx="4258450" cy="2628167"/>
          </a:xfrm>
          <a:prstGeom prst="rect">
            <a:avLst/>
          </a:prstGeom>
          <a:noFill/>
          <a:ln>
            <a:noFill/>
          </a:ln>
        </p:spPr>
      </p:pic>
      <p:sp>
        <p:nvSpPr>
          <p:cNvPr id="257" name="Google Shape;257;p27"/>
          <p:cNvSpPr/>
          <p:nvPr/>
        </p:nvSpPr>
        <p:spPr>
          <a:xfrm>
            <a:off x="2296957" y="3109720"/>
            <a:ext cx="950400" cy="9504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8" name="Google Shape;258;p27"/>
          <p:cNvSpPr/>
          <p:nvPr/>
        </p:nvSpPr>
        <p:spPr>
          <a:xfrm>
            <a:off x="6366632" y="1860295"/>
            <a:ext cx="950400" cy="9504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9" name="Google Shape;259;p27"/>
          <p:cNvSpPr txBox="1"/>
          <p:nvPr/>
        </p:nvSpPr>
        <p:spPr>
          <a:xfrm>
            <a:off x="1289350" y="1190663"/>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21455B"/>
                </a:solidFill>
                <a:latin typeface="Barlow"/>
                <a:ea typeface="Barlow"/>
                <a:cs typeface="Barlow"/>
                <a:sym typeface="Barlow"/>
              </a:rPr>
              <a:t>111 responses! 🎉</a:t>
            </a:r>
            <a:endParaRPr sz="2200">
              <a:solidFill>
                <a:srgbClr val="21455B"/>
              </a:solidFill>
              <a:latin typeface="Barlow"/>
              <a:ea typeface="Barlow"/>
              <a:cs typeface="Barlow"/>
              <a:sym typeface="Barlow"/>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3" name="Shape 263"/>
        <p:cNvGrpSpPr/>
        <p:nvPr/>
      </p:nvGrpSpPr>
      <p:grpSpPr>
        <a:xfrm>
          <a:off x="0" y="0"/>
          <a:ext cx="0" cy="0"/>
          <a:chOff x="0" y="0"/>
          <a:chExt cx="0" cy="0"/>
        </a:xfrm>
      </p:grpSpPr>
      <p:cxnSp>
        <p:nvCxnSpPr>
          <p:cNvPr id="264" name="Google Shape;264;p28"/>
          <p:cNvCxnSpPr/>
          <p:nvPr/>
        </p:nvCxnSpPr>
        <p:spPr>
          <a:xfrm>
            <a:off x="172950" y="4757875"/>
            <a:ext cx="8798100" cy="0"/>
          </a:xfrm>
          <a:prstGeom prst="straightConnector1">
            <a:avLst/>
          </a:prstGeom>
          <a:noFill/>
          <a:ln cap="flat" cmpd="sng" w="9525">
            <a:solidFill>
              <a:srgbClr val="21455B"/>
            </a:solidFill>
            <a:prstDash val="dot"/>
            <a:round/>
            <a:headEnd len="med" w="med" type="none"/>
            <a:tailEnd len="med" w="med" type="none"/>
          </a:ln>
        </p:spPr>
      </p:cxnSp>
      <p:sp>
        <p:nvSpPr>
          <p:cNvPr id="265" name="Google Shape;265;p28"/>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21455B"/>
                </a:solidFill>
                <a:latin typeface="Barlow"/>
                <a:ea typeface="Barlow"/>
                <a:cs typeface="Barlow"/>
                <a:sym typeface="Barlow"/>
              </a:rPr>
              <a:t>CEOS Plenary 2025</a:t>
            </a:r>
            <a:endParaRPr sz="900">
              <a:solidFill>
                <a:srgbClr val="21455B"/>
              </a:solidFill>
              <a:latin typeface="Barlow"/>
              <a:ea typeface="Barlow"/>
              <a:cs typeface="Barlow"/>
              <a:sym typeface="Barlow"/>
            </a:endParaRPr>
          </a:p>
        </p:txBody>
      </p:sp>
      <p:pic>
        <p:nvPicPr>
          <p:cNvPr id="266" name="Google Shape;266;p28" title="CEOS_ARD_Logo_blue_corrected.png"/>
          <p:cNvPicPr preferRelativeResize="0"/>
          <p:nvPr/>
        </p:nvPicPr>
        <p:blipFill rotWithShape="1">
          <a:blip r:embed="rId3">
            <a:alphaModFix/>
          </a:blip>
          <a:srcRect b="228" l="0" r="0" t="238"/>
          <a:stretch/>
        </p:blipFill>
        <p:spPr>
          <a:xfrm>
            <a:off x="8173950" y="138054"/>
            <a:ext cx="861200" cy="690225"/>
          </a:xfrm>
          <a:prstGeom prst="rect">
            <a:avLst/>
          </a:prstGeom>
          <a:noFill/>
          <a:ln>
            <a:noFill/>
          </a:ln>
        </p:spPr>
      </p:pic>
      <p:pic>
        <p:nvPicPr>
          <p:cNvPr id="267" name="Google Shape;267;p28" title="CARD4L-SAR_Background-ALOS2.jpg"/>
          <p:cNvPicPr preferRelativeResize="0"/>
          <p:nvPr/>
        </p:nvPicPr>
        <p:blipFill rotWithShape="1">
          <a:blip r:embed="rId4">
            <a:alphaModFix/>
          </a:blip>
          <a:srcRect b="2915" l="5346" r="517" t="865"/>
          <a:stretch/>
        </p:blipFill>
        <p:spPr>
          <a:xfrm flipH="1">
            <a:off x="-4391025" y="-45225"/>
            <a:ext cx="5222700" cy="5004600"/>
          </a:xfrm>
          <a:prstGeom prst="donut">
            <a:avLst>
              <a:gd fmla="val 10848" name="adj"/>
            </a:avLst>
          </a:prstGeom>
          <a:noFill/>
          <a:ln>
            <a:noFill/>
          </a:ln>
        </p:spPr>
      </p:pic>
      <p:sp>
        <p:nvSpPr>
          <p:cNvPr id="268" name="Google Shape;268;p28"/>
          <p:cNvSpPr txBox="1"/>
          <p:nvPr/>
        </p:nvSpPr>
        <p:spPr>
          <a:xfrm>
            <a:off x="1013150" y="193363"/>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21455B"/>
                </a:solidFill>
                <a:latin typeface="Barlow"/>
                <a:ea typeface="Barlow"/>
                <a:cs typeface="Barlow"/>
                <a:sym typeface="Barlow"/>
              </a:rPr>
              <a:t>S</a:t>
            </a:r>
            <a:r>
              <a:rPr lang="en" sz="3000">
                <a:solidFill>
                  <a:srgbClr val="21455B"/>
                </a:solidFill>
                <a:latin typeface="Barlow"/>
                <a:ea typeface="Barlow"/>
                <a:cs typeface="Barlow"/>
                <a:sym typeface="Barlow"/>
              </a:rPr>
              <a:t>urvey Respondents</a:t>
            </a:r>
            <a:endParaRPr sz="3000">
              <a:solidFill>
                <a:srgbClr val="21455B"/>
              </a:solidFill>
              <a:latin typeface="Barlow"/>
              <a:ea typeface="Barlow"/>
              <a:cs typeface="Barlow"/>
              <a:sym typeface="Barlow"/>
            </a:endParaRPr>
          </a:p>
        </p:txBody>
      </p:sp>
      <p:pic>
        <p:nvPicPr>
          <p:cNvPr id="269" name="Google Shape;269;p28" title="CEOS_logo_ard_blue.png"/>
          <p:cNvPicPr preferRelativeResize="0"/>
          <p:nvPr/>
        </p:nvPicPr>
        <p:blipFill rotWithShape="1">
          <a:blip r:embed="rId5">
            <a:alphaModFix/>
          </a:blip>
          <a:srcRect b="0" l="9" r="0" t="0"/>
          <a:stretch/>
        </p:blipFill>
        <p:spPr>
          <a:xfrm>
            <a:off x="5992452" y="231433"/>
            <a:ext cx="2179997" cy="503475"/>
          </a:xfrm>
          <a:prstGeom prst="rect">
            <a:avLst/>
          </a:prstGeom>
          <a:noFill/>
          <a:ln>
            <a:noFill/>
          </a:ln>
        </p:spPr>
      </p:pic>
      <p:sp>
        <p:nvSpPr>
          <p:cNvPr id="270" name="Google Shape;270;p28"/>
          <p:cNvSpPr/>
          <p:nvPr/>
        </p:nvSpPr>
        <p:spPr>
          <a:xfrm>
            <a:off x="2296957" y="3109720"/>
            <a:ext cx="950400" cy="9504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aphicFrame>
        <p:nvGraphicFramePr>
          <p:cNvPr id="271" name="Google Shape;271;p28"/>
          <p:cNvGraphicFramePr/>
          <p:nvPr/>
        </p:nvGraphicFramePr>
        <p:xfrm>
          <a:off x="1971425" y="883303"/>
          <a:ext cx="3000000" cy="3000000"/>
        </p:xfrm>
        <a:graphic>
          <a:graphicData uri="http://schemas.openxmlformats.org/drawingml/2006/table">
            <a:tbl>
              <a:tblPr>
                <a:noFill/>
                <a:tableStyleId>{EAF6C776-987F-4D7B-89FF-47F26B2D40E6}</a:tableStyleId>
              </a:tblPr>
              <a:tblGrid>
                <a:gridCol w="2266950"/>
                <a:gridCol w="2266950"/>
              </a:tblGrid>
              <a:tr h="203200">
                <a:tc>
                  <a:txBody>
                    <a:bodyPr/>
                    <a:lstStyle/>
                    <a:p>
                      <a:pPr indent="0" lvl="0" marL="0" rtl="0" algn="l">
                        <a:spcBef>
                          <a:spcPts val="0"/>
                        </a:spcBef>
                        <a:spcAft>
                          <a:spcPts val="0"/>
                        </a:spcAft>
                        <a:buNone/>
                      </a:pPr>
                      <a:r>
                        <a:rPr b="1" lang="en" sz="800">
                          <a:solidFill>
                            <a:srgbClr val="FFFFFF"/>
                          </a:solidFill>
                        </a:rPr>
                        <a:t>Commercial</a:t>
                      </a:r>
                      <a:endParaRPr b="1" sz="800">
                        <a:solidFill>
                          <a:srgbClr val="FFFFFF"/>
                        </a:solidFill>
                      </a:endParaRPr>
                    </a:p>
                  </a:txBody>
                  <a:tcPr marT="88900" marB="88900" marR="88900" marL="88900">
                    <a:solidFill>
                      <a:srgbClr val="000000"/>
                    </a:solidFill>
                  </a:tcPr>
                </a:tc>
                <a:tc>
                  <a:txBody>
                    <a:bodyPr/>
                    <a:lstStyle/>
                    <a:p>
                      <a:pPr indent="0" lvl="0" marL="0" rtl="0" algn="l">
                        <a:spcBef>
                          <a:spcPts val="0"/>
                        </a:spcBef>
                        <a:spcAft>
                          <a:spcPts val="0"/>
                        </a:spcAft>
                        <a:buNone/>
                      </a:pPr>
                      <a:r>
                        <a:rPr b="1" lang="en" sz="800">
                          <a:solidFill>
                            <a:srgbClr val="FFFFFF"/>
                          </a:solidFill>
                        </a:rPr>
                        <a:t>Other</a:t>
                      </a:r>
                      <a:endParaRPr b="1" sz="800">
                        <a:solidFill>
                          <a:srgbClr val="FFFFFF"/>
                        </a:solidFill>
                      </a:endParaRPr>
                    </a:p>
                  </a:txBody>
                  <a:tcPr marT="88900" marB="88900" marR="88900" marL="88900">
                    <a:solidFill>
                      <a:srgbClr val="000000"/>
                    </a:solidFill>
                  </a:tcPr>
                </a:tc>
              </a:tr>
              <a:tr h="3450600">
                <a:tc>
                  <a:txBody>
                    <a:bodyPr/>
                    <a:lstStyle/>
                    <a:p>
                      <a:pPr indent="0" lvl="0" marL="0" rtl="0" algn="l">
                        <a:spcBef>
                          <a:spcPts val="0"/>
                        </a:spcBef>
                        <a:spcAft>
                          <a:spcPts val="0"/>
                        </a:spcAft>
                        <a:buNone/>
                      </a:pPr>
                      <a:r>
                        <a:rPr lang="en" sz="800"/>
                        <a:t>Airbus Defence and Space GmbH</a:t>
                      </a:r>
                      <a:endParaRPr sz="800"/>
                    </a:p>
                    <a:p>
                      <a:pPr indent="0" lvl="0" marL="0" rtl="0" algn="l">
                        <a:spcBef>
                          <a:spcPts val="0"/>
                        </a:spcBef>
                        <a:spcAft>
                          <a:spcPts val="0"/>
                        </a:spcAft>
                        <a:buNone/>
                      </a:pPr>
                      <a:r>
                        <a:rPr lang="en" sz="800"/>
                        <a:t>AISTECH SPACE, S.L.</a:t>
                      </a:r>
                      <a:endParaRPr sz="800"/>
                    </a:p>
                    <a:p>
                      <a:pPr indent="0" lvl="0" marL="0" rtl="0" algn="l">
                        <a:spcBef>
                          <a:spcPts val="0"/>
                        </a:spcBef>
                        <a:spcAft>
                          <a:spcPts val="0"/>
                        </a:spcAft>
                        <a:buNone/>
                      </a:pPr>
                      <a:r>
                        <a:rPr lang="en" sz="800"/>
                        <a:t>Arlula Pty Ltd</a:t>
                      </a:r>
                      <a:endParaRPr sz="800"/>
                    </a:p>
                    <a:p>
                      <a:pPr indent="0" lvl="0" marL="0" rtl="0" algn="l">
                        <a:spcBef>
                          <a:spcPts val="0"/>
                        </a:spcBef>
                        <a:spcAft>
                          <a:spcPts val="0"/>
                        </a:spcAft>
                        <a:buNone/>
                      </a:pPr>
                      <a:r>
                        <a:rPr lang="en" sz="800"/>
                        <a:t>Auspatious</a:t>
                      </a:r>
                      <a:endParaRPr sz="800"/>
                    </a:p>
                    <a:p>
                      <a:pPr indent="0" lvl="0" marL="0" rtl="0" algn="l">
                        <a:spcBef>
                          <a:spcPts val="0"/>
                        </a:spcBef>
                        <a:spcAft>
                          <a:spcPts val="0"/>
                        </a:spcAft>
                        <a:buNone/>
                      </a:pPr>
                      <a:r>
                        <a:rPr lang="en" sz="800"/>
                        <a:t>CATALYST (PCI Geomatics)</a:t>
                      </a:r>
                      <a:endParaRPr sz="800"/>
                    </a:p>
                    <a:p>
                      <a:pPr indent="0" lvl="0" marL="0" rtl="0" algn="l">
                        <a:spcBef>
                          <a:spcPts val="0"/>
                        </a:spcBef>
                        <a:spcAft>
                          <a:spcPts val="0"/>
                        </a:spcAft>
                        <a:buNone/>
                      </a:pPr>
                      <a:r>
                        <a:rPr lang="en" sz="800"/>
                        <a:t>Common Space</a:t>
                      </a:r>
                      <a:endParaRPr sz="800"/>
                    </a:p>
                    <a:p>
                      <a:pPr indent="0" lvl="0" marL="0" rtl="0" algn="l">
                        <a:spcBef>
                          <a:spcPts val="0"/>
                        </a:spcBef>
                        <a:spcAft>
                          <a:spcPts val="0"/>
                        </a:spcAft>
                        <a:buNone/>
                      </a:pPr>
                      <a:r>
                        <a:rPr lang="en" sz="800"/>
                        <a:t>Constellr</a:t>
                      </a:r>
                      <a:endParaRPr sz="800"/>
                    </a:p>
                    <a:p>
                      <a:pPr indent="0" lvl="0" marL="0" rtl="0" algn="l">
                        <a:spcBef>
                          <a:spcPts val="0"/>
                        </a:spcBef>
                        <a:spcAft>
                          <a:spcPts val="0"/>
                        </a:spcAft>
                        <a:buNone/>
                      </a:pPr>
                      <a:r>
                        <a:rPr lang="en" sz="800"/>
                        <a:t>EarthDaily</a:t>
                      </a:r>
                      <a:endParaRPr sz="800"/>
                    </a:p>
                    <a:p>
                      <a:pPr indent="0" lvl="0" marL="0" rtl="0" algn="l">
                        <a:spcBef>
                          <a:spcPts val="0"/>
                        </a:spcBef>
                        <a:spcAft>
                          <a:spcPts val="0"/>
                        </a:spcAft>
                        <a:buNone/>
                      </a:pPr>
                      <a:r>
                        <a:rPr lang="en" sz="800"/>
                        <a:t>ENVEO IT GmbH</a:t>
                      </a:r>
                      <a:endParaRPr sz="800"/>
                    </a:p>
                    <a:p>
                      <a:pPr indent="0" lvl="0" marL="0" rtl="0" algn="l">
                        <a:spcBef>
                          <a:spcPts val="0"/>
                        </a:spcBef>
                        <a:spcAft>
                          <a:spcPts val="0"/>
                        </a:spcAft>
                        <a:buNone/>
                      </a:pPr>
                      <a:r>
                        <a:rPr lang="en" sz="800"/>
                        <a:t>EOIntelligence</a:t>
                      </a:r>
                      <a:endParaRPr sz="800"/>
                    </a:p>
                    <a:p>
                      <a:pPr indent="0" lvl="0" marL="0" rtl="0" algn="l">
                        <a:spcBef>
                          <a:spcPts val="0"/>
                        </a:spcBef>
                        <a:spcAft>
                          <a:spcPts val="0"/>
                        </a:spcAft>
                        <a:buNone/>
                      </a:pPr>
                      <a:r>
                        <a:rPr lang="en" sz="800"/>
                        <a:t>Esri</a:t>
                      </a:r>
                      <a:endParaRPr sz="800"/>
                    </a:p>
                    <a:p>
                      <a:pPr indent="0" lvl="0" marL="0" rtl="0" algn="l">
                        <a:spcBef>
                          <a:spcPts val="0"/>
                        </a:spcBef>
                        <a:spcAft>
                          <a:spcPts val="0"/>
                        </a:spcAft>
                        <a:buNone/>
                      </a:pPr>
                      <a:r>
                        <a:rPr lang="en" sz="800"/>
                        <a:t>First Street</a:t>
                      </a:r>
                      <a:endParaRPr sz="800"/>
                    </a:p>
                    <a:p>
                      <a:pPr indent="0" lvl="0" marL="0" rtl="0" algn="l">
                        <a:spcBef>
                          <a:spcPts val="0"/>
                        </a:spcBef>
                        <a:spcAft>
                          <a:spcPts val="0"/>
                        </a:spcAft>
                        <a:buNone/>
                      </a:pPr>
                      <a:r>
                        <a:rPr lang="en" sz="800"/>
                        <a:t>GeoInsight</a:t>
                      </a:r>
                      <a:endParaRPr sz="800"/>
                    </a:p>
                    <a:p>
                      <a:pPr indent="0" lvl="0" marL="0" rtl="0" algn="l">
                        <a:spcBef>
                          <a:spcPts val="0"/>
                        </a:spcBef>
                        <a:spcAft>
                          <a:spcPts val="0"/>
                        </a:spcAft>
                        <a:buNone/>
                      </a:pPr>
                      <a:r>
                        <a:rPr lang="en" sz="800"/>
                        <a:t>GRASP Earth</a:t>
                      </a:r>
                      <a:endParaRPr sz="800"/>
                    </a:p>
                    <a:p>
                      <a:pPr indent="0" lvl="0" marL="0" rtl="0" algn="l">
                        <a:spcBef>
                          <a:spcPts val="0"/>
                        </a:spcBef>
                        <a:spcAft>
                          <a:spcPts val="0"/>
                        </a:spcAft>
                        <a:buNone/>
                      </a:pPr>
                      <a:r>
                        <a:rPr lang="en" sz="800"/>
                        <a:t>Marble Imaging AG</a:t>
                      </a:r>
                      <a:endParaRPr sz="800"/>
                    </a:p>
                    <a:p>
                      <a:pPr indent="0" lvl="0" marL="0" rtl="0" algn="l">
                        <a:spcBef>
                          <a:spcPts val="0"/>
                        </a:spcBef>
                        <a:spcAft>
                          <a:spcPts val="0"/>
                        </a:spcAft>
                        <a:buNone/>
                      </a:pPr>
                      <a:r>
                        <a:rPr lang="en" sz="800"/>
                        <a:t>Pixalytics Ltd</a:t>
                      </a:r>
                      <a:endParaRPr sz="800"/>
                    </a:p>
                    <a:p>
                      <a:pPr indent="0" lvl="0" marL="0" rtl="0" algn="l">
                        <a:spcBef>
                          <a:spcPts val="0"/>
                        </a:spcBef>
                        <a:spcAft>
                          <a:spcPts val="0"/>
                        </a:spcAft>
                        <a:buNone/>
                      </a:pPr>
                      <a:r>
                        <a:rPr lang="en" sz="800"/>
                        <a:t>Pixxel</a:t>
                      </a:r>
                      <a:endParaRPr sz="800"/>
                    </a:p>
                    <a:p>
                      <a:pPr indent="0" lvl="0" marL="0" rtl="0" algn="l">
                        <a:spcBef>
                          <a:spcPts val="0"/>
                        </a:spcBef>
                        <a:spcAft>
                          <a:spcPts val="0"/>
                        </a:spcAft>
                        <a:buNone/>
                      </a:pPr>
                      <a:r>
                        <a:rPr lang="en" sz="800"/>
                        <a:t>Planet Labs</a:t>
                      </a:r>
                      <a:endParaRPr sz="800"/>
                    </a:p>
                    <a:p>
                      <a:pPr indent="0" lvl="0" marL="0" rtl="0" algn="l">
                        <a:spcBef>
                          <a:spcPts val="0"/>
                        </a:spcBef>
                        <a:spcAft>
                          <a:spcPts val="0"/>
                        </a:spcAft>
                        <a:buNone/>
                      </a:pPr>
                      <a:r>
                        <a:rPr lang="en" sz="800"/>
                        <a:t>Riscognition GmbH</a:t>
                      </a:r>
                      <a:endParaRPr sz="800"/>
                    </a:p>
                    <a:p>
                      <a:pPr indent="0" lvl="0" marL="0" rtl="0" algn="l">
                        <a:spcBef>
                          <a:spcPts val="0"/>
                        </a:spcBef>
                        <a:spcAft>
                          <a:spcPts val="0"/>
                        </a:spcAft>
                        <a:buNone/>
                      </a:pPr>
                      <a:r>
                        <a:rPr lang="en" sz="800"/>
                        <a:t>Sarmap SA</a:t>
                      </a:r>
                      <a:endParaRPr sz="800"/>
                    </a:p>
                    <a:p>
                      <a:pPr indent="0" lvl="0" marL="0" rtl="0" algn="l">
                        <a:spcBef>
                          <a:spcPts val="0"/>
                        </a:spcBef>
                        <a:spcAft>
                          <a:spcPts val="0"/>
                        </a:spcAft>
                        <a:buNone/>
                      </a:pPr>
                      <a:r>
                        <a:rPr lang="en" sz="800"/>
                        <a:t>SatSure India Analytics Pvt Ltd</a:t>
                      </a:r>
                      <a:endParaRPr sz="800"/>
                    </a:p>
                    <a:p>
                      <a:pPr indent="0" lvl="0" marL="0" rtl="0" algn="l">
                        <a:spcBef>
                          <a:spcPts val="0"/>
                        </a:spcBef>
                        <a:spcAft>
                          <a:spcPts val="0"/>
                        </a:spcAft>
                        <a:buNone/>
                      </a:pPr>
                      <a:r>
                        <a:rPr lang="en" sz="800"/>
                        <a:t>SatVu</a:t>
                      </a:r>
                      <a:endParaRPr sz="800"/>
                    </a:p>
                    <a:p>
                      <a:pPr indent="0" lvl="0" marL="0" rtl="0" algn="l">
                        <a:spcBef>
                          <a:spcPts val="0"/>
                        </a:spcBef>
                        <a:spcAft>
                          <a:spcPts val="0"/>
                        </a:spcAft>
                        <a:buNone/>
                      </a:pPr>
                      <a:r>
                        <a:rPr lang="en" sz="800"/>
                        <a:t>Sparkgeo</a:t>
                      </a:r>
                      <a:endParaRPr sz="800"/>
                    </a:p>
                    <a:p>
                      <a:pPr indent="0" lvl="0" marL="0" rtl="0" algn="l">
                        <a:spcBef>
                          <a:spcPts val="0"/>
                        </a:spcBef>
                        <a:spcAft>
                          <a:spcPts val="0"/>
                        </a:spcAft>
                        <a:buNone/>
                      </a:pPr>
                      <a:r>
                        <a:rPr lang="en" sz="800"/>
                        <a:t>SpectralEO</a:t>
                      </a:r>
                      <a:endParaRPr sz="800"/>
                    </a:p>
                    <a:p>
                      <a:pPr indent="0" lvl="0" marL="0" rtl="0" algn="l">
                        <a:spcBef>
                          <a:spcPts val="0"/>
                        </a:spcBef>
                        <a:spcAft>
                          <a:spcPts val="0"/>
                        </a:spcAft>
                        <a:buNone/>
                      </a:pPr>
                      <a:r>
                        <a:rPr lang="en" sz="800"/>
                        <a:t>Telespazio UK</a:t>
                      </a:r>
                      <a:endParaRPr sz="800"/>
                    </a:p>
                    <a:p>
                      <a:pPr indent="0" lvl="0" marL="0" rtl="0" algn="l">
                        <a:spcBef>
                          <a:spcPts val="0"/>
                        </a:spcBef>
                        <a:spcAft>
                          <a:spcPts val="0"/>
                        </a:spcAft>
                        <a:buNone/>
                      </a:pPr>
                      <a:r>
                        <a:rPr lang="en" sz="800"/>
                        <a:t>USACE-AGC</a:t>
                      </a:r>
                      <a:endParaRPr sz="800"/>
                    </a:p>
                    <a:p>
                      <a:pPr indent="0" lvl="0" marL="0" rtl="0" algn="l">
                        <a:spcBef>
                          <a:spcPts val="0"/>
                        </a:spcBef>
                        <a:spcAft>
                          <a:spcPts val="0"/>
                        </a:spcAft>
                        <a:buNone/>
                      </a:pPr>
                      <a:r>
                        <a:rPr lang="en" sz="800"/>
                        <a:t>World from Space</a:t>
                      </a:r>
                      <a:endParaRPr sz="800"/>
                    </a:p>
                  </a:txBody>
                  <a:tcPr marT="88900" marB="88900" marR="88900" marL="88900"/>
                </a:tc>
                <a:tc>
                  <a:txBody>
                    <a:bodyPr/>
                    <a:lstStyle/>
                    <a:p>
                      <a:pPr indent="0" lvl="0" marL="0" rtl="0" algn="l">
                        <a:spcBef>
                          <a:spcPts val="0"/>
                        </a:spcBef>
                        <a:spcAft>
                          <a:spcPts val="0"/>
                        </a:spcAft>
                        <a:buNone/>
                      </a:pPr>
                      <a:r>
                        <a:rPr lang="en" sz="800"/>
                        <a:t>Aberystwyth University</a:t>
                      </a:r>
                      <a:endParaRPr sz="800"/>
                    </a:p>
                    <a:p>
                      <a:pPr indent="0" lvl="0" marL="0" rtl="0" algn="l">
                        <a:spcBef>
                          <a:spcPts val="0"/>
                        </a:spcBef>
                        <a:spcAft>
                          <a:spcPts val="0"/>
                        </a:spcAft>
                        <a:buNone/>
                      </a:pPr>
                      <a:r>
                        <a:rPr lang="en" sz="800"/>
                        <a:t>Anna University</a:t>
                      </a:r>
                      <a:endParaRPr sz="800"/>
                    </a:p>
                    <a:p>
                      <a:pPr indent="0" lvl="0" marL="0" rtl="0" algn="l">
                        <a:spcBef>
                          <a:spcPts val="0"/>
                        </a:spcBef>
                        <a:spcAft>
                          <a:spcPts val="0"/>
                        </a:spcAft>
                        <a:buNone/>
                      </a:pPr>
                      <a:r>
                        <a:rPr lang="en" sz="800"/>
                        <a:t>Conicet</a:t>
                      </a:r>
                      <a:endParaRPr sz="800"/>
                    </a:p>
                    <a:p>
                      <a:pPr indent="0" lvl="0" marL="0" rtl="0" algn="l">
                        <a:spcBef>
                          <a:spcPts val="0"/>
                        </a:spcBef>
                        <a:spcAft>
                          <a:spcPts val="0"/>
                        </a:spcAft>
                        <a:buNone/>
                      </a:pPr>
                      <a:r>
                        <a:rPr lang="en" sz="800"/>
                        <a:t>Curtin University</a:t>
                      </a:r>
                      <a:endParaRPr sz="800"/>
                    </a:p>
                    <a:p>
                      <a:pPr indent="0" lvl="0" marL="0" rtl="0" algn="l">
                        <a:spcBef>
                          <a:spcPts val="0"/>
                        </a:spcBef>
                        <a:spcAft>
                          <a:spcPts val="0"/>
                        </a:spcAft>
                        <a:buNone/>
                      </a:pPr>
                      <a:r>
                        <a:rPr lang="en" sz="800"/>
                        <a:t>Kasetsart University</a:t>
                      </a:r>
                      <a:endParaRPr sz="800"/>
                    </a:p>
                    <a:p>
                      <a:pPr indent="0" lvl="0" marL="0" rtl="0" algn="l">
                        <a:spcBef>
                          <a:spcPts val="0"/>
                        </a:spcBef>
                        <a:spcAft>
                          <a:spcPts val="0"/>
                        </a:spcAft>
                        <a:buNone/>
                      </a:pPr>
                      <a:r>
                        <a:rPr lang="en" sz="800"/>
                        <a:t>KTH Royal Institute of Technology</a:t>
                      </a:r>
                      <a:endParaRPr sz="800"/>
                    </a:p>
                    <a:p>
                      <a:pPr indent="0" lvl="0" marL="0" rtl="0" algn="l">
                        <a:spcBef>
                          <a:spcPts val="0"/>
                        </a:spcBef>
                        <a:spcAft>
                          <a:spcPts val="0"/>
                        </a:spcAft>
                        <a:buNone/>
                      </a:pPr>
                      <a:r>
                        <a:rPr lang="en" sz="800"/>
                        <a:t>Landgate</a:t>
                      </a:r>
                      <a:endParaRPr sz="800"/>
                    </a:p>
                    <a:p>
                      <a:pPr indent="0" lvl="0" marL="0" rtl="0" algn="l">
                        <a:spcBef>
                          <a:spcPts val="0"/>
                        </a:spcBef>
                        <a:spcAft>
                          <a:spcPts val="0"/>
                        </a:spcAft>
                        <a:buNone/>
                      </a:pPr>
                      <a:r>
                        <a:rPr lang="en" sz="800"/>
                        <a:t>Natural Resources Canada</a:t>
                      </a:r>
                      <a:endParaRPr sz="800"/>
                    </a:p>
                    <a:p>
                      <a:pPr indent="0" lvl="0" marL="0" rtl="0" algn="l">
                        <a:spcBef>
                          <a:spcPts val="0"/>
                        </a:spcBef>
                        <a:spcAft>
                          <a:spcPts val="0"/>
                        </a:spcAft>
                        <a:buNone/>
                      </a:pPr>
                      <a:r>
                        <a:rPr lang="en" sz="800"/>
                        <a:t>OGC</a:t>
                      </a:r>
                      <a:endParaRPr sz="800"/>
                    </a:p>
                    <a:p>
                      <a:pPr indent="0" lvl="0" marL="0" rtl="0" algn="l">
                        <a:spcBef>
                          <a:spcPts val="0"/>
                        </a:spcBef>
                        <a:spcAft>
                          <a:spcPts val="0"/>
                        </a:spcAft>
                        <a:buNone/>
                      </a:pPr>
                      <a:r>
                        <a:rPr lang="en" sz="800"/>
                        <a:t>STFC</a:t>
                      </a:r>
                      <a:endParaRPr sz="800"/>
                    </a:p>
                    <a:p>
                      <a:pPr indent="0" lvl="0" marL="0" rtl="0" algn="l">
                        <a:spcBef>
                          <a:spcPts val="0"/>
                        </a:spcBef>
                        <a:spcAft>
                          <a:spcPts val="0"/>
                        </a:spcAft>
                        <a:buNone/>
                      </a:pPr>
                      <a:r>
                        <a:rPr lang="en" sz="800"/>
                        <a:t>Trier University</a:t>
                      </a:r>
                      <a:endParaRPr sz="800"/>
                    </a:p>
                    <a:p>
                      <a:pPr indent="0" lvl="0" marL="0" rtl="0" algn="l">
                        <a:spcBef>
                          <a:spcPts val="0"/>
                        </a:spcBef>
                        <a:spcAft>
                          <a:spcPts val="0"/>
                        </a:spcAft>
                        <a:buNone/>
                      </a:pPr>
                      <a:r>
                        <a:rPr lang="en" sz="800"/>
                        <a:t>UK Met Office</a:t>
                      </a:r>
                      <a:endParaRPr sz="800"/>
                    </a:p>
                    <a:p>
                      <a:pPr indent="0" lvl="0" marL="0" rtl="0" algn="l">
                        <a:spcBef>
                          <a:spcPts val="0"/>
                        </a:spcBef>
                        <a:spcAft>
                          <a:spcPts val="0"/>
                        </a:spcAft>
                        <a:buNone/>
                      </a:pPr>
                      <a:r>
                        <a:rPr lang="en" sz="800"/>
                        <a:t>UK Ordnance Survey</a:t>
                      </a:r>
                      <a:endParaRPr sz="800"/>
                    </a:p>
                    <a:p>
                      <a:pPr indent="0" lvl="0" marL="0" rtl="0" algn="l">
                        <a:spcBef>
                          <a:spcPts val="0"/>
                        </a:spcBef>
                        <a:spcAft>
                          <a:spcPts val="0"/>
                        </a:spcAft>
                        <a:buNone/>
                      </a:pPr>
                      <a:r>
                        <a:rPr lang="en" sz="800"/>
                        <a:t>Univ. Colorado, Boulder</a:t>
                      </a:r>
                      <a:endParaRPr sz="800"/>
                    </a:p>
                    <a:p>
                      <a:pPr indent="0" lvl="0" marL="0" rtl="0" algn="l">
                        <a:spcBef>
                          <a:spcPts val="0"/>
                        </a:spcBef>
                        <a:spcAft>
                          <a:spcPts val="0"/>
                        </a:spcAft>
                        <a:buNone/>
                      </a:pPr>
                      <a:r>
                        <a:rPr lang="en" sz="800"/>
                        <a:t>University of Maryland</a:t>
                      </a:r>
                      <a:endParaRPr sz="800"/>
                    </a:p>
                    <a:p>
                      <a:pPr indent="0" lvl="0" marL="0" rtl="0" algn="l">
                        <a:spcBef>
                          <a:spcPts val="0"/>
                        </a:spcBef>
                        <a:spcAft>
                          <a:spcPts val="0"/>
                        </a:spcAft>
                        <a:buNone/>
                      </a:pPr>
                      <a:r>
                        <a:rPr lang="en" sz="800"/>
                        <a:t>University of Tartu</a:t>
                      </a:r>
                      <a:endParaRPr sz="800"/>
                    </a:p>
                    <a:p>
                      <a:pPr indent="0" lvl="0" marL="0" rtl="0" algn="l">
                        <a:spcBef>
                          <a:spcPts val="0"/>
                        </a:spcBef>
                        <a:spcAft>
                          <a:spcPts val="0"/>
                        </a:spcAft>
                        <a:buNone/>
                      </a:pPr>
                      <a:r>
                        <a:rPr lang="en" sz="800"/>
                        <a:t>University of the Free State</a:t>
                      </a:r>
                      <a:endParaRPr sz="800"/>
                    </a:p>
                    <a:p>
                      <a:pPr indent="0" lvl="0" marL="0" rtl="0" algn="l">
                        <a:spcBef>
                          <a:spcPts val="0"/>
                        </a:spcBef>
                        <a:spcAft>
                          <a:spcPts val="0"/>
                        </a:spcAft>
                        <a:buNone/>
                      </a:pPr>
                      <a:r>
                        <a:rPr lang="en" sz="800"/>
                        <a:t>University of Venda</a:t>
                      </a:r>
                      <a:endParaRPr sz="800"/>
                    </a:p>
                  </a:txBody>
                  <a:tcPr marT="88900" marB="88900" marR="88900" marL="88900"/>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275" name="Shape 275"/>
        <p:cNvGrpSpPr/>
        <p:nvPr/>
      </p:nvGrpSpPr>
      <p:grpSpPr>
        <a:xfrm>
          <a:off x="0" y="0"/>
          <a:ext cx="0" cy="0"/>
          <a:chOff x="0" y="0"/>
          <a:chExt cx="0" cy="0"/>
        </a:xfrm>
      </p:grpSpPr>
      <p:cxnSp>
        <p:nvCxnSpPr>
          <p:cNvPr id="276" name="Google Shape;276;p29"/>
          <p:cNvCxnSpPr/>
          <p:nvPr/>
        </p:nvCxnSpPr>
        <p:spPr>
          <a:xfrm>
            <a:off x="172950" y="4757875"/>
            <a:ext cx="8798100" cy="0"/>
          </a:xfrm>
          <a:prstGeom prst="straightConnector1">
            <a:avLst/>
          </a:prstGeom>
          <a:noFill/>
          <a:ln cap="flat" cmpd="sng" w="9525">
            <a:solidFill>
              <a:schemeClr val="lt1"/>
            </a:solidFill>
            <a:prstDash val="dot"/>
            <a:round/>
            <a:headEnd len="med" w="med" type="none"/>
            <a:tailEnd len="med" w="med" type="none"/>
          </a:ln>
        </p:spPr>
      </p:cxnSp>
      <p:sp>
        <p:nvSpPr>
          <p:cNvPr id="277" name="Google Shape;277;p29"/>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lt1"/>
                </a:solidFill>
                <a:latin typeface="Barlow"/>
                <a:ea typeface="Barlow"/>
                <a:cs typeface="Barlow"/>
                <a:sym typeface="Barlow"/>
              </a:rPr>
              <a:t>CEOS Plenary 2025</a:t>
            </a:r>
            <a:endParaRPr sz="900">
              <a:solidFill>
                <a:schemeClr val="lt1"/>
              </a:solidFill>
              <a:latin typeface="Barlow"/>
              <a:ea typeface="Barlow"/>
              <a:cs typeface="Barlow"/>
              <a:sym typeface="Barlow"/>
            </a:endParaRPr>
          </a:p>
        </p:txBody>
      </p:sp>
      <p:pic>
        <p:nvPicPr>
          <p:cNvPr id="278" name="Google Shape;278;p29" title="CEOS_logo_white_text_right.png"/>
          <p:cNvPicPr preferRelativeResize="0"/>
          <p:nvPr/>
        </p:nvPicPr>
        <p:blipFill rotWithShape="1">
          <a:blip r:embed="rId3">
            <a:alphaModFix/>
          </a:blip>
          <a:srcRect b="0" l="-420" r="419" t="0"/>
          <a:stretch/>
        </p:blipFill>
        <p:spPr>
          <a:xfrm>
            <a:off x="5897725" y="231425"/>
            <a:ext cx="2198523" cy="503475"/>
          </a:xfrm>
          <a:prstGeom prst="rect">
            <a:avLst/>
          </a:prstGeom>
          <a:noFill/>
          <a:ln>
            <a:noFill/>
          </a:ln>
        </p:spPr>
      </p:pic>
      <p:pic>
        <p:nvPicPr>
          <p:cNvPr id="279" name="Google Shape;279;p29" title="CEOS_ARD_Logo_white.png"/>
          <p:cNvPicPr preferRelativeResize="0"/>
          <p:nvPr/>
        </p:nvPicPr>
        <p:blipFill rotWithShape="1">
          <a:blip r:embed="rId4">
            <a:alphaModFix/>
          </a:blip>
          <a:srcRect b="0" l="0" r="0" t="0"/>
          <a:stretch/>
        </p:blipFill>
        <p:spPr>
          <a:xfrm>
            <a:off x="8173950" y="138054"/>
            <a:ext cx="861200" cy="690225"/>
          </a:xfrm>
          <a:prstGeom prst="rect">
            <a:avLst/>
          </a:prstGeom>
          <a:noFill/>
          <a:ln>
            <a:noFill/>
          </a:ln>
        </p:spPr>
      </p:pic>
      <p:pic>
        <p:nvPicPr>
          <p:cNvPr id="280" name="Google Shape;280;p29" title="slide6.jpg"/>
          <p:cNvPicPr preferRelativeResize="0"/>
          <p:nvPr/>
        </p:nvPicPr>
        <p:blipFill rotWithShape="1">
          <a:blip r:embed="rId5">
            <a:alphaModFix/>
          </a:blip>
          <a:srcRect b="0" l="56750" r="-25183" t="0"/>
          <a:stretch/>
        </p:blipFill>
        <p:spPr>
          <a:xfrm flipH="1">
            <a:off x="-4391025" y="-45225"/>
            <a:ext cx="5222700" cy="5004600"/>
          </a:xfrm>
          <a:prstGeom prst="donut">
            <a:avLst>
              <a:gd fmla="val 10848" name="adj"/>
            </a:avLst>
          </a:prstGeom>
          <a:noFill/>
          <a:ln>
            <a:noFill/>
          </a:ln>
        </p:spPr>
      </p:pic>
      <p:sp>
        <p:nvSpPr>
          <p:cNvPr id="281" name="Google Shape;281;p29"/>
          <p:cNvSpPr txBox="1"/>
          <p:nvPr/>
        </p:nvSpPr>
        <p:spPr>
          <a:xfrm>
            <a:off x="1013150" y="193363"/>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100">
                <a:solidFill>
                  <a:schemeClr val="lt1"/>
                </a:solidFill>
                <a:latin typeface="Barlow"/>
                <a:ea typeface="Barlow"/>
                <a:cs typeface="Barlow"/>
                <a:sym typeface="Barlow"/>
              </a:rPr>
              <a:t>Headline Findings 1/2</a:t>
            </a:r>
            <a:endParaRPr sz="3100">
              <a:solidFill>
                <a:schemeClr val="lt1"/>
              </a:solidFill>
              <a:latin typeface="Barlow"/>
              <a:ea typeface="Barlow"/>
              <a:cs typeface="Barlow"/>
              <a:sym typeface="Barlow"/>
            </a:endParaRPr>
          </a:p>
        </p:txBody>
      </p:sp>
      <p:sp>
        <p:nvSpPr>
          <p:cNvPr id="282" name="Google Shape;282;p29"/>
          <p:cNvSpPr txBox="1"/>
          <p:nvPr/>
        </p:nvSpPr>
        <p:spPr>
          <a:xfrm>
            <a:off x="1021366" y="1009931"/>
            <a:ext cx="7525200" cy="331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Barlow"/>
                <a:ea typeface="Barlow"/>
                <a:cs typeface="Barlow"/>
                <a:sym typeface="Barlow"/>
              </a:rPr>
              <a:t>Topics that a Future CEOS-ARD Strategy Should Consider:</a:t>
            </a:r>
            <a:endParaRPr sz="1800">
              <a:solidFill>
                <a:schemeClr val="lt1"/>
              </a:solidFill>
              <a:latin typeface="Barlow"/>
              <a:ea typeface="Barlow"/>
              <a:cs typeface="Barlow"/>
              <a:sym typeface="Barlow"/>
            </a:endParaRPr>
          </a:p>
          <a:p>
            <a:pPr indent="-342900" lvl="0" marL="457200" rtl="0" algn="l">
              <a:spcBef>
                <a:spcPts val="600"/>
              </a:spcBef>
              <a:spcAft>
                <a:spcPts val="0"/>
              </a:spcAft>
              <a:buClr>
                <a:schemeClr val="lt1"/>
              </a:buClr>
              <a:buSzPts val="1800"/>
              <a:buFont typeface="Barlow"/>
              <a:buChar char="●"/>
            </a:pPr>
            <a:r>
              <a:rPr lang="en" sz="1800">
                <a:solidFill>
                  <a:schemeClr val="lt1"/>
                </a:solidFill>
                <a:latin typeface="Barlow"/>
                <a:ea typeface="Barlow"/>
                <a:cs typeface="Barlow"/>
                <a:sym typeface="Barlow"/>
              </a:rPr>
              <a:t>Consistent and Enhanced Metadata Specifications</a:t>
            </a:r>
            <a:endParaRPr sz="1800">
              <a:solidFill>
                <a:schemeClr val="lt1"/>
              </a:solidFill>
              <a:latin typeface="Barlow"/>
              <a:ea typeface="Barlow"/>
              <a:cs typeface="Barlow"/>
              <a:sym typeface="Barlow"/>
            </a:endParaRPr>
          </a:p>
          <a:p>
            <a:pPr indent="-342900" lvl="0" marL="457200" rtl="0" algn="l">
              <a:spcBef>
                <a:spcPts val="600"/>
              </a:spcBef>
              <a:spcAft>
                <a:spcPts val="0"/>
              </a:spcAft>
              <a:buClr>
                <a:schemeClr val="lt1"/>
              </a:buClr>
              <a:buSzPts val="1800"/>
              <a:buFont typeface="Barlow"/>
              <a:buChar char="●"/>
            </a:pPr>
            <a:r>
              <a:rPr lang="en" sz="1800">
                <a:solidFill>
                  <a:schemeClr val="lt1"/>
                </a:solidFill>
                <a:latin typeface="Barlow"/>
                <a:ea typeface="Barlow"/>
                <a:cs typeface="Barlow"/>
                <a:sym typeface="Barlow"/>
              </a:rPr>
              <a:t>Data and Metadata Quality</a:t>
            </a:r>
            <a:endParaRPr sz="1800">
              <a:solidFill>
                <a:schemeClr val="lt1"/>
              </a:solidFill>
              <a:latin typeface="Barlow"/>
              <a:ea typeface="Barlow"/>
              <a:cs typeface="Barlow"/>
              <a:sym typeface="Barlow"/>
            </a:endParaRPr>
          </a:p>
          <a:p>
            <a:pPr indent="-342900" lvl="0" marL="457200" rtl="0" algn="l">
              <a:spcBef>
                <a:spcPts val="600"/>
              </a:spcBef>
              <a:spcAft>
                <a:spcPts val="0"/>
              </a:spcAft>
              <a:buClr>
                <a:schemeClr val="lt1"/>
              </a:buClr>
              <a:buSzPts val="1800"/>
              <a:buFont typeface="Barlow"/>
              <a:buChar char="●"/>
            </a:pPr>
            <a:r>
              <a:rPr lang="en" sz="1800">
                <a:solidFill>
                  <a:schemeClr val="lt1"/>
                </a:solidFill>
                <a:latin typeface="Barlow"/>
                <a:ea typeface="Barlow"/>
                <a:cs typeface="Barlow"/>
                <a:sym typeface="Barlow"/>
              </a:rPr>
              <a:t>Ongoing Quality Assurance and Integrity Monitoring</a:t>
            </a:r>
            <a:endParaRPr sz="1800">
              <a:solidFill>
                <a:schemeClr val="lt1"/>
              </a:solidFill>
              <a:latin typeface="Barlow"/>
              <a:ea typeface="Barlow"/>
              <a:cs typeface="Barlow"/>
              <a:sym typeface="Barlow"/>
            </a:endParaRPr>
          </a:p>
          <a:p>
            <a:pPr indent="-342900" lvl="0" marL="457200" rtl="0" algn="l">
              <a:spcBef>
                <a:spcPts val="600"/>
              </a:spcBef>
              <a:spcAft>
                <a:spcPts val="0"/>
              </a:spcAft>
              <a:buClr>
                <a:schemeClr val="lt1"/>
              </a:buClr>
              <a:buSzPts val="1800"/>
              <a:buFont typeface="Barlow"/>
              <a:buChar char="●"/>
            </a:pPr>
            <a:r>
              <a:rPr lang="en" sz="1800">
                <a:solidFill>
                  <a:schemeClr val="lt1"/>
                </a:solidFill>
                <a:latin typeface="Barlow"/>
                <a:ea typeface="Barlow"/>
                <a:cs typeface="Barlow"/>
                <a:sym typeface="Barlow"/>
              </a:rPr>
              <a:t>Fitness for Purpose</a:t>
            </a:r>
            <a:endParaRPr sz="1800">
              <a:solidFill>
                <a:schemeClr val="lt1"/>
              </a:solidFill>
              <a:latin typeface="Barlow"/>
              <a:ea typeface="Barlow"/>
              <a:cs typeface="Barlow"/>
              <a:sym typeface="Barlow"/>
            </a:endParaRPr>
          </a:p>
          <a:p>
            <a:pPr indent="-342900" lvl="0" marL="457200" rtl="0" algn="l">
              <a:spcBef>
                <a:spcPts val="600"/>
              </a:spcBef>
              <a:spcAft>
                <a:spcPts val="0"/>
              </a:spcAft>
              <a:buClr>
                <a:schemeClr val="lt1"/>
              </a:buClr>
              <a:buSzPts val="1800"/>
              <a:buFont typeface="Barlow"/>
              <a:buChar char="●"/>
            </a:pPr>
            <a:r>
              <a:rPr lang="en" sz="1800">
                <a:solidFill>
                  <a:schemeClr val="lt1"/>
                </a:solidFill>
                <a:latin typeface="Barlow"/>
                <a:ea typeface="Barlow"/>
                <a:cs typeface="Barlow"/>
                <a:sym typeface="Barlow"/>
              </a:rPr>
              <a:t>Increased Support to Scientific Applications and Environmental Adaptation and Resilience</a:t>
            </a:r>
            <a:endParaRPr sz="1800">
              <a:solidFill>
                <a:schemeClr val="lt1"/>
              </a:solidFill>
              <a:latin typeface="Barlow"/>
              <a:ea typeface="Barlow"/>
              <a:cs typeface="Barlow"/>
              <a:sym typeface="Barlow"/>
            </a:endParaRPr>
          </a:p>
          <a:p>
            <a:pPr indent="-342900" lvl="0" marL="457200" rtl="0" algn="l">
              <a:spcBef>
                <a:spcPts val="600"/>
              </a:spcBef>
              <a:spcAft>
                <a:spcPts val="600"/>
              </a:spcAft>
              <a:buClr>
                <a:schemeClr val="lt1"/>
              </a:buClr>
              <a:buSzPts val="1800"/>
              <a:buFont typeface="Barlow"/>
              <a:buChar char="●"/>
            </a:pPr>
            <a:r>
              <a:rPr lang="en" sz="1800">
                <a:solidFill>
                  <a:schemeClr val="lt1"/>
                </a:solidFill>
                <a:latin typeface="Barlow"/>
                <a:ea typeface="Barlow"/>
                <a:cs typeface="Barlow"/>
                <a:sym typeface="Barlow"/>
              </a:rPr>
              <a:t>​​Solidifying the Business Case and Increasing Commercial Relevance</a:t>
            </a:r>
            <a:endParaRPr sz="1800">
              <a:solidFill>
                <a:schemeClr val="lt1"/>
              </a:solidFill>
              <a:latin typeface="Barlow"/>
              <a:ea typeface="Barlow"/>
              <a:cs typeface="Barlow"/>
              <a:sym typeface="Barlow"/>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286" name="Shape 286"/>
        <p:cNvGrpSpPr/>
        <p:nvPr/>
      </p:nvGrpSpPr>
      <p:grpSpPr>
        <a:xfrm>
          <a:off x="0" y="0"/>
          <a:ext cx="0" cy="0"/>
          <a:chOff x="0" y="0"/>
          <a:chExt cx="0" cy="0"/>
        </a:xfrm>
      </p:grpSpPr>
      <p:cxnSp>
        <p:nvCxnSpPr>
          <p:cNvPr id="287" name="Google Shape;287;p30"/>
          <p:cNvCxnSpPr/>
          <p:nvPr/>
        </p:nvCxnSpPr>
        <p:spPr>
          <a:xfrm>
            <a:off x="172950" y="4757875"/>
            <a:ext cx="8798100" cy="0"/>
          </a:xfrm>
          <a:prstGeom prst="straightConnector1">
            <a:avLst/>
          </a:prstGeom>
          <a:noFill/>
          <a:ln cap="flat" cmpd="sng" w="9525">
            <a:solidFill>
              <a:schemeClr val="lt1"/>
            </a:solidFill>
            <a:prstDash val="dot"/>
            <a:round/>
            <a:headEnd len="med" w="med" type="none"/>
            <a:tailEnd len="med" w="med" type="none"/>
          </a:ln>
        </p:spPr>
      </p:cxnSp>
      <p:sp>
        <p:nvSpPr>
          <p:cNvPr id="288" name="Google Shape;288;p30"/>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lt1"/>
                </a:solidFill>
                <a:latin typeface="Barlow"/>
                <a:ea typeface="Barlow"/>
                <a:cs typeface="Barlow"/>
                <a:sym typeface="Barlow"/>
              </a:rPr>
              <a:t>CEOS Plenary 2025</a:t>
            </a:r>
            <a:endParaRPr sz="900">
              <a:solidFill>
                <a:schemeClr val="lt1"/>
              </a:solidFill>
              <a:latin typeface="Barlow"/>
              <a:ea typeface="Barlow"/>
              <a:cs typeface="Barlow"/>
              <a:sym typeface="Barlow"/>
            </a:endParaRPr>
          </a:p>
        </p:txBody>
      </p:sp>
      <p:pic>
        <p:nvPicPr>
          <p:cNvPr id="289" name="Google Shape;289;p30" title="CEOS_logo_white_text_right.png"/>
          <p:cNvPicPr preferRelativeResize="0"/>
          <p:nvPr/>
        </p:nvPicPr>
        <p:blipFill rotWithShape="1">
          <a:blip r:embed="rId3">
            <a:alphaModFix/>
          </a:blip>
          <a:srcRect b="0" l="-420" r="419" t="0"/>
          <a:stretch/>
        </p:blipFill>
        <p:spPr>
          <a:xfrm>
            <a:off x="5897725" y="231425"/>
            <a:ext cx="2198523" cy="503475"/>
          </a:xfrm>
          <a:prstGeom prst="rect">
            <a:avLst/>
          </a:prstGeom>
          <a:noFill/>
          <a:ln>
            <a:noFill/>
          </a:ln>
        </p:spPr>
      </p:pic>
      <p:pic>
        <p:nvPicPr>
          <p:cNvPr id="290" name="Google Shape;290;p30" title="CEOS_ARD_Logo_white.png"/>
          <p:cNvPicPr preferRelativeResize="0"/>
          <p:nvPr/>
        </p:nvPicPr>
        <p:blipFill rotWithShape="1">
          <a:blip r:embed="rId4">
            <a:alphaModFix/>
          </a:blip>
          <a:srcRect b="0" l="0" r="0" t="0"/>
          <a:stretch/>
        </p:blipFill>
        <p:spPr>
          <a:xfrm>
            <a:off x="8173950" y="138054"/>
            <a:ext cx="861200" cy="690225"/>
          </a:xfrm>
          <a:prstGeom prst="rect">
            <a:avLst/>
          </a:prstGeom>
          <a:noFill/>
          <a:ln>
            <a:noFill/>
          </a:ln>
        </p:spPr>
      </p:pic>
      <p:pic>
        <p:nvPicPr>
          <p:cNvPr id="291" name="Google Shape;291;p30" title="slide6.jpg"/>
          <p:cNvPicPr preferRelativeResize="0"/>
          <p:nvPr/>
        </p:nvPicPr>
        <p:blipFill rotWithShape="1">
          <a:blip r:embed="rId5">
            <a:alphaModFix/>
          </a:blip>
          <a:srcRect b="0" l="56750" r="-25183" t="0"/>
          <a:stretch/>
        </p:blipFill>
        <p:spPr>
          <a:xfrm flipH="1">
            <a:off x="-4391025" y="-45225"/>
            <a:ext cx="5222700" cy="5004600"/>
          </a:xfrm>
          <a:prstGeom prst="donut">
            <a:avLst>
              <a:gd fmla="val 10848" name="adj"/>
            </a:avLst>
          </a:prstGeom>
          <a:noFill/>
          <a:ln>
            <a:noFill/>
          </a:ln>
        </p:spPr>
      </p:pic>
      <p:sp>
        <p:nvSpPr>
          <p:cNvPr id="292" name="Google Shape;292;p30"/>
          <p:cNvSpPr txBox="1"/>
          <p:nvPr/>
        </p:nvSpPr>
        <p:spPr>
          <a:xfrm>
            <a:off x="1013150" y="193363"/>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100">
                <a:solidFill>
                  <a:schemeClr val="lt1"/>
                </a:solidFill>
                <a:latin typeface="Barlow"/>
                <a:ea typeface="Barlow"/>
                <a:cs typeface="Barlow"/>
                <a:sym typeface="Barlow"/>
              </a:rPr>
              <a:t>Headline Findings 2/2</a:t>
            </a:r>
            <a:endParaRPr sz="3100">
              <a:solidFill>
                <a:schemeClr val="lt1"/>
              </a:solidFill>
              <a:latin typeface="Barlow"/>
              <a:ea typeface="Barlow"/>
              <a:cs typeface="Barlow"/>
              <a:sym typeface="Barlow"/>
            </a:endParaRPr>
          </a:p>
        </p:txBody>
      </p:sp>
      <p:sp>
        <p:nvSpPr>
          <p:cNvPr id="293" name="Google Shape;293;p30"/>
          <p:cNvSpPr txBox="1"/>
          <p:nvPr/>
        </p:nvSpPr>
        <p:spPr>
          <a:xfrm>
            <a:off x="1021366" y="1009931"/>
            <a:ext cx="7525200" cy="331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Barlow"/>
                <a:ea typeface="Barlow"/>
                <a:cs typeface="Barlow"/>
                <a:sym typeface="Barlow"/>
              </a:rPr>
              <a:t>Topics that a Future CEOS-ARD Strategy Should Consider:</a:t>
            </a:r>
            <a:endParaRPr sz="1800">
              <a:solidFill>
                <a:schemeClr val="lt1"/>
              </a:solidFill>
              <a:latin typeface="Barlow"/>
              <a:ea typeface="Barlow"/>
              <a:cs typeface="Barlow"/>
              <a:sym typeface="Barlow"/>
            </a:endParaRPr>
          </a:p>
          <a:p>
            <a:pPr indent="-342900" lvl="0" marL="457200" rtl="0" algn="l">
              <a:spcBef>
                <a:spcPts val="600"/>
              </a:spcBef>
              <a:spcAft>
                <a:spcPts val="0"/>
              </a:spcAft>
              <a:buClr>
                <a:schemeClr val="lt1"/>
              </a:buClr>
              <a:buSzPts val="1800"/>
              <a:buFont typeface="Barlow"/>
              <a:buChar char="●"/>
            </a:pPr>
            <a:r>
              <a:rPr lang="en" sz="1800">
                <a:solidFill>
                  <a:schemeClr val="lt1"/>
                </a:solidFill>
                <a:latin typeface="Barlow"/>
                <a:ea typeface="Barlow"/>
                <a:cs typeface="Barlow"/>
                <a:sym typeface="Barlow"/>
              </a:rPr>
              <a:t>Tools to Aid Compliance Assessments and Peer Reviews</a:t>
            </a:r>
            <a:endParaRPr sz="1800">
              <a:solidFill>
                <a:schemeClr val="lt1"/>
              </a:solidFill>
              <a:latin typeface="Barlow"/>
              <a:ea typeface="Barlow"/>
              <a:cs typeface="Barlow"/>
              <a:sym typeface="Barlow"/>
            </a:endParaRPr>
          </a:p>
          <a:p>
            <a:pPr indent="-342900" lvl="0" marL="457200" rtl="0" algn="l">
              <a:spcBef>
                <a:spcPts val="600"/>
              </a:spcBef>
              <a:spcAft>
                <a:spcPts val="0"/>
              </a:spcAft>
              <a:buClr>
                <a:schemeClr val="lt1"/>
              </a:buClr>
              <a:buSzPts val="1800"/>
              <a:buFont typeface="Barlow"/>
              <a:buChar char="●"/>
            </a:pPr>
            <a:r>
              <a:rPr lang="en" sz="1800">
                <a:solidFill>
                  <a:schemeClr val="lt1"/>
                </a:solidFill>
                <a:latin typeface="Barlow"/>
                <a:ea typeface="Barlow"/>
                <a:cs typeface="Barlow"/>
                <a:sym typeface="Barlow"/>
              </a:rPr>
              <a:t>​​Supporting Opportunities and Reducing Risks Related to AI / ML</a:t>
            </a:r>
            <a:endParaRPr sz="1800">
              <a:solidFill>
                <a:schemeClr val="lt1"/>
              </a:solidFill>
              <a:latin typeface="Barlow"/>
              <a:ea typeface="Barlow"/>
              <a:cs typeface="Barlow"/>
              <a:sym typeface="Barlow"/>
            </a:endParaRPr>
          </a:p>
          <a:p>
            <a:pPr indent="-342900" lvl="0" marL="457200" rtl="0" algn="l">
              <a:spcBef>
                <a:spcPts val="600"/>
              </a:spcBef>
              <a:spcAft>
                <a:spcPts val="0"/>
              </a:spcAft>
              <a:buClr>
                <a:schemeClr val="lt1"/>
              </a:buClr>
              <a:buSzPts val="1800"/>
              <a:buFont typeface="Barlow"/>
              <a:buChar char="●"/>
            </a:pPr>
            <a:r>
              <a:rPr lang="en" sz="1800">
                <a:solidFill>
                  <a:schemeClr val="lt1"/>
                </a:solidFill>
                <a:latin typeface="Barlow"/>
                <a:ea typeface="Barlow"/>
                <a:cs typeface="Barlow"/>
                <a:sym typeface="Barlow"/>
              </a:rPr>
              <a:t>Measurand Consistency and Algorithm / Application Resilience</a:t>
            </a:r>
            <a:endParaRPr sz="1800">
              <a:solidFill>
                <a:schemeClr val="lt1"/>
              </a:solidFill>
              <a:latin typeface="Barlow"/>
              <a:ea typeface="Barlow"/>
              <a:cs typeface="Barlow"/>
              <a:sym typeface="Barlow"/>
            </a:endParaRPr>
          </a:p>
          <a:p>
            <a:pPr indent="-342900" lvl="0" marL="457200" rtl="0" algn="l">
              <a:spcBef>
                <a:spcPts val="600"/>
              </a:spcBef>
              <a:spcAft>
                <a:spcPts val="0"/>
              </a:spcAft>
              <a:buClr>
                <a:schemeClr val="lt1"/>
              </a:buClr>
              <a:buSzPts val="1800"/>
              <a:buFont typeface="Barlow"/>
              <a:buChar char="●"/>
            </a:pPr>
            <a:r>
              <a:rPr lang="en" sz="1800">
                <a:solidFill>
                  <a:schemeClr val="lt1"/>
                </a:solidFill>
                <a:latin typeface="Barlow"/>
                <a:ea typeface="Barlow"/>
                <a:cs typeface="Barlow"/>
                <a:sym typeface="Barlow"/>
              </a:rPr>
              <a:t>​​Alignment with the Software Ecosystem</a:t>
            </a:r>
            <a:endParaRPr sz="1800">
              <a:solidFill>
                <a:schemeClr val="lt1"/>
              </a:solidFill>
              <a:latin typeface="Barlow"/>
              <a:ea typeface="Barlow"/>
              <a:cs typeface="Barlow"/>
              <a:sym typeface="Barlow"/>
            </a:endParaRPr>
          </a:p>
          <a:p>
            <a:pPr indent="-342900" lvl="0" marL="457200" rtl="0" algn="l">
              <a:spcBef>
                <a:spcPts val="600"/>
              </a:spcBef>
              <a:spcAft>
                <a:spcPts val="0"/>
              </a:spcAft>
              <a:buClr>
                <a:schemeClr val="lt1"/>
              </a:buClr>
              <a:buSzPts val="1800"/>
              <a:buFont typeface="Barlow"/>
              <a:buChar char="●"/>
            </a:pPr>
            <a:r>
              <a:rPr lang="en" sz="1800">
                <a:solidFill>
                  <a:schemeClr val="lt1"/>
                </a:solidFill>
                <a:latin typeface="Barlow"/>
                <a:ea typeface="Barlow"/>
                <a:cs typeface="Barlow"/>
                <a:sym typeface="Barlow"/>
              </a:rPr>
              <a:t>​​Analysis Ready Data Standards</a:t>
            </a:r>
            <a:endParaRPr sz="1800">
              <a:solidFill>
                <a:schemeClr val="lt1"/>
              </a:solidFill>
              <a:latin typeface="Barlow"/>
              <a:ea typeface="Barlow"/>
              <a:cs typeface="Barlow"/>
              <a:sym typeface="Barlow"/>
            </a:endParaRPr>
          </a:p>
          <a:p>
            <a:pPr indent="-342900" lvl="0" marL="457200" rtl="0" algn="l">
              <a:spcBef>
                <a:spcPts val="600"/>
              </a:spcBef>
              <a:spcAft>
                <a:spcPts val="0"/>
              </a:spcAft>
              <a:buClr>
                <a:schemeClr val="lt1"/>
              </a:buClr>
              <a:buSzPts val="1800"/>
              <a:buFont typeface="Barlow"/>
              <a:buChar char="●"/>
            </a:pPr>
            <a:r>
              <a:rPr lang="en" sz="1800">
                <a:solidFill>
                  <a:schemeClr val="lt1"/>
                </a:solidFill>
                <a:latin typeface="Barlow"/>
                <a:ea typeface="Barlow"/>
                <a:cs typeface="Barlow"/>
                <a:sym typeface="Barlow"/>
              </a:rPr>
              <a:t>Thematic and Higher-level ARD Products</a:t>
            </a:r>
            <a:endParaRPr sz="1800">
              <a:solidFill>
                <a:schemeClr val="lt1"/>
              </a:solidFill>
              <a:latin typeface="Barlow"/>
              <a:ea typeface="Barlow"/>
              <a:cs typeface="Barlow"/>
              <a:sym typeface="Barlow"/>
            </a:endParaRPr>
          </a:p>
          <a:p>
            <a:pPr indent="-342900" lvl="0" marL="457200" rtl="0" algn="l">
              <a:spcBef>
                <a:spcPts val="600"/>
              </a:spcBef>
              <a:spcAft>
                <a:spcPts val="0"/>
              </a:spcAft>
              <a:buClr>
                <a:schemeClr val="lt1"/>
              </a:buClr>
              <a:buSzPts val="1800"/>
              <a:buFont typeface="Barlow"/>
              <a:buChar char="●"/>
            </a:pPr>
            <a:r>
              <a:rPr lang="en" sz="1800">
                <a:solidFill>
                  <a:schemeClr val="lt1"/>
                </a:solidFill>
                <a:latin typeface="Barlow"/>
                <a:ea typeface="Barlow"/>
                <a:cs typeface="Barlow"/>
                <a:sym typeface="Barlow"/>
              </a:rPr>
              <a:t>Training and Outreach</a:t>
            </a:r>
            <a:endParaRPr sz="1800">
              <a:solidFill>
                <a:schemeClr val="lt1"/>
              </a:solidFill>
              <a:latin typeface="Barlow"/>
              <a:ea typeface="Barlow"/>
              <a:cs typeface="Barlow"/>
              <a:sym typeface="Barlow"/>
            </a:endParaRPr>
          </a:p>
          <a:p>
            <a:pPr indent="-342900" lvl="0" marL="457200" rtl="0" algn="l">
              <a:spcBef>
                <a:spcPts val="600"/>
              </a:spcBef>
              <a:spcAft>
                <a:spcPts val="600"/>
              </a:spcAft>
              <a:buClr>
                <a:schemeClr val="lt1"/>
              </a:buClr>
              <a:buSzPts val="1800"/>
              <a:buFont typeface="Barlow"/>
              <a:buChar char="●"/>
            </a:pPr>
            <a:r>
              <a:rPr lang="en" sz="1800">
                <a:solidFill>
                  <a:schemeClr val="lt1"/>
                </a:solidFill>
                <a:latin typeface="Barlow"/>
                <a:ea typeface="Barlow"/>
                <a:cs typeface="Barlow"/>
                <a:sym typeface="Barlow"/>
              </a:rPr>
              <a:t>Capturing Use and Impact</a:t>
            </a:r>
            <a:endParaRPr sz="1800">
              <a:solidFill>
                <a:schemeClr val="lt1"/>
              </a:solidFill>
              <a:latin typeface="Barlow"/>
              <a:ea typeface="Barlow"/>
              <a:cs typeface="Barlow"/>
              <a:sym typeface="Barlow"/>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297" name="Shape 297"/>
        <p:cNvGrpSpPr/>
        <p:nvPr/>
      </p:nvGrpSpPr>
      <p:grpSpPr>
        <a:xfrm>
          <a:off x="0" y="0"/>
          <a:ext cx="0" cy="0"/>
          <a:chOff x="0" y="0"/>
          <a:chExt cx="0" cy="0"/>
        </a:xfrm>
      </p:grpSpPr>
      <p:cxnSp>
        <p:nvCxnSpPr>
          <p:cNvPr id="298" name="Google Shape;298;p31"/>
          <p:cNvCxnSpPr/>
          <p:nvPr/>
        </p:nvCxnSpPr>
        <p:spPr>
          <a:xfrm>
            <a:off x="172950" y="4757875"/>
            <a:ext cx="8798100" cy="0"/>
          </a:xfrm>
          <a:prstGeom prst="straightConnector1">
            <a:avLst/>
          </a:prstGeom>
          <a:noFill/>
          <a:ln cap="flat" cmpd="sng" w="9525">
            <a:solidFill>
              <a:schemeClr val="lt1"/>
            </a:solidFill>
            <a:prstDash val="dot"/>
            <a:round/>
            <a:headEnd len="med" w="med" type="none"/>
            <a:tailEnd len="med" w="med" type="none"/>
          </a:ln>
        </p:spPr>
      </p:cxnSp>
      <p:sp>
        <p:nvSpPr>
          <p:cNvPr id="299" name="Google Shape;299;p31"/>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lt1"/>
                </a:solidFill>
                <a:latin typeface="Barlow"/>
                <a:ea typeface="Barlow"/>
                <a:cs typeface="Barlow"/>
                <a:sym typeface="Barlow"/>
              </a:rPr>
              <a:t>CEOS Plenary 2025</a:t>
            </a:r>
            <a:endParaRPr sz="900">
              <a:solidFill>
                <a:schemeClr val="lt1"/>
              </a:solidFill>
              <a:latin typeface="Barlow"/>
              <a:ea typeface="Barlow"/>
              <a:cs typeface="Barlow"/>
              <a:sym typeface="Barlow"/>
            </a:endParaRPr>
          </a:p>
        </p:txBody>
      </p:sp>
      <p:pic>
        <p:nvPicPr>
          <p:cNvPr id="300" name="Google Shape;300;p31" title="CEOS_logo_white_text_right.png"/>
          <p:cNvPicPr preferRelativeResize="0"/>
          <p:nvPr/>
        </p:nvPicPr>
        <p:blipFill rotWithShape="1">
          <a:blip r:embed="rId3">
            <a:alphaModFix/>
          </a:blip>
          <a:srcRect b="0" l="-420" r="419" t="0"/>
          <a:stretch/>
        </p:blipFill>
        <p:spPr>
          <a:xfrm>
            <a:off x="5897725" y="231425"/>
            <a:ext cx="2198523" cy="503475"/>
          </a:xfrm>
          <a:prstGeom prst="rect">
            <a:avLst/>
          </a:prstGeom>
          <a:noFill/>
          <a:ln>
            <a:noFill/>
          </a:ln>
        </p:spPr>
      </p:pic>
      <p:pic>
        <p:nvPicPr>
          <p:cNvPr id="301" name="Google Shape;301;p31" title="CEOS_ARD_Logo_white.png"/>
          <p:cNvPicPr preferRelativeResize="0"/>
          <p:nvPr/>
        </p:nvPicPr>
        <p:blipFill rotWithShape="1">
          <a:blip r:embed="rId4">
            <a:alphaModFix/>
          </a:blip>
          <a:srcRect b="0" l="0" r="0" t="0"/>
          <a:stretch/>
        </p:blipFill>
        <p:spPr>
          <a:xfrm>
            <a:off x="8173950" y="138054"/>
            <a:ext cx="861200" cy="690225"/>
          </a:xfrm>
          <a:prstGeom prst="rect">
            <a:avLst/>
          </a:prstGeom>
          <a:noFill/>
          <a:ln>
            <a:noFill/>
          </a:ln>
        </p:spPr>
      </p:pic>
      <p:pic>
        <p:nvPicPr>
          <p:cNvPr id="302" name="Google Shape;302;p31" title="slide6.jpg"/>
          <p:cNvPicPr preferRelativeResize="0"/>
          <p:nvPr/>
        </p:nvPicPr>
        <p:blipFill rotWithShape="1">
          <a:blip r:embed="rId5">
            <a:alphaModFix/>
          </a:blip>
          <a:srcRect b="0" l="56750" r="-25183" t="0"/>
          <a:stretch/>
        </p:blipFill>
        <p:spPr>
          <a:xfrm flipH="1">
            <a:off x="-4391025" y="-45225"/>
            <a:ext cx="5222700" cy="5004600"/>
          </a:xfrm>
          <a:prstGeom prst="donut">
            <a:avLst>
              <a:gd fmla="val 10848" name="adj"/>
            </a:avLst>
          </a:prstGeom>
          <a:noFill/>
          <a:ln>
            <a:noFill/>
          </a:ln>
        </p:spPr>
      </p:pic>
      <p:sp>
        <p:nvSpPr>
          <p:cNvPr id="303" name="Google Shape;303;p31"/>
          <p:cNvSpPr txBox="1"/>
          <p:nvPr/>
        </p:nvSpPr>
        <p:spPr>
          <a:xfrm>
            <a:off x="1013150" y="193363"/>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100">
                <a:solidFill>
                  <a:schemeClr val="lt1"/>
                </a:solidFill>
                <a:latin typeface="Barlow"/>
                <a:ea typeface="Barlow"/>
                <a:cs typeface="Barlow"/>
                <a:sym typeface="Barlow"/>
              </a:rPr>
              <a:t>Highlight 1: Data Quality</a:t>
            </a:r>
            <a:endParaRPr sz="3100">
              <a:solidFill>
                <a:schemeClr val="lt1"/>
              </a:solidFill>
              <a:latin typeface="Barlow"/>
              <a:ea typeface="Barlow"/>
              <a:cs typeface="Barlow"/>
              <a:sym typeface="Barlow"/>
            </a:endParaRPr>
          </a:p>
        </p:txBody>
      </p:sp>
      <p:sp>
        <p:nvSpPr>
          <p:cNvPr id="304" name="Google Shape;304;p31"/>
          <p:cNvSpPr txBox="1"/>
          <p:nvPr/>
        </p:nvSpPr>
        <p:spPr>
          <a:xfrm>
            <a:off x="1021366" y="1009931"/>
            <a:ext cx="7525200" cy="331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lt1"/>
                </a:solidFill>
                <a:latin typeface="Barlow"/>
                <a:ea typeface="Barlow"/>
                <a:cs typeface="Barlow"/>
                <a:sym typeface="Barlow"/>
              </a:rPr>
              <a:t>CEOS-ARD datasets might satisfy reporting requirements, but there are no quantitative bounds placed on the ‘quality’ of these characteristics. </a:t>
            </a:r>
            <a:endParaRPr sz="1200">
              <a:solidFill>
                <a:schemeClr val="lt1"/>
              </a:solidFill>
              <a:latin typeface="Barlow"/>
              <a:ea typeface="Barlow"/>
              <a:cs typeface="Barlow"/>
              <a:sym typeface="Barlow"/>
            </a:endParaRPr>
          </a:p>
          <a:p>
            <a:pPr indent="0" lvl="0" marL="0" rtl="0" algn="l">
              <a:spcBef>
                <a:spcPts val="600"/>
              </a:spcBef>
              <a:spcAft>
                <a:spcPts val="0"/>
              </a:spcAft>
              <a:buNone/>
            </a:pPr>
            <a:r>
              <a:rPr lang="en" sz="1200">
                <a:solidFill>
                  <a:schemeClr val="lt1"/>
                </a:solidFill>
                <a:latin typeface="Barlow"/>
                <a:ea typeface="Barlow"/>
                <a:cs typeface="Barlow"/>
                <a:sym typeface="Barlow"/>
              </a:rPr>
              <a:t>There are no provisions in the CEOS-ARD framework for periodic/continuous monitoring of dataset compliance and ongoing monitoring of data ‘quality’</a:t>
            </a:r>
            <a:endParaRPr sz="1200">
              <a:solidFill>
                <a:schemeClr val="lt1"/>
              </a:solidFill>
              <a:latin typeface="Barlow"/>
              <a:ea typeface="Barlow"/>
              <a:cs typeface="Barlow"/>
              <a:sym typeface="Barlow"/>
            </a:endParaRPr>
          </a:p>
          <a:p>
            <a:pPr indent="0" lvl="0" marL="0" rtl="0" algn="l">
              <a:spcBef>
                <a:spcPts val="600"/>
              </a:spcBef>
              <a:spcAft>
                <a:spcPts val="0"/>
              </a:spcAft>
              <a:buNone/>
            </a:pPr>
            <a:r>
              <a:rPr lang="en" sz="1200" u="sng">
                <a:solidFill>
                  <a:schemeClr val="lt1"/>
                </a:solidFill>
                <a:latin typeface="Barlow"/>
                <a:ea typeface="Barlow"/>
                <a:cs typeface="Barlow"/>
                <a:sym typeface="Barlow"/>
              </a:rPr>
              <a:t>Opportunities:</a:t>
            </a:r>
            <a:endParaRPr sz="1200" u="sng">
              <a:solidFill>
                <a:schemeClr val="lt1"/>
              </a:solidFill>
              <a:latin typeface="Barlow"/>
              <a:ea typeface="Barlow"/>
              <a:cs typeface="Barlow"/>
              <a:sym typeface="Barlow"/>
            </a:endParaRPr>
          </a:p>
          <a:p>
            <a:pPr indent="-304800" lvl="0" marL="457200" rtl="0" algn="l">
              <a:spcBef>
                <a:spcPts val="600"/>
              </a:spcBef>
              <a:spcAft>
                <a:spcPts val="0"/>
              </a:spcAft>
              <a:buClr>
                <a:schemeClr val="lt1"/>
              </a:buClr>
              <a:buSzPts val="1200"/>
              <a:buFont typeface="Barlow"/>
              <a:buChar char="●"/>
            </a:pPr>
            <a:r>
              <a:rPr lang="en" sz="1200">
                <a:solidFill>
                  <a:schemeClr val="lt1"/>
                </a:solidFill>
                <a:latin typeface="Barlow"/>
                <a:ea typeface="Barlow"/>
                <a:cs typeface="Barlow"/>
                <a:sym typeface="Barlow"/>
              </a:rPr>
              <a:t>‘High quality’ (definition to be subject to further discussion) CEOS-ARD will build trust and protect reputation.</a:t>
            </a:r>
            <a:endParaRPr sz="1200">
              <a:solidFill>
                <a:schemeClr val="lt1"/>
              </a:solidFill>
              <a:latin typeface="Barlow"/>
              <a:ea typeface="Barlow"/>
              <a:cs typeface="Barlow"/>
              <a:sym typeface="Barlow"/>
            </a:endParaRPr>
          </a:p>
          <a:p>
            <a:pPr indent="-304800" lvl="0" marL="457200" rtl="0" algn="l">
              <a:spcBef>
                <a:spcPts val="0"/>
              </a:spcBef>
              <a:spcAft>
                <a:spcPts val="0"/>
              </a:spcAft>
              <a:buClr>
                <a:schemeClr val="lt1"/>
              </a:buClr>
              <a:buSzPts val="1200"/>
              <a:buFont typeface="Barlow"/>
              <a:buChar char="●"/>
            </a:pPr>
            <a:r>
              <a:rPr lang="en" sz="1200">
                <a:solidFill>
                  <a:schemeClr val="lt1"/>
                </a:solidFill>
                <a:latin typeface="Barlow"/>
                <a:ea typeface="Barlow"/>
                <a:cs typeface="Barlow"/>
                <a:sym typeface="Barlow"/>
              </a:rPr>
              <a:t>For data providers, compliance with evolved CEOS-ARD will demonstrate and imply a high level of ‘quality’.</a:t>
            </a:r>
            <a:endParaRPr sz="1200">
              <a:solidFill>
                <a:schemeClr val="lt1"/>
              </a:solidFill>
              <a:latin typeface="Barlow"/>
              <a:ea typeface="Barlow"/>
              <a:cs typeface="Barlow"/>
              <a:sym typeface="Barlow"/>
            </a:endParaRPr>
          </a:p>
          <a:p>
            <a:pPr indent="-304800" lvl="0" marL="457200" rtl="0" algn="l">
              <a:spcBef>
                <a:spcPts val="0"/>
              </a:spcBef>
              <a:spcAft>
                <a:spcPts val="0"/>
              </a:spcAft>
              <a:buClr>
                <a:schemeClr val="lt1"/>
              </a:buClr>
              <a:buSzPts val="1200"/>
              <a:buFont typeface="Barlow"/>
              <a:buChar char="●"/>
            </a:pPr>
            <a:r>
              <a:rPr lang="en" sz="1200">
                <a:solidFill>
                  <a:schemeClr val="lt1"/>
                </a:solidFill>
                <a:latin typeface="Barlow"/>
                <a:ea typeface="Barlow"/>
                <a:cs typeface="Barlow"/>
                <a:sym typeface="Barlow"/>
              </a:rPr>
              <a:t>Establish mechanisms to assess data quality and integrity and assure users of the enduring quality of CEOS-ARD datasets</a:t>
            </a:r>
            <a:endParaRPr sz="1200">
              <a:solidFill>
                <a:schemeClr val="lt1"/>
              </a:solidFill>
              <a:latin typeface="Barlow"/>
              <a:ea typeface="Barlow"/>
              <a:cs typeface="Barlow"/>
              <a:sym typeface="Barlow"/>
            </a:endParaRPr>
          </a:p>
          <a:p>
            <a:pPr indent="0" lvl="0" marL="0" rtl="0" algn="l">
              <a:spcBef>
                <a:spcPts val="600"/>
              </a:spcBef>
              <a:spcAft>
                <a:spcPts val="0"/>
              </a:spcAft>
              <a:buNone/>
            </a:pPr>
            <a:r>
              <a:rPr lang="en" sz="1200" u="sng">
                <a:solidFill>
                  <a:schemeClr val="lt1"/>
                </a:solidFill>
                <a:latin typeface="Barlow"/>
                <a:ea typeface="Barlow"/>
                <a:cs typeface="Barlow"/>
                <a:sym typeface="Barlow"/>
              </a:rPr>
              <a:t>Some connections:</a:t>
            </a:r>
            <a:endParaRPr sz="1200" u="sng">
              <a:solidFill>
                <a:schemeClr val="lt1"/>
              </a:solidFill>
              <a:latin typeface="Barlow"/>
              <a:ea typeface="Barlow"/>
              <a:cs typeface="Barlow"/>
              <a:sym typeface="Barlow"/>
            </a:endParaRPr>
          </a:p>
          <a:p>
            <a:pPr indent="-304800" lvl="0" marL="457200" rtl="0" algn="l">
              <a:spcBef>
                <a:spcPts val="600"/>
              </a:spcBef>
              <a:spcAft>
                <a:spcPts val="0"/>
              </a:spcAft>
              <a:buClr>
                <a:schemeClr val="lt1"/>
              </a:buClr>
              <a:buSzPts val="1200"/>
              <a:buFont typeface="Barlow"/>
              <a:buChar char="●"/>
            </a:pPr>
            <a:r>
              <a:rPr lang="en" sz="1200">
                <a:solidFill>
                  <a:schemeClr val="lt1"/>
                </a:solidFill>
                <a:latin typeface="Barlow"/>
                <a:ea typeface="Barlow"/>
                <a:cs typeface="Barlow"/>
                <a:sym typeface="Barlow"/>
              </a:rPr>
              <a:t>WGCV: Product Validation Platform</a:t>
            </a:r>
            <a:endParaRPr sz="1200">
              <a:solidFill>
                <a:schemeClr val="lt1"/>
              </a:solidFill>
              <a:latin typeface="Barlow"/>
              <a:ea typeface="Barlow"/>
              <a:cs typeface="Barlow"/>
              <a:sym typeface="Barlow"/>
            </a:endParaRPr>
          </a:p>
          <a:p>
            <a:pPr indent="-304800" lvl="0" marL="457200" rtl="0" algn="l">
              <a:spcBef>
                <a:spcPts val="0"/>
              </a:spcBef>
              <a:spcAft>
                <a:spcPts val="0"/>
              </a:spcAft>
              <a:buClr>
                <a:schemeClr val="lt1"/>
              </a:buClr>
              <a:buSzPts val="1200"/>
              <a:buFont typeface="Barlow"/>
              <a:buChar char="●"/>
            </a:pPr>
            <a:r>
              <a:rPr lang="en" sz="1200">
                <a:solidFill>
                  <a:schemeClr val="lt1"/>
                </a:solidFill>
                <a:latin typeface="Barlow"/>
                <a:ea typeface="Barlow"/>
                <a:cs typeface="Barlow"/>
                <a:sym typeface="Barlow"/>
              </a:rPr>
              <a:t>WGISS: Interoperability Handbook Quality Chapter</a:t>
            </a:r>
            <a:endParaRPr sz="1200">
              <a:solidFill>
                <a:schemeClr val="lt1"/>
              </a:solidFill>
              <a:latin typeface="Barlow"/>
              <a:ea typeface="Barlow"/>
              <a:cs typeface="Barlow"/>
              <a:sym typeface="Barlow"/>
            </a:endParaRPr>
          </a:p>
          <a:p>
            <a:pPr indent="-304800" lvl="0" marL="457200" rtl="0" algn="l">
              <a:spcBef>
                <a:spcPts val="0"/>
              </a:spcBef>
              <a:spcAft>
                <a:spcPts val="0"/>
              </a:spcAft>
              <a:buClr>
                <a:schemeClr val="lt1"/>
              </a:buClr>
              <a:buSzPts val="1200"/>
              <a:buFont typeface="Barlow"/>
              <a:buChar char="●"/>
            </a:pPr>
            <a:r>
              <a:rPr lang="en" sz="1200">
                <a:solidFill>
                  <a:schemeClr val="lt1"/>
                </a:solidFill>
                <a:latin typeface="Barlow"/>
                <a:ea typeface="Barlow"/>
                <a:cs typeface="Barlow"/>
                <a:sym typeface="Barlow"/>
              </a:rPr>
              <a:t>WGCV: Cal/val networks such as RadCalNet, SARCalNet, Hypernets, TIRCalNet; </a:t>
            </a:r>
            <a:endParaRPr sz="1200">
              <a:solidFill>
                <a:schemeClr val="lt1"/>
              </a:solidFill>
              <a:latin typeface="Barlow"/>
              <a:ea typeface="Barlow"/>
              <a:cs typeface="Barlow"/>
              <a:sym typeface="Barlow"/>
            </a:endParaRPr>
          </a:p>
          <a:p>
            <a:pPr indent="-304800" lvl="0" marL="457200" rtl="0" algn="l">
              <a:spcBef>
                <a:spcPts val="0"/>
              </a:spcBef>
              <a:spcAft>
                <a:spcPts val="0"/>
              </a:spcAft>
              <a:buClr>
                <a:schemeClr val="lt1"/>
              </a:buClr>
              <a:buSzPts val="1200"/>
              <a:buFont typeface="Barlow"/>
              <a:buChar char="●"/>
            </a:pPr>
            <a:r>
              <a:rPr lang="en" sz="1200">
                <a:solidFill>
                  <a:schemeClr val="lt1"/>
                </a:solidFill>
                <a:latin typeface="Barlow"/>
                <a:ea typeface="Barlow"/>
                <a:cs typeface="Barlow"/>
                <a:sym typeface="Barlow"/>
              </a:rPr>
              <a:t>WGCV: Maturity Matrix</a:t>
            </a:r>
            <a:endParaRPr sz="1200">
              <a:solidFill>
                <a:schemeClr val="lt1"/>
              </a:solidFill>
              <a:latin typeface="Barlow"/>
              <a:ea typeface="Barlow"/>
              <a:cs typeface="Barlow"/>
              <a:sym typeface="Barlow"/>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 name="Shape 65"/>
        <p:cNvGrpSpPr/>
        <p:nvPr/>
      </p:nvGrpSpPr>
      <p:grpSpPr>
        <a:xfrm>
          <a:off x="0" y="0"/>
          <a:ext cx="0" cy="0"/>
          <a:chOff x="0" y="0"/>
          <a:chExt cx="0" cy="0"/>
        </a:xfrm>
      </p:grpSpPr>
      <p:cxnSp>
        <p:nvCxnSpPr>
          <p:cNvPr id="66" name="Google Shape;66;p14"/>
          <p:cNvCxnSpPr/>
          <p:nvPr/>
        </p:nvCxnSpPr>
        <p:spPr>
          <a:xfrm>
            <a:off x="172950" y="4757875"/>
            <a:ext cx="8798100" cy="0"/>
          </a:xfrm>
          <a:prstGeom prst="straightConnector1">
            <a:avLst/>
          </a:prstGeom>
          <a:noFill/>
          <a:ln cap="flat" cmpd="sng" w="9525">
            <a:solidFill>
              <a:srgbClr val="21455B"/>
            </a:solidFill>
            <a:prstDash val="dot"/>
            <a:round/>
            <a:headEnd len="med" w="med" type="none"/>
            <a:tailEnd len="med" w="med" type="none"/>
          </a:ln>
        </p:spPr>
      </p:cxnSp>
      <p:sp>
        <p:nvSpPr>
          <p:cNvPr id="67" name="Google Shape;67;p14"/>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21455B"/>
                </a:solidFill>
                <a:latin typeface="Barlow"/>
                <a:ea typeface="Barlow"/>
                <a:cs typeface="Barlow"/>
                <a:sym typeface="Barlow"/>
              </a:rPr>
              <a:t>CEOS Plenary 2025</a:t>
            </a:r>
            <a:endParaRPr sz="900">
              <a:solidFill>
                <a:srgbClr val="21455B"/>
              </a:solidFill>
              <a:latin typeface="Barlow"/>
              <a:ea typeface="Barlow"/>
              <a:cs typeface="Barlow"/>
              <a:sym typeface="Barlow"/>
            </a:endParaRPr>
          </a:p>
        </p:txBody>
      </p:sp>
      <p:pic>
        <p:nvPicPr>
          <p:cNvPr id="68" name="Google Shape;68;p14" title="CEOS_logo_ard_blue.png"/>
          <p:cNvPicPr preferRelativeResize="0"/>
          <p:nvPr/>
        </p:nvPicPr>
        <p:blipFill rotWithShape="1">
          <a:blip r:embed="rId3">
            <a:alphaModFix/>
          </a:blip>
          <a:srcRect b="0" l="9" r="0" t="0"/>
          <a:stretch/>
        </p:blipFill>
        <p:spPr>
          <a:xfrm>
            <a:off x="963252" y="231433"/>
            <a:ext cx="2179997" cy="503475"/>
          </a:xfrm>
          <a:prstGeom prst="rect">
            <a:avLst/>
          </a:prstGeom>
          <a:noFill/>
          <a:ln>
            <a:noFill/>
          </a:ln>
        </p:spPr>
      </p:pic>
      <p:pic>
        <p:nvPicPr>
          <p:cNvPr id="69" name="Google Shape;69;p14" title="CEOS_ARD_Logo_blue_corrected.png"/>
          <p:cNvPicPr preferRelativeResize="0"/>
          <p:nvPr/>
        </p:nvPicPr>
        <p:blipFill rotWithShape="1">
          <a:blip r:embed="rId4">
            <a:alphaModFix/>
          </a:blip>
          <a:srcRect b="228" l="0" r="0" t="238"/>
          <a:stretch/>
        </p:blipFill>
        <p:spPr>
          <a:xfrm>
            <a:off x="96750" y="138054"/>
            <a:ext cx="861200" cy="690225"/>
          </a:xfrm>
          <a:prstGeom prst="rect">
            <a:avLst/>
          </a:prstGeom>
          <a:noFill/>
          <a:ln>
            <a:noFill/>
          </a:ln>
        </p:spPr>
      </p:pic>
      <p:pic>
        <p:nvPicPr>
          <p:cNvPr id="70" name="Google Shape;70;p14"/>
          <p:cNvPicPr preferRelativeResize="0"/>
          <p:nvPr/>
        </p:nvPicPr>
        <p:blipFill>
          <a:blip r:embed="rId5">
            <a:alphaModFix/>
          </a:blip>
          <a:stretch>
            <a:fillRect/>
          </a:stretch>
        </p:blipFill>
        <p:spPr>
          <a:xfrm>
            <a:off x="8258175" y="-45225"/>
            <a:ext cx="5222700" cy="5004600"/>
          </a:xfrm>
          <a:prstGeom prst="donut">
            <a:avLst>
              <a:gd fmla="val 10848" name="adj"/>
            </a:avLst>
          </a:prstGeom>
          <a:noFill/>
          <a:ln>
            <a:noFill/>
          </a:ln>
        </p:spPr>
      </p:pic>
      <p:sp>
        <p:nvSpPr>
          <p:cNvPr id="71" name="Google Shape;71;p14"/>
          <p:cNvSpPr txBox="1"/>
          <p:nvPr/>
        </p:nvSpPr>
        <p:spPr>
          <a:xfrm>
            <a:off x="3732300" y="155225"/>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100">
                <a:solidFill>
                  <a:srgbClr val="21455B"/>
                </a:solidFill>
                <a:latin typeface="Barlow"/>
                <a:ea typeface="Barlow"/>
                <a:cs typeface="Barlow"/>
                <a:sym typeface="Barlow"/>
              </a:rPr>
              <a:t>Headline for today…</a:t>
            </a:r>
            <a:endParaRPr sz="3100">
              <a:solidFill>
                <a:srgbClr val="21455B"/>
              </a:solidFill>
              <a:latin typeface="Barlow"/>
              <a:ea typeface="Barlow"/>
              <a:cs typeface="Barlow"/>
              <a:sym typeface="Barlow"/>
            </a:endParaRPr>
          </a:p>
        </p:txBody>
      </p:sp>
      <p:sp>
        <p:nvSpPr>
          <p:cNvPr id="72" name="Google Shape;72;p14"/>
          <p:cNvSpPr txBox="1"/>
          <p:nvPr/>
        </p:nvSpPr>
        <p:spPr>
          <a:xfrm>
            <a:off x="258525" y="1172625"/>
            <a:ext cx="7761000" cy="321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100">
                <a:solidFill>
                  <a:srgbClr val="21455B"/>
                </a:solidFill>
                <a:latin typeface="Barlow"/>
                <a:ea typeface="Barlow"/>
                <a:cs typeface="Barlow"/>
                <a:sym typeface="Barlow"/>
              </a:rPr>
              <a:t>Seek a </a:t>
            </a:r>
            <a:r>
              <a:rPr b="1" lang="en" sz="2100">
                <a:solidFill>
                  <a:srgbClr val="21455B"/>
                </a:solidFill>
                <a:latin typeface="Barlow"/>
                <a:ea typeface="Barlow"/>
                <a:cs typeface="Barlow"/>
                <a:sym typeface="Barlow"/>
              </a:rPr>
              <a:t>CEOS Plenary action</a:t>
            </a:r>
            <a:r>
              <a:rPr b="1" lang="en" sz="2100">
                <a:solidFill>
                  <a:srgbClr val="21455B"/>
                </a:solidFill>
                <a:latin typeface="Barlow"/>
                <a:ea typeface="Barlow"/>
                <a:cs typeface="Barlow"/>
                <a:sym typeface="Barlow"/>
              </a:rPr>
              <a:t> to develop the CEOS-ARD Strategy 2026</a:t>
            </a:r>
            <a:endParaRPr b="1" sz="2100">
              <a:solidFill>
                <a:srgbClr val="21455B"/>
              </a:solidFill>
              <a:latin typeface="Barlow"/>
              <a:ea typeface="Barlow"/>
              <a:cs typeface="Barlow"/>
              <a:sym typeface="Barlow"/>
            </a:endParaRPr>
          </a:p>
          <a:p>
            <a:pPr indent="0" lvl="0" marL="0" rtl="0" algn="l">
              <a:spcBef>
                <a:spcPts val="1200"/>
              </a:spcBef>
              <a:spcAft>
                <a:spcPts val="0"/>
              </a:spcAft>
              <a:buClr>
                <a:schemeClr val="dk1"/>
              </a:buClr>
              <a:buSzPts val="1100"/>
              <a:buFont typeface="Arial"/>
              <a:buNone/>
            </a:pPr>
            <a:r>
              <a:rPr i="1" lang="en" sz="2100">
                <a:solidFill>
                  <a:srgbClr val="21455B"/>
                </a:solidFill>
                <a:latin typeface="Barlow"/>
                <a:ea typeface="Barlow"/>
                <a:cs typeface="Barlow"/>
                <a:sym typeface="Barlow"/>
              </a:rPr>
              <a:t>For endorsement at CEOS Plenary 2026</a:t>
            </a:r>
            <a:endParaRPr i="1" sz="2100">
              <a:solidFill>
                <a:srgbClr val="21455B"/>
              </a:solidFill>
              <a:latin typeface="Barlow"/>
              <a:ea typeface="Barlow"/>
              <a:cs typeface="Barlow"/>
              <a:sym typeface="Barlow"/>
            </a:endParaRPr>
          </a:p>
          <a:p>
            <a:pPr indent="0" lvl="0" marL="0" rtl="0" algn="l">
              <a:spcBef>
                <a:spcPts val="1200"/>
              </a:spcBef>
              <a:spcAft>
                <a:spcPts val="1200"/>
              </a:spcAft>
              <a:buClr>
                <a:schemeClr val="dk1"/>
              </a:buClr>
              <a:buSzPts val="1100"/>
              <a:buFont typeface="Arial"/>
              <a:buNone/>
            </a:pPr>
            <a:r>
              <a:rPr i="1" lang="en" sz="2100">
                <a:solidFill>
                  <a:srgbClr val="21455B"/>
                </a:solidFill>
                <a:latin typeface="Barlow"/>
                <a:ea typeface="Barlow"/>
                <a:cs typeface="Barlow"/>
                <a:sym typeface="Barlow"/>
              </a:rPr>
              <a:t>The Strategy will define the actions, resources, and commitments required to deliver the next level of ambition for CEOS-ARD and meet community expectations – captured through the survey and consultation campaign in 2025 and summarised in the supplied </a:t>
            </a:r>
            <a:r>
              <a:rPr i="1" lang="en" sz="2100" u="sng">
                <a:solidFill>
                  <a:schemeClr val="hlink"/>
                </a:solidFill>
                <a:latin typeface="Barlow"/>
                <a:ea typeface="Barlow"/>
                <a:cs typeface="Barlow"/>
                <a:sym typeface="Barlow"/>
                <a:hlinkClick r:id="rId6"/>
              </a:rPr>
              <a:t>Consultation Paper and Concept Note</a:t>
            </a:r>
            <a:r>
              <a:rPr i="1" lang="en" sz="2100">
                <a:solidFill>
                  <a:srgbClr val="21455B"/>
                </a:solidFill>
                <a:latin typeface="Barlow"/>
                <a:ea typeface="Barlow"/>
                <a:cs typeface="Barlow"/>
                <a:sym typeface="Barlow"/>
              </a:rPr>
              <a:t>.</a:t>
            </a:r>
            <a:endParaRPr i="1" sz="2100">
              <a:solidFill>
                <a:srgbClr val="21455B"/>
              </a:solidFill>
              <a:latin typeface="Barlow"/>
              <a:ea typeface="Barlow"/>
              <a:cs typeface="Barlow"/>
              <a:sym typeface="Barlow"/>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8" name="Shape 308"/>
        <p:cNvGrpSpPr/>
        <p:nvPr/>
      </p:nvGrpSpPr>
      <p:grpSpPr>
        <a:xfrm>
          <a:off x="0" y="0"/>
          <a:ext cx="0" cy="0"/>
          <a:chOff x="0" y="0"/>
          <a:chExt cx="0" cy="0"/>
        </a:xfrm>
      </p:grpSpPr>
      <p:cxnSp>
        <p:nvCxnSpPr>
          <p:cNvPr id="309" name="Google Shape;309;p32"/>
          <p:cNvCxnSpPr/>
          <p:nvPr/>
        </p:nvCxnSpPr>
        <p:spPr>
          <a:xfrm>
            <a:off x="172950" y="4757875"/>
            <a:ext cx="8798100" cy="0"/>
          </a:xfrm>
          <a:prstGeom prst="straightConnector1">
            <a:avLst/>
          </a:prstGeom>
          <a:noFill/>
          <a:ln cap="flat" cmpd="sng" w="9525">
            <a:solidFill>
              <a:srgbClr val="21455B"/>
            </a:solidFill>
            <a:prstDash val="dot"/>
            <a:round/>
            <a:headEnd len="med" w="med" type="none"/>
            <a:tailEnd len="med" w="med" type="none"/>
          </a:ln>
        </p:spPr>
      </p:cxnSp>
      <p:sp>
        <p:nvSpPr>
          <p:cNvPr id="310" name="Google Shape;310;p32"/>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21455B"/>
                </a:solidFill>
                <a:latin typeface="Barlow"/>
                <a:ea typeface="Barlow"/>
                <a:cs typeface="Barlow"/>
                <a:sym typeface="Barlow"/>
              </a:rPr>
              <a:t>CEOS Plenary 2025</a:t>
            </a:r>
            <a:endParaRPr sz="900">
              <a:solidFill>
                <a:srgbClr val="21455B"/>
              </a:solidFill>
              <a:latin typeface="Barlow"/>
              <a:ea typeface="Barlow"/>
              <a:cs typeface="Barlow"/>
              <a:sym typeface="Barlow"/>
            </a:endParaRPr>
          </a:p>
        </p:txBody>
      </p:sp>
      <p:pic>
        <p:nvPicPr>
          <p:cNvPr id="311" name="Google Shape;311;p32" title="CEOS_ARD_Logo_blue_corrected.png"/>
          <p:cNvPicPr preferRelativeResize="0"/>
          <p:nvPr/>
        </p:nvPicPr>
        <p:blipFill rotWithShape="1">
          <a:blip r:embed="rId3">
            <a:alphaModFix/>
          </a:blip>
          <a:srcRect b="228" l="0" r="0" t="238"/>
          <a:stretch/>
        </p:blipFill>
        <p:spPr>
          <a:xfrm>
            <a:off x="8173950" y="138054"/>
            <a:ext cx="861200" cy="690225"/>
          </a:xfrm>
          <a:prstGeom prst="rect">
            <a:avLst/>
          </a:prstGeom>
          <a:noFill/>
          <a:ln>
            <a:noFill/>
          </a:ln>
        </p:spPr>
      </p:pic>
      <p:pic>
        <p:nvPicPr>
          <p:cNvPr id="312" name="Google Shape;312;p32" title="CARD4L-SAR_Background-ALOS2.jpg"/>
          <p:cNvPicPr preferRelativeResize="0"/>
          <p:nvPr/>
        </p:nvPicPr>
        <p:blipFill rotWithShape="1">
          <a:blip r:embed="rId4">
            <a:alphaModFix/>
          </a:blip>
          <a:srcRect b="2915" l="5346" r="517" t="865"/>
          <a:stretch/>
        </p:blipFill>
        <p:spPr>
          <a:xfrm flipH="1">
            <a:off x="-4391025" y="-45225"/>
            <a:ext cx="5222700" cy="5004600"/>
          </a:xfrm>
          <a:prstGeom prst="donut">
            <a:avLst>
              <a:gd fmla="val 10848" name="adj"/>
            </a:avLst>
          </a:prstGeom>
          <a:noFill/>
          <a:ln>
            <a:noFill/>
          </a:ln>
        </p:spPr>
      </p:pic>
      <p:sp>
        <p:nvSpPr>
          <p:cNvPr id="313" name="Google Shape;313;p32"/>
          <p:cNvSpPr txBox="1"/>
          <p:nvPr/>
        </p:nvSpPr>
        <p:spPr>
          <a:xfrm>
            <a:off x="340625" y="193375"/>
            <a:ext cx="65190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rgbClr val="21455B"/>
                </a:solidFill>
                <a:latin typeface="Barlow"/>
                <a:ea typeface="Barlow"/>
                <a:cs typeface="Barlow"/>
                <a:sym typeface="Barlow"/>
              </a:rPr>
              <a:t>Highlight 2: Commercial Relevance</a:t>
            </a:r>
            <a:endParaRPr sz="2600">
              <a:solidFill>
                <a:srgbClr val="21455B"/>
              </a:solidFill>
              <a:latin typeface="Barlow"/>
              <a:ea typeface="Barlow"/>
              <a:cs typeface="Barlow"/>
              <a:sym typeface="Barlow"/>
            </a:endParaRPr>
          </a:p>
        </p:txBody>
      </p:sp>
      <p:sp>
        <p:nvSpPr>
          <p:cNvPr id="314" name="Google Shape;314;p32"/>
          <p:cNvSpPr txBox="1"/>
          <p:nvPr/>
        </p:nvSpPr>
        <p:spPr>
          <a:xfrm>
            <a:off x="948550" y="796779"/>
            <a:ext cx="7957800" cy="323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21455B"/>
                </a:solidFill>
                <a:latin typeface="Barlow"/>
                <a:ea typeface="Barlow"/>
                <a:cs typeface="Barlow"/>
                <a:sym typeface="Barlow"/>
              </a:rPr>
              <a:t>Want CEOS-ARD to facilitate EO interoperability across all sectors (public and private)</a:t>
            </a:r>
            <a:endParaRPr sz="1200">
              <a:solidFill>
                <a:srgbClr val="21455B"/>
              </a:solidFill>
              <a:latin typeface="Barlow"/>
              <a:ea typeface="Barlow"/>
              <a:cs typeface="Barlow"/>
              <a:sym typeface="Barlow"/>
            </a:endParaRPr>
          </a:p>
          <a:p>
            <a:pPr indent="0" lvl="0" marL="0" rtl="0" algn="l">
              <a:spcBef>
                <a:spcPts val="600"/>
              </a:spcBef>
              <a:spcAft>
                <a:spcPts val="0"/>
              </a:spcAft>
              <a:buNone/>
            </a:pPr>
            <a:r>
              <a:rPr lang="en" sz="1200">
                <a:solidFill>
                  <a:srgbClr val="21455B"/>
                </a:solidFill>
                <a:latin typeface="Barlow"/>
                <a:ea typeface="Barlow"/>
                <a:cs typeface="Barlow"/>
                <a:sym typeface="Barlow"/>
              </a:rPr>
              <a:t>Commercial business case for investment in CEOS-ARD needs to be clarified to increase commercial uptake</a:t>
            </a:r>
            <a:endParaRPr sz="1200">
              <a:solidFill>
                <a:srgbClr val="21455B"/>
              </a:solidFill>
              <a:latin typeface="Barlow"/>
              <a:ea typeface="Barlow"/>
              <a:cs typeface="Barlow"/>
              <a:sym typeface="Barlow"/>
            </a:endParaRPr>
          </a:p>
          <a:p>
            <a:pPr indent="-304800" lvl="0" marL="457200" rtl="0" algn="l">
              <a:spcBef>
                <a:spcPts val="600"/>
              </a:spcBef>
              <a:spcAft>
                <a:spcPts val="0"/>
              </a:spcAft>
              <a:buClr>
                <a:srgbClr val="21455B"/>
              </a:buClr>
              <a:buSzPts val="1200"/>
              <a:buFont typeface="Barlow"/>
              <a:buChar char="●"/>
            </a:pPr>
            <a:r>
              <a:rPr lang="en" sz="1200">
                <a:solidFill>
                  <a:srgbClr val="21455B"/>
                </a:solidFill>
                <a:latin typeface="Barlow"/>
                <a:ea typeface="Barlow"/>
                <a:cs typeface="Barlow"/>
                <a:sym typeface="Barlow"/>
              </a:rPr>
              <a:t>Product Family Specifications must be adapted for:</a:t>
            </a:r>
            <a:endParaRPr sz="1200">
              <a:solidFill>
                <a:srgbClr val="21455B"/>
              </a:solidFill>
              <a:latin typeface="Barlow"/>
              <a:ea typeface="Barlow"/>
              <a:cs typeface="Barlow"/>
              <a:sym typeface="Barlow"/>
            </a:endParaRPr>
          </a:p>
          <a:p>
            <a:pPr indent="-304800" lvl="1" marL="914400" rtl="0" algn="l">
              <a:spcBef>
                <a:spcPts val="0"/>
              </a:spcBef>
              <a:spcAft>
                <a:spcPts val="0"/>
              </a:spcAft>
              <a:buClr>
                <a:srgbClr val="21455B"/>
              </a:buClr>
              <a:buSzPts val="1200"/>
              <a:buFont typeface="Barlow"/>
              <a:buChar char="○"/>
            </a:pPr>
            <a:r>
              <a:rPr lang="en" sz="1200">
                <a:solidFill>
                  <a:srgbClr val="21455B"/>
                </a:solidFill>
                <a:latin typeface="Barlow"/>
                <a:ea typeface="Barlow"/>
                <a:cs typeface="Barlow"/>
                <a:sym typeface="Barlow"/>
              </a:rPr>
              <a:t>Very-high-resolution data</a:t>
            </a:r>
            <a:endParaRPr sz="1200">
              <a:solidFill>
                <a:srgbClr val="21455B"/>
              </a:solidFill>
              <a:latin typeface="Barlow"/>
              <a:ea typeface="Barlow"/>
              <a:cs typeface="Barlow"/>
              <a:sym typeface="Barlow"/>
            </a:endParaRPr>
          </a:p>
          <a:p>
            <a:pPr indent="-304800" lvl="1" marL="914400" rtl="0" algn="l">
              <a:spcBef>
                <a:spcPts val="0"/>
              </a:spcBef>
              <a:spcAft>
                <a:spcPts val="0"/>
              </a:spcAft>
              <a:buClr>
                <a:srgbClr val="21455B"/>
              </a:buClr>
              <a:buSzPts val="1200"/>
              <a:buFont typeface="Barlow"/>
              <a:buChar char="○"/>
            </a:pPr>
            <a:r>
              <a:rPr lang="en" sz="1200">
                <a:solidFill>
                  <a:srgbClr val="21455B"/>
                </a:solidFill>
                <a:latin typeface="Barlow"/>
                <a:ea typeface="Barlow"/>
                <a:cs typeface="Barlow"/>
                <a:sym typeface="Barlow"/>
              </a:rPr>
              <a:t>Constellations and mosaic/composite products</a:t>
            </a:r>
            <a:endParaRPr sz="1200">
              <a:solidFill>
                <a:srgbClr val="21455B"/>
              </a:solidFill>
              <a:latin typeface="Barlow"/>
              <a:ea typeface="Barlow"/>
              <a:cs typeface="Barlow"/>
              <a:sym typeface="Barlow"/>
            </a:endParaRPr>
          </a:p>
          <a:p>
            <a:pPr indent="-304800" lvl="1" marL="914400" rtl="0" algn="l">
              <a:spcBef>
                <a:spcPts val="0"/>
              </a:spcBef>
              <a:spcAft>
                <a:spcPts val="0"/>
              </a:spcAft>
              <a:buClr>
                <a:srgbClr val="21455B"/>
              </a:buClr>
              <a:buSzPts val="1200"/>
              <a:buFont typeface="Barlow"/>
              <a:buChar char="○"/>
            </a:pPr>
            <a:r>
              <a:rPr lang="en" sz="1200">
                <a:solidFill>
                  <a:srgbClr val="21455B"/>
                </a:solidFill>
                <a:latin typeface="Barlow"/>
                <a:ea typeface="Barlow"/>
                <a:cs typeface="Barlow"/>
                <a:sym typeface="Barlow"/>
              </a:rPr>
              <a:t>Availability of proprietary information and auxiliary data sources</a:t>
            </a:r>
            <a:endParaRPr sz="1200">
              <a:solidFill>
                <a:srgbClr val="21455B"/>
              </a:solidFill>
              <a:latin typeface="Barlow"/>
              <a:ea typeface="Barlow"/>
              <a:cs typeface="Barlow"/>
              <a:sym typeface="Barlow"/>
            </a:endParaRPr>
          </a:p>
          <a:p>
            <a:pPr indent="0" lvl="0" marL="0" rtl="0" algn="l">
              <a:spcBef>
                <a:spcPts val="600"/>
              </a:spcBef>
              <a:spcAft>
                <a:spcPts val="0"/>
              </a:spcAft>
              <a:buNone/>
            </a:pPr>
            <a:r>
              <a:rPr lang="en" sz="1200">
                <a:solidFill>
                  <a:srgbClr val="21455B"/>
                </a:solidFill>
                <a:latin typeface="Barlow"/>
                <a:ea typeface="Barlow"/>
                <a:cs typeface="Barlow"/>
                <a:sym typeface="Barlow"/>
              </a:rPr>
              <a:t>Opportunities:</a:t>
            </a:r>
            <a:endParaRPr sz="1200">
              <a:solidFill>
                <a:srgbClr val="21455B"/>
              </a:solidFill>
              <a:latin typeface="Barlow"/>
              <a:ea typeface="Barlow"/>
              <a:cs typeface="Barlow"/>
              <a:sym typeface="Barlow"/>
            </a:endParaRPr>
          </a:p>
          <a:p>
            <a:pPr indent="-304800" lvl="0" marL="457200" rtl="0" algn="l">
              <a:spcBef>
                <a:spcPts val="600"/>
              </a:spcBef>
              <a:spcAft>
                <a:spcPts val="0"/>
              </a:spcAft>
              <a:buClr>
                <a:srgbClr val="21455B"/>
              </a:buClr>
              <a:buSzPts val="1200"/>
              <a:buFont typeface="Barlow"/>
              <a:buChar char="●"/>
            </a:pPr>
            <a:r>
              <a:rPr lang="en" sz="1200">
                <a:solidFill>
                  <a:srgbClr val="21455B"/>
                </a:solidFill>
                <a:latin typeface="Barlow"/>
                <a:ea typeface="Barlow"/>
                <a:cs typeface="Barlow"/>
                <a:sym typeface="Barlow"/>
              </a:rPr>
              <a:t>CEOS-ARD positioned as a baseline for agency/country commercial data procurement</a:t>
            </a:r>
            <a:endParaRPr sz="1200">
              <a:solidFill>
                <a:srgbClr val="21455B"/>
              </a:solidFill>
              <a:latin typeface="Barlow"/>
              <a:ea typeface="Barlow"/>
              <a:cs typeface="Barlow"/>
              <a:sym typeface="Barlow"/>
            </a:endParaRPr>
          </a:p>
          <a:p>
            <a:pPr indent="-304800" lvl="1" marL="914400" rtl="0" algn="l">
              <a:spcBef>
                <a:spcPts val="0"/>
              </a:spcBef>
              <a:spcAft>
                <a:spcPts val="0"/>
              </a:spcAft>
              <a:buClr>
                <a:srgbClr val="21455B"/>
              </a:buClr>
              <a:buSzPts val="1200"/>
              <a:buFont typeface="Barlow"/>
              <a:buChar char="○"/>
            </a:pPr>
            <a:r>
              <a:rPr lang="en" sz="1200">
                <a:solidFill>
                  <a:srgbClr val="21455B"/>
                </a:solidFill>
                <a:latin typeface="Barlow"/>
                <a:ea typeface="Barlow"/>
                <a:cs typeface="Barlow"/>
                <a:sym typeface="Barlow"/>
              </a:rPr>
              <a:t>Streamline assessments, avoid duplication of effort</a:t>
            </a:r>
            <a:endParaRPr sz="1200">
              <a:solidFill>
                <a:srgbClr val="21455B"/>
              </a:solidFill>
              <a:latin typeface="Barlow"/>
              <a:ea typeface="Barlow"/>
              <a:cs typeface="Barlow"/>
              <a:sym typeface="Barlow"/>
            </a:endParaRPr>
          </a:p>
          <a:p>
            <a:pPr indent="-304800" lvl="0" marL="457200" rtl="0" algn="l">
              <a:spcBef>
                <a:spcPts val="0"/>
              </a:spcBef>
              <a:spcAft>
                <a:spcPts val="0"/>
              </a:spcAft>
              <a:buClr>
                <a:srgbClr val="21455B"/>
              </a:buClr>
              <a:buSzPts val="1200"/>
              <a:buFont typeface="Barlow"/>
              <a:buChar char="●"/>
            </a:pPr>
            <a:r>
              <a:rPr lang="en" sz="1200">
                <a:solidFill>
                  <a:srgbClr val="21455B"/>
                </a:solidFill>
                <a:latin typeface="Barlow"/>
                <a:ea typeface="Barlow"/>
                <a:cs typeface="Barlow"/>
                <a:sym typeface="Barlow"/>
              </a:rPr>
              <a:t>Providing a consistent benchmark for quality and interoperability.</a:t>
            </a:r>
            <a:endParaRPr sz="1200">
              <a:solidFill>
                <a:srgbClr val="21455B"/>
              </a:solidFill>
              <a:latin typeface="Barlow"/>
              <a:ea typeface="Barlow"/>
              <a:cs typeface="Barlow"/>
              <a:sym typeface="Barlow"/>
            </a:endParaRPr>
          </a:p>
          <a:p>
            <a:pPr indent="-304800" lvl="0" marL="457200" rtl="0" algn="l">
              <a:spcBef>
                <a:spcPts val="0"/>
              </a:spcBef>
              <a:spcAft>
                <a:spcPts val="0"/>
              </a:spcAft>
              <a:buClr>
                <a:srgbClr val="21455B"/>
              </a:buClr>
              <a:buSzPts val="1200"/>
              <a:buFont typeface="Barlow"/>
              <a:buChar char="●"/>
            </a:pPr>
            <a:r>
              <a:rPr lang="en" sz="1200">
                <a:solidFill>
                  <a:srgbClr val="21455B"/>
                </a:solidFill>
                <a:latin typeface="Barlow"/>
                <a:ea typeface="Barlow"/>
                <a:cs typeface="Barlow"/>
                <a:sym typeface="Barlow"/>
              </a:rPr>
              <a:t>Engage the commercial sector in defining Product Family Specifications (already underway!)</a:t>
            </a:r>
            <a:endParaRPr sz="1200">
              <a:solidFill>
                <a:srgbClr val="21455B"/>
              </a:solidFill>
              <a:latin typeface="Barlow"/>
              <a:ea typeface="Barlow"/>
              <a:cs typeface="Barlow"/>
              <a:sym typeface="Barlow"/>
            </a:endParaRPr>
          </a:p>
          <a:p>
            <a:pPr indent="0" lvl="0" marL="0" rtl="0" algn="l">
              <a:spcBef>
                <a:spcPts val="600"/>
              </a:spcBef>
              <a:spcAft>
                <a:spcPts val="0"/>
              </a:spcAft>
              <a:buNone/>
            </a:pPr>
            <a:r>
              <a:rPr lang="en" sz="1200">
                <a:solidFill>
                  <a:srgbClr val="21455B"/>
                </a:solidFill>
                <a:latin typeface="Barlow"/>
                <a:ea typeface="Barlow"/>
                <a:cs typeface="Barlow"/>
                <a:sym typeface="Barlow"/>
              </a:rPr>
              <a:t>Some connections:</a:t>
            </a:r>
            <a:endParaRPr sz="1200">
              <a:solidFill>
                <a:srgbClr val="21455B"/>
              </a:solidFill>
              <a:latin typeface="Barlow"/>
              <a:ea typeface="Barlow"/>
              <a:cs typeface="Barlow"/>
              <a:sym typeface="Barlow"/>
            </a:endParaRPr>
          </a:p>
          <a:p>
            <a:pPr indent="-304800" lvl="0" marL="457200" rtl="0" algn="l">
              <a:spcBef>
                <a:spcPts val="600"/>
              </a:spcBef>
              <a:spcAft>
                <a:spcPts val="0"/>
              </a:spcAft>
              <a:buClr>
                <a:srgbClr val="21455B"/>
              </a:buClr>
              <a:buSzPts val="1200"/>
              <a:buFont typeface="Barlow"/>
              <a:buChar char="●"/>
            </a:pPr>
            <a:r>
              <a:rPr lang="en" sz="1200">
                <a:solidFill>
                  <a:srgbClr val="21455B"/>
                </a:solidFill>
                <a:latin typeface="Barlow"/>
                <a:ea typeface="Barlow"/>
                <a:cs typeface="Barlow"/>
                <a:sym typeface="Barlow"/>
              </a:rPr>
              <a:t>Joint ESA-NASA Quality Assessment Framework</a:t>
            </a:r>
            <a:endParaRPr sz="1200">
              <a:solidFill>
                <a:srgbClr val="21455B"/>
              </a:solidFill>
              <a:latin typeface="Barlow"/>
              <a:ea typeface="Barlow"/>
              <a:cs typeface="Barlow"/>
              <a:sym typeface="Barlow"/>
            </a:endParaRPr>
          </a:p>
          <a:p>
            <a:pPr indent="-304800" lvl="0" marL="457200" rtl="0" algn="l">
              <a:spcBef>
                <a:spcPts val="0"/>
              </a:spcBef>
              <a:spcAft>
                <a:spcPts val="0"/>
              </a:spcAft>
              <a:buClr>
                <a:srgbClr val="21455B"/>
              </a:buClr>
              <a:buSzPts val="1200"/>
              <a:buFont typeface="Barlow"/>
              <a:buChar char="●"/>
            </a:pPr>
            <a:r>
              <a:rPr lang="en" sz="1200">
                <a:solidFill>
                  <a:srgbClr val="21455B"/>
                </a:solidFill>
                <a:latin typeface="Barlow"/>
                <a:ea typeface="Barlow"/>
                <a:cs typeface="Barlow"/>
                <a:sym typeface="Barlow"/>
              </a:rPr>
              <a:t>Engagement of the ESA Earthnet Data Assessment Pilot (EDAP) and NASA Commercial Satellite Data Acquisition (CSDA) teams</a:t>
            </a:r>
            <a:endParaRPr sz="1200">
              <a:solidFill>
                <a:srgbClr val="21455B"/>
              </a:solidFill>
              <a:latin typeface="Barlow"/>
              <a:ea typeface="Barlow"/>
              <a:cs typeface="Barlow"/>
              <a:sym typeface="Barlow"/>
            </a:endParaRPr>
          </a:p>
          <a:p>
            <a:pPr indent="-304800" lvl="0" marL="457200" rtl="0" algn="l">
              <a:spcBef>
                <a:spcPts val="0"/>
              </a:spcBef>
              <a:spcAft>
                <a:spcPts val="0"/>
              </a:spcAft>
              <a:buClr>
                <a:srgbClr val="21455B"/>
              </a:buClr>
              <a:buSzPts val="1200"/>
              <a:buFont typeface="Barlow"/>
              <a:buChar char="●"/>
            </a:pPr>
            <a:r>
              <a:rPr lang="en" sz="1200">
                <a:solidFill>
                  <a:srgbClr val="21455B"/>
                </a:solidFill>
                <a:latin typeface="Barlow"/>
                <a:ea typeface="Barlow"/>
                <a:cs typeface="Barlow"/>
                <a:sym typeface="Barlow"/>
              </a:rPr>
              <a:t>Copernicus Contributing Missions and the Mission Performance Clusters</a:t>
            </a:r>
            <a:endParaRPr sz="1200">
              <a:solidFill>
                <a:srgbClr val="21455B"/>
              </a:solidFill>
              <a:latin typeface="Barlow"/>
              <a:ea typeface="Barlow"/>
              <a:cs typeface="Barlow"/>
              <a:sym typeface="Barlow"/>
            </a:endParaRPr>
          </a:p>
          <a:p>
            <a:pPr indent="-304800" lvl="0" marL="457200" rtl="0" algn="l">
              <a:spcBef>
                <a:spcPts val="0"/>
              </a:spcBef>
              <a:spcAft>
                <a:spcPts val="0"/>
              </a:spcAft>
              <a:buClr>
                <a:srgbClr val="21455B"/>
              </a:buClr>
              <a:buSzPts val="1200"/>
              <a:buFont typeface="Barlow"/>
              <a:buChar char="●"/>
            </a:pPr>
            <a:r>
              <a:rPr lang="en" sz="1200">
                <a:solidFill>
                  <a:srgbClr val="21455B"/>
                </a:solidFill>
                <a:latin typeface="Barlow"/>
                <a:ea typeface="Barlow"/>
                <a:cs typeface="Barlow"/>
                <a:sym typeface="Barlow"/>
              </a:rPr>
              <a:t>JACIE and VH-RODA communities</a:t>
            </a:r>
            <a:endParaRPr sz="1200">
              <a:solidFill>
                <a:srgbClr val="21455B"/>
              </a:solidFill>
              <a:latin typeface="Barlow"/>
              <a:ea typeface="Barlow"/>
              <a:cs typeface="Barlow"/>
              <a:sym typeface="Barlow"/>
            </a:endParaRPr>
          </a:p>
          <a:p>
            <a:pPr indent="-304800" lvl="0" marL="457200" rtl="0" algn="l">
              <a:spcBef>
                <a:spcPts val="0"/>
              </a:spcBef>
              <a:spcAft>
                <a:spcPts val="0"/>
              </a:spcAft>
              <a:buClr>
                <a:srgbClr val="21455B"/>
              </a:buClr>
              <a:buSzPts val="1200"/>
              <a:buFont typeface="Barlow"/>
              <a:buChar char="●"/>
            </a:pPr>
            <a:r>
              <a:rPr lang="en" sz="1200">
                <a:solidFill>
                  <a:srgbClr val="21455B"/>
                </a:solidFill>
                <a:latin typeface="Barlow"/>
                <a:ea typeface="Barlow"/>
                <a:cs typeface="Barlow"/>
                <a:sym typeface="Barlow"/>
              </a:rPr>
              <a:t>Commercial sector participation in CEOS Working Group and Virtual Constellation meetings</a:t>
            </a:r>
            <a:endParaRPr sz="1200">
              <a:solidFill>
                <a:srgbClr val="21455B"/>
              </a:solidFill>
              <a:latin typeface="Barlow"/>
              <a:ea typeface="Barlow"/>
              <a:cs typeface="Barlow"/>
              <a:sym typeface="Barlow"/>
            </a:endParaRPr>
          </a:p>
        </p:txBody>
      </p:sp>
      <p:pic>
        <p:nvPicPr>
          <p:cNvPr id="315" name="Google Shape;315;p32" title="CEOS_logo_ard_blue.png"/>
          <p:cNvPicPr preferRelativeResize="0"/>
          <p:nvPr/>
        </p:nvPicPr>
        <p:blipFill rotWithShape="1">
          <a:blip r:embed="rId5">
            <a:alphaModFix/>
          </a:blip>
          <a:srcRect b="0" l="9" r="0" t="0"/>
          <a:stretch/>
        </p:blipFill>
        <p:spPr>
          <a:xfrm>
            <a:off x="5992452" y="231433"/>
            <a:ext cx="2179997" cy="5034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319" name="Shape 319"/>
        <p:cNvGrpSpPr/>
        <p:nvPr/>
      </p:nvGrpSpPr>
      <p:grpSpPr>
        <a:xfrm>
          <a:off x="0" y="0"/>
          <a:ext cx="0" cy="0"/>
          <a:chOff x="0" y="0"/>
          <a:chExt cx="0" cy="0"/>
        </a:xfrm>
      </p:grpSpPr>
      <p:cxnSp>
        <p:nvCxnSpPr>
          <p:cNvPr id="320" name="Google Shape;320;p33"/>
          <p:cNvCxnSpPr/>
          <p:nvPr/>
        </p:nvCxnSpPr>
        <p:spPr>
          <a:xfrm>
            <a:off x="172950" y="4757875"/>
            <a:ext cx="8798100" cy="0"/>
          </a:xfrm>
          <a:prstGeom prst="straightConnector1">
            <a:avLst/>
          </a:prstGeom>
          <a:noFill/>
          <a:ln cap="flat" cmpd="sng" w="9525">
            <a:solidFill>
              <a:schemeClr val="lt1"/>
            </a:solidFill>
            <a:prstDash val="dot"/>
            <a:round/>
            <a:headEnd len="med" w="med" type="none"/>
            <a:tailEnd len="med" w="med" type="none"/>
          </a:ln>
        </p:spPr>
      </p:cxnSp>
      <p:sp>
        <p:nvSpPr>
          <p:cNvPr id="321" name="Google Shape;321;p33"/>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lt1"/>
                </a:solidFill>
                <a:latin typeface="Barlow"/>
                <a:ea typeface="Barlow"/>
                <a:cs typeface="Barlow"/>
                <a:sym typeface="Barlow"/>
              </a:rPr>
              <a:t>CEOS Plenary 2025</a:t>
            </a:r>
            <a:endParaRPr sz="900">
              <a:solidFill>
                <a:schemeClr val="lt1"/>
              </a:solidFill>
              <a:latin typeface="Barlow"/>
              <a:ea typeface="Barlow"/>
              <a:cs typeface="Barlow"/>
              <a:sym typeface="Barlow"/>
            </a:endParaRPr>
          </a:p>
        </p:txBody>
      </p:sp>
      <p:pic>
        <p:nvPicPr>
          <p:cNvPr id="322" name="Google Shape;322;p33" title="CEOS_logo_white_text_right.png"/>
          <p:cNvPicPr preferRelativeResize="0"/>
          <p:nvPr/>
        </p:nvPicPr>
        <p:blipFill rotWithShape="1">
          <a:blip r:embed="rId3">
            <a:alphaModFix/>
          </a:blip>
          <a:srcRect b="0" l="-420" r="419" t="0"/>
          <a:stretch/>
        </p:blipFill>
        <p:spPr>
          <a:xfrm>
            <a:off x="5897725" y="231425"/>
            <a:ext cx="2198523" cy="503475"/>
          </a:xfrm>
          <a:prstGeom prst="rect">
            <a:avLst/>
          </a:prstGeom>
          <a:noFill/>
          <a:ln>
            <a:noFill/>
          </a:ln>
        </p:spPr>
      </p:pic>
      <p:pic>
        <p:nvPicPr>
          <p:cNvPr id="323" name="Google Shape;323;p33" title="CEOS_ARD_Logo_white.png"/>
          <p:cNvPicPr preferRelativeResize="0"/>
          <p:nvPr/>
        </p:nvPicPr>
        <p:blipFill rotWithShape="1">
          <a:blip r:embed="rId4">
            <a:alphaModFix/>
          </a:blip>
          <a:srcRect b="0" l="0" r="0" t="0"/>
          <a:stretch/>
        </p:blipFill>
        <p:spPr>
          <a:xfrm>
            <a:off x="8173950" y="138054"/>
            <a:ext cx="861200" cy="690225"/>
          </a:xfrm>
          <a:prstGeom prst="rect">
            <a:avLst/>
          </a:prstGeom>
          <a:noFill/>
          <a:ln>
            <a:noFill/>
          </a:ln>
        </p:spPr>
      </p:pic>
      <p:pic>
        <p:nvPicPr>
          <p:cNvPr id="324" name="Google Shape;324;p33" title="slide6.jpg"/>
          <p:cNvPicPr preferRelativeResize="0"/>
          <p:nvPr/>
        </p:nvPicPr>
        <p:blipFill rotWithShape="1">
          <a:blip r:embed="rId5">
            <a:alphaModFix/>
          </a:blip>
          <a:srcRect b="0" l="56750" r="-25183" t="0"/>
          <a:stretch/>
        </p:blipFill>
        <p:spPr>
          <a:xfrm flipH="1">
            <a:off x="-4391025" y="-45225"/>
            <a:ext cx="5222700" cy="5004600"/>
          </a:xfrm>
          <a:prstGeom prst="donut">
            <a:avLst>
              <a:gd fmla="val 10848" name="adj"/>
            </a:avLst>
          </a:prstGeom>
          <a:noFill/>
          <a:ln>
            <a:noFill/>
          </a:ln>
        </p:spPr>
      </p:pic>
      <p:sp>
        <p:nvSpPr>
          <p:cNvPr id="325" name="Google Shape;325;p33"/>
          <p:cNvSpPr txBox="1"/>
          <p:nvPr/>
        </p:nvSpPr>
        <p:spPr>
          <a:xfrm>
            <a:off x="1013150" y="193363"/>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100">
                <a:solidFill>
                  <a:schemeClr val="lt1"/>
                </a:solidFill>
                <a:latin typeface="Barlow"/>
                <a:ea typeface="Barlow"/>
                <a:cs typeface="Barlow"/>
                <a:sym typeface="Barlow"/>
              </a:rPr>
              <a:t>Highlight 3: Thematic and Higher Level Products</a:t>
            </a:r>
            <a:endParaRPr sz="3100">
              <a:solidFill>
                <a:schemeClr val="lt1"/>
              </a:solidFill>
              <a:latin typeface="Barlow"/>
              <a:ea typeface="Barlow"/>
              <a:cs typeface="Barlow"/>
              <a:sym typeface="Barlow"/>
            </a:endParaRPr>
          </a:p>
        </p:txBody>
      </p:sp>
      <p:sp>
        <p:nvSpPr>
          <p:cNvPr id="326" name="Google Shape;326;p33"/>
          <p:cNvSpPr txBox="1"/>
          <p:nvPr/>
        </p:nvSpPr>
        <p:spPr>
          <a:xfrm>
            <a:off x="1013141" y="1294656"/>
            <a:ext cx="7525200" cy="331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lt1"/>
                </a:solidFill>
                <a:latin typeface="Barlow"/>
                <a:ea typeface="Barlow"/>
                <a:cs typeface="Barlow"/>
                <a:sym typeface="Barlow"/>
              </a:rPr>
              <a:t>Users and frameworks such as the Essential Agriculture Variables (EAVs) and Essential Biodiversity Variables (EBVs) are looking for CEOS-ARD to include Product Family Specifications for higher-level products, beyond the Level 2 specifications (e.g., surface reflectance) currently targeted by CEOS-ARD.</a:t>
            </a:r>
            <a:endParaRPr sz="1200">
              <a:solidFill>
                <a:schemeClr val="lt1"/>
              </a:solidFill>
              <a:latin typeface="Barlow"/>
              <a:ea typeface="Barlow"/>
              <a:cs typeface="Barlow"/>
              <a:sym typeface="Barlow"/>
            </a:endParaRPr>
          </a:p>
          <a:p>
            <a:pPr indent="0" lvl="0" marL="0" rtl="0" algn="l">
              <a:spcBef>
                <a:spcPts val="600"/>
              </a:spcBef>
              <a:spcAft>
                <a:spcPts val="0"/>
              </a:spcAft>
              <a:buNone/>
            </a:pPr>
            <a:r>
              <a:rPr lang="en" sz="1200">
                <a:solidFill>
                  <a:schemeClr val="lt1"/>
                </a:solidFill>
                <a:latin typeface="Barlow"/>
                <a:ea typeface="Barlow"/>
                <a:cs typeface="Barlow"/>
                <a:sym typeface="Barlow"/>
              </a:rPr>
              <a:t>Opportunities: </a:t>
            </a:r>
            <a:endParaRPr sz="1200">
              <a:solidFill>
                <a:schemeClr val="lt1"/>
              </a:solidFill>
              <a:latin typeface="Barlow"/>
              <a:ea typeface="Barlow"/>
              <a:cs typeface="Barlow"/>
              <a:sym typeface="Barlow"/>
            </a:endParaRPr>
          </a:p>
          <a:p>
            <a:pPr indent="-304800" lvl="0" marL="457200" rtl="0" algn="l">
              <a:spcBef>
                <a:spcPts val="600"/>
              </a:spcBef>
              <a:spcAft>
                <a:spcPts val="0"/>
              </a:spcAft>
              <a:buClr>
                <a:schemeClr val="lt1"/>
              </a:buClr>
              <a:buSzPts val="1200"/>
              <a:buFont typeface="Barlow"/>
              <a:buChar char="●"/>
            </a:pPr>
            <a:r>
              <a:rPr lang="en" sz="1200">
                <a:solidFill>
                  <a:schemeClr val="lt1"/>
                </a:solidFill>
                <a:latin typeface="Barlow"/>
                <a:ea typeface="Barlow"/>
                <a:cs typeface="Barlow"/>
                <a:sym typeface="Barlow"/>
              </a:rPr>
              <a:t>Provide scope to increase support to CEOS priorities like agriculture and biodiversity.</a:t>
            </a:r>
            <a:endParaRPr sz="1200">
              <a:solidFill>
                <a:schemeClr val="lt1"/>
              </a:solidFill>
              <a:latin typeface="Barlow"/>
              <a:ea typeface="Barlow"/>
              <a:cs typeface="Barlow"/>
              <a:sym typeface="Barlow"/>
            </a:endParaRPr>
          </a:p>
          <a:p>
            <a:pPr indent="-304800" lvl="0" marL="457200" rtl="0" algn="l">
              <a:spcBef>
                <a:spcPts val="0"/>
              </a:spcBef>
              <a:spcAft>
                <a:spcPts val="0"/>
              </a:spcAft>
              <a:buClr>
                <a:schemeClr val="lt1"/>
              </a:buClr>
              <a:buSzPts val="1200"/>
              <a:buFont typeface="Barlow"/>
              <a:buChar char="●"/>
            </a:pPr>
            <a:r>
              <a:rPr lang="en" sz="1200">
                <a:solidFill>
                  <a:schemeClr val="lt1"/>
                </a:solidFill>
                <a:latin typeface="Barlow"/>
                <a:ea typeface="Barlow"/>
                <a:cs typeface="Barlow"/>
                <a:sym typeface="Barlow"/>
              </a:rPr>
              <a:t>Build relationships with communities using CEOS-ARD products – application-focused groups like GEO-LDN, GEO BON, and GEOGLAM, etc. aiding user needs elicitation and product refinement.</a:t>
            </a:r>
            <a:endParaRPr sz="1200">
              <a:solidFill>
                <a:schemeClr val="lt1"/>
              </a:solidFill>
              <a:latin typeface="Barlow"/>
              <a:ea typeface="Barlow"/>
              <a:cs typeface="Barlow"/>
              <a:sym typeface="Barlow"/>
            </a:endParaRPr>
          </a:p>
          <a:p>
            <a:pPr indent="-304800" lvl="0" marL="457200" rtl="0" algn="l">
              <a:spcBef>
                <a:spcPts val="0"/>
              </a:spcBef>
              <a:spcAft>
                <a:spcPts val="0"/>
              </a:spcAft>
              <a:buClr>
                <a:schemeClr val="lt1"/>
              </a:buClr>
              <a:buSzPts val="1200"/>
              <a:buFont typeface="Barlow"/>
              <a:buChar char="●"/>
            </a:pPr>
            <a:r>
              <a:rPr lang="en" sz="1200">
                <a:solidFill>
                  <a:schemeClr val="lt1"/>
                </a:solidFill>
                <a:latin typeface="Barlow"/>
                <a:ea typeface="Barlow"/>
                <a:cs typeface="Barlow"/>
                <a:sym typeface="Barlow"/>
              </a:rPr>
              <a:t>Harmonising contributions to essential variables (EAVs, ECVs, EBVs …)</a:t>
            </a:r>
            <a:endParaRPr sz="1200">
              <a:solidFill>
                <a:schemeClr val="lt1"/>
              </a:solidFill>
              <a:latin typeface="Barlow"/>
              <a:ea typeface="Barlow"/>
              <a:cs typeface="Barlow"/>
              <a:sym typeface="Barlow"/>
            </a:endParaRPr>
          </a:p>
          <a:p>
            <a:pPr indent="0" lvl="0" marL="0" rtl="0" algn="l">
              <a:spcBef>
                <a:spcPts val="600"/>
              </a:spcBef>
              <a:spcAft>
                <a:spcPts val="0"/>
              </a:spcAft>
              <a:buNone/>
            </a:pPr>
            <a:r>
              <a:rPr lang="en" sz="1200">
                <a:solidFill>
                  <a:schemeClr val="lt1"/>
                </a:solidFill>
                <a:latin typeface="Barlow"/>
                <a:ea typeface="Barlow"/>
                <a:cs typeface="Barlow"/>
                <a:sym typeface="Barlow"/>
              </a:rPr>
              <a:t>Connections:</a:t>
            </a:r>
            <a:endParaRPr sz="1200">
              <a:solidFill>
                <a:schemeClr val="lt1"/>
              </a:solidFill>
              <a:latin typeface="Barlow"/>
              <a:ea typeface="Barlow"/>
              <a:cs typeface="Barlow"/>
              <a:sym typeface="Barlow"/>
            </a:endParaRPr>
          </a:p>
          <a:p>
            <a:pPr indent="-304800" lvl="0" marL="457200" rtl="0" algn="l">
              <a:spcBef>
                <a:spcPts val="600"/>
              </a:spcBef>
              <a:spcAft>
                <a:spcPts val="0"/>
              </a:spcAft>
              <a:buClr>
                <a:schemeClr val="lt1"/>
              </a:buClr>
              <a:buSzPts val="1200"/>
              <a:buFont typeface="Barlow"/>
              <a:buChar char="●"/>
            </a:pPr>
            <a:r>
              <a:rPr lang="en" sz="1200">
                <a:solidFill>
                  <a:schemeClr val="lt1"/>
                </a:solidFill>
                <a:latin typeface="Barlow"/>
                <a:ea typeface="Barlow"/>
                <a:cs typeface="Barlow"/>
                <a:sym typeface="Barlow"/>
              </a:rPr>
              <a:t>CEOS Agriculture, Forestry and Other Land Use (AFOLU) Roadmap Team (including Ramsar Convention connections through ESA and JAXA). </a:t>
            </a:r>
            <a:endParaRPr sz="1200">
              <a:solidFill>
                <a:schemeClr val="lt1"/>
              </a:solidFill>
              <a:latin typeface="Barlow"/>
              <a:ea typeface="Barlow"/>
              <a:cs typeface="Barlow"/>
              <a:sym typeface="Barlow"/>
            </a:endParaRPr>
          </a:p>
          <a:p>
            <a:pPr indent="-304800" lvl="0" marL="457200" rtl="0" algn="l">
              <a:spcBef>
                <a:spcPts val="0"/>
              </a:spcBef>
              <a:spcAft>
                <a:spcPts val="0"/>
              </a:spcAft>
              <a:buClr>
                <a:schemeClr val="lt1"/>
              </a:buClr>
              <a:buSzPts val="1200"/>
              <a:buFont typeface="Barlow"/>
              <a:buChar char="●"/>
            </a:pPr>
            <a:r>
              <a:rPr lang="en" sz="1200">
                <a:solidFill>
                  <a:schemeClr val="lt1"/>
                </a:solidFill>
                <a:latin typeface="Barlow"/>
                <a:ea typeface="Barlow"/>
                <a:cs typeface="Barlow"/>
                <a:sym typeface="Barlow"/>
              </a:rPr>
              <a:t>LSI-GEOGLAM Subgroup (Essential Agriculture Variables).</a:t>
            </a:r>
            <a:endParaRPr sz="1200">
              <a:solidFill>
                <a:schemeClr val="lt1"/>
              </a:solidFill>
              <a:latin typeface="Barlow"/>
              <a:ea typeface="Barlow"/>
              <a:cs typeface="Barlow"/>
              <a:sym typeface="Barlow"/>
            </a:endParaRPr>
          </a:p>
          <a:p>
            <a:pPr indent="-304800" lvl="0" marL="457200" rtl="0" algn="l">
              <a:spcBef>
                <a:spcPts val="0"/>
              </a:spcBef>
              <a:spcAft>
                <a:spcPts val="0"/>
              </a:spcAft>
              <a:buClr>
                <a:schemeClr val="lt1"/>
              </a:buClr>
              <a:buSzPts val="1200"/>
              <a:buFont typeface="Barlow"/>
              <a:buChar char="●"/>
            </a:pPr>
            <a:r>
              <a:rPr lang="en" sz="1200">
                <a:solidFill>
                  <a:schemeClr val="lt1"/>
                </a:solidFill>
                <a:latin typeface="Barlow"/>
                <a:ea typeface="Barlow"/>
                <a:cs typeface="Barlow"/>
                <a:sym typeface="Barlow"/>
              </a:rPr>
              <a:t>Biodiversity Study Team (connections to GEO BON, UN SEEA, Global Biodiversity Framework, GEO-LDN, etc.).</a:t>
            </a:r>
            <a:endParaRPr sz="1200">
              <a:solidFill>
                <a:schemeClr val="lt1"/>
              </a:solidFill>
              <a:latin typeface="Barlow"/>
              <a:ea typeface="Barlow"/>
              <a:cs typeface="Barlow"/>
              <a:sym typeface="Barlow"/>
            </a:endParaRPr>
          </a:p>
          <a:p>
            <a:pPr indent="-304800" lvl="0" marL="457200" rtl="0" algn="l">
              <a:spcBef>
                <a:spcPts val="0"/>
              </a:spcBef>
              <a:spcAft>
                <a:spcPts val="0"/>
              </a:spcAft>
              <a:buClr>
                <a:schemeClr val="lt1"/>
              </a:buClr>
              <a:buSzPts val="1200"/>
              <a:buFont typeface="Barlow"/>
              <a:buChar char="●"/>
            </a:pPr>
            <a:r>
              <a:rPr lang="en" sz="1200">
                <a:solidFill>
                  <a:schemeClr val="lt1"/>
                </a:solidFill>
                <a:latin typeface="Barlow"/>
                <a:ea typeface="Barlow"/>
                <a:cs typeface="Barlow"/>
                <a:sym typeface="Barlow"/>
              </a:rPr>
              <a:t>CEOS Agency operational platforms like the European Commission’s Copernicus Land Service.</a:t>
            </a:r>
            <a:endParaRPr sz="1200">
              <a:solidFill>
                <a:schemeClr val="lt1"/>
              </a:solidFill>
              <a:latin typeface="Barlow"/>
              <a:ea typeface="Barlow"/>
              <a:cs typeface="Barlow"/>
              <a:sym typeface="Barlow"/>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330" name="Shape 330"/>
        <p:cNvGrpSpPr/>
        <p:nvPr/>
      </p:nvGrpSpPr>
      <p:grpSpPr>
        <a:xfrm>
          <a:off x="0" y="0"/>
          <a:ext cx="0" cy="0"/>
          <a:chOff x="0" y="0"/>
          <a:chExt cx="0" cy="0"/>
        </a:xfrm>
      </p:grpSpPr>
      <p:cxnSp>
        <p:nvCxnSpPr>
          <p:cNvPr id="331" name="Google Shape;331;p34"/>
          <p:cNvCxnSpPr/>
          <p:nvPr/>
        </p:nvCxnSpPr>
        <p:spPr>
          <a:xfrm>
            <a:off x="172950" y="4757875"/>
            <a:ext cx="8798100" cy="0"/>
          </a:xfrm>
          <a:prstGeom prst="straightConnector1">
            <a:avLst/>
          </a:prstGeom>
          <a:noFill/>
          <a:ln cap="flat" cmpd="sng" w="9525">
            <a:solidFill>
              <a:schemeClr val="lt1"/>
            </a:solidFill>
            <a:prstDash val="dot"/>
            <a:round/>
            <a:headEnd len="med" w="med" type="none"/>
            <a:tailEnd len="med" w="med" type="none"/>
          </a:ln>
        </p:spPr>
      </p:cxnSp>
      <p:sp>
        <p:nvSpPr>
          <p:cNvPr id="332" name="Google Shape;332;p34"/>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lt1"/>
                </a:solidFill>
                <a:latin typeface="Barlow"/>
                <a:ea typeface="Barlow"/>
                <a:cs typeface="Barlow"/>
                <a:sym typeface="Barlow"/>
              </a:rPr>
              <a:t>CEOS Plenary 2025</a:t>
            </a:r>
            <a:endParaRPr sz="900">
              <a:solidFill>
                <a:schemeClr val="lt1"/>
              </a:solidFill>
              <a:latin typeface="Barlow"/>
              <a:ea typeface="Barlow"/>
              <a:cs typeface="Barlow"/>
              <a:sym typeface="Barlow"/>
            </a:endParaRPr>
          </a:p>
        </p:txBody>
      </p:sp>
      <p:pic>
        <p:nvPicPr>
          <p:cNvPr id="333" name="Google Shape;333;p34" title="CEOS_logo_white_text_right.png"/>
          <p:cNvPicPr preferRelativeResize="0"/>
          <p:nvPr/>
        </p:nvPicPr>
        <p:blipFill rotWithShape="1">
          <a:blip r:embed="rId3">
            <a:alphaModFix/>
          </a:blip>
          <a:srcRect b="0" l="-420" r="419" t="0"/>
          <a:stretch/>
        </p:blipFill>
        <p:spPr>
          <a:xfrm>
            <a:off x="5897725" y="231425"/>
            <a:ext cx="2198523" cy="503475"/>
          </a:xfrm>
          <a:prstGeom prst="rect">
            <a:avLst/>
          </a:prstGeom>
          <a:noFill/>
          <a:ln>
            <a:noFill/>
          </a:ln>
        </p:spPr>
      </p:pic>
      <p:pic>
        <p:nvPicPr>
          <p:cNvPr id="334" name="Google Shape;334;p34" title="CEOS_ARD_Logo_white.png"/>
          <p:cNvPicPr preferRelativeResize="0"/>
          <p:nvPr/>
        </p:nvPicPr>
        <p:blipFill rotWithShape="1">
          <a:blip r:embed="rId4">
            <a:alphaModFix/>
          </a:blip>
          <a:srcRect b="0" l="0" r="0" t="0"/>
          <a:stretch/>
        </p:blipFill>
        <p:spPr>
          <a:xfrm>
            <a:off x="8173950" y="138054"/>
            <a:ext cx="861200" cy="690225"/>
          </a:xfrm>
          <a:prstGeom prst="rect">
            <a:avLst/>
          </a:prstGeom>
          <a:noFill/>
          <a:ln>
            <a:noFill/>
          </a:ln>
        </p:spPr>
      </p:pic>
      <p:pic>
        <p:nvPicPr>
          <p:cNvPr id="335" name="Google Shape;335;p34" title="slide6.jpg"/>
          <p:cNvPicPr preferRelativeResize="0"/>
          <p:nvPr/>
        </p:nvPicPr>
        <p:blipFill rotWithShape="1">
          <a:blip r:embed="rId5">
            <a:alphaModFix/>
          </a:blip>
          <a:srcRect b="0" l="56750" r="-25183" t="0"/>
          <a:stretch/>
        </p:blipFill>
        <p:spPr>
          <a:xfrm flipH="1">
            <a:off x="-4391025" y="-45225"/>
            <a:ext cx="5222700" cy="5004600"/>
          </a:xfrm>
          <a:prstGeom prst="donut">
            <a:avLst>
              <a:gd fmla="val 10848" name="adj"/>
            </a:avLst>
          </a:prstGeom>
          <a:noFill/>
          <a:ln>
            <a:noFill/>
          </a:ln>
        </p:spPr>
      </p:pic>
      <p:sp>
        <p:nvSpPr>
          <p:cNvPr id="336" name="Google Shape;336;p34"/>
          <p:cNvSpPr txBox="1"/>
          <p:nvPr/>
        </p:nvSpPr>
        <p:spPr>
          <a:xfrm>
            <a:off x="950500" y="1034857"/>
            <a:ext cx="7845600" cy="37569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chemeClr val="lt1"/>
              </a:buClr>
              <a:buSzPts val="1500"/>
              <a:buFont typeface="Barlow"/>
              <a:buChar char="●"/>
            </a:pPr>
            <a:r>
              <a:rPr lang="en" sz="1500">
                <a:solidFill>
                  <a:schemeClr val="lt1"/>
                </a:solidFill>
                <a:latin typeface="Barlow"/>
                <a:ea typeface="Barlow"/>
                <a:cs typeface="Barlow"/>
                <a:sym typeface="Barlow"/>
              </a:rPr>
              <a:t>Commercial data sources</a:t>
            </a:r>
            <a:endParaRPr sz="1500">
              <a:solidFill>
                <a:schemeClr val="lt1"/>
              </a:solidFill>
              <a:latin typeface="Barlow"/>
              <a:ea typeface="Barlow"/>
              <a:cs typeface="Barlow"/>
              <a:sym typeface="Barlow"/>
            </a:endParaRPr>
          </a:p>
          <a:p>
            <a:pPr indent="-323850" lvl="0" marL="457200" rtl="0" algn="l">
              <a:spcBef>
                <a:spcPts val="300"/>
              </a:spcBef>
              <a:spcAft>
                <a:spcPts val="0"/>
              </a:spcAft>
              <a:buClr>
                <a:schemeClr val="lt1"/>
              </a:buClr>
              <a:buSzPts val="1500"/>
              <a:buFont typeface="Barlow"/>
              <a:buChar char="●"/>
            </a:pPr>
            <a:r>
              <a:rPr lang="en" sz="1500">
                <a:solidFill>
                  <a:schemeClr val="lt1"/>
                </a:solidFill>
                <a:latin typeface="Barlow"/>
                <a:ea typeface="Barlow"/>
                <a:cs typeface="Barlow"/>
                <a:sym typeface="Barlow"/>
              </a:rPr>
              <a:t>Copernicus data and product portfolio</a:t>
            </a:r>
            <a:endParaRPr sz="1500">
              <a:solidFill>
                <a:schemeClr val="lt1"/>
              </a:solidFill>
              <a:latin typeface="Barlow"/>
              <a:ea typeface="Barlow"/>
              <a:cs typeface="Barlow"/>
              <a:sym typeface="Barlow"/>
            </a:endParaRPr>
          </a:p>
          <a:p>
            <a:pPr indent="-323850" lvl="0" marL="457200" rtl="0" algn="l">
              <a:spcBef>
                <a:spcPts val="300"/>
              </a:spcBef>
              <a:spcAft>
                <a:spcPts val="0"/>
              </a:spcAft>
              <a:buClr>
                <a:schemeClr val="lt1"/>
              </a:buClr>
              <a:buSzPts val="1500"/>
              <a:buFont typeface="Barlow"/>
              <a:buChar char="●"/>
            </a:pPr>
            <a:r>
              <a:rPr lang="en" sz="1500">
                <a:solidFill>
                  <a:schemeClr val="lt1"/>
                </a:solidFill>
                <a:latin typeface="Barlow"/>
                <a:ea typeface="Barlow"/>
                <a:cs typeface="Barlow"/>
                <a:sym typeface="Barlow"/>
              </a:rPr>
              <a:t>Sentinel-5P L2 data (e.g. NO2, O3, SO2, Cloud etc.)</a:t>
            </a:r>
            <a:endParaRPr sz="1500">
              <a:solidFill>
                <a:schemeClr val="lt1"/>
              </a:solidFill>
              <a:latin typeface="Barlow"/>
              <a:ea typeface="Barlow"/>
              <a:cs typeface="Barlow"/>
              <a:sym typeface="Barlow"/>
            </a:endParaRPr>
          </a:p>
          <a:p>
            <a:pPr indent="-323850" lvl="0" marL="457200" rtl="0" algn="l">
              <a:spcBef>
                <a:spcPts val="300"/>
              </a:spcBef>
              <a:spcAft>
                <a:spcPts val="0"/>
              </a:spcAft>
              <a:buClr>
                <a:schemeClr val="lt1"/>
              </a:buClr>
              <a:buSzPts val="1500"/>
              <a:buFont typeface="Barlow"/>
              <a:buChar char="●"/>
            </a:pPr>
            <a:r>
              <a:rPr lang="en" sz="1500">
                <a:solidFill>
                  <a:schemeClr val="lt1"/>
                </a:solidFill>
                <a:latin typeface="Barlow"/>
                <a:ea typeface="Barlow"/>
                <a:cs typeface="Barlow"/>
                <a:sym typeface="Barlow"/>
              </a:rPr>
              <a:t>MODIS</a:t>
            </a:r>
            <a:endParaRPr sz="1500">
              <a:solidFill>
                <a:schemeClr val="lt1"/>
              </a:solidFill>
              <a:latin typeface="Barlow"/>
              <a:ea typeface="Barlow"/>
              <a:cs typeface="Barlow"/>
              <a:sym typeface="Barlow"/>
            </a:endParaRPr>
          </a:p>
          <a:p>
            <a:pPr indent="-323850" lvl="0" marL="457200" rtl="0" algn="l">
              <a:spcBef>
                <a:spcPts val="300"/>
              </a:spcBef>
              <a:spcAft>
                <a:spcPts val="0"/>
              </a:spcAft>
              <a:buClr>
                <a:schemeClr val="lt1"/>
              </a:buClr>
              <a:buSzPts val="1500"/>
              <a:buFont typeface="Barlow"/>
              <a:buChar char="●"/>
            </a:pPr>
            <a:r>
              <a:rPr lang="en" sz="1500">
                <a:solidFill>
                  <a:schemeClr val="lt1"/>
                </a:solidFill>
                <a:latin typeface="Barlow"/>
                <a:ea typeface="Barlow"/>
                <a:cs typeface="Barlow"/>
                <a:sym typeface="Barlow"/>
              </a:rPr>
              <a:t>Thematic products for vegetation, biomass, SAR</a:t>
            </a:r>
            <a:endParaRPr sz="1500">
              <a:solidFill>
                <a:schemeClr val="lt1"/>
              </a:solidFill>
              <a:latin typeface="Barlow"/>
              <a:ea typeface="Barlow"/>
              <a:cs typeface="Barlow"/>
              <a:sym typeface="Barlow"/>
            </a:endParaRPr>
          </a:p>
          <a:p>
            <a:pPr indent="-323850" lvl="0" marL="457200" rtl="0" algn="l">
              <a:spcBef>
                <a:spcPts val="300"/>
              </a:spcBef>
              <a:spcAft>
                <a:spcPts val="0"/>
              </a:spcAft>
              <a:buClr>
                <a:schemeClr val="lt1"/>
              </a:buClr>
              <a:buSzPts val="1500"/>
              <a:buFont typeface="Barlow"/>
              <a:buChar char="●"/>
            </a:pPr>
            <a:r>
              <a:rPr lang="en" sz="1500">
                <a:solidFill>
                  <a:schemeClr val="lt1"/>
                </a:solidFill>
                <a:latin typeface="Barlow"/>
                <a:ea typeface="Barlow"/>
                <a:cs typeface="Barlow"/>
                <a:sym typeface="Barlow"/>
              </a:rPr>
              <a:t>Planetscope</a:t>
            </a:r>
            <a:endParaRPr sz="1500">
              <a:solidFill>
                <a:schemeClr val="lt1"/>
              </a:solidFill>
              <a:latin typeface="Barlow"/>
              <a:ea typeface="Barlow"/>
              <a:cs typeface="Barlow"/>
              <a:sym typeface="Barlow"/>
            </a:endParaRPr>
          </a:p>
          <a:p>
            <a:pPr indent="-323850" lvl="0" marL="457200" rtl="0" algn="l">
              <a:spcBef>
                <a:spcPts val="300"/>
              </a:spcBef>
              <a:spcAft>
                <a:spcPts val="0"/>
              </a:spcAft>
              <a:buClr>
                <a:schemeClr val="lt1"/>
              </a:buClr>
              <a:buSzPts val="1500"/>
              <a:buFont typeface="Barlow"/>
              <a:buChar char="●"/>
            </a:pPr>
            <a:r>
              <a:rPr lang="en" sz="1500">
                <a:solidFill>
                  <a:schemeClr val="lt1"/>
                </a:solidFill>
                <a:latin typeface="Barlow"/>
                <a:ea typeface="Barlow"/>
                <a:cs typeface="Barlow"/>
                <a:sym typeface="Barlow"/>
              </a:rPr>
              <a:t>PACE</a:t>
            </a:r>
            <a:endParaRPr sz="1500">
              <a:solidFill>
                <a:schemeClr val="lt1"/>
              </a:solidFill>
              <a:latin typeface="Barlow"/>
              <a:ea typeface="Barlow"/>
              <a:cs typeface="Barlow"/>
              <a:sym typeface="Barlow"/>
            </a:endParaRPr>
          </a:p>
          <a:p>
            <a:pPr indent="-323850" lvl="0" marL="457200" rtl="0" algn="l">
              <a:spcBef>
                <a:spcPts val="300"/>
              </a:spcBef>
              <a:spcAft>
                <a:spcPts val="0"/>
              </a:spcAft>
              <a:buClr>
                <a:schemeClr val="lt1"/>
              </a:buClr>
              <a:buSzPts val="1500"/>
              <a:buFont typeface="Barlow"/>
              <a:buChar char="●"/>
            </a:pPr>
            <a:r>
              <a:rPr lang="en" sz="1500">
                <a:solidFill>
                  <a:schemeClr val="lt1"/>
                </a:solidFill>
                <a:latin typeface="Barlow"/>
                <a:ea typeface="Barlow"/>
                <a:cs typeface="Barlow"/>
                <a:sym typeface="Barlow"/>
              </a:rPr>
              <a:t>VIIRS</a:t>
            </a:r>
            <a:endParaRPr sz="1500">
              <a:solidFill>
                <a:schemeClr val="lt1"/>
              </a:solidFill>
              <a:latin typeface="Barlow"/>
              <a:ea typeface="Barlow"/>
              <a:cs typeface="Barlow"/>
              <a:sym typeface="Barlow"/>
            </a:endParaRPr>
          </a:p>
          <a:p>
            <a:pPr indent="-323850" lvl="0" marL="457200" rtl="0" algn="l">
              <a:spcBef>
                <a:spcPts val="300"/>
              </a:spcBef>
              <a:spcAft>
                <a:spcPts val="0"/>
              </a:spcAft>
              <a:buClr>
                <a:schemeClr val="lt1"/>
              </a:buClr>
              <a:buSzPts val="1500"/>
              <a:buFont typeface="Barlow"/>
              <a:buChar char="●"/>
            </a:pPr>
            <a:r>
              <a:rPr lang="en" sz="1500">
                <a:solidFill>
                  <a:schemeClr val="lt1"/>
                </a:solidFill>
                <a:latin typeface="Barlow"/>
                <a:ea typeface="Barlow"/>
                <a:cs typeface="Barlow"/>
                <a:sym typeface="Barlow"/>
              </a:rPr>
              <a:t>Reanalysis model data such as ERA-5</a:t>
            </a:r>
            <a:endParaRPr sz="1500">
              <a:solidFill>
                <a:schemeClr val="lt1"/>
              </a:solidFill>
              <a:latin typeface="Barlow"/>
              <a:ea typeface="Barlow"/>
              <a:cs typeface="Barlow"/>
              <a:sym typeface="Barlow"/>
            </a:endParaRPr>
          </a:p>
          <a:p>
            <a:pPr indent="-323850" lvl="0" marL="457200" rtl="0" algn="l">
              <a:spcBef>
                <a:spcPts val="300"/>
              </a:spcBef>
              <a:spcAft>
                <a:spcPts val="0"/>
              </a:spcAft>
              <a:buClr>
                <a:schemeClr val="lt1"/>
              </a:buClr>
              <a:buSzPts val="1500"/>
              <a:buFont typeface="Barlow"/>
              <a:buChar char="●"/>
            </a:pPr>
            <a:r>
              <a:rPr lang="en" sz="1500">
                <a:solidFill>
                  <a:schemeClr val="lt1"/>
                </a:solidFill>
                <a:latin typeface="Barlow"/>
                <a:ea typeface="Barlow"/>
                <a:cs typeface="Barlow"/>
                <a:sym typeface="Barlow"/>
              </a:rPr>
              <a:t>Global elevation models like AW3D, Copernicus DEM</a:t>
            </a:r>
            <a:endParaRPr sz="1500">
              <a:solidFill>
                <a:schemeClr val="lt1"/>
              </a:solidFill>
              <a:latin typeface="Barlow"/>
              <a:ea typeface="Barlow"/>
              <a:cs typeface="Barlow"/>
              <a:sym typeface="Barlow"/>
            </a:endParaRPr>
          </a:p>
          <a:p>
            <a:pPr indent="-323850" lvl="0" marL="457200" rtl="0" algn="l">
              <a:spcBef>
                <a:spcPts val="300"/>
              </a:spcBef>
              <a:spcAft>
                <a:spcPts val="0"/>
              </a:spcAft>
              <a:buClr>
                <a:schemeClr val="lt1"/>
              </a:buClr>
              <a:buSzPts val="1500"/>
              <a:buFont typeface="Barlow"/>
              <a:buChar char="●"/>
            </a:pPr>
            <a:r>
              <a:rPr lang="en" sz="1500">
                <a:solidFill>
                  <a:schemeClr val="lt1"/>
                </a:solidFill>
                <a:latin typeface="Barlow"/>
                <a:ea typeface="Barlow"/>
                <a:cs typeface="Barlow"/>
                <a:sym typeface="Barlow"/>
              </a:rPr>
              <a:t>Low level (e.g. surface reflectance) products that </a:t>
            </a:r>
            <a:r>
              <a:rPr lang="en" sz="1500">
                <a:solidFill>
                  <a:schemeClr val="lt1"/>
                </a:solidFill>
                <a:latin typeface="Barlow"/>
                <a:ea typeface="Barlow"/>
                <a:cs typeface="Barlow"/>
                <a:sym typeface="Barlow"/>
              </a:rPr>
              <a:t>involve</a:t>
            </a:r>
            <a:r>
              <a:rPr lang="en" sz="1500">
                <a:solidFill>
                  <a:schemeClr val="lt1"/>
                </a:solidFill>
                <a:latin typeface="Barlow"/>
                <a:ea typeface="Barlow"/>
                <a:cs typeface="Barlow"/>
                <a:sym typeface="Barlow"/>
              </a:rPr>
              <a:t> multi-sensor integration</a:t>
            </a:r>
            <a:endParaRPr sz="1500">
              <a:solidFill>
                <a:schemeClr val="lt1"/>
              </a:solidFill>
              <a:latin typeface="Barlow"/>
              <a:ea typeface="Barlow"/>
              <a:cs typeface="Barlow"/>
              <a:sym typeface="Barlow"/>
            </a:endParaRPr>
          </a:p>
          <a:p>
            <a:pPr indent="-323850" lvl="0" marL="457200" rtl="0" algn="l">
              <a:spcBef>
                <a:spcPts val="300"/>
              </a:spcBef>
              <a:spcAft>
                <a:spcPts val="300"/>
              </a:spcAft>
              <a:buClr>
                <a:schemeClr val="lt1"/>
              </a:buClr>
              <a:buSzPts val="1500"/>
              <a:buFont typeface="Barlow"/>
              <a:buChar char="●"/>
            </a:pPr>
            <a:r>
              <a:rPr lang="en" sz="1500">
                <a:solidFill>
                  <a:schemeClr val="lt1"/>
                </a:solidFill>
                <a:latin typeface="Barlow"/>
                <a:ea typeface="Barlow"/>
                <a:cs typeface="Barlow"/>
                <a:sym typeface="Barlow"/>
              </a:rPr>
              <a:t>NISAR</a:t>
            </a:r>
            <a:endParaRPr sz="1500">
              <a:solidFill>
                <a:schemeClr val="lt1"/>
              </a:solidFill>
              <a:latin typeface="Barlow"/>
              <a:ea typeface="Barlow"/>
              <a:cs typeface="Barlow"/>
              <a:sym typeface="Barlow"/>
            </a:endParaRPr>
          </a:p>
        </p:txBody>
      </p:sp>
      <p:sp>
        <p:nvSpPr>
          <p:cNvPr id="337" name="Google Shape;337;p34"/>
          <p:cNvSpPr txBox="1"/>
          <p:nvPr/>
        </p:nvSpPr>
        <p:spPr>
          <a:xfrm>
            <a:off x="1013150" y="193363"/>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Barlow"/>
                <a:ea typeface="Barlow"/>
                <a:cs typeface="Barlow"/>
                <a:sym typeface="Barlow"/>
              </a:rPr>
              <a:t>Are there specific datasets you would like to see assessed and endorsed as CEOS-ARD?</a:t>
            </a:r>
            <a:endParaRPr sz="1800">
              <a:solidFill>
                <a:schemeClr val="lt1"/>
              </a:solidFill>
              <a:latin typeface="Barlow"/>
              <a:ea typeface="Barlow"/>
              <a:cs typeface="Barlow"/>
              <a:sym typeface="Barlow"/>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1" name="Shape 341"/>
        <p:cNvGrpSpPr/>
        <p:nvPr/>
      </p:nvGrpSpPr>
      <p:grpSpPr>
        <a:xfrm>
          <a:off x="0" y="0"/>
          <a:ext cx="0" cy="0"/>
          <a:chOff x="0" y="0"/>
          <a:chExt cx="0" cy="0"/>
        </a:xfrm>
      </p:grpSpPr>
      <p:cxnSp>
        <p:nvCxnSpPr>
          <p:cNvPr id="342" name="Google Shape;342;p35"/>
          <p:cNvCxnSpPr/>
          <p:nvPr/>
        </p:nvCxnSpPr>
        <p:spPr>
          <a:xfrm>
            <a:off x="172950" y="4757875"/>
            <a:ext cx="8798100" cy="0"/>
          </a:xfrm>
          <a:prstGeom prst="straightConnector1">
            <a:avLst/>
          </a:prstGeom>
          <a:noFill/>
          <a:ln cap="flat" cmpd="sng" w="9525">
            <a:solidFill>
              <a:srgbClr val="21455B"/>
            </a:solidFill>
            <a:prstDash val="dot"/>
            <a:round/>
            <a:headEnd len="med" w="med" type="none"/>
            <a:tailEnd len="med" w="med" type="none"/>
          </a:ln>
        </p:spPr>
      </p:cxnSp>
      <p:sp>
        <p:nvSpPr>
          <p:cNvPr id="343" name="Google Shape;343;p35"/>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21455B"/>
                </a:solidFill>
                <a:latin typeface="Barlow"/>
                <a:ea typeface="Barlow"/>
                <a:cs typeface="Barlow"/>
                <a:sym typeface="Barlow"/>
              </a:rPr>
              <a:t>CEOS Plenary 2025</a:t>
            </a:r>
            <a:endParaRPr sz="900">
              <a:solidFill>
                <a:srgbClr val="21455B"/>
              </a:solidFill>
              <a:latin typeface="Barlow"/>
              <a:ea typeface="Barlow"/>
              <a:cs typeface="Barlow"/>
              <a:sym typeface="Barlow"/>
            </a:endParaRPr>
          </a:p>
        </p:txBody>
      </p:sp>
      <p:pic>
        <p:nvPicPr>
          <p:cNvPr id="344" name="Google Shape;344;p35" title="CEOS_ARD_Logo_blue_corrected.png"/>
          <p:cNvPicPr preferRelativeResize="0"/>
          <p:nvPr/>
        </p:nvPicPr>
        <p:blipFill rotWithShape="1">
          <a:blip r:embed="rId3">
            <a:alphaModFix/>
          </a:blip>
          <a:srcRect b="228" l="0" r="0" t="238"/>
          <a:stretch/>
        </p:blipFill>
        <p:spPr>
          <a:xfrm>
            <a:off x="8173950" y="138054"/>
            <a:ext cx="861200" cy="690225"/>
          </a:xfrm>
          <a:prstGeom prst="rect">
            <a:avLst/>
          </a:prstGeom>
          <a:noFill/>
          <a:ln>
            <a:noFill/>
          </a:ln>
        </p:spPr>
      </p:pic>
      <p:pic>
        <p:nvPicPr>
          <p:cNvPr id="345" name="Google Shape;345;p35" title="CARD4L-SAR_Background-ALOS2.jpg"/>
          <p:cNvPicPr preferRelativeResize="0"/>
          <p:nvPr/>
        </p:nvPicPr>
        <p:blipFill rotWithShape="1">
          <a:blip r:embed="rId4">
            <a:alphaModFix/>
          </a:blip>
          <a:srcRect b="2915" l="5346" r="517" t="865"/>
          <a:stretch/>
        </p:blipFill>
        <p:spPr>
          <a:xfrm flipH="1">
            <a:off x="-4391025" y="-45225"/>
            <a:ext cx="5222700" cy="5004600"/>
          </a:xfrm>
          <a:prstGeom prst="donut">
            <a:avLst>
              <a:gd fmla="val 10848" name="adj"/>
            </a:avLst>
          </a:prstGeom>
          <a:noFill/>
          <a:ln>
            <a:noFill/>
          </a:ln>
        </p:spPr>
      </p:pic>
      <p:sp>
        <p:nvSpPr>
          <p:cNvPr id="346" name="Google Shape;346;p35"/>
          <p:cNvSpPr txBox="1"/>
          <p:nvPr/>
        </p:nvSpPr>
        <p:spPr>
          <a:xfrm>
            <a:off x="1013150" y="193363"/>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100">
                <a:solidFill>
                  <a:srgbClr val="21455B"/>
                </a:solidFill>
                <a:latin typeface="Barlow"/>
                <a:ea typeface="Barlow"/>
                <a:cs typeface="Barlow"/>
                <a:sym typeface="Barlow"/>
              </a:rPr>
              <a:t>Strategy Timeline</a:t>
            </a:r>
            <a:endParaRPr sz="3100">
              <a:solidFill>
                <a:srgbClr val="21455B"/>
              </a:solidFill>
              <a:latin typeface="Barlow"/>
              <a:ea typeface="Barlow"/>
              <a:cs typeface="Barlow"/>
              <a:sym typeface="Barlow"/>
            </a:endParaRPr>
          </a:p>
        </p:txBody>
      </p:sp>
      <p:sp>
        <p:nvSpPr>
          <p:cNvPr id="347" name="Google Shape;347;p35"/>
          <p:cNvSpPr txBox="1"/>
          <p:nvPr/>
        </p:nvSpPr>
        <p:spPr>
          <a:xfrm>
            <a:off x="1013150" y="1016887"/>
            <a:ext cx="7957800" cy="3756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800">
                <a:solidFill>
                  <a:srgbClr val="21455B"/>
                </a:solidFill>
                <a:latin typeface="Barlow"/>
                <a:ea typeface="Barlow"/>
                <a:cs typeface="Barlow"/>
                <a:sym typeface="Barlow"/>
              </a:rPr>
              <a:t>CEOS-ARD Strategy 2026 would be developed throughout 2026 by the CEOS-ARD Oversight Group in collaboration with various CEOS entities and in consultation with external stakeholders.</a:t>
            </a:r>
            <a:endParaRPr sz="1800">
              <a:solidFill>
                <a:srgbClr val="21455B"/>
              </a:solidFill>
              <a:latin typeface="Barlow"/>
              <a:ea typeface="Barlow"/>
              <a:cs typeface="Barlow"/>
              <a:sym typeface="Barlow"/>
            </a:endParaRPr>
          </a:p>
          <a:p>
            <a:pPr indent="-342900" lvl="0" marL="457200" rtl="0" algn="l">
              <a:lnSpc>
                <a:spcPct val="100000"/>
              </a:lnSpc>
              <a:spcBef>
                <a:spcPts val="1200"/>
              </a:spcBef>
              <a:spcAft>
                <a:spcPts val="0"/>
              </a:spcAft>
              <a:buClr>
                <a:srgbClr val="21455B"/>
              </a:buClr>
              <a:buSzPts val="1800"/>
              <a:buFont typeface="Barlow"/>
              <a:buChar char="●"/>
            </a:pPr>
            <a:r>
              <a:rPr lang="en" sz="1800">
                <a:solidFill>
                  <a:srgbClr val="21455B"/>
                </a:solidFill>
                <a:latin typeface="Barlow"/>
                <a:ea typeface="Barlow"/>
                <a:cs typeface="Barlow"/>
                <a:sym typeface="Barlow"/>
              </a:rPr>
              <a:t>Initial outline to be presented at SIT-41 (April 2026)</a:t>
            </a:r>
            <a:endParaRPr sz="1800">
              <a:solidFill>
                <a:srgbClr val="21455B"/>
              </a:solidFill>
              <a:latin typeface="Barlow"/>
              <a:ea typeface="Barlow"/>
              <a:cs typeface="Barlow"/>
              <a:sym typeface="Barlow"/>
            </a:endParaRPr>
          </a:p>
          <a:p>
            <a:pPr indent="-342900" lvl="0" marL="457200" rtl="0" algn="l">
              <a:lnSpc>
                <a:spcPct val="100000"/>
              </a:lnSpc>
              <a:spcBef>
                <a:spcPts val="1200"/>
              </a:spcBef>
              <a:spcAft>
                <a:spcPts val="0"/>
              </a:spcAft>
              <a:buClr>
                <a:srgbClr val="21455B"/>
              </a:buClr>
              <a:buSzPts val="1800"/>
              <a:buFont typeface="Barlow"/>
              <a:buChar char="●"/>
            </a:pPr>
            <a:r>
              <a:rPr lang="en" sz="1800">
                <a:solidFill>
                  <a:srgbClr val="21455B"/>
                </a:solidFill>
                <a:latin typeface="Barlow"/>
                <a:ea typeface="Barlow"/>
                <a:cs typeface="Barlow"/>
                <a:sym typeface="Barlow"/>
              </a:rPr>
              <a:t>Near complete draft then prepared for discussion at SIT Technical Workshop 2026</a:t>
            </a:r>
            <a:endParaRPr sz="1800">
              <a:solidFill>
                <a:srgbClr val="21455B"/>
              </a:solidFill>
              <a:latin typeface="Barlow"/>
              <a:ea typeface="Barlow"/>
              <a:cs typeface="Barlow"/>
              <a:sym typeface="Barlow"/>
            </a:endParaRPr>
          </a:p>
          <a:p>
            <a:pPr indent="-342900" lvl="0" marL="457200" rtl="0" algn="l">
              <a:lnSpc>
                <a:spcPct val="100000"/>
              </a:lnSpc>
              <a:spcBef>
                <a:spcPts val="1200"/>
              </a:spcBef>
              <a:spcAft>
                <a:spcPts val="0"/>
              </a:spcAft>
              <a:buClr>
                <a:srgbClr val="21455B"/>
              </a:buClr>
              <a:buSzPts val="1800"/>
              <a:buFont typeface="Barlow"/>
              <a:buChar char="●"/>
            </a:pPr>
            <a:r>
              <a:rPr lang="en" sz="1800">
                <a:solidFill>
                  <a:srgbClr val="21455B"/>
                </a:solidFill>
                <a:latin typeface="Barlow"/>
                <a:ea typeface="Barlow"/>
                <a:cs typeface="Barlow"/>
                <a:sym typeface="Barlow"/>
              </a:rPr>
              <a:t>Presentation for endorsement at CEOS Plenary 2026 (hosted by Australia, Hobart)</a:t>
            </a:r>
            <a:endParaRPr sz="1800">
              <a:solidFill>
                <a:srgbClr val="21455B"/>
              </a:solidFill>
              <a:latin typeface="Barlow"/>
              <a:ea typeface="Barlow"/>
              <a:cs typeface="Barlow"/>
              <a:sym typeface="Barlow"/>
            </a:endParaRPr>
          </a:p>
          <a:p>
            <a:pPr indent="-342900" lvl="0" marL="457200" rtl="0" algn="l">
              <a:lnSpc>
                <a:spcPct val="100000"/>
              </a:lnSpc>
              <a:spcBef>
                <a:spcPts val="1200"/>
              </a:spcBef>
              <a:spcAft>
                <a:spcPts val="1200"/>
              </a:spcAft>
              <a:buClr>
                <a:srgbClr val="21455B"/>
              </a:buClr>
              <a:buSzPts val="1800"/>
              <a:buFont typeface="Barlow"/>
              <a:buChar char="●"/>
            </a:pPr>
            <a:r>
              <a:rPr lang="en" sz="1800">
                <a:solidFill>
                  <a:srgbClr val="21455B"/>
                </a:solidFill>
                <a:latin typeface="Barlow"/>
                <a:ea typeface="Barlow"/>
                <a:cs typeface="Barlow"/>
                <a:sym typeface="Barlow"/>
              </a:rPr>
              <a:t>Joint WGCV-56 and LSI-VC-19 meeting a critical and timely milestone for data quality topics</a:t>
            </a:r>
            <a:endParaRPr sz="1800">
              <a:solidFill>
                <a:srgbClr val="21455B"/>
              </a:solidFill>
              <a:latin typeface="Barlow"/>
              <a:ea typeface="Barlow"/>
              <a:cs typeface="Barlow"/>
              <a:sym typeface="Barlow"/>
            </a:endParaRPr>
          </a:p>
        </p:txBody>
      </p:sp>
      <p:pic>
        <p:nvPicPr>
          <p:cNvPr id="348" name="Google Shape;348;p35" title="CEOS_logo_ard_blue.png"/>
          <p:cNvPicPr preferRelativeResize="0"/>
          <p:nvPr/>
        </p:nvPicPr>
        <p:blipFill rotWithShape="1">
          <a:blip r:embed="rId5">
            <a:alphaModFix/>
          </a:blip>
          <a:srcRect b="0" l="9" r="0" t="0"/>
          <a:stretch/>
        </p:blipFill>
        <p:spPr>
          <a:xfrm>
            <a:off x="5992452" y="231433"/>
            <a:ext cx="2179997" cy="5034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352" name="Shape 352"/>
        <p:cNvGrpSpPr/>
        <p:nvPr/>
      </p:nvGrpSpPr>
      <p:grpSpPr>
        <a:xfrm>
          <a:off x="0" y="0"/>
          <a:ext cx="0" cy="0"/>
          <a:chOff x="0" y="0"/>
          <a:chExt cx="0" cy="0"/>
        </a:xfrm>
      </p:grpSpPr>
      <p:cxnSp>
        <p:nvCxnSpPr>
          <p:cNvPr id="353" name="Google Shape;353;p36"/>
          <p:cNvCxnSpPr/>
          <p:nvPr/>
        </p:nvCxnSpPr>
        <p:spPr>
          <a:xfrm>
            <a:off x="172950" y="4757875"/>
            <a:ext cx="8798100" cy="0"/>
          </a:xfrm>
          <a:prstGeom prst="straightConnector1">
            <a:avLst/>
          </a:prstGeom>
          <a:noFill/>
          <a:ln cap="flat" cmpd="sng" w="9525">
            <a:solidFill>
              <a:schemeClr val="lt1"/>
            </a:solidFill>
            <a:prstDash val="dot"/>
            <a:round/>
            <a:headEnd len="med" w="med" type="none"/>
            <a:tailEnd len="med" w="med" type="none"/>
          </a:ln>
        </p:spPr>
      </p:cxnSp>
      <p:sp>
        <p:nvSpPr>
          <p:cNvPr id="354" name="Google Shape;354;p36"/>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lt1"/>
                </a:solidFill>
                <a:latin typeface="Barlow"/>
                <a:ea typeface="Barlow"/>
                <a:cs typeface="Barlow"/>
                <a:sym typeface="Barlow"/>
              </a:rPr>
              <a:t>CEOS Plenary 2025</a:t>
            </a:r>
            <a:endParaRPr sz="900">
              <a:solidFill>
                <a:schemeClr val="lt1"/>
              </a:solidFill>
              <a:latin typeface="Barlow"/>
              <a:ea typeface="Barlow"/>
              <a:cs typeface="Barlow"/>
              <a:sym typeface="Barlow"/>
            </a:endParaRPr>
          </a:p>
        </p:txBody>
      </p:sp>
      <p:pic>
        <p:nvPicPr>
          <p:cNvPr id="355" name="Google Shape;355;p36" title="CEOS_logo_white_text_right.png"/>
          <p:cNvPicPr preferRelativeResize="0"/>
          <p:nvPr/>
        </p:nvPicPr>
        <p:blipFill rotWithShape="1">
          <a:blip r:embed="rId3">
            <a:alphaModFix/>
          </a:blip>
          <a:srcRect b="0" l="-420" r="419" t="0"/>
          <a:stretch/>
        </p:blipFill>
        <p:spPr>
          <a:xfrm>
            <a:off x="5897725" y="231425"/>
            <a:ext cx="2198523" cy="503475"/>
          </a:xfrm>
          <a:prstGeom prst="rect">
            <a:avLst/>
          </a:prstGeom>
          <a:noFill/>
          <a:ln>
            <a:noFill/>
          </a:ln>
        </p:spPr>
      </p:pic>
      <p:pic>
        <p:nvPicPr>
          <p:cNvPr id="356" name="Google Shape;356;p36" title="CEOS_ARD_Logo_white.png"/>
          <p:cNvPicPr preferRelativeResize="0"/>
          <p:nvPr/>
        </p:nvPicPr>
        <p:blipFill rotWithShape="1">
          <a:blip r:embed="rId4">
            <a:alphaModFix/>
          </a:blip>
          <a:srcRect b="0" l="0" r="0" t="0"/>
          <a:stretch/>
        </p:blipFill>
        <p:spPr>
          <a:xfrm>
            <a:off x="8173950" y="138054"/>
            <a:ext cx="861200" cy="690225"/>
          </a:xfrm>
          <a:prstGeom prst="rect">
            <a:avLst/>
          </a:prstGeom>
          <a:noFill/>
          <a:ln>
            <a:noFill/>
          </a:ln>
        </p:spPr>
      </p:pic>
      <p:pic>
        <p:nvPicPr>
          <p:cNvPr id="357" name="Google Shape;357;p36" title="slide6.jpg"/>
          <p:cNvPicPr preferRelativeResize="0"/>
          <p:nvPr/>
        </p:nvPicPr>
        <p:blipFill rotWithShape="1">
          <a:blip r:embed="rId5">
            <a:alphaModFix/>
          </a:blip>
          <a:srcRect b="0" l="56750" r="-25183" t="0"/>
          <a:stretch/>
        </p:blipFill>
        <p:spPr>
          <a:xfrm flipH="1">
            <a:off x="-4391025" y="-45225"/>
            <a:ext cx="5222700" cy="5004600"/>
          </a:xfrm>
          <a:prstGeom prst="donut">
            <a:avLst>
              <a:gd fmla="val 10848" name="adj"/>
            </a:avLst>
          </a:prstGeom>
          <a:noFill/>
          <a:ln>
            <a:noFill/>
          </a:ln>
        </p:spPr>
      </p:pic>
      <p:sp>
        <p:nvSpPr>
          <p:cNvPr id="358" name="Google Shape;358;p36"/>
          <p:cNvSpPr txBox="1"/>
          <p:nvPr/>
        </p:nvSpPr>
        <p:spPr>
          <a:xfrm>
            <a:off x="1013150" y="193363"/>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100">
                <a:solidFill>
                  <a:schemeClr val="lt1"/>
                </a:solidFill>
                <a:latin typeface="Barlow"/>
                <a:ea typeface="Barlow"/>
                <a:cs typeface="Barlow"/>
                <a:sym typeface="Barlow"/>
              </a:rPr>
              <a:t>Closing</a:t>
            </a:r>
            <a:endParaRPr sz="3100">
              <a:solidFill>
                <a:schemeClr val="lt1"/>
              </a:solidFill>
              <a:latin typeface="Barlow"/>
              <a:ea typeface="Barlow"/>
              <a:cs typeface="Barlow"/>
              <a:sym typeface="Barlow"/>
            </a:endParaRPr>
          </a:p>
        </p:txBody>
      </p:sp>
      <p:graphicFrame>
        <p:nvGraphicFramePr>
          <p:cNvPr id="359" name="Google Shape;359;p36"/>
          <p:cNvGraphicFramePr/>
          <p:nvPr/>
        </p:nvGraphicFramePr>
        <p:xfrm>
          <a:off x="1083000" y="1170425"/>
          <a:ext cx="3000000" cy="3000000"/>
        </p:xfrm>
        <a:graphic>
          <a:graphicData uri="http://schemas.openxmlformats.org/drawingml/2006/table">
            <a:tbl>
              <a:tblPr bandCol="1" bandRow="1">
                <a:noFill/>
                <a:tableStyleId>{057857BD-BCB9-4741-86A5-A8F5980CFE1A}</a:tableStyleId>
              </a:tblPr>
              <a:tblGrid>
                <a:gridCol w="1280825"/>
                <a:gridCol w="4995325"/>
                <a:gridCol w="1447375"/>
              </a:tblGrid>
              <a:tr h="888525">
                <a:tc>
                  <a:txBody>
                    <a:bodyPr/>
                    <a:lstStyle/>
                    <a:p>
                      <a:pPr indent="0" lvl="0" marL="0" rtl="0" algn="ctr">
                        <a:lnSpc>
                          <a:spcPct val="115000"/>
                        </a:lnSpc>
                        <a:spcBef>
                          <a:spcPts val="0"/>
                        </a:spcBef>
                        <a:spcAft>
                          <a:spcPts val="0"/>
                        </a:spcAft>
                        <a:buNone/>
                      </a:pPr>
                      <a:r>
                        <a:rPr b="1" lang="en" sz="1200">
                          <a:solidFill>
                            <a:srgbClr val="FFFFFF"/>
                          </a:solidFill>
                          <a:latin typeface="Calibri"/>
                          <a:ea typeface="Calibri"/>
                          <a:cs typeface="Calibri"/>
                          <a:sym typeface="Calibri"/>
                        </a:rPr>
                        <a:t>CEOS Plenary 2025 Proposed </a:t>
                      </a:r>
                      <a:r>
                        <a:rPr b="1" lang="en" sz="1200">
                          <a:solidFill>
                            <a:srgbClr val="FFFFFF"/>
                          </a:solidFill>
                          <a:latin typeface="Calibri"/>
                          <a:ea typeface="Calibri"/>
                          <a:cs typeface="Calibri"/>
                          <a:sym typeface="Calibri"/>
                        </a:rPr>
                        <a:t>Action</a:t>
                      </a:r>
                      <a:r>
                        <a:rPr b="1" lang="en" sz="1200">
                          <a:solidFill>
                            <a:srgbClr val="FFFFFF"/>
                          </a:solidFill>
                          <a:latin typeface="Calibri"/>
                          <a:ea typeface="Calibri"/>
                          <a:cs typeface="Calibri"/>
                          <a:sym typeface="Calibri"/>
                        </a:rPr>
                        <a:t>s</a:t>
                      </a:r>
                      <a:endParaRPr b="1" sz="1200">
                        <a:solidFill>
                          <a:srgbClr val="FFFFFF"/>
                        </a:solidFill>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1C4587"/>
                    </a:solidFill>
                  </a:tcPr>
                </a:tc>
                <a:tc>
                  <a:txBody>
                    <a:bodyPr/>
                    <a:lstStyle/>
                    <a:p>
                      <a:pPr indent="0" lvl="0" marL="0" rtl="0" algn="l">
                        <a:lnSpc>
                          <a:spcPct val="115000"/>
                        </a:lnSpc>
                        <a:spcBef>
                          <a:spcPts val="0"/>
                        </a:spcBef>
                        <a:spcAft>
                          <a:spcPts val="0"/>
                        </a:spcAft>
                        <a:buNone/>
                      </a:pPr>
                      <a:r>
                        <a:rPr lang="en" sz="1200">
                          <a:latin typeface="Calibri"/>
                          <a:ea typeface="Calibri"/>
                          <a:cs typeface="Calibri"/>
                          <a:sym typeface="Calibri"/>
                        </a:rPr>
                        <a:t>CEOS-ARD Oversight Group to develop the CEOS-ARD Strategy 2026 (for endorsement at CEOS Plenary 2026), which will define the actions, resources, and commitments required to deliver the next level of ambition for CEOS-ARD. </a:t>
                      </a:r>
                      <a:endParaRPr sz="1200">
                        <a:latin typeface="Calibri"/>
                        <a:ea typeface="Calibri"/>
                        <a:cs typeface="Calibri"/>
                        <a:sym typeface="Calibri"/>
                      </a:endParaRPr>
                    </a:p>
                    <a:p>
                      <a:pPr indent="0" lvl="0" marL="0" rtl="0" algn="l">
                        <a:lnSpc>
                          <a:spcPct val="115000"/>
                        </a:lnSpc>
                        <a:spcBef>
                          <a:spcPts val="0"/>
                        </a:spcBef>
                        <a:spcAft>
                          <a:spcPts val="0"/>
                        </a:spcAft>
                        <a:buNone/>
                      </a:pPr>
                      <a:r>
                        <a:t/>
                      </a:r>
                      <a:endParaRPr sz="1200">
                        <a:latin typeface="Calibri"/>
                        <a:ea typeface="Calibri"/>
                        <a:cs typeface="Calibri"/>
                        <a:sym typeface="Calibri"/>
                      </a:endParaRPr>
                    </a:p>
                    <a:p>
                      <a:pPr indent="0" lvl="0" marL="0" rtl="0" algn="l">
                        <a:lnSpc>
                          <a:spcPct val="115000"/>
                        </a:lnSpc>
                        <a:spcBef>
                          <a:spcPts val="0"/>
                        </a:spcBef>
                        <a:spcAft>
                          <a:spcPts val="0"/>
                        </a:spcAft>
                        <a:buNone/>
                      </a:pPr>
                      <a:r>
                        <a:rPr lang="en" sz="1200">
                          <a:latin typeface="Calibri"/>
                          <a:ea typeface="Calibri"/>
                          <a:cs typeface="Calibri"/>
                          <a:sym typeface="Calibri"/>
                        </a:rPr>
                        <a:t>CEOS Principals to consider nominations to the Strategy writing team, with particular consideration to the ‘CEOS Dependencies’ noted in the </a:t>
                      </a:r>
                      <a:r>
                        <a:rPr lang="en" sz="1200">
                          <a:latin typeface="Calibri"/>
                          <a:ea typeface="Calibri"/>
                          <a:cs typeface="Calibri"/>
                          <a:sym typeface="Calibri"/>
                        </a:rPr>
                        <a:t>supplied </a:t>
                      </a:r>
                      <a:r>
                        <a:rPr lang="en" sz="1200" u="sng">
                          <a:solidFill>
                            <a:schemeClr val="hlink"/>
                          </a:solidFill>
                          <a:latin typeface="Calibri"/>
                          <a:ea typeface="Calibri"/>
                          <a:cs typeface="Calibri"/>
                          <a:sym typeface="Calibri"/>
                          <a:hlinkClick r:id="rId6"/>
                        </a:rPr>
                        <a:t>Consultation Paper and Concept Note</a:t>
                      </a:r>
                      <a:r>
                        <a:rPr lang="en" sz="1200">
                          <a:latin typeface="Calibri"/>
                          <a:ea typeface="Calibri"/>
                          <a:cs typeface="Calibri"/>
                          <a:sym typeface="Calibri"/>
                        </a:rPr>
                        <a:t>.</a:t>
                      </a:r>
                      <a:endParaRPr sz="1200">
                        <a:latin typeface="Calibri"/>
                        <a:ea typeface="Calibri"/>
                        <a:cs typeface="Calibri"/>
                        <a:sym typeface="Calibri"/>
                      </a:endParaRPr>
                    </a:p>
                    <a:p>
                      <a:pPr indent="0" lvl="0" marL="0" rtl="0" algn="l">
                        <a:lnSpc>
                          <a:spcPct val="115000"/>
                        </a:lnSpc>
                        <a:spcBef>
                          <a:spcPts val="0"/>
                        </a:spcBef>
                        <a:spcAft>
                          <a:spcPts val="0"/>
                        </a:spcAft>
                        <a:buNone/>
                      </a:pPr>
                      <a:r>
                        <a:t/>
                      </a:r>
                      <a:endParaRPr sz="1200">
                        <a:latin typeface="Calibri"/>
                        <a:ea typeface="Calibri"/>
                        <a:cs typeface="Calibri"/>
                        <a:sym typeface="Calibri"/>
                      </a:endParaRPr>
                    </a:p>
                    <a:p>
                      <a:pPr indent="0" lvl="0" marL="0" rtl="0" algn="l">
                        <a:lnSpc>
                          <a:spcPct val="115000"/>
                        </a:lnSpc>
                        <a:spcBef>
                          <a:spcPts val="0"/>
                        </a:spcBef>
                        <a:spcAft>
                          <a:spcPts val="0"/>
                        </a:spcAft>
                        <a:buNone/>
                      </a:pPr>
                      <a:r>
                        <a:rPr lang="en" sz="1200">
                          <a:latin typeface="Calibri"/>
                          <a:ea typeface="Calibri"/>
                          <a:cs typeface="Calibri"/>
                          <a:sym typeface="Calibri"/>
                        </a:rPr>
                        <a:t>Maintaining awareness and leadership of CEOS-ARD progress in global standards bodies (e.g. ISO, OGC) requires increased coordination between CEOS Agencies and national standards bodies to influence national representation and voting results. CEOS Agencies are asked to identify their national organizations within ISO and inform CEOS-ARD OG of any willingness to convey priorities to inform formal voting procedures. Clarify CEOS connection points to ISO</a:t>
                      </a:r>
                      <a:endParaRPr sz="1200">
                        <a:latin typeface="Calibri"/>
                        <a:ea typeface="Calibri"/>
                        <a:cs typeface="Calibri"/>
                        <a:sym typeface="Calibri"/>
                      </a:endParaRPr>
                    </a:p>
                  </a:txBody>
                  <a:tcPr marT="25400" marB="25400" marR="25400" marL="25400"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b="1" lang="en" sz="1200">
                          <a:latin typeface="Calibri"/>
                          <a:ea typeface="Calibri"/>
                          <a:cs typeface="Calibri"/>
                          <a:sym typeface="Calibri"/>
                        </a:rPr>
                        <a:t>31 </a:t>
                      </a:r>
                      <a:r>
                        <a:rPr b="1" lang="en" sz="1200">
                          <a:latin typeface="Calibri"/>
                          <a:ea typeface="Calibri"/>
                          <a:cs typeface="Calibri"/>
                          <a:sym typeface="Calibri"/>
                        </a:rPr>
                        <a:t>December 2025</a:t>
                      </a:r>
                      <a:endParaRPr b="1" sz="1200">
                        <a:latin typeface="Calibri"/>
                        <a:ea typeface="Calibri"/>
                        <a:cs typeface="Calibri"/>
                        <a:sym typeface="Calibri"/>
                      </a:endParaRPr>
                    </a:p>
                  </a:txBody>
                  <a:tcPr marT="25400" marB="25400" marR="25400" marL="25400" anchor="ctr">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363" name="Shape 363"/>
        <p:cNvGrpSpPr/>
        <p:nvPr/>
      </p:nvGrpSpPr>
      <p:grpSpPr>
        <a:xfrm>
          <a:off x="0" y="0"/>
          <a:ext cx="0" cy="0"/>
          <a:chOff x="0" y="0"/>
          <a:chExt cx="0" cy="0"/>
        </a:xfrm>
      </p:grpSpPr>
      <p:cxnSp>
        <p:nvCxnSpPr>
          <p:cNvPr id="364" name="Google Shape;364;p37"/>
          <p:cNvCxnSpPr/>
          <p:nvPr/>
        </p:nvCxnSpPr>
        <p:spPr>
          <a:xfrm>
            <a:off x="172950" y="4757875"/>
            <a:ext cx="8798100" cy="0"/>
          </a:xfrm>
          <a:prstGeom prst="straightConnector1">
            <a:avLst/>
          </a:prstGeom>
          <a:noFill/>
          <a:ln cap="flat" cmpd="sng" w="9525">
            <a:solidFill>
              <a:schemeClr val="lt1"/>
            </a:solidFill>
            <a:prstDash val="dot"/>
            <a:round/>
            <a:headEnd len="med" w="med" type="none"/>
            <a:tailEnd len="med" w="med" type="none"/>
          </a:ln>
        </p:spPr>
      </p:cxnSp>
      <p:sp>
        <p:nvSpPr>
          <p:cNvPr id="365" name="Google Shape;365;p37"/>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lt1"/>
                </a:solidFill>
                <a:latin typeface="Barlow"/>
                <a:ea typeface="Barlow"/>
                <a:cs typeface="Barlow"/>
                <a:sym typeface="Barlow"/>
              </a:rPr>
              <a:t>CEOS Plenary 2025</a:t>
            </a:r>
            <a:endParaRPr sz="900">
              <a:solidFill>
                <a:schemeClr val="lt1"/>
              </a:solidFill>
              <a:latin typeface="Barlow"/>
              <a:ea typeface="Barlow"/>
              <a:cs typeface="Barlow"/>
              <a:sym typeface="Barlow"/>
            </a:endParaRPr>
          </a:p>
        </p:txBody>
      </p:sp>
      <p:pic>
        <p:nvPicPr>
          <p:cNvPr id="366" name="Google Shape;366;p37" title="CEOS_logo_white_text_right.png"/>
          <p:cNvPicPr preferRelativeResize="0"/>
          <p:nvPr/>
        </p:nvPicPr>
        <p:blipFill rotWithShape="1">
          <a:blip r:embed="rId3">
            <a:alphaModFix/>
          </a:blip>
          <a:srcRect b="0" l="-420" r="419" t="0"/>
          <a:stretch/>
        </p:blipFill>
        <p:spPr>
          <a:xfrm>
            <a:off x="5897725" y="231425"/>
            <a:ext cx="2198523" cy="503475"/>
          </a:xfrm>
          <a:prstGeom prst="rect">
            <a:avLst/>
          </a:prstGeom>
          <a:noFill/>
          <a:ln>
            <a:noFill/>
          </a:ln>
        </p:spPr>
      </p:pic>
      <p:pic>
        <p:nvPicPr>
          <p:cNvPr id="367" name="Google Shape;367;p37" title="CEOS_ARD_Logo_white.png"/>
          <p:cNvPicPr preferRelativeResize="0"/>
          <p:nvPr/>
        </p:nvPicPr>
        <p:blipFill rotWithShape="1">
          <a:blip r:embed="rId4">
            <a:alphaModFix/>
          </a:blip>
          <a:srcRect b="0" l="0" r="0" t="0"/>
          <a:stretch/>
        </p:blipFill>
        <p:spPr>
          <a:xfrm>
            <a:off x="8173950" y="138054"/>
            <a:ext cx="861200" cy="690225"/>
          </a:xfrm>
          <a:prstGeom prst="rect">
            <a:avLst/>
          </a:prstGeom>
          <a:noFill/>
          <a:ln>
            <a:noFill/>
          </a:ln>
        </p:spPr>
      </p:pic>
      <p:pic>
        <p:nvPicPr>
          <p:cNvPr id="368" name="Google Shape;368;p37" title="slide6.jpg"/>
          <p:cNvPicPr preferRelativeResize="0"/>
          <p:nvPr/>
        </p:nvPicPr>
        <p:blipFill rotWithShape="1">
          <a:blip r:embed="rId5">
            <a:alphaModFix/>
          </a:blip>
          <a:srcRect b="0" l="56750" r="-25183" t="0"/>
          <a:stretch/>
        </p:blipFill>
        <p:spPr>
          <a:xfrm flipH="1">
            <a:off x="-4391025" y="-45225"/>
            <a:ext cx="5222700" cy="5004600"/>
          </a:xfrm>
          <a:prstGeom prst="donut">
            <a:avLst>
              <a:gd fmla="val 10848" name="adj"/>
            </a:avLst>
          </a:prstGeom>
          <a:noFill/>
          <a:ln>
            <a:noFill/>
          </a:ln>
        </p:spPr>
      </p:pic>
      <p:sp>
        <p:nvSpPr>
          <p:cNvPr id="369" name="Google Shape;369;p37"/>
          <p:cNvSpPr txBox="1"/>
          <p:nvPr/>
        </p:nvSpPr>
        <p:spPr>
          <a:xfrm>
            <a:off x="1013150" y="193363"/>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100">
                <a:solidFill>
                  <a:schemeClr val="lt1"/>
                </a:solidFill>
                <a:latin typeface="Barlow"/>
                <a:ea typeface="Barlow"/>
                <a:cs typeface="Barlow"/>
                <a:sym typeface="Barlow"/>
              </a:rPr>
              <a:t>Closing</a:t>
            </a:r>
            <a:endParaRPr sz="3100">
              <a:solidFill>
                <a:schemeClr val="lt1"/>
              </a:solidFill>
              <a:latin typeface="Barlow"/>
              <a:ea typeface="Barlow"/>
              <a:cs typeface="Barlow"/>
              <a:sym typeface="Barlow"/>
            </a:endParaRPr>
          </a:p>
        </p:txBody>
      </p:sp>
      <p:sp>
        <p:nvSpPr>
          <p:cNvPr id="370" name="Google Shape;370;p37"/>
          <p:cNvSpPr txBox="1"/>
          <p:nvPr/>
        </p:nvSpPr>
        <p:spPr>
          <a:xfrm>
            <a:off x="1058175" y="1248911"/>
            <a:ext cx="7525200" cy="33198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lt1"/>
              </a:buClr>
              <a:buSzPts val="2200"/>
              <a:buFont typeface="Barlow"/>
              <a:buChar char="●"/>
            </a:pPr>
            <a:r>
              <a:rPr b="1" lang="en" sz="2200">
                <a:solidFill>
                  <a:schemeClr val="lt1"/>
                </a:solidFill>
                <a:latin typeface="Barlow"/>
                <a:ea typeface="Barlow"/>
                <a:cs typeface="Barlow"/>
                <a:sym typeface="Barlow"/>
              </a:rPr>
              <a:t>Thank you to everyone for supporting this effort!</a:t>
            </a:r>
            <a:endParaRPr b="1" sz="2200">
              <a:solidFill>
                <a:schemeClr val="lt1"/>
              </a:solidFill>
              <a:latin typeface="Barlow"/>
              <a:ea typeface="Barlow"/>
              <a:cs typeface="Barlow"/>
              <a:sym typeface="Barlow"/>
            </a:endParaRPr>
          </a:p>
          <a:p>
            <a:pPr indent="-368300" lvl="0" marL="457200" rtl="0" algn="l">
              <a:spcBef>
                <a:spcPts val="600"/>
              </a:spcBef>
              <a:spcAft>
                <a:spcPts val="0"/>
              </a:spcAft>
              <a:buClr>
                <a:schemeClr val="lt1"/>
              </a:buClr>
              <a:buSzPts val="2200"/>
              <a:buFont typeface="Barlow"/>
              <a:buChar char="●"/>
            </a:pPr>
            <a:r>
              <a:rPr lang="en" sz="2200">
                <a:solidFill>
                  <a:schemeClr val="lt1"/>
                </a:solidFill>
                <a:latin typeface="Barlow"/>
                <a:ea typeface="Barlow"/>
                <a:cs typeface="Barlow"/>
                <a:sym typeface="Barlow"/>
              </a:rPr>
              <a:t>Community reception has been extremely positive and encouraging</a:t>
            </a:r>
            <a:endParaRPr sz="2200">
              <a:solidFill>
                <a:schemeClr val="lt1"/>
              </a:solidFill>
              <a:latin typeface="Barlow"/>
              <a:ea typeface="Barlow"/>
              <a:cs typeface="Barlow"/>
              <a:sym typeface="Barlow"/>
            </a:endParaRPr>
          </a:p>
          <a:p>
            <a:pPr indent="-368300" lvl="0" marL="457200" rtl="0" algn="l">
              <a:spcBef>
                <a:spcPts val="600"/>
              </a:spcBef>
              <a:spcAft>
                <a:spcPts val="0"/>
              </a:spcAft>
              <a:buClr>
                <a:schemeClr val="lt1"/>
              </a:buClr>
              <a:buSzPts val="2200"/>
              <a:buFont typeface="Barlow"/>
              <a:buChar char="●"/>
            </a:pPr>
            <a:r>
              <a:rPr lang="en" sz="2200">
                <a:solidFill>
                  <a:schemeClr val="lt1"/>
                </a:solidFill>
                <a:latin typeface="Barlow"/>
                <a:ea typeface="Barlow"/>
                <a:cs typeface="Barlow"/>
                <a:sym typeface="Barlow"/>
              </a:rPr>
              <a:t>111 survey responses and counting (will remain open at: </a:t>
            </a:r>
            <a:r>
              <a:rPr lang="en" sz="2200" u="sng">
                <a:solidFill>
                  <a:schemeClr val="accent4"/>
                </a:solidFill>
                <a:latin typeface="Barlow"/>
                <a:ea typeface="Barlow"/>
                <a:cs typeface="Barlow"/>
                <a:sym typeface="Barlow"/>
                <a:hlinkClick r:id="rId6">
                  <a:extLst>
                    <a:ext uri="{A12FA001-AC4F-418D-AE19-62706E023703}">
                      <ahyp:hlinkClr val="tx"/>
                    </a:ext>
                  </a:extLst>
                </a:hlinkClick>
              </a:rPr>
              <a:t>ceos.org/ard/survey</a:t>
            </a:r>
            <a:r>
              <a:rPr lang="en" sz="2200">
                <a:solidFill>
                  <a:schemeClr val="accent4"/>
                </a:solidFill>
                <a:latin typeface="Barlow"/>
                <a:ea typeface="Barlow"/>
                <a:cs typeface="Barlow"/>
                <a:sym typeface="Barlow"/>
              </a:rPr>
              <a:t> </a:t>
            </a:r>
            <a:r>
              <a:rPr lang="en" sz="2200">
                <a:solidFill>
                  <a:schemeClr val="lt1"/>
                </a:solidFill>
                <a:latin typeface="Barlow"/>
                <a:ea typeface="Barlow"/>
                <a:cs typeface="Barlow"/>
                <a:sym typeface="Barlow"/>
              </a:rPr>
              <a:t>)</a:t>
            </a:r>
            <a:endParaRPr sz="2200">
              <a:solidFill>
                <a:schemeClr val="lt1"/>
              </a:solidFill>
              <a:latin typeface="Barlow"/>
              <a:ea typeface="Barlow"/>
              <a:cs typeface="Barlow"/>
              <a:sym typeface="Barlow"/>
            </a:endParaRPr>
          </a:p>
          <a:p>
            <a:pPr indent="-368300" lvl="0" marL="457200" rtl="0" algn="l">
              <a:spcBef>
                <a:spcPts val="600"/>
              </a:spcBef>
              <a:spcAft>
                <a:spcPts val="0"/>
              </a:spcAft>
              <a:buClr>
                <a:schemeClr val="lt1"/>
              </a:buClr>
              <a:buSzPts val="2200"/>
              <a:buFont typeface="Barlow"/>
              <a:buChar char="●"/>
            </a:pPr>
            <a:r>
              <a:rPr lang="en" sz="2200">
                <a:solidFill>
                  <a:schemeClr val="lt1"/>
                </a:solidFill>
                <a:latin typeface="Barlow"/>
                <a:ea typeface="Barlow"/>
                <a:cs typeface="Barlow"/>
                <a:sym typeface="Barlow"/>
              </a:rPr>
              <a:t>Numerous valuable inputs through interaction at events</a:t>
            </a:r>
            <a:endParaRPr sz="2200">
              <a:solidFill>
                <a:schemeClr val="lt1"/>
              </a:solidFill>
              <a:latin typeface="Barlow"/>
              <a:ea typeface="Barlow"/>
              <a:cs typeface="Barlow"/>
              <a:sym typeface="Barlow"/>
            </a:endParaRPr>
          </a:p>
          <a:p>
            <a:pPr indent="-368300" lvl="0" marL="457200" rtl="0" algn="l">
              <a:spcBef>
                <a:spcPts val="600"/>
              </a:spcBef>
              <a:spcAft>
                <a:spcPts val="600"/>
              </a:spcAft>
              <a:buClr>
                <a:schemeClr val="lt1"/>
              </a:buClr>
              <a:buSzPts val="2200"/>
              <a:buFont typeface="Barlow"/>
              <a:buChar char="●"/>
            </a:pPr>
            <a:r>
              <a:rPr lang="en" sz="2200">
                <a:solidFill>
                  <a:schemeClr val="lt1"/>
                </a:solidFill>
                <a:latin typeface="Barlow"/>
                <a:ea typeface="Barlow"/>
                <a:cs typeface="Barlow"/>
                <a:sym typeface="Barlow"/>
              </a:rPr>
              <a:t>2025 has been </a:t>
            </a:r>
            <a:r>
              <a:rPr lang="en" sz="2200" u="sng">
                <a:solidFill>
                  <a:schemeClr val="lt1"/>
                </a:solidFill>
                <a:latin typeface="Barlow"/>
                <a:ea typeface="Barlow"/>
                <a:cs typeface="Barlow"/>
                <a:sym typeface="Barlow"/>
              </a:rPr>
              <a:t>pivotal</a:t>
            </a:r>
            <a:r>
              <a:rPr lang="en" sz="2200">
                <a:solidFill>
                  <a:schemeClr val="lt1"/>
                </a:solidFill>
                <a:latin typeface="Barlow"/>
                <a:ea typeface="Barlow"/>
                <a:cs typeface="Barlow"/>
                <a:sym typeface="Barlow"/>
              </a:rPr>
              <a:t> for CEOS-ARD community engagement</a:t>
            </a:r>
            <a:endParaRPr sz="2200">
              <a:solidFill>
                <a:schemeClr val="lt1"/>
              </a:solidFill>
              <a:latin typeface="Barlow"/>
              <a:ea typeface="Barlow"/>
              <a:cs typeface="Barlow"/>
              <a:sym typeface="Barlow"/>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4" name="Shape 374"/>
        <p:cNvGrpSpPr/>
        <p:nvPr/>
      </p:nvGrpSpPr>
      <p:grpSpPr>
        <a:xfrm>
          <a:off x="0" y="0"/>
          <a:ext cx="0" cy="0"/>
          <a:chOff x="0" y="0"/>
          <a:chExt cx="0" cy="0"/>
        </a:xfrm>
      </p:grpSpPr>
      <p:cxnSp>
        <p:nvCxnSpPr>
          <p:cNvPr id="375" name="Google Shape;375;p38"/>
          <p:cNvCxnSpPr/>
          <p:nvPr/>
        </p:nvCxnSpPr>
        <p:spPr>
          <a:xfrm>
            <a:off x="172950" y="4757875"/>
            <a:ext cx="8798100" cy="0"/>
          </a:xfrm>
          <a:prstGeom prst="straightConnector1">
            <a:avLst/>
          </a:prstGeom>
          <a:noFill/>
          <a:ln cap="flat" cmpd="sng" w="9525">
            <a:solidFill>
              <a:srgbClr val="21455B"/>
            </a:solidFill>
            <a:prstDash val="dot"/>
            <a:round/>
            <a:headEnd len="med" w="med" type="none"/>
            <a:tailEnd len="med" w="med" type="none"/>
          </a:ln>
        </p:spPr>
      </p:cxnSp>
      <p:sp>
        <p:nvSpPr>
          <p:cNvPr id="376" name="Google Shape;376;p38"/>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21455B"/>
                </a:solidFill>
                <a:latin typeface="Barlow"/>
                <a:ea typeface="Barlow"/>
                <a:cs typeface="Barlow"/>
                <a:sym typeface="Barlow"/>
              </a:rPr>
              <a:t>CEOS Plenary 2025</a:t>
            </a:r>
            <a:endParaRPr sz="900">
              <a:solidFill>
                <a:srgbClr val="21455B"/>
              </a:solidFill>
              <a:latin typeface="Barlow"/>
              <a:ea typeface="Barlow"/>
              <a:cs typeface="Barlow"/>
              <a:sym typeface="Barlow"/>
            </a:endParaRPr>
          </a:p>
        </p:txBody>
      </p:sp>
      <p:pic>
        <p:nvPicPr>
          <p:cNvPr id="377" name="Google Shape;377;p38" title="CEOS_logo_ard_blue.png"/>
          <p:cNvPicPr preferRelativeResize="0"/>
          <p:nvPr/>
        </p:nvPicPr>
        <p:blipFill rotWithShape="1">
          <a:blip r:embed="rId3">
            <a:alphaModFix/>
          </a:blip>
          <a:srcRect b="0" l="9" r="0" t="0"/>
          <a:stretch/>
        </p:blipFill>
        <p:spPr>
          <a:xfrm>
            <a:off x="5992452" y="231433"/>
            <a:ext cx="2179997" cy="503475"/>
          </a:xfrm>
          <a:prstGeom prst="rect">
            <a:avLst/>
          </a:prstGeom>
          <a:noFill/>
          <a:ln>
            <a:noFill/>
          </a:ln>
        </p:spPr>
      </p:pic>
      <p:pic>
        <p:nvPicPr>
          <p:cNvPr id="378" name="Google Shape;378;p38" title="CEOS_ARD_Logo_blue_corrected.png"/>
          <p:cNvPicPr preferRelativeResize="0"/>
          <p:nvPr/>
        </p:nvPicPr>
        <p:blipFill rotWithShape="1">
          <a:blip r:embed="rId4">
            <a:alphaModFix/>
          </a:blip>
          <a:srcRect b="228" l="0" r="0" t="238"/>
          <a:stretch/>
        </p:blipFill>
        <p:spPr>
          <a:xfrm>
            <a:off x="8173950" y="138054"/>
            <a:ext cx="861200" cy="690225"/>
          </a:xfrm>
          <a:prstGeom prst="rect">
            <a:avLst/>
          </a:prstGeom>
          <a:noFill/>
          <a:ln>
            <a:noFill/>
          </a:ln>
        </p:spPr>
      </p:pic>
      <p:pic>
        <p:nvPicPr>
          <p:cNvPr id="379" name="Google Shape;379;p38" title="CARD4L-SAR_Background-ALOS2.jpg"/>
          <p:cNvPicPr preferRelativeResize="0"/>
          <p:nvPr/>
        </p:nvPicPr>
        <p:blipFill rotWithShape="1">
          <a:blip r:embed="rId5">
            <a:alphaModFix/>
          </a:blip>
          <a:srcRect b="2915" l="5346" r="517" t="865"/>
          <a:stretch/>
        </p:blipFill>
        <p:spPr>
          <a:xfrm flipH="1">
            <a:off x="-4391025" y="-45225"/>
            <a:ext cx="5222700" cy="5004600"/>
          </a:xfrm>
          <a:prstGeom prst="donut">
            <a:avLst>
              <a:gd fmla="val 10848" name="adj"/>
            </a:avLst>
          </a:prstGeom>
          <a:noFill/>
          <a:ln>
            <a:noFill/>
          </a:ln>
        </p:spPr>
      </p:pic>
      <p:sp>
        <p:nvSpPr>
          <p:cNvPr id="380" name="Google Shape;380;p38"/>
          <p:cNvSpPr txBox="1"/>
          <p:nvPr/>
        </p:nvSpPr>
        <p:spPr>
          <a:xfrm>
            <a:off x="1013150" y="193363"/>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100">
                <a:solidFill>
                  <a:srgbClr val="21455B"/>
                </a:solidFill>
                <a:latin typeface="Barlow"/>
                <a:ea typeface="Barlow"/>
                <a:cs typeface="Barlow"/>
                <a:sym typeface="Barlow"/>
              </a:rPr>
              <a:t>Connect</a:t>
            </a:r>
            <a:endParaRPr sz="3100">
              <a:solidFill>
                <a:srgbClr val="21455B"/>
              </a:solidFill>
              <a:latin typeface="Barlow"/>
              <a:ea typeface="Barlow"/>
              <a:cs typeface="Barlow"/>
              <a:sym typeface="Barlow"/>
            </a:endParaRPr>
          </a:p>
        </p:txBody>
      </p:sp>
      <p:sp>
        <p:nvSpPr>
          <p:cNvPr id="381" name="Google Shape;381;p38"/>
          <p:cNvSpPr txBox="1"/>
          <p:nvPr/>
        </p:nvSpPr>
        <p:spPr>
          <a:xfrm>
            <a:off x="1013150" y="1329750"/>
            <a:ext cx="7601400" cy="466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 sz="4600">
                <a:solidFill>
                  <a:srgbClr val="21455B"/>
                </a:solidFill>
                <a:uFill>
                  <a:noFill/>
                </a:uFill>
                <a:latin typeface="Barlow SemiBold"/>
                <a:ea typeface="Barlow SemiBold"/>
                <a:cs typeface="Barlow SemiBold"/>
                <a:sym typeface="Barlow SemiBold"/>
                <a:hlinkClick r:id="rId6">
                  <a:extLst>
                    <a:ext uri="{A12FA001-AC4F-418D-AE19-62706E023703}">
                      <ahyp:hlinkClr val="tx"/>
                    </a:ext>
                  </a:extLst>
                </a:hlinkClick>
              </a:rPr>
              <a:t>ceos.org/ard</a:t>
            </a:r>
            <a:endParaRPr sz="4600">
              <a:solidFill>
                <a:srgbClr val="21455B"/>
              </a:solidFill>
              <a:latin typeface="Barlow SemiBold"/>
              <a:ea typeface="Barlow SemiBold"/>
              <a:cs typeface="Barlow SemiBold"/>
              <a:sym typeface="Barlow SemiBold"/>
            </a:endParaRPr>
          </a:p>
          <a:p>
            <a:pPr indent="0" lvl="0" marL="0" rtl="0" algn="l">
              <a:lnSpc>
                <a:spcPct val="100000"/>
              </a:lnSpc>
              <a:spcBef>
                <a:spcPts val="300"/>
              </a:spcBef>
              <a:spcAft>
                <a:spcPts val="0"/>
              </a:spcAft>
              <a:buNone/>
            </a:pPr>
            <a:r>
              <a:t/>
            </a:r>
            <a:endParaRPr b="1" sz="2500">
              <a:solidFill>
                <a:srgbClr val="21455B"/>
              </a:solidFill>
              <a:latin typeface="Barlow"/>
              <a:ea typeface="Barlow"/>
              <a:cs typeface="Barlow"/>
              <a:sym typeface="Barlow"/>
            </a:endParaRPr>
          </a:p>
          <a:p>
            <a:pPr indent="0" lvl="0" marL="0" rtl="0" algn="l">
              <a:lnSpc>
                <a:spcPct val="100000"/>
              </a:lnSpc>
              <a:spcBef>
                <a:spcPts val="300"/>
              </a:spcBef>
              <a:spcAft>
                <a:spcPts val="0"/>
              </a:spcAft>
              <a:buNone/>
            </a:pPr>
            <a:r>
              <a:rPr lang="en" sz="2500">
                <a:solidFill>
                  <a:srgbClr val="21455B"/>
                </a:solidFill>
                <a:latin typeface="Barlow"/>
                <a:ea typeface="Barlow"/>
                <a:cs typeface="Barlow"/>
                <a:sym typeface="Barlow"/>
              </a:rPr>
              <a:t>Ferran.Gascon@esa.int</a:t>
            </a:r>
            <a:endParaRPr sz="2500">
              <a:solidFill>
                <a:srgbClr val="21455B"/>
              </a:solidFill>
              <a:latin typeface="Barlow"/>
              <a:ea typeface="Barlow"/>
              <a:cs typeface="Barlow"/>
              <a:sym typeface="Barlow"/>
            </a:endParaRPr>
          </a:p>
          <a:p>
            <a:pPr indent="0" lvl="0" marL="0" rtl="0" algn="l">
              <a:lnSpc>
                <a:spcPct val="100000"/>
              </a:lnSpc>
              <a:spcBef>
                <a:spcPts val="300"/>
              </a:spcBef>
              <a:spcAft>
                <a:spcPts val="300"/>
              </a:spcAft>
              <a:buNone/>
            </a:pPr>
            <a:r>
              <a:rPr lang="en" sz="2500">
                <a:solidFill>
                  <a:srgbClr val="21455B"/>
                </a:solidFill>
                <a:latin typeface="Barlow"/>
                <a:ea typeface="Barlow"/>
                <a:cs typeface="Barlow"/>
                <a:sym typeface="Barlow"/>
              </a:rPr>
              <a:t>matthew@symbioscomms.com</a:t>
            </a:r>
            <a:endParaRPr sz="2500">
              <a:solidFill>
                <a:srgbClr val="21455B"/>
              </a:solidFill>
              <a:latin typeface="Barlow"/>
              <a:ea typeface="Barlow"/>
              <a:cs typeface="Barlow"/>
              <a:sym typeface="Barlow"/>
            </a:endParaRPr>
          </a:p>
        </p:txBody>
      </p:sp>
      <p:pic>
        <p:nvPicPr>
          <p:cNvPr id="382" name="Google Shape;382;p38" title="Screenshot 2025-05-20 at 2.45.43 PM.png"/>
          <p:cNvPicPr preferRelativeResize="0"/>
          <p:nvPr/>
        </p:nvPicPr>
        <p:blipFill rotWithShape="1">
          <a:blip r:embed="rId7">
            <a:alphaModFix/>
          </a:blip>
          <a:srcRect b="0" l="10919" r="10919" t="0"/>
          <a:stretch/>
        </p:blipFill>
        <p:spPr>
          <a:xfrm>
            <a:off x="7661487" y="2581196"/>
            <a:ext cx="1233362" cy="1478551"/>
          </a:xfrm>
          <a:prstGeom prst="rect">
            <a:avLst/>
          </a:prstGeom>
          <a:noFill/>
          <a:ln>
            <a:noFill/>
          </a:ln>
          <a:effectLst>
            <a:outerShdw blurRad="57150" rotWithShape="0" algn="bl" dir="5400000" dist="19050">
              <a:srgbClr val="000000">
                <a:alpha val="50000"/>
              </a:srgbClr>
            </a:outerShdw>
          </a:effectLst>
        </p:spPr>
      </p:pic>
      <p:pic>
        <p:nvPicPr>
          <p:cNvPr id="383" name="Google Shape;383;p38"/>
          <p:cNvPicPr preferRelativeResize="0"/>
          <p:nvPr/>
        </p:nvPicPr>
        <p:blipFill>
          <a:blip r:embed="rId8">
            <a:alphaModFix/>
          </a:blip>
          <a:stretch>
            <a:fillRect/>
          </a:stretch>
        </p:blipFill>
        <p:spPr>
          <a:xfrm>
            <a:off x="6862025" y="1901342"/>
            <a:ext cx="1227203" cy="1478552"/>
          </a:xfrm>
          <a:prstGeom prst="rect">
            <a:avLst/>
          </a:prstGeom>
          <a:noFill/>
          <a:ln>
            <a:noFill/>
          </a:ln>
        </p:spPr>
      </p:pic>
      <p:pic>
        <p:nvPicPr>
          <p:cNvPr id="384" name="Google Shape;384;p38"/>
          <p:cNvPicPr preferRelativeResize="0"/>
          <p:nvPr/>
        </p:nvPicPr>
        <p:blipFill>
          <a:blip r:embed="rId9">
            <a:alphaModFix/>
          </a:blip>
          <a:stretch>
            <a:fillRect/>
          </a:stretch>
        </p:blipFill>
        <p:spPr>
          <a:xfrm>
            <a:off x="7492871" y="1309925"/>
            <a:ext cx="1227203" cy="147855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388" name="Shape 388"/>
        <p:cNvGrpSpPr/>
        <p:nvPr/>
      </p:nvGrpSpPr>
      <p:grpSpPr>
        <a:xfrm>
          <a:off x="0" y="0"/>
          <a:ext cx="0" cy="0"/>
          <a:chOff x="0" y="0"/>
          <a:chExt cx="0" cy="0"/>
        </a:xfrm>
      </p:grpSpPr>
      <p:sp>
        <p:nvSpPr>
          <p:cNvPr id="389" name="Google Shape;389;p39"/>
          <p:cNvSpPr txBox="1"/>
          <p:nvPr/>
        </p:nvSpPr>
        <p:spPr>
          <a:xfrm>
            <a:off x="-1774150" y="629525"/>
            <a:ext cx="6602400" cy="1140900"/>
          </a:xfrm>
          <a:prstGeom prst="rect">
            <a:avLst/>
          </a:prstGeom>
          <a:solidFill>
            <a:srgbClr val="0271B6"/>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4100">
              <a:solidFill>
                <a:schemeClr val="lt1"/>
              </a:solidFill>
              <a:latin typeface="Barlow SemiBold"/>
              <a:ea typeface="Barlow SemiBold"/>
              <a:cs typeface="Barlow SemiBold"/>
              <a:sym typeface="Barlow SemiBold"/>
            </a:endParaRPr>
          </a:p>
        </p:txBody>
      </p:sp>
      <p:sp>
        <p:nvSpPr>
          <p:cNvPr id="390" name="Google Shape;390;p39"/>
          <p:cNvSpPr/>
          <p:nvPr/>
        </p:nvSpPr>
        <p:spPr>
          <a:xfrm>
            <a:off x="4215425" y="629525"/>
            <a:ext cx="1140900" cy="1140900"/>
          </a:xfrm>
          <a:prstGeom prst="ellipse">
            <a:avLst/>
          </a:prstGeom>
          <a:solidFill>
            <a:srgbClr val="0271B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91" name="Google Shape;391;p39"/>
          <p:cNvSpPr txBox="1"/>
          <p:nvPr/>
        </p:nvSpPr>
        <p:spPr>
          <a:xfrm>
            <a:off x="251100" y="672700"/>
            <a:ext cx="4249200" cy="40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chemeClr val="lt1"/>
                </a:solidFill>
                <a:latin typeface="Barlow"/>
                <a:ea typeface="Barlow"/>
                <a:cs typeface="Barlow"/>
                <a:sym typeface="Barlow"/>
              </a:rPr>
              <a:t>S</a:t>
            </a:r>
            <a:r>
              <a:rPr lang="en" sz="2800">
                <a:solidFill>
                  <a:schemeClr val="lt1"/>
                </a:solidFill>
                <a:latin typeface="Barlow"/>
                <a:ea typeface="Barlow"/>
                <a:cs typeface="Barlow"/>
                <a:sym typeface="Barlow"/>
              </a:rPr>
              <a:t>haping the future of CEOS Analysis Ready Data</a:t>
            </a:r>
            <a:endParaRPr sz="2800">
              <a:solidFill>
                <a:schemeClr val="lt1"/>
              </a:solidFill>
              <a:latin typeface="Barlow"/>
              <a:ea typeface="Barlow"/>
              <a:cs typeface="Barlow"/>
              <a:sym typeface="Barlow"/>
            </a:endParaRPr>
          </a:p>
        </p:txBody>
      </p:sp>
      <p:pic>
        <p:nvPicPr>
          <p:cNvPr id="392" name="Google Shape;392;p39" title="CEOS_ARD_Logo_white.png"/>
          <p:cNvPicPr preferRelativeResize="0"/>
          <p:nvPr/>
        </p:nvPicPr>
        <p:blipFill>
          <a:blip r:embed="rId3">
            <a:alphaModFix/>
          </a:blip>
          <a:stretch>
            <a:fillRect/>
          </a:stretch>
        </p:blipFill>
        <p:spPr>
          <a:xfrm>
            <a:off x="5562600" y="33775"/>
            <a:ext cx="2671425" cy="2141001"/>
          </a:xfrm>
          <a:prstGeom prst="rect">
            <a:avLst/>
          </a:prstGeom>
          <a:noFill/>
          <a:ln>
            <a:noFill/>
          </a:ln>
        </p:spPr>
      </p:pic>
      <p:pic>
        <p:nvPicPr>
          <p:cNvPr id="393" name="Google Shape;393;p39" title="CEOS-ARD PFS cover pages.png"/>
          <p:cNvPicPr preferRelativeResize="0"/>
          <p:nvPr/>
        </p:nvPicPr>
        <p:blipFill>
          <a:blip r:embed="rId4">
            <a:alphaModFix/>
          </a:blip>
          <a:stretch>
            <a:fillRect/>
          </a:stretch>
        </p:blipFill>
        <p:spPr>
          <a:xfrm>
            <a:off x="800500" y="2528026"/>
            <a:ext cx="1294614" cy="1828799"/>
          </a:xfrm>
          <a:prstGeom prst="rect">
            <a:avLst/>
          </a:prstGeom>
          <a:noFill/>
          <a:ln cap="flat" cmpd="sng" w="9525">
            <a:solidFill>
              <a:schemeClr val="lt1"/>
            </a:solidFill>
            <a:prstDash val="solid"/>
            <a:round/>
            <a:headEnd len="sm" w="sm" type="none"/>
            <a:tailEnd len="sm" w="sm" type="none"/>
          </a:ln>
          <a:effectLst>
            <a:reflection blurRad="0" dir="5400000" dist="38100" endA="0" endPos="30000" fadeDir="5400012" kx="0" rotWithShape="0" algn="bl" stPos="0" sy="-100000" ky="0"/>
          </a:effectLst>
        </p:spPr>
      </p:pic>
      <p:pic>
        <p:nvPicPr>
          <p:cNvPr id="394" name="Google Shape;394;p39" title="CEOS-ARD PFS cover pages (1).png"/>
          <p:cNvPicPr preferRelativeResize="0"/>
          <p:nvPr/>
        </p:nvPicPr>
        <p:blipFill>
          <a:blip r:embed="rId5">
            <a:alphaModFix/>
          </a:blip>
          <a:stretch>
            <a:fillRect/>
          </a:stretch>
        </p:blipFill>
        <p:spPr>
          <a:xfrm>
            <a:off x="2297233" y="2528026"/>
            <a:ext cx="1294614" cy="1828799"/>
          </a:xfrm>
          <a:prstGeom prst="rect">
            <a:avLst/>
          </a:prstGeom>
          <a:noFill/>
          <a:ln>
            <a:noFill/>
          </a:ln>
          <a:effectLst>
            <a:reflection blurRad="0" dir="5400000" dist="38100" endA="0" endPos="30000" fadeDir="5400012" kx="0" rotWithShape="0" algn="bl" stPos="0" sy="-100000" ky="0"/>
          </a:effectLst>
        </p:spPr>
      </p:pic>
      <p:pic>
        <p:nvPicPr>
          <p:cNvPr id="395" name="Google Shape;395;p39" title="CEOS-ARD PFS cover pages (2).png"/>
          <p:cNvPicPr preferRelativeResize="0"/>
          <p:nvPr/>
        </p:nvPicPr>
        <p:blipFill>
          <a:blip r:embed="rId6">
            <a:alphaModFix/>
          </a:blip>
          <a:stretch>
            <a:fillRect/>
          </a:stretch>
        </p:blipFill>
        <p:spPr>
          <a:xfrm>
            <a:off x="3793965" y="2528026"/>
            <a:ext cx="1292828" cy="1828799"/>
          </a:xfrm>
          <a:prstGeom prst="rect">
            <a:avLst/>
          </a:prstGeom>
          <a:noFill/>
          <a:ln>
            <a:noFill/>
          </a:ln>
          <a:effectLst>
            <a:reflection blurRad="0" dir="5400000" dist="38100" endA="0" endPos="30000" fadeDir="5400012" kx="0" rotWithShape="0" algn="bl" stPos="0" sy="-100000" ky="0"/>
          </a:effectLst>
        </p:spPr>
      </p:pic>
      <p:pic>
        <p:nvPicPr>
          <p:cNvPr id="396" name="Google Shape;396;p39" title="CEOS-ARD PFS cover pages (3).png"/>
          <p:cNvPicPr preferRelativeResize="0"/>
          <p:nvPr/>
        </p:nvPicPr>
        <p:blipFill>
          <a:blip r:embed="rId7">
            <a:alphaModFix/>
          </a:blip>
          <a:stretch>
            <a:fillRect/>
          </a:stretch>
        </p:blipFill>
        <p:spPr>
          <a:xfrm>
            <a:off x="5288912" y="2528026"/>
            <a:ext cx="1292828" cy="1828799"/>
          </a:xfrm>
          <a:prstGeom prst="rect">
            <a:avLst/>
          </a:prstGeom>
          <a:noFill/>
          <a:ln>
            <a:noFill/>
          </a:ln>
          <a:effectLst>
            <a:reflection blurRad="0" dir="5400000" dist="38100" endA="0" endPos="30000" fadeDir="5400012" kx="0" rotWithShape="0" algn="bl" stPos="0" sy="-100000" ky="0"/>
          </a:effectLst>
        </p:spPr>
      </p:pic>
      <p:pic>
        <p:nvPicPr>
          <p:cNvPr id="397" name="Google Shape;397;p39" title="CEOS-ARD PFS cover pages (4).png"/>
          <p:cNvPicPr preferRelativeResize="0"/>
          <p:nvPr/>
        </p:nvPicPr>
        <p:blipFill>
          <a:blip r:embed="rId8">
            <a:alphaModFix/>
          </a:blip>
          <a:stretch>
            <a:fillRect/>
          </a:stretch>
        </p:blipFill>
        <p:spPr>
          <a:xfrm>
            <a:off x="6783858" y="2528026"/>
            <a:ext cx="1292828" cy="1828799"/>
          </a:xfrm>
          <a:prstGeom prst="rect">
            <a:avLst/>
          </a:prstGeom>
          <a:noFill/>
          <a:ln>
            <a:noFill/>
          </a:ln>
          <a:effectLst>
            <a:reflection blurRad="0" dir="5400000" dist="38100" endA="0" endPos="30000" fadeDir="5400012" kx="0" rotWithShape="0" algn="bl" stPos="0" sy="-100000" ky="0"/>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401" name="Shape 401"/>
        <p:cNvGrpSpPr/>
        <p:nvPr/>
      </p:nvGrpSpPr>
      <p:grpSpPr>
        <a:xfrm>
          <a:off x="0" y="0"/>
          <a:ext cx="0" cy="0"/>
          <a:chOff x="0" y="0"/>
          <a:chExt cx="0" cy="0"/>
        </a:xfrm>
      </p:grpSpPr>
      <p:cxnSp>
        <p:nvCxnSpPr>
          <p:cNvPr id="402" name="Google Shape;402;p40"/>
          <p:cNvCxnSpPr/>
          <p:nvPr/>
        </p:nvCxnSpPr>
        <p:spPr>
          <a:xfrm>
            <a:off x="172950" y="4757875"/>
            <a:ext cx="8798100" cy="0"/>
          </a:xfrm>
          <a:prstGeom prst="straightConnector1">
            <a:avLst/>
          </a:prstGeom>
          <a:noFill/>
          <a:ln cap="flat" cmpd="sng" w="9525">
            <a:solidFill>
              <a:schemeClr val="lt1"/>
            </a:solidFill>
            <a:prstDash val="dot"/>
            <a:round/>
            <a:headEnd len="med" w="med" type="none"/>
            <a:tailEnd len="med" w="med" type="none"/>
          </a:ln>
        </p:spPr>
      </p:cxnSp>
      <p:sp>
        <p:nvSpPr>
          <p:cNvPr id="403" name="Google Shape;403;p40"/>
          <p:cNvSpPr txBox="1"/>
          <p:nvPr/>
        </p:nvSpPr>
        <p:spPr>
          <a:xfrm>
            <a:off x="385850" y="444100"/>
            <a:ext cx="4869600" cy="331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400">
                <a:solidFill>
                  <a:schemeClr val="lt1"/>
                </a:solidFill>
                <a:latin typeface="Barlow"/>
                <a:ea typeface="Barlow"/>
                <a:cs typeface="Barlow"/>
                <a:sym typeface="Barlow"/>
              </a:rPr>
              <a:t>Appendix: </a:t>
            </a:r>
            <a:r>
              <a:rPr lang="en" sz="3400">
                <a:solidFill>
                  <a:schemeClr val="lt1"/>
                </a:solidFill>
                <a:latin typeface="Barlow"/>
                <a:ea typeface="Barlow"/>
                <a:cs typeface="Barlow"/>
                <a:sym typeface="Barlow"/>
              </a:rPr>
              <a:t>Future of CEOS-ARD Survey Results</a:t>
            </a:r>
            <a:endParaRPr sz="3400">
              <a:solidFill>
                <a:schemeClr val="lt1"/>
              </a:solidFill>
              <a:latin typeface="Barlow"/>
              <a:ea typeface="Barlow"/>
              <a:cs typeface="Barlow"/>
              <a:sym typeface="Barlow"/>
            </a:endParaRPr>
          </a:p>
        </p:txBody>
      </p:sp>
      <p:pic>
        <p:nvPicPr>
          <p:cNvPr id="404" name="Google Shape;404;p40" title="CEOS_ARD_Logo_white.png"/>
          <p:cNvPicPr preferRelativeResize="0"/>
          <p:nvPr/>
        </p:nvPicPr>
        <p:blipFill>
          <a:blip r:embed="rId3">
            <a:alphaModFix/>
          </a:blip>
          <a:stretch>
            <a:fillRect/>
          </a:stretch>
        </p:blipFill>
        <p:spPr>
          <a:xfrm>
            <a:off x="4747075" y="990600"/>
            <a:ext cx="3939725" cy="3157444"/>
          </a:xfrm>
          <a:prstGeom prst="rect">
            <a:avLst/>
          </a:prstGeom>
          <a:noFill/>
          <a:ln>
            <a:noFill/>
          </a:ln>
        </p:spPr>
      </p:pic>
      <p:sp>
        <p:nvSpPr>
          <p:cNvPr id="405" name="Google Shape;405;p40"/>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lt1"/>
                </a:solidFill>
                <a:latin typeface="Barlow"/>
                <a:ea typeface="Barlow"/>
                <a:cs typeface="Barlow"/>
                <a:sym typeface="Barlow"/>
              </a:rPr>
              <a:t>CEOS Plenary 2025</a:t>
            </a:r>
            <a:endParaRPr sz="900">
              <a:solidFill>
                <a:schemeClr val="lt1"/>
              </a:solidFill>
              <a:latin typeface="Barlow"/>
              <a:ea typeface="Barlow"/>
              <a:cs typeface="Barlow"/>
              <a:sym typeface="Barlow"/>
            </a:endParaRPr>
          </a:p>
        </p:txBody>
      </p:sp>
      <p:pic>
        <p:nvPicPr>
          <p:cNvPr id="406" name="Google Shape;406;p40"/>
          <p:cNvPicPr preferRelativeResize="0"/>
          <p:nvPr/>
        </p:nvPicPr>
        <p:blipFill>
          <a:blip r:embed="rId4">
            <a:alphaModFix/>
          </a:blip>
          <a:stretch>
            <a:fillRect/>
          </a:stretch>
        </p:blipFill>
        <p:spPr>
          <a:xfrm>
            <a:off x="6304698" y="196600"/>
            <a:ext cx="2502723" cy="573125"/>
          </a:xfrm>
          <a:prstGeom prst="rect">
            <a:avLst/>
          </a:prstGeom>
          <a:noFill/>
          <a:ln>
            <a:noFill/>
          </a:ln>
        </p:spPr>
      </p:pic>
      <p:sp>
        <p:nvSpPr>
          <p:cNvPr id="407" name="Google Shape;407;p40"/>
          <p:cNvSpPr/>
          <p:nvPr/>
        </p:nvSpPr>
        <p:spPr>
          <a:xfrm>
            <a:off x="5126275" y="4063450"/>
            <a:ext cx="503400" cy="503400"/>
          </a:xfrm>
          <a:prstGeom prst="ellipse">
            <a:avLst/>
          </a:prstGeom>
          <a:solidFill>
            <a:srgbClr val="0271B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08" name="Google Shape;408;p40"/>
          <p:cNvSpPr txBox="1"/>
          <p:nvPr/>
        </p:nvSpPr>
        <p:spPr>
          <a:xfrm>
            <a:off x="-83050" y="4063450"/>
            <a:ext cx="5444400" cy="503400"/>
          </a:xfrm>
          <a:prstGeom prst="rect">
            <a:avLst/>
          </a:prstGeom>
          <a:solidFill>
            <a:srgbClr val="0271B6"/>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Barlow SemiBold"/>
                <a:ea typeface="Barlow SemiBold"/>
                <a:cs typeface="Barlow SemiBold"/>
                <a:sym typeface="Barlow SemiBold"/>
              </a:rPr>
              <a:t>          Shaping the future of CEOS-ARD</a:t>
            </a:r>
            <a:endParaRPr sz="1800">
              <a:solidFill>
                <a:schemeClr val="lt1"/>
              </a:solidFill>
              <a:latin typeface="Barlow SemiBold"/>
              <a:ea typeface="Barlow SemiBold"/>
              <a:cs typeface="Barlow SemiBold"/>
              <a:sym typeface="Barlow SemiBo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2" name="Shape 412"/>
        <p:cNvGrpSpPr/>
        <p:nvPr/>
      </p:nvGrpSpPr>
      <p:grpSpPr>
        <a:xfrm>
          <a:off x="0" y="0"/>
          <a:ext cx="0" cy="0"/>
          <a:chOff x="0" y="0"/>
          <a:chExt cx="0" cy="0"/>
        </a:xfrm>
      </p:grpSpPr>
      <p:cxnSp>
        <p:nvCxnSpPr>
          <p:cNvPr id="413" name="Google Shape;413;p41"/>
          <p:cNvCxnSpPr/>
          <p:nvPr/>
        </p:nvCxnSpPr>
        <p:spPr>
          <a:xfrm>
            <a:off x="172950" y="4757875"/>
            <a:ext cx="8798100" cy="0"/>
          </a:xfrm>
          <a:prstGeom prst="straightConnector1">
            <a:avLst/>
          </a:prstGeom>
          <a:noFill/>
          <a:ln cap="flat" cmpd="sng" w="9525">
            <a:solidFill>
              <a:srgbClr val="21455B"/>
            </a:solidFill>
            <a:prstDash val="dot"/>
            <a:round/>
            <a:headEnd len="med" w="med" type="none"/>
            <a:tailEnd len="med" w="med" type="none"/>
          </a:ln>
        </p:spPr>
      </p:cxnSp>
      <p:sp>
        <p:nvSpPr>
          <p:cNvPr id="414" name="Google Shape;414;p41"/>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21455B"/>
                </a:solidFill>
                <a:latin typeface="Barlow"/>
                <a:ea typeface="Barlow"/>
                <a:cs typeface="Barlow"/>
                <a:sym typeface="Barlow"/>
              </a:rPr>
              <a:t>CEOS Plenary 2025</a:t>
            </a:r>
            <a:endParaRPr sz="900">
              <a:solidFill>
                <a:srgbClr val="21455B"/>
              </a:solidFill>
              <a:latin typeface="Barlow"/>
              <a:ea typeface="Barlow"/>
              <a:cs typeface="Barlow"/>
              <a:sym typeface="Barlow"/>
            </a:endParaRPr>
          </a:p>
        </p:txBody>
      </p:sp>
      <p:pic>
        <p:nvPicPr>
          <p:cNvPr id="415" name="Google Shape;415;p41" title="CEOS_logo_ard_blue.png"/>
          <p:cNvPicPr preferRelativeResize="0"/>
          <p:nvPr/>
        </p:nvPicPr>
        <p:blipFill rotWithShape="1">
          <a:blip r:embed="rId3">
            <a:alphaModFix/>
          </a:blip>
          <a:srcRect b="0" l="9" r="0" t="0"/>
          <a:stretch/>
        </p:blipFill>
        <p:spPr>
          <a:xfrm>
            <a:off x="963252" y="231433"/>
            <a:ext cx="2179997" cy="503475"/>
          </a:xfrm>
          <a:prstGeom prst="rect">
            <a:avLst/>
          </a:prstGeom>
          <a:noFill/>
          <a:ln>
            <a:noFill/>
          </a:ln>
        </p:spPr>
      </p:pic>
      <p:pic>
        <p:nvPicPr>
          <p:cNvPr id="416" name="Google Shape;416;p41" title="CEOS_ARD_Logo_blue_corrected.png"/>
          <p:cNvPicPr preferRelativeResize="0"/>
          <p:nvPr/>
        </p:nvPicPr>
        <p:blipFill rotWithShape="1">
          <a:blip r:embed="rId4">
            <a:alphaModFix/>
          </a:blip>
          <a:srcRect b="228" l="0" r="0" t="238"/>
          <a:stretch/>
        </p:blipFill>
        <p:spPr>
          <a:xfrm>
            <a:off x="96750" y="138054"/>
            <a:ext cx="861200" cy="690225"/>
          </a:xfrm>
          <a:prstGeom prst="rect">
            <a:avLst/>
          </a:prstGeom>
          <a:noFill/>
          <a:ln>
            <a:noFill/>
          </a:ln>
        </p:spPr>
      </p:pic>
      <p:pic>
        <p:nvPicPr>
          <p:cNvPr id="417" name="Google Shape;417;p41"/>
          <p:cNvPicPr preferRelativeResize="0"/>
          <p:nvPr/>
        </p:nvPicPr>
        <p:blipFill>
          <a:blip r:embed="rId5">
            <a:alphaModFix/>
          </a:blip>
          <a:stretch>
            <a:fillRect/>
          </a:stretch>
        </p:blipFill>
        <p:spPr>
          <a:xfrm>
            <a:off x="8258175" y="-45225"/>
            <a:ext cx="5222700" cy="5004600"/>
          </a:xfrm>
          <a:prstGeom prst="donut">
            <a:avLst>
              <a:gd fmla="val 10848" name="adj"/>
            </a:avLst>
          </a:prstGeom>
          <a:noFill/>
          <a:ln>
            <a:noFill/>
          </a:ln>
        </p:spPr>
      </p:pic>
      <p:sp>
        <p:nvSpPr>
          <p:cNvPr id="418" name="Google Shape;418;p41"/>
          <p:cNvSpPr txBox="1"/>
          <p:nvPr/>
        </p:nvSpPr>
        <p:spPr>
          <a:xfrm>
            <a:off x="3394650" y="155225"/>
            <a:ext cx="55317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100">
                <a:solidFill>
                  <a:srgbClr val="21455B"/>
                </a:solidFill>
                <a:latin typeface="Barlow"/>
                <a:ea typeface="Barlow"/>
                <a:cs typeface="Barlow"/>
                <a:sym typeface="Barlow"/>
              </a:rPr>
              <a:t>Future of CEOS-ARD Survey</a:t>
            </a:r>
            <a:endParaRPr sz="3100">
              <a:solidFill>
                <a:srgbClr val="21455B"/>
              </a:solidFill>
              <a:latin typeface="Barlow"/>
              <a:ea typeface="Barlow"/>
              <a:cs typeface="Barlow"/>
              <a:sym typeface="Barlow"/>
            </a:endParaRPr>
          </a:p>
        </p:txBody>
      </p:sp>
      <p:sp>
        <p:nvSpPr>
          <p:cNvPr id="419" name="Google Shape;419;p41"/>
          <p:cNvSpPr txBox="1"/>
          <p:nvPr/>
        </p:nvSpPr>
        <p:spPr>
          <a:xfrm>
            <a:off x="389400" y="957142"/>
            <a:ext cx="7438200" cy="371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900" u="sng">
                <a:solidFill>
                  <a:schemeClr val="hlink"/>
                </a:solidFill>
                <a:latin typeface="Barlow"/>
                <a:ea typeface="Barlow"/>
                <a:cs typeface="Barlow"/>
                <a:sym typeface="Barlow"/>
                <a:hlinkClick r:id="rId6"/>
              </a:rPr>
              <a:t>ceos.org/ard/survey</a:t>
            </a:r>
            <a:endParaRPr sz="1900">
              <a:solidFill>
                <a:srgbClr val="21455B"/>
              </a:solidFill>
              <a:latin typeface="Barlow"/>
              <a:ea typeface="Barlow"/>
              <a:cs typeface="Barlow"/>
              <a:sym typeface="Barlow"/>
            </a:endParaRPr>
          </a:p>
          <a:p>
            <a:pPr indent="-311150" lvl="0" marL="457200" rtl="0" algn="l">
              <a:lnSpc>
                <a:spcPct val="115000"/>
              </a:lnSpc>
              <a:spcBef>
                <a:spcPts val="600"/>
              </a:spcBef>
              <a:spcAft>
                <a:spcPts val="0"/>
              </a:spcAft>
              <a:buClr>
                <a:srgbClr val="21455B"/>
              </a:buClr>
              <a:buSzPts val="1300"/>
              <a:buFont typeface="Barlow"/>
              <a:buChar char="●"/>
            </a:pPr>
            <a:r>
              <a:rPr lang="en" sz="1300">
                <a:solidFill>
                  <a:srgbClr val="21455B"/>
                </a:solidFill>
                <a:latin typeface="Barlow"/>
                <a:ea typeface="Barlow"/>
                <a:cs typeface="Barlow"/>
                <a:sym typeface="Barlow"/>
              </a:rPr>
              <a:t>Core questions and tailored questions for data producers, users, distributors;</a:t>
            </a:r>
            <a:endParaRPr sz="1300">
              <a:solidFill>
                <a:srgbClr val="21455B"/>
              </a:solidFill>
              <a:latin typeface="Barlow"/>
              <a:ea typeface="Barlow"/>
              <a:cs typeface="Barlow"/>
              <a:sym typeface="Barlow"/>
            </a:endParaRPr>
          </a:p>
          <a:p>
            <a:pPr indent="-311150" lvl="0" marL="457200" rtl="0" algn="l">
              <a:lnSpc>
                <a:spcPct val="115000"/>
              </a:lnSpc>
              <a:spcBef>
                <a:spcPts val="600"/>
              </a:spcBef>
              <a:spcAft>
                <a:spcPts val="0"/>
              </a:spcAft>
              <a:buClr>
                <a:srgbClr val="21455B"/>
              </a:buClr>
              <a:buSzPts val="1300"/>
              <a:buFont typeface="Barlow"/>
              <a:buChar char="●"/>
            </a:pPr>
            <a:r>
              <a:rPr lang="en" sz="1300">
                <a:solidFill>
                  <a:srgbClr val="21455B"/>
                </a:solidFill>
                <a:latin typeface="Barlow"/>
                <a:ea typeface="Barlow"/>
                <a:cs typeface="Barlow"/>
                <a:sym typeface="Barlow"/>
              </a:rPr>
              <a:t>Thoughts on characteristics needed to make an EO dataset 'Analysis Ready';</a:t>
            </a:r>
            <a:endParaRPr sz="1300">
              <a:solidFill>
                <a:srgbClr val="21455B"/>
              </a:solidFill>
              <a:latin typeface="Barlow"/>
              <a:ea typeface="Barlow"/>
              <a:cs typeface="Barlow"/>
              <a:sym typeface="Barlow"/>
            </a:endParaRPr>
          </a:p>
          <a:p>
            <a:pPr indent="-311150" lvl="0" marL="457200" rtl="0" algn="l">
              <a:lnSpc>
                <a:spcPct val="115000"/>
              </a:lnSpc>
              <a:spcBef>
                <a:spcPts val="600"/>
              </a:spcBef>
              <a:spcAft>
                <a:spcPts val="0"/>
              </a:spcAft>
              <a:buClr>
                <a:srgbClr val="21455B"/>
              </a:buClr>
              <a:buSzPts val="1300"/>
              <a:buFont typeface="Barlow"/>
              <a:buChar char="●"/>
            </a:pPr>
            <a:r>
              <a:rPr lang="en" sz="1300">
                <a:solidFill>
                  <a:srgbClr val="21455B"/>
                </a:solidFill>
                <a:latin typeface="Barlow"/>
                <a:ea typeface="Barlow"/>
                <a:cs typeface="Barlow"/>
                <a:sym typeface="Barlow"/>
              </a:rPr>
              <a:t>What they value most in the CEOS-ARD Framework and what should be prioritised for future development;</a:t>
            </a:r>
            <a:endParaRPr sz="1300">
              <a:solidFill>
                <a:srgbClr val="21455B"/>
              </a:solidFill>
              <a:latin typeface="Barlow"/>
              <a:ea typeface="Barlow"/>
              <a:cs typeface="Barlow"/>
              <a:sym typeface="Barlow"/>
            </a:endParaRPr>
          </a:p>
          <a:p>
            <a:pPr indent="-311150" lvl="0" marL="457200" rtl="0" algn="l">
              <a:lnSpc>
                <a:spcPct val="115000"/>
              </a:lnSpc>
              <a:spcBef>
                <a:spcPts val="600"/>
              </a:spcBef>
              <a:spcAft>
                <a:spcPts val="0"/>
              </a:spcAft>
              <a:buClr>
                <a:srgbClr val="21455B"/>
              </a:buClr>
              <a:buSzPts val="1300"/>
              <a:buFont typeface="Barlow"/>
              <a:buChar char="●"/>
            </a:pPr>
            <a:r>
              <a:rPr lang="en" sz="1300">
                <a:solidFill>
                  <a:srgbClr val="21455B"/>
                </a:solidFill>
                <a:latin typeface="Barlow"/>
                <a:ea typeface="Barlow"/>
                <a:cs typeface="Barlow"/>
                <a:sym typeface="Barlow"/>
              </a:rPr>
              <a:t>Whether they see a need for formal EO ARD standards or whether a ‘community standard’ approach like CEOS-ARD is sufficient;</a:t>
            </a:r>
            <a:endParaRPr sz="1300">
              <a:solidFill>
                <a:srgbClr val="21455B"/>
              </a:solidFill>
              <a:latin typeface="Barlow"/>
              <a:ea typeface="Barlow"/>
              <a:cs typeface="Barlow"/>
              <a:sym typeface="Barlow"/>
            </a:endParaRPr>
          </a:p>
          <a:p>
            <a:pPr indent="-311150" lvl="0" marL="457200" rtl="0" algn="l">
              <a:lnSpc>
                <a:spcPct val="115000"/>
              </a:lnSpc>
              <a:spcBef>
                <a:spcPts val="600"/>
              </a:spcBef>
              <a:spcAft>
                <a:spcPts val="0"/>
              </a:spcAft>
              <a:buClr>
                <a:srgbClr val="21455B"/>
              </a:buClr>
              <a:buSzPts val="1300"/>
              <a:buFont typeface="Barlow"/>
              <a:buChar char="●"/>
            </a:pPr>
            <a:r>
              <a:rPr lang="en" sz="1300">
                <a:solidFill>
                  <a:srgbClr val="21455B"/>
                </a:solidFill>
                <a:latin typeface="Barlow"/>
                <a:ea typeface="Barlow"/>
                <a:cs typeface="Barlow"/>
                <a:sym typeface="Barlow"/>
              </a:rPr>
              <a:t>What makes an EO dataset 'AI/ML ready';</a:t>
            </a:r>
            <a:endParaRPr sz="1300">
              <a:solidFill>
                <a:srgbClr val="21455B"/>
              </a:solidFill>
              <a:latin typeface="Barlow"/>
              <a:ea typeface="Barlow"/>
              <a:cs typeface="Barlow"/>
              <a:sym typeface="Barlow"/>
            </a:endParaRPr>
          </a:p>
          <a:p>
            <a:pPr indent="-311150" lvl="0" marL="457200" rtl="0" algn="l">
              <a:lnSpc>
                <a:spcPct val="115000"/>
              </a:lnSpc>
              <a:spcBef>
                <a:spcPts val="600"/>
              </a:spcBef>
              <a:spcAft>
                <a:spcPts val="0"/>
              </a:spcAft>
              <a:buClr>
                <a:srgbClr val="21455B"/>
              </a:buClr>
              <a:buSzPts val="1300"/>
              <a:buFont typeface="Barlow"/>
              <a:buChar char="●"/>
            </a:pPr>
            <a:r>
              <a:rPr lang="en" sz="1300">
                <a:solidFill>
                  <a:srgbClr val="21455B"/>
                </a:solidFill>
                <a:latin typeface="Barlow"/>
                <a:ea typeface="Barlow"/>
                <a:cs typeface="Barlow"/>
                <a:sym typeface="Barlow"/>
              </a:rPr>
              <a:t>To identify any barriers to use of the CEOS-ARD Framework / products;</a:t>
            </a:r>
            <a:endParaRPr sz="1300">
              <a:solidFill>
                <a:srgbClr val="21455B"/>
              </a:solidFill>
              <a:latin typeface="Barlow"/>
              <a:ea typeface="Barlow"/>
              <a:cs typeface="Barlow"/>
              <a:sym typeface="Barlow"/>
            </a:endParaRPr>
          </a:p>
          <a:p>
            <a:pPr indent="-311150" lvl="0" marL="457200" rtl="0" algn="l">
              <a:lnSpc>
                <a:spcPct val="115000"/>
              </a:lnSpc>
              <a:spcBef>
                <a:spcPts val="600"/>
              </a:spcBef>
              <a:spcAft>
                <a:spcPts val="0"/>
              </a:spcAft>
              <a:buClr>
                <a:srgbClr val="21455B"/>
              </a:buClr>
              <a:buSzPts val="1300"/>
              <a:buFont typeface="Barlow"/>
              <a:buChar char="●"/>
            </a:pPr>
            <a:r>
              <a:rPr lang="en" sz="1300">
                <a:solidFill>
                  <a:srgbClr val="21455B"/>
                </a:solidFill>
                <a:latin typeface="Barlow"/>
                <a:ea typeface="Barlow"/>
                <a:cs typeface="Barlow"/>
                <a:sym typeface="Barlow"/>
              </a:rPr>
              <a:t>Specific datasets they would like to see assessed and endorsed as CEOS-ARD;</a:t>
            </a:r>
            <a:endParaRPr sz="1300">
              <a:solidFill>
                <a:srgbClr val="21455B"/>
              </a:solidFill>
              <a:latin typeface="Barlow"/>
              <a:ea typeface="Barlow"/>
              <a:cs typeface="Barlow"/>
              <a:sym typeface="Barlow"/>
            </a:endParaRPr>
          </a:p>
          <a:p>
            <a:pPr indent="-311150" lvl="0" marL="457200" rtl="0" algn="l">
              <a:lnSpc>
                <a:spcPct val="115000"/>
              </a:lnSpc>
              <a:spcBef>
                <a:spcPts val="600"/>
              </a:spcBef>
              <a:spcAft>
                <a:spcPts val="0"/>
              </a:spcAft>
              <a:buClr>
                <a:srgbClr val="21455B"/>
              </a:buClr>
              <a:buSzPts val="1300"/>
              <a:buFont typeface="Barlow"/>
              <a:buChar char="●"/>
            </a:pPr>
            <a:r>
              <a:rPr lang="en" sz="1300">
                <a:solidFill>
                  <a:srgbClr val="21455B"/>
                </a:solidFill>
                <a:latin typeface="Barlow"/>
                <a:ea typeface="Barlow"/>
                <a:cs typeface="Barlow"/>
                <a:sym typeface="Barlow"/>
              </a:rPr>
              <a:t>Thoughts on opportunities to accelerate the uptake and impact of CEOS-ARD;</a:t>
            </a:r>
            <a:endParaRPr sz="1300">
              <a:solidFill>
                <a:srgbClr val="21455B"/>
              </a:solidFill>
              <a:latin typeface="Barlow"/>
              <a:ea typeface="Barlow"/>
              <a:cs typeface="Barlow"/>
              <a:sym typeface="Barlow"/>
            </a:endParaRPr>
          </a:p>
          <a:p>
            <a:pPr indent="-311150" lvl="0" marL="457200" rtl="0" algn="l">
              <a:lnSpc>
                <a:spcPct val="115000"/>
              </a:lnSpc>
              <a:spcBef>
                <a:spcPts val="600"/>
              </a:spcBef>
              <a:spcAft>
                <a:spcPts val="600"/>
              </a:spcAft>
              <a:buClr>
                <a:srgbClr val="21455B"/>
              </a:buClr>
              <a:buSzPts val="1300"/>
              <a:buFont typeface="Barlow"/>
              <a:buChar char="●"/>
            </a:pPr>
            <a:r>
              <a:rPr lang="en" sz="1300">
                <a:solidFill>
                  <a:srgbClr val="21455B"/>
                </a:solidFill>
                <a:latin typeface="Barlow"/>
                <a:ea typeface="Barlow"/>
                <a:cs typeface="Barlow"/>
                <a:sym typeface="Barlow"/>
              </a:rPr>
              <a:t>About their CEOS-ARD self-assessment plans.</a:t>
            </a:r>
            <a:endParaRPr sz="1300">
              <a:solidFill>
                <a:srgbClr val="21455B"/>
              </a:solidFill>
              <a:latin typeface="Barlow"/>
              <a:ea typeface="Barlow"/>
              <a:cs typeface="Barlow"/>
              <a:sym typeface="Barlow"/>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21455B"/>
        </a:solidFill>
      </p:bgPr>
    </p:bg>
    <p:spTree>
      <p:nvGrpSpPr>
        <p:cNvPr id="76" name="Shape 76"/>
        <p:cNvGrpSpPr/>
        <p:nvPr/>
      </p:nvGrpSpPr>
      <p:grpSpPr>
        <a:xfrm>
          <a:off x="0" y="0"/>
          <a:ext cx="0" cy="0"/>
          <a:chOff x="0" y="0"/>
          <a:chExt cx="0" cy="0"/>
        </a:xfrm>
      </p:grpSpPr>
      <p:cxnSp>
        <p:nvCxnSpPr>
          <p:cNvPr id="77" name="Google Shape;77;p15"/>
          <p:cNvCxnSpPr/>
          <p:nvPr/>
        </p:nvCxnSpPr>
        <p:spPr>
          <a:xfrm>
            <a:off x="172950" y="4757875"/>
            <a:ext cx="8798100" cy="0"/>
          </a:xfrm>
          <a:prstGeom prst="straightConnector1">
            <a:avLst/>
          </a:prstGeom>
          <a:noFill/>
          <a:ln cap="flat" cmpd="sng" w="9525">
            <a:solidFill>
              <a:schemeClr val="lt1"/>
            </a:solidFill>
            <a:prstDash val="dot"/>
            <a:round/>
            <a:headEnd len="med" w="med" type="none"/>
            <a:tailEnd len="med" w="med" type="none"/>
          </a:ln>
        </p:spPr>
      </p:cxnSp>
      <p:sp>
        <p:nvSpPr>
          <p:cNvPr id="78" name="Google Shape;78;p15"/>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lt1"/>
                </a:solidFill>
                <a:latin typeface="Barlow"/>
                <a:ea typeface="Barlow"/>
                <a:cs typeface="Barlow"/>
                <a:sym typeface="Barlow"/>
              </a:rPr>
              <a:t>CEOS Plenary 2025</a:t>
            </a:r>
            <a:endParaRPr sz="900">
              <a:solidFill>
                <a:schemeClr val="lt1"/>
              </a:solidFill>
              <a:latin typeface="Barlow"/>
              <a:ea typeface="Barlow"/>
              <a:cs typeface="Barlow"/>
              <a:sym typeface="Barlow"/>
            </a:endParaRPr>
          </a:p>
        </p:txBody>
      </p:sp>
      <p:pic>
        <p:nvPicPr>
          <p:cNvPr id="79" name="Google Shape;79;p15" title="CEOS_logo_white_text_right.png"/>
          <p:cNvPicPr preferRelativeResize="0"/>
          <p:nvPr/>
        </p:nvPicPr>
        <p:blipFill rotWithShape="1">
          <a:blip r:embed="rId3">
            <a:alphaModFix/>
          </a:blip>
          <a:srcRect b="0" l="-420" r="419" t="0"/>
          <a:stretch/>
        </p:blipFill>
        <p:spPr>
          <a:xfrm>
            <a:off x="5897725" y="231425"/>
            <a:ext cx="2198523" cy="503475"/>
          </a:xfrm>
          <a:prstGeom prst="rect">
            <a:avLst/>
          </a:prstGeom>
          <a:noFill/>
          <a:ln>
            <a:noFill/>
          </a:ln>
        </p:spPr>
      </p:pic>
      <p:pic>
        <p:nvPicPr>
          <p:cNvPr id="80" name="Google Shape;80;p15" title="CEOS_ARD_Logo_white.png"/>
          <p:cNvPicPr preferRelativeResize="0"/>
          <p:nvPr/>
        </p:nvPicPr>
        <p:blipFill rotWithShape="1">
          <a:blip r:embed="rId4">
            <a:alphaModFix/>
          </a:blip>
          <a:srcRect b="0" l="0" r="0" t="0"/>
          <a:stretch/>
        </p:blipFill>
        <p:spPr>
          <a:xfrm>
            <a:off x="8173950" y="138054"/>
            <a:ext cx="861200" cy="690225"/>
          </a:xfrm>
          <a:prstGeom prst="rect">
            <a:avLst/>
          </a:prstGeom>
          <a:noFill/>
          <a:ln>
            <a:noFill/>
          </a:ln>
        </p:spPr>
      </p:pic>
      <p:pic>
        <p:nvPicPr>
          <p:cNvPr id="81" name="Google Shape;81;p15" title="slide6.jpg"/>
          <p:cNvPicPr preferRelativeResize="0"/>
          <p:nvPr/>
        </p:nvPicPr>
        <p:blipFill rotWithShape="1">
          <a:blip r:embed="rId5">
            <a:alphaModFix/>
          </a:blip>
          <a:srcRect b="0" l="56750" r="-25183" t="0"/>
          <a:stretch/>
        </p:blipFill>
        <p:spPr>
          <a:xfrm flipH="1">
            <a:off x="-4391025" y="-45225"/>
            <a:ext cx="5222700" cy="5004600"/>
          </a:xfrm>
          <a:prstGeom prst="donut">
            <a:avLst>
              <a:gd fmla="val 10848" name="adj"/>
            </a:avLst>
          </a:prstGeom>
          <a:noFill/>
          <a:ln>
            <a:noFill/>
          </a:ln>
        </p:spPr>
      </p:pic>
      <p:sp>
        <p:nvSpPr>
          <p:cNvPr id="82" name="Google Shape;82;p15"/>
          <p:cNvSpPr txBox="1"/>
          <p:nvPr/>
        </p:nvSpPr>
        <p:spPr>
          <a:xfrm>
            <a:off x="1013150" y="193363"/>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100">
                <a:solidFill>
                  <a:schemeClr val="lt1"/>
                </a:solidFill>
                <a:latin typeface="Barlow"/>
                <a:ea typeface="Barlow"/>
                <a:cs typeface="Barlow"/>
                <a:sym typeface="Barlow"/>
              </a:rPr>
              <a:t>Background</a:t>
            </a:r>
            <a:endParaRPr sz="3100">
              <a:solidFill>
                <a:schemeClr val="lt1"/>
              </a:solidFill>
              <a:latin typeface="Barlow"/>
              <a:ea typeface="Barlow"/>
              <a:cs typeface="Barlow"/>
              <a:sym typeface="Barlow"/>
            </a:endParaRPr>
          </a:p>
        </p:txBody>
      </p:sp>
      <p:sp>
        <p:nvSpPr>
          <p:cNvPr id="83" name="Google Shape;83;p15"/>
          <p:cNvSpPr txBox="1"/>
          <p:nvPr/>
        </p:nvSpPr>
        <p:spPr>
          <a:xfrm>
            <a:off x="1013150" y="1018625"/>
            <a:ext cx="7910700" cy="331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100">
                <a:solidFill>
                  <a:schemeClr val="lt1"/>
                </a:solidFill>
                <a:latin typeface="Barlow"/>
                <a:ea typeface="Barlow"/>
                <a:cs typeface="Barlow"/>
                <a:sym typeface="Barlow"/>
              </a:rPr>
              <a:t>CEOS Analysis Ready Data (CEOS-ARD) caused a significant and positive paradigm shift in the Earth observation community:</a:t>
            </a:r>
            <a:endParaRPr sz="2100">
              <a:solidFill>
                <a:schemeClr val="lt1"/>
              </a:solidFill>
              <a:latin typeface="Barlow"/>
              <a:ea typeface="Barlow"/>
              <a:cs typeface="Barlow"/>
              <a:sym typeface="Barlow"/>
            </a:endParaRPr>
          </a:p>
          <a:p>
            <a:pPr indent="-361950" lvl="0" marL="457200" rtl="0" algn="l">
              <a:spcBef>
                <a:spcPts val="600"/>
              </a:spcBef>
              <a:spcAft>
                <a:spcPts val="0"/>
              </a:spcAft>
              <a:buClr>
                <a:schemeClr val="lt1"/>
              </a:buClr>
              <a:buSzPts val="2100"/>
              <a:buFont typeface="Barlow"/>
              <a:buChar char="●"/>
            </a:pPr>
            <a:r>
              <a:rPr lang="en" sz="2100">
                <a:solidFill>
                  <a:schemeClr val="lt1"/>
                </a:solidFill>
                <a:latin typeface="Barlow"/>
                <a:ea typeface="Barlow"/>
                <a:cs typeface="Barlow"/>
                <a:sym typeface="Barlow"/>
              </a:rPr>
              <a:t>Making data more transparent and easy to use</a:t>
            </a:r>
            <a:endParaRPr sz="2100">
              <a:solidFill>
                <a:schemeClr val="lt1"/>
              </a:solidFill>
              <a:latin typeface="Barlow"/>
              <a:ea typeface="Barlow"/>
              <a:cs typeface="Barlow"/>
              <a:sym typeface="Barlow"/>
            </a:endParaRPr>
          </a:p>
          <a:p>
            <a:pPr indent="-361950" lvl="0" marL="457200" rtl="0" algn="l">
              <a:spcBef>
                <a:spcPts val="600"/>
              </a:spcBef>
              <a:spcAft>
                <a:spcPts val="0"/>
              </a:spcAft>
              <a:buClr>
                <a:schemeClr val="lt1"/>
              </a:buClr>
              <a:buSzPts val="2100"/>
              <a:buFont typeface="Barlow"/>
              <a:buChar char="●"/>
            </a:pPr>
            <a:r>
              <a:rPr lang="en" sz="2100">
                <a:solidFill>
                  <a:schemeClr val="lt1"/>
                </a:solidFill>
                <a:latin typeface="Barlow"/>
                <a:ea typeface="Barlow"/>
                <a:cs typeface="Barlow"/>
                <a:sym typeface="Barlow"/>
              </a:rPr>
              <a:t>Basis for improved interoperability.</a:t>
            </a:r>
            <a:endParaRPr sz="2100">
              <a:solidFill>
                <a:schemeClr val="lt1"/>
              </a:solidFill>
              <a:latin typeface="Barlow"/>
              <a:ea typeface="Barlow"/>
              <a:cs typeface="Barlow"/>
              <a:sym typeface="Barlow"/>
            </a:endParaRPr>
          </a:p>
          <a:p>
            <a:pPr indent="-361950" lvl="0" marL="457200" rtl="0" algn="l">
              <a:spcBef>
                <a:spcPts val="600"/>
              </a:spcBef>
              <a:spcAft>
                <a:spcPts val="0"/>
              </a:spcAft>
              <a:buClr>
                <a:schemeClr val="lt1"/>
              </a:buClr>
              <a:buSzPts val="2100"/>
              <a:buFont typeface="Barlow"/>
              <a:buChar char="●"/>
            </a:pPr>
            <a:r>
              <a:rPr lang="en" sz="2100">
                <a:solidFill>
                  <a:schemeClr val="lt1"/>
                </a:solidFill>
                <a:latin typeface="Barlow"/>
                <a:ea typeface="Barlow"/>
                <a:cs typeface="Barlow"/>
                <a:sym typeface="Barlow"/>
              </a:rPr>
              <a:t>Critical benchmark for non-CEOS data providers</a:t>
            </a:r>
            <a:endParaRPr sz="2100">
              <a:solidFill>
                <a:schemeClr val="lt1"/>
              </a:solidFill>
              <a:latin typeface="Barlow"/>
              <a:ea typeface="Barlow"/>
              <a:cs typeface="Barlow"/>
              <a:sym typeface="Barlow"/>
            </a:endParaRPr>
          </a:p>
          <a:p>
            <a:pPr indent="-361950" lvl="0" marL="457200" rtl="0" algn="l">
              <a:spcBef>
                <a:spcPts val="600"/>
              </a:spcBef>
              <a:spcAft>
                <a:spcPts val="0"/>
              </a:spcAft>
              <a:buClr>
                <a:schemeClr val="lt1"/>
              </a:buClr>
              <a:buSzPts val="2100"/>
              <a:buFont typeface="Barlow"/>
              <a:buChar char="●"/>
            </a:pPr>
            <a:r>
              <a:rPr lang="en" sz="2100">
                <a:solidFill>
                  <a:schemeClr val="lt1"/>
                </a:solidFill>
                <a:latin typeface="Barlow"/>
                <a:ea typeface="Barlow"/>
                <a:cs typeface="Barlow"/>
                <a:sym typeface="Barlow"/>
              </a:rPr>
              <a:t>Encouraged a more thoughtful approach to data provision</a:t>
            </a:r>
            <a:endParaRPr sz="2100">
              <a:solidFill>
                <a:schemeClr val="lt1"/>
              </a:solidFill>
              <a:latin typeface="Barlow"/>
              <a:ea typeface="Barlow"/>
              <a:cs typeface="Barlow"/>
              <a:sym typeface="Barlow"/>
            </a:endParaRPr>
          </a:p>
          <a:p>
            <a:pPr indent="-361950" lvl="0" marL="457200" rtl="0" algn="l">
              <a:spcBef>
                <a:spcPts val="600"/>
              </a:spcBef>
              <a:spcAft>
                <a:spcPts val="0"/>
              </a:spcAft>
              <a:buClr>
                <a:schemeClr val="lt1"/>
              </a:buClr>
              <a:buSzPts val="2100"/>
              <a:buFont typeface="Barlow"/>
              <a:buChar char="●"/>
            </a:pPr>
            <a:r>
              <a:rPr lang="en" sz="2100">
                <a:solidFill>
                  <a:schemeClr val="lt1"/>
                </a:solidFill>
                <a:latin typeface="Barlow"/>
                <a:ea typeface="Barlow"/>
                <a:cs typeface="Barlow"/>
                <a:sym typeface="Barlow"/>
              </a:rPr>
              <a:t>Ensuring non-experts can benefit alongside the scientific community</a:t>
            </a:r>
            <a:endParaRPr sz="2100">
              <a:solidFill>
                <a:schemeClr val="lt1"/>
              </a:solidFill>
              <a:latin typeface="Barlow"/>
              <a:ea typeface="Barlow"/>
              <a:cs typeface="Barlow"/>
              <a:sym typeface="Barlow"/>
            </a:endParaRPr>
          </a:p>
          <a:p>
            <a:pPr indent="-361950" lvl="0" marL="457200" rtl="0" algn="l">
              <a:spcBef>
                <a:spcPts val="600"/>
              </a:spcBef>
              <a:spcAft>
                <a:spcPts val="600"/>
              </a:spcAft>
              <a:buClr>
                <a:schemeClr val="lt1"/>
              </a:buClr>
              <a:buSzPts val="2100"/>
              <a:buFont typeface="Barlow"/>
              <a:buChar char="●"/>
            </a:pPr>
            <a:r>
              <a:rPr lang="en" sz="2100">
                <a:solidFill>
                  <a:schemeClr val="lt1"/>
                </a:solidFill>
                <a:latin typeface="Barlow"/>
                <a:ea typeface="Barlow"/>
                <a:cs typeface="Barlow"/>
                <a:sym typeface="Barlow"/>
              </a:rPr>
              <a:t>Democratising EO</a:t>
            </a:r>
            <a:endParaRPr sz="2100">
              <a:solidFill>
                <a:schemeClr val="lt1"/>
              </a:solidFill>
              <a:latin typeface="Barlow"/>
              <a:ea typeface="Barlow"/>
              <a:cs typeface="Barlow"/>
              <a:sym typeface="Barlow"/>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423" name="Shape 423"/>
        <p:cNvGrpSpPr/>
        <p:nvPr/>
      </p:nvGrpSpPr>
      <p:grpSpPr>
        <a:xfrm>
          <a:off x="0" y="0"/>
          <a:ext cx="0" cy="0"/>
          <a:chOff x="0" y="0"/>
          <a:chExt cx="0" cy="0"/>
        </a:xfrm>
      </p:grpSpPr>
      <p:cxnSp>
        <p:nvCxnSpPr>
          <p:cNvPr id="424" name="Google Shape;424;p42"/>
          <p:cNvCxnSpPr/>
          <p:nvPr/>
        </p:nvCxnSpPr>
        <p:spPr>
          <a:xfrm>
            <a:off x="172950" y="4757875"/>
            <a:ext cx="8798100" cy="0"/>
          </a:xfrm>
          <a:prstGeom prst="straightConnector1">
            <a:avLst/>
          </a:prstGeom>
          <a:noFill/>
          <a:ln cap="flat" cmpd="sng" w="9525">
            <a:solidFill>
              <a:schemeClr val="lt1"/>
            </a:solidFill>
            <a:prstDash val="dot"/>
            <a:round/>
            <a:headEnd len="med" w="med" type="none"/>
            <a:tailEnd len="med" w="med" type="none"/>
          </a:ln>
        </p:spPr>
      </p:cxnSp>
      <p:sp>
        <p:nvSpPr>
          <p:cNvPr id="425" name="Google Shape;425;p42"/>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lt1"/>
                </a:solidFill>
                <a:latin typeface="Barlow"/>
                <a:ea typeface="Barlow"/>
                <a:cs typeface="Barlow"/>
                <a:sym typeface="Barlow"/>
              </a:rPr>
              <a:t>CEOS Plenary 2025</a:t>
            </a:r>
            <a:endParaRPr sz="900">
              <a:solidFill>
                <a:schemeClr val="lt1"/>
              </a:solidFill>
              <a:latin typeface="Barlow"/>
              <a:ea typeface="Barlow"/>
              <a:cs typeface="Barlow"/>
              <a:sym typeface="Barlow"/>
            </a:endParaRPr>
          </a:p>
        </p:txBody>
      </p:sp>
      <p:pic>
        <p:nvPicPr>
          <p:cNvPr id="426" name="Google Shape;426;p42" title="CEOS_logo_white_text_right.png"/>
          <p:cNvPicPr preferRelativeResize="0"/>
          <p:nvPr/>
        </p:nvPicPr>
        <p:blipFill rotWithShape="1">
          <a:blip r:embed="rId3">
            <a:alphaModFix/>
          </a:blip>
          <a:srcRect b="0" l="-420" r="419" t="0"/>
          <a:stretch/>
        </p:blipFill>
        <p:spPr>
          <a:xfrm>
            <a:off x="5897725" y="231425"/>
            <a:ext cx="2198523" cy="503475"/>
          </a:xfrm>
          <a:prstGeom prst="rect">
            <a:avLst/>
          </a:prstGeom>
          <a:noFill/>
          <a:ln>
            <a:noFill/>
          </a:ln>
        </p:spPr>
      </p:pic>
      <p:pic>
        <p:nvPicPr>
          <p:cNvPr id="427" name="Google Shape;427;p42" title="CEOS_ARD_Logo_white.png"/>
          <p:cNvPicPr preferRelativeResize="0"/>
          <p:nvPr/>
        </p:nvPicPr>
        <p:blipFill rotWithShape="1">
          <a:blip r:embed="rId4">
            <a:alphaModFix/>
          </a:blip>
          <a:srcRect b="0" l="0" r="0" t="0"/>
          <a:stretch/>
        </p:blipFill>
        <p:spPr>
          <a:xfrm>
            <a:off x="8173950" y="138054"/>
            <a:ext cx="861200" cy="690225"/>
          </a:xfrm>
          <a:prstGeom prst="rect">
            <a:avLst/>
          </a:prstGeom>
          <a:noFill/>
          <a:ln>
            <a:noFill/>
          </a:ln>
        </p:spPr>
      </p:pic>
      <p:pic>
        <p:nvPicPr>
          <p:cNvPr id="428" name="Google Shape;428;p42" title="slide6.jpg"/>
          <p:cNvPicPr preferRelativeResize="0"/>
          <p:nvPr/>
        </p:nvPicPr>
        <p:blipFill rotWithShape="1">
          <a:blip r:embed="rId5">
            <a:alphaModFix/>
          </a:blip>
          <a:srcRect b="0" l="56750" r="-25183" t="0"/>
          <a:stretch/>
        </p:blipFill>
        <p:spPr>
          <a:xfrm flipH="1">
            <a:off x="-4391025" y="-45225"/>
            <a:ext cx="5222700" cy="5004600"/>
          </a:xfrm>
          <a:prstGeom prst="donut">
            <a:avLst>
              <a:gd fmla="val 10848" name="adj"/>
            </a:avLst>
          </a:prstGeom>
          <a:noFill/>
          <a:ln>
            <a:noFill/>
          </a:ln>
        </p:spPr>
      </p:pic>
      <p:sp>
        <p:nvSpPr>
          <p:cNvPr id="429" name="Google Shape;429;p42"/>
          <p:cNvSpPr txBox="1"/>
          <p:nvPr/>
        </p:nvSpPr>
        <p:spPr>
          <a:xfrm>
            <a:off x="1013150" y="873073"/>
            <a:ext cx="7899900" cy="37569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lt1"/>
              </a:buClr>
              <a:buSzPts val="1600"/>
              <a:buFont typeface="Barlow"/>
              <a:buChar char="●"/>
            </a:pPr>
            <a:r>
              <a:rPr lang="en" sz="1600">
                <a:solidFill>
                  <a:schemeClr val="lt1"/>
                </a:solidFill>
                <a:latin typeface="Barlow"/>
                <a:ea typeface="Barlow"/>
                <a:cs typeface="Barlow"/>
                <a:sym typeface="Barlow"/>
              </a:rPr>
              <a:t>Could we be more ambitious?</a:t>
            </a:r>
            <a:endParaRPr sz="1600">
              <a:solidFill>
                <a:schemeClr val="lt1"/>
              </a:solidFill>
              <a:latin typeface="Barlow"/>
              <a:ea typeface="Barlow"/>
              <a:cs typeface="Barlow"/>
              <a:sym typeface="Barlow"/>
            </a:endParaRPr>
          </a:p>
          <a:p>
            <a:pPr indent="-330200" lvl="0" marL="457200" rtl="0" algn="l">
              <a:spcBef>
                <a:spcPts val="1200"/>
              </a:spcBef>
              <a:spcAft>
                <a:spcPts val="0"/>
              </a:spcAft>
              <a:buClr>
                <a:schemeClr val="lt1"/>
              </a:buClr>
              <a:buSzPts val="1600"/>
              <a:buFont typeface="Barlow"/>
              <a:buChar char="●"/>
            </a:pPr>
            <a:r>
              <a:rPr lang="en" sz="1600">
                <a:solidFill>
                  <a:schemeClr val="lt1"/>
                </a:solidFill>
                <a:latin typeface="Barlow"/>
                <a:ea typeface="Barlow"/>
                <a:cs typeface="Barlow"/>
                <a:sym typeface="Barlow"/>
              </a:rPr>
              <a:t>Is the value proposition of CEOS-ARD clear and could it be better communicated?</a:t>
            </a:r>
            <a:endParaRPr sz="1600">
              <a:solidFill>
                <a:schemeClr val="lt1"/>
              </a:solidFill>
              <a:latin typeface="Barlow"/>
              <a:ea typeface="Barlow"/>
              <a:cs typeface="Barlow"/>
              <a:sym typeface="Barlow"/>
            </a:endParaRPr>
          </a:p>
          <a:p>
            <a:pPr indent="-330200" lvl="0" marL="457200" rtl="0" algn="l">
              <a:spcBef>
                <a:spcPts val="1200"/>
              </a:spcBef>
              <a:spcAft>
                <a:spcPts val="0"/>
              </a:spcAft>
              <a:buClr>
                <a:schemeClr val="lt1"/>
              </a:buClr>
              <a:buSzPts val="1600"/>
              <a:buFont typeface="Barlow"/>
              <a:buChar char="●"/>
            </a:pPr>
            <a:r>
              <a:rPr lang="en" sz="1600">
                <a:solidFill>
                  <a:schemeClr val="lt1"/>
                </a:solidFill>
                <a:latin typeface="Barlow"/>
                <a:ea typeface="Barlow"/>
                <a:cs typeface="Barlow"/>
                <a:sym typeface="Barlow"/>
              </a:rPr>
              <a:t>The potential role of CEOS-ARD as a common benchmark for space agency / governmental data procurement processes.</a:t>
            </a:r>
            <a:endParaRPr sz="1600">
              <a:solidFill>
                <a:schemeClr val="lt1"/>
              </a:solidFill>
              <a:latin typeface="Barlow"/>
              <a:ea typeface="Barlow"/>
              <a:cs typeface="Barlow"/>
              <a:sym typeface="Barlow"/>
            </a:endParaRPr>
          </a:p>
          <a:p>
            <a:pPr indent="-330200" lvl="0" marL="457200" rtl="0" algn="l">
              <a:spcBef>
                <a:spcPts val="1200"/>
              </a:spcBef>
              <a:spcAft>
                <a:spcPts val="0"/>
              </a:spcAft>
              <a:buClr>
                <a:schemeClr val="lt1"/>
              </a:buClr>
              <a:buSzPts val="1600"/>
              <a:buFont typeface="Barlow"/>
              <a:buChar char="●"/>
            </a:pPr>
            <a:r>
              <a:rPr lang="en" sz="1600">
                <a:solidFill>
                  <a:schemeClr val="lt1"/>
                </a:solidFill>
                <a:latin typeface="Barlow"/>
                <a:ea typeface="Barlow"/>
                <a:cs typeface="Barlow"/>
                <a:sym typeface="Barlow"/>
              </a:rPr>
              <a:t>Do we need to introduce minimum requirements for data quality? And what is the correct approach?</a:t>
            </a:r>
            <a:endParaRPr sz="1600">
              <a:solidFill>
                <a:schemeClr val="lt1"/>
              </a:solidFill>
              <a:latin typeface="Barlow"/>
              <a:ea typeface="Barlow"/>
              <a:cs typeface="Barlow"/>
              <a:sym typeface="Barlow"/>
            </a:endParaRPr>
          </a:p>
          <a:p>
            <a:pPr indent="-330200" lvl="0" marL="457200" rtl="0" algn="l">
              <a:spcBef>
                <a:spcPts val="1200"/>
              </a:spcBef>
              <a:spcAft>
                <a:spcPts val="0"/>
              </a:spcAft>
              <a:buClr>
                <a:schemeClr val="lt1"/>
              </a:buClr>
              <a:buSzPts val="1600"/>
              <a:buFont typeface="Barlow"/>
              <a:buChar char="●"/>
            </a:pPr>
            <a:r>
              <a:rPr lang="en" sz="1600">
                <a:solidFill>
                  <a:schemeClr val="lt1"/>
                </a:solidFill>
                <a:latin typeface="Barlow"/>
                <a:ea typeface="Barlow"/>
                <a:cs typeface="Barlow"/>
                <a:sym typeface="Barlow"/>
              </a:rPr>
              <a:t>Can we better support users to find products that are fit for a specific purpose?</a:t>
            </a:r>
            <a:endParaRPr sz="1600">
              <a:solidFill>
                <a:schemeClr val="lt1"/>
              </a:solidFill>
              <a:latin typeface="Barlow"/>
              <a:ea typeface="Barlow"/>
              <a:cs typeface="Barlow"/>
              <a:sym typeface="Barlow"/>
            </a:endParaRPr>
          </a:p>
          <a:p>
            <a:pPr indent="-330200" lvl="0" marL="457200" rtl="0" algn="l">
              <a:spcBef>
                <a:spcPts val="1200"/>
              </a:spcBef>
              <a:spcAft>
                <a:spcPts val="0"/>
              </a:spcAft>
              <a:buClr>
                <a:schemeClr val="lt1"/>
              </a:buClr>
              <a:buSzPts val="1600"/>
              <a:buFont typeface="Barlow"/>
              <a:buChar char="●"/>
            </a:pPr>
            <a:r>
              <a:rPr lang="en" sz="1600">
                <a:solidFill>
                  <a:schemeClr val="lt1"/>
                </a:solidFill>
                <a:latin typeface="Barlow"/>
                <a:ea typeface="Barlow"/>
                <a:cs typeface="Barlow"/>
                <a:sym typeface="Barlow"/>
              </a:rPr>
              <a:t>Supporting application resilience by increasing consistency and equivalence of CEOS-ARD products?</a:t>
            </a:r>
            <a:endParaRPr sz="1600">
              <a:solidFill>
                <a:schemeClr val="lt1"/>
              </a:solidFill>
              <a:latin typeface="Barlow"/>
              <a:ea typeface="Barlow"/>
              <a:cs typeface="Barlow"/>
              <a:sym typeface="Barlow"/>
            </a:endParaRPr>
          </a:p>
          <a:p>
            <a:pPr indent="-330200" lvl="0" marL="457200" rtl="0" algn="l">
              <a:spcBef>
                <a:spcPts val="1200"/>
              </a:spcBef>
              <a:spcAft>
                <a:spcPts val="1200"/>
              </a:spcAft>
              <a:buClr>
                <a:schemeClr val="lt1"/>
              </a:buClr>
              <a:buSzPts val="1600"/>
              <a:buFont typeface="Barlow"/>
              <a:buChar char="●"/>
            </a:pPr>
            <a:r>
              <a:rPr lang="en" sz="1600">
                <a:solidFill>
                  <a:schemeClr val="lt1"/>
                </a:solidFill>
                <a:latin typeface="Barlow"/>
                <a:ea typeface="Barlow"/>
                <a:cs typeface="Barlow"/>
                <a:sym typeface="Barlow"/>
              </a:rPr>
              <a:t>How might CEOS-ARD be made more interoperable and interchangeable? Do we need to be stricter in certain areas to drive practical interoperability?</a:t>
            </a:r>
            <a:endParaRPr sz="1600">
              <a:solidFill>
                <a:schemeClr val="lt1"/>
              </a:solidFill>
              <a:latin typeface="Barlow"/>
              <a:ea typeface="Barlow"/>
              <a:cs typeface="Barlow"/>
              <a:sym typeface="Barlow"/>
            </a:endParaRPr>
          </a:p>
        </p:txBody>
      </p:sp>
      <p:sp>
        <p:nvSpPr>
          <p:cNvPr id="430" name="Google Shape;430;p42"/>
          <p:cNvSpPr txBox="1"/>
          <p:nvPr/>
        </p:nvSpPr>
        <p:spPr>
          <a:xfrm>
            <a:off x="1013150" y="193363"/>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300">
                <a:solidFill>
                  <a:schemeClr val="lt1"/>
                </a:solidFill>
                <a:latin typeface="Barlow"/>
                <a:ea typeface="Barlow"/>
                <a:cs typeface="Barlow"/>
                <a:sym typeface="Barlow"/>
              </a:rPr>
              <a:t>Some Food for Thought</a:t>
            </a:r>
            <a:endParaRPr sz="2300">
              <a:solidFill>
                <a:schemeClr val="lt1"/>
              </a:solidFill>
              <a:latin typeface="Barlow"/>
              <a:ea typeface="Barlow"/>
              <a:cs typeface="Barlow"/>
              <a:sym typeface="Barlow"/>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4" name="Shape 434"/>
        <p:cNvGrpSpPr/>
        <p:nvPr/>
      </p:nvGrpSpPr>
      <p:grpSpPr>
        <a:xfrm>
          <a:off x="0" y="0"/>
          <a:ext cx="0" cy="0"/>
          <a:chOff x="0" y="0"/>
          <a:chExt cx="0" cy="0"/>
        </a:xfrm>
      </p:grpSpPr>
      <p:cxnSp>
        <p:nvCxnSpPr>
          <p:cNvPr id="435" name="Google Shape;435;p43"/>
          <p:cNvCxnSpPr/>
          <p:nvPr/>
        </p:nvCxnSpPr>
        <p:spPr>
          <a:xfrm>
            <a:off x="172950" y="4757875"/>
            <a:ext cx="8798100" cy="0"/>
          </a:xfrm>
          <a:prstGeom prst="straightConnector1">
            <a:avLst/>
          </a:prstGeom>
          <a:noFill/>
          <a:ln cap="flat" cmpd="sng" w="9525">
            <a:solidFill>
              <a:srgbClr val="21455B"/>
            </a:solidFill>
            <a:prstDash val="dot"/>
            <a:round/>
            <a:headEnd len="med" w="med" type="none"/>
            <a:tailEnd len="med" w="med" type="none"/>
          </a:ln>
        </p:spPr>
      </p:cxnSp>
      <p:sp>
        <p:nvSpPr>
          <p:cNvPr id="436" name="Google Shape;436;p43"/>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21455B"/>
                </a:solidFill>
                <a:latin typeface="Barlow"/>
                <a:ea typeface="Barlow"/>
                <a:cs typeface="Barlow"/>
                <a:sym typeface="Barlow"/>
              </a:rPr>
              <a:t>CEOS Plenary 2025</a:t>
            </a:r>
            <a:endParaRPr sz="900">
              <a:solidFill>
                <a:srgbClr val="21455B"/>
              </a:solidFill>
              <a:latin typeface="Barlow"/>
              <a:ea typeface="Barlow"/>
              <a:cs typeface="Barlow"/>
              <a:sym typeface="Barlow"/>
            </a:endParaRPr>
          </a:p>
        </p:txBody>
      </p:sp>
      <p:pic>
        <p:nvPicPr>
          <p:cNvPr id="437" name="Google Shape;437;p43" title="CEOS_ARD_Logo_blue_corrected.png"/>
          <p:cNvPicPr preferRelativeResize="0"/>
          <p:nvPr/>
        </p:nvPicPr>
        <p:blipFill rotWithShape="1">
          <a:blip r:embed="rId3">
            <a:alphaModFix/>
          </a:blip>
          <a:srcRect b="228" l="0" r="0" t="238"/>
          <a:stretch/>
        </p:blipFill>
        <p:spPr>
          <a:xfrm>
            <a:off x="8173950" y="138054"/>
            <a:ext cx="861200" cy="690225"/>
          </a:xfrm>
          <a:prstGeom prst="rect">
            <a:avLst/>
          </a:prstGeom>
          <a:noFill/>
          <a:ln>
            <a:noFill/>
          </a:ln>
        </p:spPr>
      </p:pic>
      <p:pic>
        <p:nvPicPr>
          <p:cNvPr id="438" name="Google Shape;438;p43" title="CARD4L-SAR_Background-ALOS2.jpg"/>
          <p:cNvPicPr preferRelativeResize="0"/>
          <p:nvPr/>
        </p:nvPicPr>
        <p:blipFill rotWithShape="1">
          <a:blip r:embed="rId4">
            <a:alphaModFix/>
          </a:blip>
          <a:srcRect b="2915" l="5346" r="517" t="865"/>
          <a:stretch/>
        </p:blipFill>
        <p:spPr>
          <a:xfrm flipH="1">
            <a:off x="-4391025" y="-45225"/>
            <a:ext cx="5222700" cy="5004600"/>
          </a:xfrm>
          <a:prstGeom prst="donut">
            <a:avLst>
              <a:gd fmla="val 10848" name="adj"/>
            </a:avLst>
          </a:prstGeom>
          <a:noFill/>
          <a:ln>
            <a:noFill/>
          </a:ln>
        </p:spPr>
      </p:pic>
      <p:sp>
        <p:nvSpPr>
          <p:cNvPr id="439" name="Google Shape;439;p43"/>
          <p:cNvSpPr txBox="1"/>
          <p:nvPr/>
        </p:nvSpPr>
        <p:spPr>
          <a:xfrm>
            <a:off x="1013150" y="193363"/>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21455B"/>
                </a:solidFill>
                <a:latin typeface="Barlow"/>
                <a:ea typeface="Barlow"/>
                <a:cs typeface="Barlow"/>
                <a:sym typeface="Barlow"/>
              </a:rPr>
              <a:t>Respondents</a:t>
            </a:r>
            <a:endParaRPr sz="3000">
              <a:solidFill>
                <a:srgbClr val="21455B"/>
              </a:solidFill>
              <a:latin typeface="Barlow"/>
              <a:ea typeface="Barlow"/>
              <a:cs typeface="Barlow"/>
              <a:sym typeface="Barlow"/>
            </a:endParaRPr>
          </a:p>
        </p:txBody>
      </p:sp>
      <p:pic>
        <p:nvPicPr>
          <p:cNvPr id="440" name="Google Shape;440;p43" title="CEOS_logo_ard_blue.png"/>
          <p:cNvPicPr preferRelativeResize="0"/>
          <p:nvPr/>
        </p:nvPicPr>
        <p:blipFill rotWithShape="1">
          <a:blip r:embed="rId5">
            <a:alphaModFix/>
          </a:blip>
          <a:srcRect b="0" l="9" r="0" t="0"/>
          <a:stretch/>
        </p:blipFill>
        <p:spPr>
          <a:xfrm>
            <a:off x="5992452" y="231433"/>
            <a:ext cx="2179997" cy="503475"/>
          </a:xfrm>
          <a:prstGeom prst="rect">
            <a:avLst/>
          </a:prstGeom>
          <a:noFill/>
          <a:ln>
            <a:noFill/>
          </a:ln>
        </p:spPr>
      </p:pic>
      <p:pic>
        <p:nvPicPr>
          <p:cNvPr id="441" name="Google Shape;441;p43" title="Chart"/>
          <p:cNvPicPr preferRelativeResize="0"/>
          <p:nvPr/>
        </p:nvPicPr>
        <p:blipFill>
          <a:blip r:embed="rId6">
            <a:alphaModFix/>
          </a:blip>
          <a:stretch>
            <a:fillRect/>
          </a:stretch>
        </p:blipFill>
        <p:spPr>
          <a:xfrm>
            <a:off x="831675" y="2274425"/>
            <a:ext cx="3880925" cy="2401237"/>
          </a:xfrm>
          <a:prstGeom prst="rect">
            <a:avLst/>
          </a:prstGeom>
          <a:noFill/>
          <a:ln>
            <a:noFill/>
          </a:ln>
        </p:spPr>
      </p:pic>
      <p:pic>
        <p:nvPicPr>
          <p:cNvPr id="442" name="Google Shape;442;p43" title="Chart"/>
          <p:cNvPicPr preferRelativeResize="0"/>
          <p:nvPr/>
        </p:nvPicPr>
        <p:blipFill>
          <a:blip r:embed="rId7">
            <a:alphaModFix/>
          </a:blip>
          <a:stretch>
            <a:fillRect/>
          </a:stretch>
        </p:blipFill>
        <p:spPr>
          <a:xfrm>
            <a:off x="4712600" y="904750"/>
            <a:ext cx="4258450" cy="2628167"/>
          </a:xfrm>
          <a:prstGeom prst="rect">
            <a:avLst/>
          </a:prstGeom>
          <a:noFill/>
          <a:ln>
            <a:noFill/>
          </a:ln>
        </p:spPr>
      </p:pic>
      <p:sp>
        <p:nvSpPr>
          <p:cNvPr id="443" name="Google Shape;443;p43"/>
          <p:cNvSpPr/>
          <p:nvPr/>
        </p:nvSpPr>
        <p:spPr>
          <a:xfrm>
            <a:off x="2296957" y="3109720"/>
            <a:ext cx="950400" cy="9504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44" name="Google Shape;444;p43"/>
          <p:cNvSpPr/>
          <p:nvPr/>
        </p:nvSpPr>
        <p:spPr>
          <a:xfrm>
            <a:off x="6366632" y="1860295"/>
            <a:ext cx="950400" cy="9504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45" name="Google Shape;445;p43"/>
          <p:cNvSpPr txBox="1"/>
          <p:nvPr/>
        </p:nvSpPr>
        <p:spPr>
          <a:xfrm>
            <a:off x="1289350" y="1190663"/>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21455B"/>
                </a:solidFill>
                <a:latin typeface="Barlow"/>
                <a:ea typeface="Barlow"/>
                <a:cs typeface="Barlow"/>
                <a:sym typeface="Barlow"/>
              </a:rPr>
              <a:t>111 responses! 🎉</a:t>
            </a:r>
            <a:endParaRPr sz="2200">
              <a:solidFill>
                <a:srgbClr val="21455B"/>
              </a:solidFill>
              <a:latin typeface="Barlow"/>
              <a:ea typeface="Barlow"/>
              <a:cs typeface="Barlow"/>
              <a:sym typeface="Barlow"/>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449" name="Shape 449"/>
        <p:cNvGrpSpPr/>
        <p:nvPr/>
      </p:nvGrpSpPr>
      <p:grpSpPr>
        <a:xfrm>
          <a:off x="0" y="0"/>
          <a:ext cx="0" cy="0"/>
          <a:chOff x="0" y="0"/>
          <a:chExt cx="0" cy="0"/>
        </a:xfrm>
      </p:grpSpPr>
      <p:cxnSp>
        <p:nvCxnSpPr>
          <p:cNvPr id="450" name="Google Shape;450;p44"/>
          <p:cNvCxnSpPr/>
          <p:nvPr/>
        </p:nvCxnSpPr>
        <p:spPr>
          <a:xfrm>
            <a:off x="172950" y="4757875"/>
            <a:ext cx="8798100" cy="0"/>
          </a:xfrm>
          <a:prstGeom prst="straightConnector1">
            <a:avLst/>
          </a:prstGeom>
          <a:noFill/>
          <a:ln cap="flat" cmpd="sng" w="9525">
            <a:solidFill>
              <a:schemeClr val="lt1"/>
            </a:solidFill>
            <a:prstDash val="dot"/>
            <a:round/>
            <a:headEnd len="med" w="med" type="none"/>
            <a:tailEnd len="med" w="med" type="none"/>
          </a:ln>
        </p:spPr>
      </p:cxnSp>
      <p:sp>
        <p:nvSpPr>
          <p:cNvPr id="451" name="Google Shape;451;p44"/>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lt1"/>
                </a:solidFill>
                <a:latin typeface="Barlow"/>
                <a:ea typeface="Barlow"/>
                <a:cs typeface="Barlow"/>
                <a:sym typeface="Barlow"/>
              </a:rPr>
              <a:t>CEOS Plenary 2025</a:t>
            </a:r>
            <a:endParaRPr sz="900">
              <a:solidFill>
                <a:schemeClr val="lt1"/>
              </a:solidFill>
              <a:latin typeface="Barlow"/>
              <a:ea typeface="Barlow"/>
              <a:cs typeface="Barlow"/>
              <a:sym typeface="Barlow"/>
            </a:endParaRPr>
          </a:p>
        </p:txBody>
      </p:sp>
      <p:pic>
        <p:nvPicPr>
          <p:cNvPr id="452" name="Google Shape;452;p44" title="CEOS_logo_white_text_right.png"/>
          <p:cNvPicPr preferRelativeResize="0"/>
          <p:nvPr/>
        </p:nvPicPr>
        <p:blipFill rotWithShape="1">
          <a:blip r:embed="rId3">
            <a:alphaModFix/>
          </a:blip>
          <a:srcRect b="0" l="-420" r="419" t="0"/>
          <a:stretch/>
        </p:blipFill>
        <p:spPr>
          <a:xfrm>
            <a:off x="5897725" y="231425"/>
            <a:ext cx="2198523" cy="503475"/>
          </a:xfrm>
          <a:prstGeom prst="rect">
            <a:avLst/>
          </a:prstGeom>
          <a:noFill/>
          <a:ln>
            <a:noFill/>
          </a:ln>
        </p:spPr>
      </p:pic>
      <p:pic>
        <p:nvPicPr>
          <p:cNvPr id="453" name="Google Shape;453;p44" title="CEOS_ARD_Logo_white.png"/>
          <p:cNvPicPr preferRelativeResize="0"/>
          <p:nvPr/>
        </p:nvPicPr>
        <p:blipFill rotWithShape="1">
          <a:blip r:embed="rId4">
            <a:alphaModFix/>
          </a:blip>
          <a:srcRect b="0" l="0" r="0" t="0"/>
          <a:stretch/>
        </p:blipFill>
        <p:spPr>
          <a:xfrm>
            <a:off x="8173950" y="138054"/>
            <a:ext cx="861200" cy="690225"/>
          </a:xfrm>
          <a:prstGeom prst="rect">
            <a:avLst/>
          </a:prstGeom>
          <a:noFill/>
          <a:ln>
            <a:noFill/>
          </a:ln>
        </p:spPr>
      </p:pic>
      <p:pic>
        <p:nvPicPr>
          <p:cNvPr id="454" name="Google Shape;454;p44" title="slide6.jpg"/>
          <p:cNvPicPr preferRelativeResize="0"/>
          <p:nvPr/>
        </p:nvPicPr>
        <p:blipFill rotWithShape="1">
          <a:blip r:embed="rId5">
            <a:alphaModFix/>
          </a:blip>
          <a:srcRect b="0" l="56750" r="-25183" t="0"/>
          <a:stretch/>
        </p:blipFill>
        <p:spPr>
          <a:xfrm flipH="1">
            <a:off x="-4391025" y="-45225"/>
            <a:ext cx="5222700" cy="5004600"/>
          </a:xfrm>
          <a:prstGeom prst="donut">
            <a:avLst>
              <a:gd fmla="val 10848" name="adj"/>
            </a:avLst>
          </a:prstGeom>
          <a:noFill/>
          <a:ln>
            <a:noFill/>
          </a:ln>
        </p:spPr>
      </p:pic>
      <p:sp>
        <p:nvSpPr>
          <p:cNvPr id="455" name="Google Shape;455;p44"/>
          <p:cNvSpPr txBox="1"/>
          <p:nvPr/>
        </p:nvSpPr>
        <p:spPr>
          <a:xfrm>
            <a:off x="1013150" y="193363"/>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100">
                <a:solidFill>
                  <a:schemeClr val="lt1"/>
                </a:solidFill>
                <a:latin typeface="Barlow"/>
                <a:ea typeface="Barlow"/>
                <a:cs typeface="Barlow"/>
                <a:sym typeface="Barlow"/>
              </a:rPr>
              <a:t>Survey responses</a:t>
            </a:r>
            <a:endParaRPr sz="3100">
              <a:solidFill>
                <a:schemeClr val="lt1"/>
              </a:solidFill>
              <a:latin typeface="Barlow"/>
              <a:ea typeface="Barlow"/>
              <a:cs typeface="Barlow"/>
              <a:sym typeface="Barlow"/>
            </a:endParaRPr>
          </a:p>
        </p:txBody>
      </p:sp>
      <p:graphicFrame>
        <p:nvGraphicFramePr>
          <p:cNvPr id="456" name="Google Shape;456;p44"/>
          <p:cNvGraphicFramePr/>
          <p:nvPr/>
        </p:nvGraphicFramePr>
        <p:xfrm>
          <a:off x="3225200" y="852375"/>
          <a:ext cx="3000000" cy="3000000"/>
        </p:xfrm>
        <a:graphic>
          <a:graphicData uri="http://schemas.openxmlformats.org/drawingml/2006/table">
            <a:tbl>
              <a:tblPr>
                <a:noFill/>
                <a:tableStyleId>{EAF6C776-987F-4D7B-89FF-47F26B2D40E6}</a:tableStyleId>
              </a:tblPr>
              <a:tblGrid>
                <a:gridCol w="2266950"/>
                <a:gridCol w="2266950"/>
              </a:tblGrid>
              <a:tr h="203200">
                <a:tc>
                  <a:txBody>
                    <a:bodyPr/>
                    <a:lstStyle/>
                    <a:p>
                      <a:pPr indent="0" lvl="0" marL="0" rtl="0" algn="l">
                        <a:spcBef>
                          <a:spcPts val="0"/>
                        </a:spcBef>
                        <a:spcAft>
                          <a:spcPts val="0"/>
                        </a:spcAft>
                        <a:buNone/>
                      </a:pPr>
                      <a:r>
                        <a:rPr b="1" lang="en" sz="800">
                          <a:solidFill>
                            <a:srgbClr val="21455B"/>
                          </a:solidFill>
                        </a:rPr>
                        <a:t>Commercial</a:t>
                      </a:r>
                      <a:endParaRPr b="1" sz="800">
                        <a:solidFill>
                          <a:srgbClr val="21455B"/>
                        </a:solidFill>
                      </a:endParaRPr>
                    </a:p>
                  </a:txBody>
                  <a:tcPr marT="88900" marB="88900" marR="88900" marL="88900">
                    <a:solidFill>
                      <a:schemeClr val="lt1"/>
                    </a:solidFill>
                  </a:tcPr>
                </a:tc>
                <a:tc>
                  <a:txBody>
                    <a:bodyPr/>
                    <a:lstStyle/>
                    <a:p>
                      <a:pPr indent="0" lvl="0" marL="0" rtl="0" algn="l">
                        <a:spcBef>
                          <a:spcPts val="0"/>
                        </a:spcBef>
                        <a:spcAft>
                          <a:spcPts val="0"/>
                        </a:spcAft>
                        <a:buNone/>
                      </a:pPr>
                      <a:r>
                        <a:rPr b="1" lang="en" sz="800">
                          <a:solidFill>
                            <a:srgbClr val="21455B"/>
                          </a:solidFill>
                        </a:rPr>
                        <a:t>Other</a:t>
                      </a:r>
                      <a:endParaRPr b="1" sz="800">
                        <a:solidFill>
                          <a:srgbClr val="21455B"/>
                        </a:solidFill>
                      </a:endParaRPr>
                    </a:p>
                  </a:txBody>
                  <a:tcPr marT="88900" marB="88900" marR="88900" marL="88900">
                    <a:solidFill>
                      <a:schemeClr val="lt1"/>
                    </a:solidFill>
                  </a:tcPr>
                </a:tc>
              </a:tr>
              <a:tr h="3267075">
                <a:tc>
                  <a:txBody>
                    <a:bodyPr/>
                    <a:lstStyle/>
                    <a:p>
                      <a:pPr indent="0" lvl="0" marL="0" rtl="0" algn="l">
                        <a:spcBef>
                          <a:spcPts val="0"/>
                        </a:spcBef>
                        <a:spcAft>
                          <a:spcPts val="0"/>
                        </a:spcAft>
                        <a:buNone/>
                      </a:pPr>
                      <a:r>
                        <a:rPr lang="en" sz="800">
                          <a:solidFill>
                            <a:schemeClr val="lt1"/>
                          </a:solidFill>
                        </a:rPr>
                        <a:t>Airbus Defence and Space GmbH</a:t>
                      </a:r>
                      <a:endParaRPr sz="800">
                        <a:solidFill>
                          <a:schemeClr val="lt1"/>
                        </a:solidFill>
                      </a:endParaRPr>
                    </a:p>
                    <a:p>
                      <a:pPr indent="0" lvl="0" marL="0" rtl="0" algn="l">
                        <a:spcBef>
                          <a:spcPts val="0"/>
                        </a:spcBef>
                        <a:spcAft>
                          <a:spcPts val="0"/>
                        </a:spcAft>
                        <a:buNone/>
                      </a:pPr>
                      <a:r>
                        <a:rPr lang="en" sz="800">
                          <a:solidFill>
                            <a:schemeClr val="lt1"/>
                          </a:solidFill>
                        </a:rPr>
                        <a:t>AISTECH SPACE, S.L.</a:t>
                      </a:r>
                      <a:endParaRPr sz="800">
                        <a:solidFill>
                          <a:schemeClr val="lt1"/>
                        </a:solidFill>
                      </a:endParaRPr>
                    </a:p>
                    <a:p>
                      <a:pPr indent="0" lvl="0" marL="0" rtl="0" algn="l">
                        <a:spcBef>
                          <a:spcPts val="0"/>
                        </a:spcBef>
                        <a:spcAft>
                          <a:spcPts val="0"/>
                        </a:spcAft>
                        <a:buNone/>
                      </a:pPr>
                      <a:r>
                        <a:rPr lang="en" sz="800">
                          <a:solidFill>
                            <a:schemeClr val="lt1"/>
                          </a:solidFill>
                        </a:rPr>
                        <a:t>Arlula Pty Ltd</a:t>
                      </a:r>
                      <a:endParaRPr sz="800">
                        <a:solidFill>
                          <a:schemeClr val="lt1"/>
                        </a:solidFill>
                      </a:endParaRPr>
                    </a:p>
                    <a:p>
                      <a:pPr indent="0" lvl="0" marL="0" rtl="0" algn="l">
                        <a:spcBef>
                          <a:spcPts val="0"/>
                        </a:spcBef>
                        <a:spcAft>
                          <a:spcPts val="0"/>
                        </a:spcAft>
                        <a:buNone/>
                      </a:pPr>
                      <a:r>
                        <a:rPr lang="en" sz="800">
                          <a:solidFill>
                            <a:schemeClr val="lt1"/>
                          </a:solidFill>
                        </a:rPr>
                        <a:t>Auspatious</a:t>
                      </a:r>
                      <a:endParaRPr sz="800">
                        <a:solidFill>
                          <a:schemeClr val="lt1"/>
                        </a:solidFill>
                      </a:endParaRPr>
                    </a:p>
                    <a:p>
                      <a:pPr indent="0" lvl="0" marL="0" rtl="0" algn="l">
                        <a:spcBef>
                          <a:spcPts val="0"/>
                        </a:spcBef>
                        <a:spcAft>
                          <a:spcPts val="0"/>
                        </a:spcAft>
                        <a:buNone/>
                      </a:pPr>
                      <a:r>
                        <a:rPr lang="en" sz="800">
                          <a:solidFill>
                            <a:schemeClr val="lt1"/>
                          </a:solidFill>
                        </a:rPr>
                        <a:t>CATALYST (PCI Geomatics)</a:t>
                      </a:r>
                      <a:endParaRPr sz="800">
                        <a:solidFill>
                          <a:schemeClr val="lt1"/>
                        </a:solidFill>
                      </a:endParaRPr>
                    </a:p>
                    <a:p>
                      <a:pPr indent="0" lvl="0" marL="0" rtl="0" algn="l">
                        <a:spcBef>
                          <a:spcPts val="0"/>
                        </a:spcBef>
                        <a:spcAft>
                          <a:spcPts val="0"/>
                        </a:spcAft>
                        <a:buNone/>
                      </a:pPr>
                      <a:r>
                        <a:rPr lang="en" sz="800">
                          <a:solidFill>
                            <a:schemeClr val="lt1"/>
                          </a:solidFill>
                        </a:rPr>
                        <a:t>Common Space</a:t>
                      </a:r>
                      <a:endParaRPr sz="800">
                        <a:solidFill>
                          <a:schemeClr val="lt1"/>
                        </a:solidFill>
                      </a:endParaRPr>
                    </a:p>
                    <a:p>
                      <a:pPr indent="0" lvl="0" marL="0" rtl="0" algn="l">
                        <a:spcBef>
                          <a:spcPts val="0"/>
                        </a:spcBef>
                        <a:spcAft>
                          <a:spcPts val="0"/>
                        </a:spcAft>
                        <a:buNone/>
                      </a:pPr>
                      <a:r>
                        <a:rPr lang="en" sz="800">
                          <a:solidFill>
                            <a:schemeClr val="lt1"/>
                          </a:solidFill>
                        </a:rPr>
                        <a:t>Constellr</a:t>
                      </a:r>
                      <a:endParaRPr sz="800">
                        <a:solidFill>
                          <a:schemeClr val="lt1"/>
                        </a:solidFill>
                      </a:endParaRPr>
                    </a:p>
                    <a:p>
                      <a:pPr indent="0" lvl="0" marL="0" rtl="0" algn="l">
                        <a:spcBef>
                          <a:spcPts val="0"/>
                        </a:spcBef>
                        <a:spcAft>
                          <a:spcPts val="0"/>
                        </a:spcAft>
                        <a:buNone/>
                      </a:pPr>
                      <a:r>
                        <a:rPr lang="en" sz="800">
                          <a:solidFill>
                            <a:schemeClr val="lt1"/>
                          </a:solidFill>
                        </a:rPr>
                        <a:t>EarthDaily</a:t>
                      </a:r>
                      <a:endParaRPr sz="800">
                        <a:solidFill>
                          <a:schemeClr val="lt1"/>
                        </a:solidFill>
                      </a:endParaRPr>
                    </a:p>
                    <a:p>
                      <a:pPr indent="0" lvl="0" marL="0" rtl="0" algn="l">
                        <a:spcBef>
                          <a:spcPts val="0"/>
                        </a:spcBef>
                        <a:spcAft>
                          <a:spcPts val="0"/>
                        </a:spcAft>
                        <a:buNone/>
                      </a:pPr>
                      <a:r>
                        <a:rPr lang="en" sz="800">
                          <a:solidFill>
                            <a:schemeClr val="lt1"/>
                          </a:solidFill>
                        </a:rPr>
                        <a:t>ENVEO IT GmbH</a:t>
                      </a:r>
                      <a:endParaRPr sz="800">
                        <a:solidFill>
                          <a:schemeClr val="lt1"/>
                        </a:solidFill>
                      </a:endParaRPr>
                    </a:p>
                    <a:p>
                      <a:pPr indent="0" lvl="0" marL="0" rtl="0" algn="l">
                        <a:spcBef>
                          <a:spcPts val="0"/>
                        </a:spcBef>
                        <a:spcAft>
                          <a:spcPts val="0"/>
                        </a:spcAft>
                        <a:buNone/>
                      </a:pPr>
                      <a:r>
                        <a:rPr lang="en" sz="800">
                          <a:solidFill>
                            <a:schemeClr val="lt1"/>
                          </a:solidFill>
                        </a:rPr>
                        <a:t>EOIntelligence</a:t>
                      </a:r>
                      <a:endParaRPr sz="800">
                        <a:solidFill>
                          <a:schemeClr val="lt1"/>
                        </a:solidFill>
                      </a:endParaRPr>
                    </a:p>
                    <a:p>
                      <a:pPr indent="0" lvl="0" marL="0" rtl="0" algn="l">
                        <a:spcBef>
                          <a:spcPts val="0"/>
                        </a:spcBef>
                        <a:spcAft>
                          <a:spcPts val="0"/>
                        </a:spcAft>
                        <a:buNone/>
                      </a:pPr>
                      <a:r>
                        <a:rPr lang="en" sz="800">
                          <a:solidFill>
                            <a:schemeClr val="lt1"/>
                          </a:solidFill>
                        </a:rPr>
                        <a:t>Esri</a:t>
                      </a:r>
                      <a:endParaRPr sz="800">
                        <a:solidFill>
                          <a:schemeClr val="lt1"/>
                        </a:solidFill>
                      </a:endParaRPr>
                    </a:p>
                    <a:p>
                      <a:pPr indent="0" lvl="0" marL="0" rtl="0" algn="l">
                        <a:spcBef>
                          <a:spcPts val="0"/>
                        </a:spcBef>
                        <a:spcAft>
                          <a:spcPts val="0"/>
                        </a:spcAft>
                        <a:buNone/>
                      </a:pPr>
                      <a:r>
                        <a:rPr lang="en" sz="800">
                          <a:solidFill>
                            <a:schemeClr val="lt1"/>
                          </a:solidFill>
                        </a:rPr>
                        <a:t>First Street</a:t>
                      </a:r>
                      <a:endParaRPr sz="800">
                        <a:solidFill>
                          <a:schemeClr val="lt1"/>
                        </a:solidFill>
                      </a:endParaRPr>
                    </a:p>
                    <a:p>
                      <a:pPr indent="0" lvl="0" marL="0" rtl="0" algn="l">
                        <a:spcBef>
                          <a:spcPts val="0"/>
                        </a:spcBef>
                        <a:spcAft>
                          <a:spcPts val="0"/>
                        </a:spcAft>
                        <a:buNone/>
                      </a:pPr>
                      <a:r>
                        <a:rPr lang="en" sz="800">
                          <a:solidFill>
                            <a:schemeClr val="lt1"/>
                          </a:solidFill>
                        </a:rPr>
                        <a:t>GeoInsight</a:t>
                      </a:r>
                      <a:endParaRPr sz="800">
                        <a:solidFill>
                          <a:schemeClr val="lt1"/>
                        </a:solidFill>
                      </a:endParaRPr>
                    </a:p>
                    <a:p>
                      <a:pPr indent="0" lvl="0" marL="0" rtl="0" algn="l">
                        <a:spcBef>
                          <a:spcPts val="0"/>
                        </a:spcBef>
                        <a:spcAft>
                          <a:spcPts val="0"/>
                        </a:spcAft>
                        <a:buNone/>
                      </a:pPr>
                      <a:r>
                        <a:rPr lang="en" sz="800">
                          <a:solidFill>
                            <a:schemeClr val="lt1"/>
                          </a:solidFill>
                        </a:rPr>
                        <a:t>GRASP Earth</a:t>
                      </a:r>
                      <a:endParaRPr sz="800">
                        <a:solidFill>
                          <a:schemeClr val="lt1"/>
                        </a:solidFill>
                      </a:endParaRPr>
                    </a:p>
                    <a:p>
                      <a:pPr indent="0" lvl="0" marL="0" rtl="0" algn="l">
                        <a:spcBef>
                          <a:spcPts val="0"/>
                        </a:spcBef>
                        <a:spcAft>
                          <a:spcPts val="0"/>
                        </a:spcAft>
                        <a:buNone/>
                      </a:pPr>
                      <a:r>
                        <a:rPr lang="en" sz="800">
                          <a:solidFill>
                            <a:schemeClr val="lt1"/>
                          </a:solidFill>
                        </a:rPr>
                        <a:t>Marble Imaging AG</a:t>
                      </a:r>
                      <a:endParaRPr sz="800">
                        <a:solidFill>
                          <a:schemeClr val="lt1"/>
                        </a:solidFill>
                      </a:endParaRPr>
                    </a:p>
                    <a:p>
                      <a:pPr indent="0" lvl="0" marL="0" rtl="0" algn="l">
                        <a:spcBef>
                          <a:spcPts val="0"/>
                        </a:spcBef>
                        <a:spcAft>
                          <a:spcPts val="0"/>
                        </a:spcAft>
                        <a:buNone/>
                      </a:pPr>
                      <a:r>
                        <a:rPr lang="en" sz="800">
                          <a:solidFill>
                            <a:schemeClr val="lt1"/>
                          </a:solidFill>
                        </a:rPr>
                        <a:t>Pixalytics Ltd</a:t>
                      </a:r>
                      <a:endParaRPr sz="800">
                        <a:solidFill>
                          <a:schemeClr val="lt1"/>
                        </a:solidFill>
                      </a:endParaRPr>
                    </a:p>
                    <a:p>
                      <a:pPr indent="0" lvl="0" marL="0" rtl="0" algn="l">
                        <a:spcBef>
                          <a:spcPts val="0"/>
                        </a:spcBef>
                        <a:spcAft>
                          <a:spcPts val="0"/>
                        </a:spcAft>
                        <a:buNone/>
                      </a:pPr>
                      <a:r>
                        <a:rPr lang="en" sz="800">
                          <a:solidFill>
                            <a:schemeClr val="lt1"/>
                          </a:solidFill>
                        </a:rPr>
                        <a:t>Pixxel</a:t>
                      </a:r>
                      <a:endParaRPr sz="800">
                        <a:solidFill>
                          <a:schemeClr val="lt1"/>
                        </a:solidFill>
                      </a:endParaRPr>
                    </a:p>
                    <a:p>
                      <a:pPr indent="0" lvl="0" marL="0" rtl="0" algn="l">
                        <a:spcBef>
                          <a:spcPts val="0"/>
                        </a:spcBef>
                        <a:spcAft>
                          <a:spcPts val="0"/>
                        </a:spcAft>
                        <a:buNone/>
                      </a:pPr>
                      <a:r>
                        <a:rPr lang="en" sz="800">
                          <a:solidFill>
                            <a:schemeClr val="lt1"/>
                          </a:solidFill>
                        </a:rPr>
                        <a:t>Planet Labs</a:t>
                      </a:r>
                      <a:endParaRPr sz="800">
                        <a:solidFill>
                          <a:schemeClr val="lt1"/>
                        </a:solidFill>
                      </a:endParaRPr>
                    </a:p>
                    <a:p>
                      <a:pPr indent="0" lvl="0" marL="0" rtl="0" algn="l">
                        <a:spcBef>
                          <a:spcPts val="0"/>
                        </a:spcBef>
                        <a:spcAft>
                          <a:spcPts val="0"/>
                        </a:spcAft>
                        <a:buNone/>
                      </a:pPr>
                      <a:r>
                        <a:rPr lang="en" sz="800">
                          <a:solidFill>
                            <a:schemeClr val="lt1"/>
                          </a:solidFill>
                        </a:rPr>
                        <a:t>Riscognition GmbH</a:t>
                      </a:r>
                      <a:endParaRPr sz="800">
                        <a:solidFill>
                          <a:schemeClr val="lt1"/>
                        </a:solidFill>
                      </a:endParaRPr>
                    </a:p>
                    <a:p>
                      <a:pPr indent="0" lvl="0" marL="0" rtl="0" algn="l">
                        <a:spcBef>
                          <a:spcPts val="0"/>
                        </a:spcBef>
                        <a:spcAft>
                          <a:spcPts val="0"/>
                        </a:spcAft>
                        <a:buNone/>
                      </a:pPr>
                      <a:r>
                        <a:rPr lang="en" sz="800">
                          <a:solidFill>
                            <a:schemeClr val="lt1"/>
                          </a:solidFill>
                        </a:rPr>
                        <a:t>Sarmap SA</a:t>
                      </a:r>
                      <a:endParaRPr sz="800">
                        <a:solidFill>
                          <a:schemeClr val="lt1"/>
                        </a:solidFill>
                      </a:endParaRPr>
                    </a:p>
                    <a:p>
                      <a:pPr indent="0" lvl="0" marL="0" rtl="0" algn="l">
                        <a:spcBef>
                          <a:spcPts val="0"/>
                        </a:spcBef>
                        <a:spcAft>
                          <a:spcPts val="0"/>
                        </a:spcAft>
                        <a:buNone/>
                      </a:pPr>
                      <a:r>
                        <a:rPr lang="en" sz="800">
                          <a:solidFill>
                            <a:schemeClr val="lt1"/>
                          </a:solidFill>
                        </a:rPr>
                        <a:t>SatSure India Analytics Pvt Ltd</a:t>
                      </a:r>
                      <a:endParaRPr sz="800">
                        <a:solidFill>
                          <a:schemeClr val="lt1"/>
                        </a:solidFill>
                      </a:endParaRPr>
                    </a:p>
                    <a:p>
                      <a:pPr indent="0" lvl="0" marL="0" rtl="0" algn="l">
                        <a:spcBef>
                          <a:spcPts val="0"/>
                        </a:spcBef>
                        <a:spcAft>
                          <a:spcPts val="0"/>
                        </a:spcAft>
                        <a:buNone/>
                      </a:pPr>
                      <a:r>
                        <a:rPr lang="en" sz="800">
                          <a:solidFill>
                            <a:schemeClr val="lt1"/>
                          </a:solidFill>
                        </a:rPr>
                        <a:t>SatVu</a:t>
                      </a:r>
                      <a:endParaRPr sz="800">
                        <a:solidFill>
                          <a:schemeClr val="lt1"/>
                        </a:solidFill>
                      </a:endParaRPr>
                    </a:p>
                    <a:p>
                      <a:pPr indent="0" lvl="0" marL="0" rtl="0" algn="l">
                        <a:spcBef>
                          <a:spcPts val="0"/>
                        </a:spcBef>
                        <a:spcAft>
                          <a:spcPts val="0"/>
                        </a:spcAft>
                        <a:buNone/>
                      </a:pPr>
                      <a:r>
                        <a:rPr lang="en" sz="800">
                          <a:solidFill>
                            <a:schemeClr val="lt1"/>
                          </a:solidFill>
                        </a:rPr>
                        <a:t>Sparkgeo</a:t>
                      </a:r>
                      <a:endParaRPr sz="800">
                        <a:solidFill>
                          <a:schemeClr val="lt1"/>
                        </a:solidFill>
                      </a:endParaRPr>
                    </a:p>
                    <a:p>
                      <a:pPr indent="0" lvl="0" marL="0" rtl="0" algn="l">
                        <a:spcBef>
                          <a:spcPts val="0"/>
                        </a:spcBef>
                        <a:spcAft>
                          <a:spcPts val="0"/>
                        </a:spcAft>
                        <a:buNone/>
                      </a:pPr>
                      <a:r>
                        <a:rPr lang="en" sz="800">
                          <a:solidFill>
                            <a:schemeClr val="lt1"/>
                          </a:solidFill>
                        </a:rPr>
                        <a:t>SpectralEO</a:t>
                      </a:r>
                      <a:endParaRPr sz="800">
                        <a:solidFill>
                          <a:schemeClr val="lt1"/>
                        </a:solidFill>
                      </a:endParaRPr>
                    </a:p>
                    <a:p>
                      <a:pPr indent="0" lvl="0" marL="0" rtl="0" algn="l">
                        <a:spcBef>
                          <a:spcPts val="0"/>
                        </a:spcBef>
                        <a:spcAft>
                          <a:spcPts val="0"/>
                        </a:spcAft>
                        <a:buNone/>
                      </a:pPr>
                      <a:r>
                        <a:rPr lang="en" sz="800">
                          <a:solidFill>
                            <a:schemeClr val="lt1"/>
                          </a:solidFill>
                        </a:rPr>
                        <a:t>Telespazio UK</a:t>
                      </a:r>
                      <a:endParaRPr sz="800">
                        <a:solidFill>
                          <a:schemeClr val="lt1"/>
                        </a:solidFill>
                      </a:endParaRPr>
                    </a:p>
                    <a:p>
                      <a:pPr indent="0" lvl="0" marL="0" rtl="0" algn="l">
                        <a:spcBef>
                          <a:spcPts val="0"/>
                        </a:spcBef>
                        <a:spcAft>
                          <a:spcPts val="0"/>
                        </a:spcAft>
                        <a:buNone/>
                      </a:pPr>
                      <a:r>
                        <a:rPr lang="en" sz="800">
                          <a:solidFill>
                            <a:schemeClr val="lt1"/>
                          </a:solidFill>
                        </a:rPr>
                        <a:t>USACE-AGC</a:t>
                      </a:r>
                      <a:endParaRPr sz="800">
                        <a:solidFill>
                          <a:schemeClr val="lt1"/>
                        </a:solidFill>
                      </a:endParaRPr>
                    </a:p>
                    <a:p>
                      <a:pPr indent="0" lvl="0" marL="0" rtl="0" algn="l">
                        <a:spcBef>
                          <a:spcPts val="0"/>
                        </a:spcBef>
                        <a:spcAft>
                          <a:spcPts val="0"/>
                        </a:spcAft>
                        <a:buNone/>
                      </a:pPr>
                      <a:r>
                        <a:rPr lang="en" sz="800">
                          <a:solidFill>
                            <a:schemeClr val="lt1"/>
                          </a:solidFill>
                        </a:rPr>
                        <a:t>World from Space</a:t>
                      </a:r>
                      <a:endParaRPr sz="800">
                        <a:solidFill>
                          <a:schemeClr val="lt1"/>
                        </a:solidFill>
                      </a:endParaRPr>
                    </a:p>
                  </a:txBody>
                  <a:tcPr marT="88900" marB="88900" marR="88900" marL="88900"/>
                </a:tc>
                <a:tc>
                  <a:txBody>
                    <a:bodyPr/>
                    <a:lstStyle/>
                    <a:p>
                      <a:pPr indent="0" lvl="0" marL="0" rtl="0" algn="l">
                        <a:spcBef>
                          <a:spcPts val="0"/>
                        </a:spcBef>
                        <a:spcAft>
                          <a:spcPts val="0"/>
                        </a:spcAft>
                        <a:buNone/>
                      </a:pPr>
                      <a:r>
                        <a:rPr lang="en" sz="800">
                          <a:solidFill>
                            <a:schemeClr val="lt1"/>
                          </a:solidFill>
                        </a:rPr>
                        <a:t>Aberystwyth University</a:t>
                      </a:r>
                      <a:endParaRPr sz="800">
                        <a:solidFill>
                          <a:schemeClr val="lt1"/>
                        </a:solidFill>
                      </a:endParaRPr>
                    </a:p>
                    <a:p>
                      <a:pPr indent="0" lvl="0" marL="0" rtl="0" algn="l">
                        <a:spcBef>
                          <a:spcPts val="0"/>
                        </a:spcBef>
                        <a:spcAft>
                          <a:spcPts val="0"/>
                        </a:spcAft>
                        <a:buNone/>
                      </a:pPr>
                      <a:r>
                        <a:rPr lang="en" sz="800">
                          <a:solidFill>
                            <a:schemeClr val="lt1"/>
                          </a:solidFill>
                        </a:rPr>
                        <a:t>Anna University</a:t>
                      </a:r>
                      <a:endParaRPr sz="800">
                        <a:solidFill>
                          <a:schemeClr val="lt1"/>
                        </a:solidFill>
                      </a:endParaRPr>
                    </a:p>
                    <a:p>
                      <a:pPr indent="0" lvl="0" marL="0" rtl="0" algn="l">
                        <a:spcBef>
                          <a:spcPts val="0"/>
                        </a:spcBef>
                        <a:spcAft>
                          <a:spcPts val="0"/>
                        </a:spcAft>
                        <a:buNone/>
                      </a:pPr>
                      <a:r>
                        <a:rPr lang="en" sz="800">
                          <a:solidFill>
                            <a:schemeClr val="lt1"/>
                          </a:solidFill>
                        </a:rPr>
                        <a:t>Conicet</a:t>
                      </a:r>
                      <a:endParaRPr sz="800">
                        <a:solidFill>
                          <a:schemeClr val="lt1"/>
                        </a:solidFill>
                      </a:endParaRPr>
                    </a:p>
                    <a:p>
                      <a:pPr indent="0" lvl="0" marL="0" rtl="0" algn="l">
                        <a:spcBef>
                          <a:spcPts val="0"/>
                        </a:spcBef>
                        <a:spcAft>
                          <a:spcPts val="0"/>
                        </a:spcAft>
                        <a:buNone/>
                      </a:pPr>
                      <a:r>
                        <a:rPr lang="en" sz="800">
                          <a:solidFill>
                            <a:schemeClr val="lt1"/>
                          </a:solidFill>
                        </a:rPr>
                        <a:t>Curtin University</a:t>
                      </a:r>
                      <a:endParaRPr sz="800">
                        <a:solidFill>
                          <a:schemeClr val="lt1"/>
                        </a:solidFill>
                      </a:endParaRPr>
                    </a:p>
                    <a:p>
                      <a:pPr indent="0" lvl="0" marL="0" rtl="0" algn="l">
                        <a:spcBef>
                          <a:spcPts val="0"/>
                        </a:spcBef>
                        <a:spcAft>
                          <a:spcPts val="0"/>
                        </a:spcAft>
                        <a:buNone/>
                      </a:pPr>
                      <a:r>
                        <a:rPr lang="en" sz="800">
                          <a:solidFill>
                            <a:schemeClr val="lt1"/>
                          </a:solidFill>
                        </a:rPr>
                        <a:t>Kasetsart University</a:t>
                      </a:r>
                      <a:endParaRPr sz="800">
                        <a:solidFill>
                          <a:schemeClr val="lt1"/>
                        </a:solidFill>
                      </a:endParaRPr>
                    </a:p>
                    <a:p>
                      <a:pPr indent="0" lvl="0" marL="0" rtl="0" algn="l">
                        <a:spcBef>
                          <a:spcPts val="0"/>
                        </a:spcBef>
                        <a:spcAft>
                          <a:spcPts val="0"/>
                        </a:spcAft>
                        <a:buNone/>
                      </a:pPr>
                      <a:r>
                        <a:rPr lang="en" sz="800">
                          <a:solidFill>
                            <a:schemeClr val="lt1"/>
                          </a:solidFill>
                        </a:rPr>
                        <a:t>KTH Royal Institute of Technology</a:t>
                      </a:r>
                      <a:endParaRPr sz="800">
                        <a:solidFill>
                          <a:schemeClr val="lt1"/>
                        </a:solidFill>
                      </a:endParaRPr>
                    </a:p>
                    <a:p>
                      <a:pPr indent="0" lvl="0" marL="0" rtl="0" algn="l">
                        <a:spcBef>
                          <a:spcPts val="0"/>
                        </a:spcBef>
                        <a:spcAft>
                          <a:spcPts val="0"/>
                        </a:spcAft>
                        <a:buNone/>
                      </a:pPr>
                      <a:r>
                        <a:rPr lang="en" sz="800">
                          <a:solidFill>
                            <a:schemeClr val="lt1"/>
                          </a:solidFill>
                        </a:rPr>
                        <a:t>Landgate</a:t>
                      </a:r>
                      <a:endParaRPr sz="800">
                        <a:solidFill>
                          <a:schemeClr val="lt1"/>
                        </a:solidFill>
                      </a:endParaRPr>
                    </a:p>
                    <a:p>
                      <a:pPr indent="0" lvl="0" marL="0" rtl="0" algn="l">
                        <a:spcBef>
                          <a:spcPts val="0"/>
                        </a:spcBef>
                        <a:spcAft>
                          <a:spcPts val="0"/>
                        </a:spcAft>
                        <a:buNone/>
                      </a:pPr>
                      <a:r>
                        <a:rPr lang="en" sz="800">
                          <a:solidFill>
                            <a:schemeClr val="lt1"/>
                          </a:solidFill>
                        </a:rPr>
                        <a:t>Natural Resources Canada</a:t>
                      </a:r>
                      <a:endParaRPr sz="800">
                        <a:solidFill>
                          <a:schemeClr val="lt1"/>
                        </a:solidFill>
                      </a:endParaRPr>
                    </a:p>
                    <a:p>
                      <a:pPr indent="0" lvl="0" marL="0" rtl="0" algn="l">
                        <a:spcBef>
                          <a:spcPts val="0"/>
                        </a:spcBef>
                        <a:spcAft>
                          <a:spcPts val="0"/>
                        </a:spcAft>
                        <a:buNone/>
                      </a:pPr>
                      <a:r>
                        <a:rPr lang="en" sz="800">
                          <a:solidFill>
                            <a:schemeClr val="lt1"/>
                          </a:solidFill>
                        </a:rPr>
                        <a:t>OGC</a:t>
                      </a:r>
                      <a:endParaRPr sz="800">
                        <a:solidFill>
                          <a:schemeClr val="lt1"/>
                        </a:solidFill>
                      </a:endParaRPr>
                    </a:p>
                    <a:p>
                      <a:pPr indent="0" lvl="0" marL="0" rtl="0" algn="l">
                        <a:spcBef>
                          <a:spcPts val="0"/>
                        </a:spcBef>
                        <a:spcAft>
                          <a:spcPts val="0"/>
                        </a:spcAft>
                        <a:buNone/>
                      </a:pPr>
                      <a:r>
                        <a:rPr lang="en" sz="800">
                          <a:solidFill>
                            <a:schemeClr val="lt1"/>
                          </a:solidFill>
                        </a:rPr>
                        <a:t>STFC</a:t>
                      </a:r>
                      <a:endParaRPr sz="800">
                        <a:solidFill>
                          <a:schemeClr val="lt1"/>
                        </a:solidFill>
                      </a:endParaRPr>
                    </a:p>
                    <a:p>
                      <a:pPr indent="0" lvl="0" marL="0" rtl="0" algn="l">
                        <a:spcBef>
                          <a:spcPts val="0"/>
                        </a:spcBef>
                        <a:spcAft>
                          <a:spcPts val="0"/>
                        </a:spcAft>
                        <a:buNone/>
                      </a:pPr>
                      <a:r>
                        <a:rPr lang="en" sz="800">
                          <a:solidFill>
                            <a:schemeClr val="lt1"/>
                          </a:solidFill>
                        </a:rPr>
                        <a:t>Trier University</a:t>
                      </a:r>
                      <a:endParaRPr sz="800">
                        <a:solidFill>
                          <a:schemeClr val="lt1"/>
                        </a:solidFill>
                      </a:endParaRPr>
                    </a:p>
                    <a:p>
                      <a:pPr indent="0" lvl="0" marL="0" rtl="0" algn="l">
                        <a:spcBef>
                          <a:spcPts val="0"/>
                        </a:spcBef>
                        <a:spcAft>
                          <a:spcPts val="0"/>
                        </a:spcAft>
                        <a:buNone/>
                      </a:pPr>
                      <a:r>
                        <a:rPr lang="en" sz="800">
                          <a:solidFill>
                            <a:schemeClr val="lt1"/>
                          </a:solidFill>
                        </a:rPr>
                        <a:t>UK Met Office</a:t>
                      </a:r>
                      <a:endParaRPr sz="800">
                        <a:solidFill>
                          <a:schemeClr val="lt1"/>
                        </a:solidFill>
                      </a:endParaRPr>
                    </a:p>
                    <a:p>
                      <a:pPr indent="0" lvl="0" marL="0" rtl="0" algn="l">
                        <a:spcBef>
                          <a:spcPts val="0"/>
                        </a:spcBef>
                        <a:spcAft>
                          <a:spcPts val="0"/>
                        </a:spcAft>
                        <a:buNone/>
                      </a:pPr>
                      <a:r>
                        <a:rPr lang="en" sz="800">
                          <a:solidFill>
                            <a:schemeClr val="lt1"/>
                          </a:solidFill>
                        </a:rPr>
                        <a:t>UK Ordnance Survey</a:t>
                      </a:r>
                      <a:endParaRPr sz="800">
                        <a:solidFill>
                          <a:schemeClr val="lt1"/>
                        </a:solidFill>
                      </a:endParaRPr>
                    </a:p>
                    <a:p>
                      <a:pPr indent="0" lvl="0" marL="0" rtl="0" algn="l">
                        <a:spcBef>
                          <a:spcPts val="0"/>
                        </a:spcBef>
                        <a:spcAft>
                          <a:spcPts val="0"/>
                        </a:spcAft>
                        <a:buNone/>
                      </a:pPr>
                      <a:r>
                        <a:rPr lang="en" sz="800">
                          <a:solidFill>
                            <a:schemeClr val="lt1"/>
                          </a:solidFill>
                        </a:rPr>
                        <a:t>Univ. Colorado, Boulder</a:t>
                      </a:r>
                      <a:endParaRPr sz="800">
                        <a:solidFill>
                          <a:schemeClr val="lt1"/>
                        </a:solidFill>
                      </a:endParaRPr>
                    </a:p>
                    <a:p>
                      <a:pPr indent="0" lvl="0" marL="0" rtl="0" algn="l">
                        <a:spcBef>
                          <a:spcPts val="0"/>
                        </a:spcBef>
                        <a:spcAft>
                          <a:spcPts val="0"/>
                        </a:spcAft>
                        <a:buNone/>
                      </a:pPr>
                      <a:r>
                        <a:rPr lang="en" sz="800">
                          <a:solidFill>
                            <a:schemeClr val="lt1"/>
                          </a:solidFill>
                        </a:rPr>
                        <a:t>University of Maryland</a:t>
                      </a:r>
                      <a:endParaRPr sz="800">
                        <a:solidFill>
                          <a:schemeClr val="lt1"/>
                        </a:solidFill>
                      </a:endParaRPr>
                    </a:p>
                    <a:p>
                      <a:pPr indent="0" lvl="0" marL="0" rtl="0" algn="l">
                        <a:spcBef>
                          <a:spcPts val="0"/>
                        </a:spcBef>
                        <a:spcAft>
                          <a:spcPts val="0"/>
                        </a:spcAft>
                        <a:buNone/>
                      </a:pPr>
                      <a:r>
                        <a:rPr lang="en" sz="800">
                          <a:solidFill>
                            <a:schemeClr val="lt1"/>
                          </a:solidFill>
                        </a:rPr>
                        <a:t>University of Tartu</a:t>
                      </a:r>
                      <a:endParaRPr sz="800">
                        <a:solidFill>
                          <a:schemeClr val="lt1"/>
                        </a:solidFill>
                      </a:endParaRPr>
                    </a:p>
                    <a:p>
                      <a:pPr indent="0" lvl="0" marL="0" rtl="0" algn="l">
                        <a:spcBef>
                          <a:spcPts val="0"/>
                        </a:spcBef>
                        <a:spcAft>
                          <a:spcPts val="0"/>
                        </a:spcAft>
                        <a:buNone/>
                      </a:pPr>
                      <a:r>
                        <a:rPr lang="en" sz="800">
                          <a:solidFill>
                            <a:schemeClr val="lt1"/>
                          </a:solidFill>
                        </a:rPr>
                        <a:t>University of the Free State</a:t>
                      </a:r>
                      <a:endParaRPr sz="800">
                        <a:solidFill>
                          <a:schemeClr val="lt1"/>
                        </a:solidFill>
                      </a:endParaRPr>
                    </a:p>
                    <a:p>
                      <a:pPr indent="0" lvl="0" marL="0" rtl="0" algn="l">
                        <a:spcBef>
                          <a:spcPts val="0"/>
                        </a:spcBef>
                        <a:spcAft>
                          <a:spcPts val="0"/>
                        </a:spcAft>
                        <a:buNone/>
                      </a:pPr>
                      <a:r>
                        <a:rPr lang="en" sz="800">
                          <a:solidFill>
                            <a:schemeClr val="lt1"/>
                          </a:solidFill>
                        </a:rPr>
                        <a:t>University of Venda</a:t>
                      </a:r>
                      <a:endParaRPr sz="800">
                        <a:solidFill>
                          <a:schemeClr val="lt1"/>
                        </a:solidFill>
                      </a:endParaRPr>
                    </a:p>
                  </a:txBody>
                  <a:tcPr marT="88900" marB="88900" marR="88900" marL="88900"/>
                </a:tc>
              </a:tr>
            </a:tbl>
          </a:graphicData>
        </a:graphic>
      </p:graphicFrame>
      <p:sp>
        <p:nvSpPr>
          <p:cNvPr id="457" name="Google Shape;457;p44"/>
          <p:cNvSpPr txBox="1"/>
          <p:nvPr/>
        </p:nvSpPr>
        <p:spPr>
          <a:xfrm>
            <a:off x="1248979" y="2109650"/>
            <a:ext cx="1520700" cy="88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lt1"/>
                </a:solidFill>
                <a:latin typeface="Barlow"/>
                <a:ea typeface="Barlow"/>
                <a:cs typeface="Barlow"/>
                <a:sym typeface="Barlow"/>
              </a:rPr>
              <a:t>CEOS Agencies</a:t>
            </a:r>
            <a:endParaRPr sz="1800">
              <a:solidFill>
                <a:schemeClr val="lt1"/>
              </a:solidFill>
              <a:latin typeface="Barlow"/>
              <a:ea typeface="Barlow"/>
              <a:cs typeface="Barlow"/>
              <a:sym typeface="Barlow"/>
            </a:endParaRPr>
          </a:p>
        </p:txBody>
      </p:sp>
      <p:sp>
        <p:nvSpPr>
          <p:cNvPr id="458" name="Google Shape;458;p44"/>
          <p:cNvSpPr txBox="1"/>
          <p:nvPr/>
        </p:nvSpPr>
        <p:spPr>
          <a:xfrm>
            <a:off x="2140829" y="2126158"/>
            <a:ext cx="1520700" cy="88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900">
                <a:solidFill>
                  <a:schemeClr val="lt1"/>
                </a:solidFill>
                <a:latin typeface="Barlow"/>
                <a:ea typeface="Barlow"/>
                <a:cs typeface="Barlow"/>
                <a:sym typeface="Barlow"/>
              </a:rPr>
              <a:t>+</a:t>
            </a:r>
            <a:endParaRPr sz="2900">
              <a:solidFill>
                <a:schemeClr val="lt1"/>
              </a:solidFill>
              <a:latin typeface="Barlow"/>
              <a:ea typeface="Barlow"/>
              <a:cs typeface="Barlow"/>
              <a:sym typeface="Barlow"/>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2" name="Shape 462"/>
        <p:cNvGrpSpPr/>
        <p:nvPr/>
      </p:nvGrpSpPr>
      <p:grpSpPr>
        <a:xfrm>
          <a:off x="0" y="0"/>
          <a:ext cx="0" cy="0"/>
          <a:chOff x="0" y="0"/>
          <a:chExt cx="0" cy="0"/>
        </a:xfrm>
      </p:grpSpPr>
      <p:cxnSp>
        <p:nvCxnSpPr>
          <p:cNvPr id="463" name="Google Shape;463;p45"/>
          <p:cNvCxnSpPr/>
          <p:nvPr/>
        </p:nvCxnSpPr>
        <p:spPr>
          <a:xfrm>
            <a:off x="172950" y="4757875"/>
            <a:ext cx="8798100" cy="0"/>
          </a:xfrm>
          <a:prstGeom prst="straightConnector1">
            <a:avLst/>
          </a:prstGeom>
          <a:noFill/>
          <a:ln cap="flat" cmpd="sng" w="9525">
            <a:solidFill>
              <a:srgbClr val="21455B"/>
            </a:solidFill>
            <a:prstDash val="dot"/>
            <a:round/>
            <a:headEnd len="med" w="med" type="none"/>
            <a:tailEnd len="med" w="med" type="none"/>
          </a:ln>
        </p:spPr>
      </p:cxnSp>
      <p:sp>
        <p:nvSpPr>
          <p:cNvPr id="464" name="Google Shape;464;p45"/>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21455B"/>
                </a:solidFill>
                <a:latin typeface="Barlow"/>
                <a:ea typeface="Barlow"/>
                <a:cs typeface="Barlow"/>
                <a:sym typeface="Barlow"/>
              </a:rPr>
              <a:t>CEOS Plenary 2025</a:t>
            </a:r>
            <a:endParaRPr sz="900">
              <a:solidFill>
                <a:srgbClr val="21455B"/>
              </a:solidFill>
              <a:latin typeface="Barlow"/>
              <a:ea typeface="Barlow"/>
              <a:cs typeface="Barlow"/>
              <a:sym typeface="Barlow"/>
            </a:endParaRPr>
          </a:p>
        </p:txBody>
      </p:sp>
      <p:pic>
        <p:nvPicPr>
          <p:cNvPr id="465" name="Google Shape;465;p45" title="CEOS_logo_ard_blue.png"/>
          <p:cNvPicPr preferRelativeResize="0"/>
          <p:nvPr/>
        </p:nvPicPr>
        <p:blipFill rotWithShape="1">
          <a:blip r:embed="rId3">
            <a:alphaModFix/>
          </a:blip>
          <a:srcRect b="0" l="9" r="0" t="0"/>
          <a:stretch/>
        </p:blipFill>
        <p:spPr>
          <a:xfrm>
            <a:off x="963252" y="231433"/>
            <a:ext cx="2179997" cy="503475"/>
          </a:xfrm>
          <a:prstGeom prst="rect">
            <a:avLst/>
          </a:prstGeom>
          <a:noFill/>
          <a:ln>
            <a:noFill/>
          </a:ln>
        </p:spPr>
      </p:pic>
      <p:pic>
        <p:nvPicPr>
          <p:cNvPr id="466" name="Google Shape;466;p45" title="CEOS_ARD_Logo_blue_corrected.png"/>
          <p:cNvPicPr preferRelativeResize="0"/>
          <p:nvPr/>
        </p:nvPicPr>
        <p:blipFill rotWithShape="1">
          <a:blip r:embed="rId4">
            <a:alphaModFix/>
          </a:blip>
          <a:srcRect b="228" l="0" r="0" t="238"/>
          <a:stretch/>
        </p:blipFill>
        <p:spPr>
          <a:xfrm>
            <a:off x="96750" y="138054"/>
            <a:ext cx="861200" cy="690225"/>
          </a:xfrm>
          <a:prstGeom prst="rect">
            <a:avLst/>
          </a:prstGeom>
          <a:noFill/>
          <a:ln>
            <a:noFill/>
          </a:ln>
        </p:spPr>
      </p:pic>
      <p:pic>
        <p:nvPicPr>
          <p:cNvPr id="467" name="Google Shape;467;p45"/>
          <p:cNvPicPr preferRelativeResize="0"/>
          <p:nvPr/>
        </p:nvPicPr>
        <p:blipFill>
          <a:blip r:embed="rId5">
            <a:alphaModFix/>
          </a:blip>
          <a:stretch>
            <a:fillRect/>
          </a:stretch>
        </p:blipFill>
        <p:spPr>
          <a:xfrm>
            <a:off x="8258175" y="-45225"/>
            <a:ext cx="5222700" cy="5004600"/>
          </a:xfrm>
          <a:prstGeom prst="donut">
            <a:avLst>
              <a:gd fmla="val 10848" name="adj"/>
            </a:avLst>
          </a:prstGeom>
          <a:noFill/>
          <a:ln>
            <a:noFill/>
          </a:ln>
        </p:spPr>
      </p:pic>
      <p:sp>
        <p:nvSpPr>
          <p:cNvPr id="468" name="Google Shape;468;p45"/>
          <p:cNvSpPr txBox="1"/>
          <p:nvPr/>
        </p:nvSpPr>
        <p:spPr>
          <a:xfrm>
            <a:off x="3394650" y="155225"/>
            <a:ext cx="55317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100">
                <a:solidFill>
                  <a:srgbClr val="21455B"/>
                </a:solidFill>
                <a:latin typeface="Barlow"/>
                <a:ea typeface="Barlow"/>
                <a:cs typeface="Barlow"/>
                <a:sym typeface="Barlow"/>
              </a:rPr>
              <a:t>Future of CEOS-ARD</a:t>
            </a:r>
            <a:endParaRPr sz="3100">
              <a:solidFill>
                <a:srgbClr val="21455B"/>
              </a:solidFill>
              <a:latin typeface="Barlow"/>
              <a:ea typeface="Barlow"/>
              <a:cs typeface="Barlow"/>
              <a:sym typeface="Barlow"/>
            </a:endParaRPr>
          </a:p>
        </p:txBody>
      </p:sp>
      <p:pic>
        <p:nvPicPr>
          <p:cNvPr id="469" name="Google Shape;469;p45" title="Chart"/>
          <p:cNvPicPr preferRelativeResize="0"/>
          <p:nvPr/>
        </p:nvPicPr>
        <p:blipFill>
          <a:blip r:embed="rId6">
            <a:alphaModFix/>
          </a:blip>
          <a:stretch>
            <a:fillRect/>
          </a:stretch>
        </p:blipFill>
        <p:spPr>
          <a:xfrm>
            <a:off x="766007" y="914379"/>
            <a:ext cx="6786646" cy="36761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3" name="Shape 473"/>
        <p:cNvGrpSpPr/>
        <p:nvPr/>
      </p:nvGrpSpPr>
      <p:grpSpPr>
        <a:xfrm>
          <a:off x="0" y="0"/>
          <a:ext cx="0" cy="0"/>
          <a:chOff x="0" y="0"/>
          <a:chExt cx="0" cy="0"/>
        </a:xfrm>
      </p:grpSpPr>
      <p:cxnSp>
        <p:nvCxnSpPr>
          <p:cNvPr id="474" name="Google Shape;474;p46"/>
          <p:cNvCxnSpPr/>
          <p:nvPr/>
        </p:nvCxnSpPr>
        <p:spPr>
          <a:xfrm>
            <a:off x="172950" y="4757875"/>
            <a:ext cx="8798100" cy="0"/>
          </a:xfrm>
          <a:prstGeom prst="straightConnector1">
            <a:avLst/>
          </a:prstGeom>
          <a:noFill/>
          <a:ln cap="flat" cmpd="sng" w="9525">
            <a:solidFill>
              <a:srgbClr val="21455B"/>
            </a:solidFill>
            <a:prstDash val="dot"/>
            <a:round/>
            <a:headEnd len="med" w="med" type="none"/>
            <a:tailEnd len="med" w="med" type="none"/>
          </a:ln>
        </p:spPr>
      </p:cxnSp>
      <p:sp>
        <p:nvSpPr>
          <p:cNvPr id="475" name="Google Shape;475;p46"/>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21455B"/>
                </a:solidFill>
                <a:latin typeface="Barlow"/>
                <a:ea typeface="Barlow"/>
                <a:cs typeface="Barlow"/>
                <a:sym typeface="Barlow"/>
              </a:rPr>
              <a:t>CEOS Plenary 2025</a:t>
            </a:r>
            <a:endParaRPr sz="900">
              <a:solidFill>
                <a:srgbClr val="21455B"/>
              </a:solidFill>
              <a:latin typeface="Barlow"/>
              <a:ea typeface="Barlow"/>
              <a:cs typeface="Barlow"/>
              <a:sym typeface="Barlow"/>
            </a:endParaRPr>
          </a:p>
        </p:txBody>
      </p:sp>
      <p:pic>
        <p:nvPicPr>
          <p:cNvPr id="476" name="Google Shape;476;p46" title="CEOS_logo_ard_blue.png"/>
          <p:cNvPicPr preferRelativeResize="0"/>
          <p:nvPr/>
        </p:nvPicPr>
        <p:blipFill rotWithShape="1">
          <a:blip r:embed="rId3">
            <a:alphaModFix/>
          </a:blip>
          <a:srcRect b="0" l="9" r="0" t="0"/>
          <a:stretch/>
        </p:blipFill>
        <p:spPr>
          <a:xfrm>
            <a:off x="963252" y="231433"/>
            <a:ext cx="2179997" cy="503475"/>
          </a:xfrm>
          <a:prstGeom prst="rect">
            <a:avLst/>
          </a:prstGeom>
          <a:noFill/>
          <a:ln>
            <a:noFill/>
          </a:ln>
        </p:spPr>
      </p:pic>
      <p:pic>
        <p:nvPicPr>
          <p:cNvPr id="477" name="Google Shape;477;p46" title="CEOS_ARD_Logo_blue_corrected.png"/>
          <p:cNvPicPr preferRelativeResize="0"/>
          <p:nvPr/>
        </p:nvPicPr>
        <p:blipFill rotWithShape="1">
          <a:blip r:embed="rId4">
            <a:alphaModFix/>
          </a:blip>
          <a:srcRect b="228" l="0" r="0" t="238"/>
          <a:stretch/>
        </p:blipFill>
        <p:spPr>
          <a:xfrm>
            <a:off x="96750" y="138054"/>
            <a:ext cx="861200" cy="690225"/>
          </a:xfrm>
          <a:prstGeom prst="rect">
            <a:avLst/>
          </a:prstGeom>
          <a:noFill/>
          <a:ln>
            <a:noFill/>
          </a:ln>
        </p:spPr>
      </p:pic>
      <p:sp>
        <p:nvSpPr>
          <p:cNvPr id="478" name="Google Shape;478;p46"/>
          <p:cNvSpPr txBox="1"/>
          <p:nvPr/>
        </p:nvSpPr>
        <p:spPr>
          <a:xfrm>
            <a:off x="3394650" y="155225"/>
            <a:ext cx="55317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100">
                <a:solidFill>
                  <a:srgbClr val="21455B"/>
                </a:solidFill>
                <a:latin typeface="Barlow"/>
                <a:ea typeface="Barlow"/>
                <a:cs typeface="Barlow"/>
                <a:sym typeface="Barlow"/>
              </a:rPr>
              <a:t>Future of CEOS-ARD</a:t>
            </a:r>
            <a:endParaRPr sz="3100">
              <a:solidFill>
                <a:srgbClr val="21455B"/>
              </a:solidFill>
              <a:latin typeface="Barlow"/>
              <a:ea typeface="Barlow"/>
              <a:cs typeface="Barlow"/>
              <a:sym typeface="Barlow"/>
            </a:endParaRPr>
          </a:p>
        </p:txBody>
      </p:sp>
      <p:pic>
        <p:nvPicPr>
          <p:cNvPr id="479" name="Google Shape;479;p46" title="Chart"/>
          <p:cNvPicPr preferRelativeResize="0"/>
          <p:nvPr/>
        </p:nvPicPr>
        <p:blipFill>
          <a:blip r:embed="rId5">
            <a:alphaModFix/>
          </a:blip>
          <a:stretch>
            <a:fillRect/>
          </a:stretch>
        </p:blipFill>
        <p:spPr>
          <a:xfrm>
            <a:off x="1438511" y="921850"/>
            <a:ext cx="7075603" cy="3832625"/>
          </a:xfrm>
          <a:prstGeom prst="rect">
            <a:avLst/>
          </a:prstGeom>
          <a:noFill/>
          <a:ln>
            <a:noFill/>
          </a:ln>
        </p:spPr>
      </p:pic>
      <p:pic>
        <p:nvPicPr>
          <p:cNvPr id="480" name="Google Shape;480;p46" title="slide6.jpg"/>
          <p:cNvPicPr preferRelativeResize="0"/>
          <p:nvPr/>
        </p:nvPicPr>
        <p:blipFill rotWithShape="1">
          <a:blip r:embed="rId6">
            <a:alphaModFix/>
          </a:blip>
          <a:srcRect b="0" l="56750" r="-25183" t="0"/>
          <a:stretch/>
        </p:blipFill>
        <p:spPr>
          <a:xfrm flipH="1">
            <a:off x="-4391025" y="-45225"/>
            <a:ext cx="5222700" cy="5004600"/>
          </a:xfrm>
          <a:prstGeom prst="donut">
            <a:avLst>
              <a:gd fmla="val 10848" name="adj"/>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484" name="Shape 484"/>
        <p:cNvGrpSpPr/>
        <p:nvPr/>
      </p:nvGrpSpPr>
      <p:grpSpPr>
        <a:xfrm>
          <a:off x="0" y="0"/>
          <a:ext cx="0" cy="0"/>
          <a:chOff x="0" y="0"/>
          <a:chExt cx="0" cy="0"/>
        </a:xfrm>
      </p:grpSpPr>
      <p:cxnSp>
        <p:nvCxnSpPr>
          <p:cNvPr id="485" name="Google Shape;485;p47"/>
          <p:cNvCxnSpPr/>
          <p:nvPr/>
        </p:nvCxnSpPr>
        <p:spPr>
          <a:xfrm>
            <a:off x="172950" y="4757875"/>
            <a:ext cx="8798100" cy="0"/>
          </a:xfrm>
          <a:prstGeom prst="straightConnector1">
            <a:avLst/>
          </a:prstGeom>
          <a:noFill/>
          <a:ln cap="flat" cmpd="sng" w="9525">
            <a:solidFill>
              <a:schemeClr val="lt1"/>
            </a:solidFill>
            <a:prstDash val="dot"/>
            <a:round/>
            <a:headEnd len="med" w="med" type="none"/>
            <a:tailEnd len="med" w="med" type="none"/>
          </a:ln>
        </p:spPr>
      </p:cxnSp>
      <p:sp>
        <p:nvSpPr>
          <p:cNvPr id="486" name="Google Shape;486;p47"/>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lt1"/>
                </a:solidFill>
                <a:latin typeface="Barlow"/>
                <a:ea typeface="Barlow"/>
                <a:cs typeface="Barlow"/>
                <a:sym typeface="Barlow"/>
              </a:rPr>
              <a:t>CEOS Plenary 2025</a:t>
            </a:r>
            <a:endParaRPr sz="900">
              <a:solidFill>
                <a:schemeClr val="lt1"/>
              </a:solidFill>
              <a:latin typeface="Barlow"/>
              <a:ea typeface="Barlow"/>
              <a:cs typeface="Barlow"/>
              <a:sym typeface="Barlow"/>
            </a:endParaRPr>
          </a:p>
        </p:txBody>
      </p:sp>
      <p:pic>
        <p:nvPicPr>
          <p:cNvPr id="487" name="Google Shape;487;p47" title="CEOS_logo_white_text_right.png"/>
          <p:cNvPicPr preferRelativeResize="0"/>
          <p:nvPr/>
        </p:nvPicPr>
        <p:blipFill rotWithShape="1">
          <a:blip r:embed="rId3">
            <a:alphaModFix/>
          </a:blip>
          <a:srcRect b="0" l="-420" r="419" t="0"/>
          <a:stretch/>
        </p:blipFill>
        <p:spPr>
          <a:xfrm>
            <a:off x="5897725" y="231425"/>
            <a:ext cx="2198523" cy="503475"/>
          </a:xfrm>
          <a:prstGeom prst="rect">
            <a:avLst/>
          </a:prstGeom>
          <a:noFill/>
          <a:ln>
            <a:noFill/>
          </a:ln>
        </p:spPr>
      </p:pic>
      <p:pic>
        <p:nvPicPr>
          <p:cNvPr id="488" name="Google Shape;488;p47" title="CEOS_ARD_Logo_white.png"/>
          <p:cNvPicPr preferRelativeResize="0"/>
          <p:nvPr/>
        </p:nvPicPr>
        <p:blipFill rotWithShape="1">
          <a:blip r:embed="rId4">
            <a:alphaModFix/>
          </a:blip>
          <a:srcRect b="0" l="0" r="0" t="0"/>
          <a:stretch/>
        </p:blipFill>
        <p:spPr>
          <a:xfrm>
            <a:off x="8173950" y="138054"/>
            <a:ext cx="861200" cy="690225"/>
          </a:xfrm>
          <a:prstGeom prst="rect">
            <a:avLst/>
          </a:prstGeom>
          <a:noFill/>
          <a:ln>
            <a:noFill/>
          </a:ln>
        </p:spPr>
      </p:pic>
      <p:pic>
        <p:nvPicPr>
          <p:cNvPr id="489" name="Google Shape;489;p47" title="slide6.jpg"/>
          <p:cNvPicPr preferRelativeResize="0"/>
          <p:nvPr/>
        </p:nvPicPr>
        <p:blipFill rotWithShape="1">
          <a:blip r:embed="rId5">
            <a:alphaModFix/>
          </a:blip>
          <a:srcRect b="0" l="56750" r="-25183" t="0"/>
          <a:stretch/>
        </p:blipFill>
        <p:spPr>
          <a:xfrm flipH="1">
            <a:off x="-4391025" y="-45225"/>
            <a:ext cx="5222700" cy="5004600"/>
          </a:xfrm>
          <a:prstGeom prst="donut">
            <a:avLst>
              <a:gd fmla="val 10848" name="adj"/>
            </a:avLst>
          </a:prstGeom>
          <a:noFill/>
          <a:ln>
            <a:noFill/>
          </a:ln>
        </p:spPr>
      </p:pic>
      <p:sp>
        <p:nvSpPr>
          <p:cNvPr id="490" name="Google Shape;490;p47"/>
          <p:cNvSpPr txBox="1"/>
          <p:nvPr/>
        </p:nvSpPr>
        <p:spPr>
          <a:xfrm>
            <a:off x="1013150" y="193363"/>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chemeClr val="lt1"/>
                </a:solidFill>
                <a:latin typeface="Barlow"/>
                <a:ea typeface="Barlow"/>
                <a:cs typeface="Barlow"/>
                <a:sym typeface="Barlow"/>
              </a:rPr>
              <a:t>Top 10 Characteristics for Analysis Ready Data (multiple choice)</a:t>
            </a:r>
            <a:endParaRPr sz="2200">
              <a:solidFill>
                <a:schemeClr val="lt1"/>
              </a:solidFill>
              <a:latin typeface="Barlow"/>
              <a:ea typeface="Barlow"/>
              <a:cs typeface="Barlow"/>
              <a:sym typeface="Barlow"/>
            </a:endParaRPr>
          </a:p>
        </p:txBody>
      </p:sp>
      <p:graphicFrame>
        <p:nvGraphicFramePr>
          <p:cNvPr id="491" name="Google Shape;491;p47"/>
          <p:cNvGraphicFramePr/>
          <p:nvPr/>
        </p:nvGraphicFramePr>
        <p:xfrm>
          <a:off x="1303465" y="1142319"/>
          <a:ext cx="3000000" cy="3000000"/>
        </p:xfrm>
        <a:graphic>
          <a:graphicData uri="http://schemas.openxmlformats.org/drawingml/2006/table">
            <a:tbl>
              <a:tblPr>
                <a:noFill/>
                <a:tableStyleId>{0E3A9C98-37B6-4DF4-A1DB-A312E142D4FF}</a:tableStyleId>
              </a:tblPr>
              <a:tblGrid>
                <a:gridCol w="601950"/>
                <a:gridCol w="5594700"/>
              </a:tblGrid>
              <a:tr h="234925">
                <a:tc>
                  <a:txBody>
                    <a:bodyPr/>
                    <a:lstStyle/>
                    <a:p>
                      <a:pPr indent="0" lvl="0" marL="0" rtl="0" algn="ctr">
                        <a:lnSpc>
                          <a:spcPct val="115000"/>
                        </a:lnSpc>
                        <a:spcBef>
                          <a:spcPts val="0"/>
                        </a:spcBef>
                        <a:spcAft>
                          <a:spcPts val="0"/>
                        </a:spcAft>
                        <a:buNone/>
                      </a:pPr>
                      <a:r>
                        <a:rPr b="1" lang="en" sz="1000">
                          <a:solidFill>
                            <a:srgbClr val="21455B"/>
                          </a:solidFill>
                          <a:latin typeface="Verdana"/>
                          <a:ea typeface="Verdana"/>
                          <a:cs typeface="Verdana"/>
                          <a:sym typeface="Verdana"/>
                        </a:rPr>
                        <a:t>Rank</a:t>
                      </a:r>
                      <a:endParaRPr sz="1000">
                        <a:solidFill>
                          <a:srgbClr val="21455B"/>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1000">
                          <a:solidFill>
                            <a:srgbClr val="21455B"/>
                          </a:solidFill>
                          <a:latin typeface="Verdana"/>
                          <a:ea typeface="Verdana"/>
                          <a:cs typeface="Verdana"/>
                          <a:sym typeface="Verdana"/>
                        </a:rPr>
                        <a:t>Characteristics sorted by ranking</a:t>
                      </a:r>
                      <a:endParaRPr sz="1000">
                        <a:solidFill>
                          <a:srgbClr val="21455B"/>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r>
              <a:tr h="228400">
                <a:tc>
                  <a:txBody>
                    <a:bodyPr/>
                    <a:lstStyle/>
                    <a:p>
                      <a:pPr indent="0" lvl="0" marL="0" rtl="0" algn="ctr">
                        <a:lnSpc>
                          <a:spcPct val="115000"/>
                        </a:lnSpc>
                        <a:spcBef>
                          <a:spcPts val="0"/>
                        </a:spcBef>
                        <a:spcAft>
                          <a:spcPts val="0"/>
                        </a:spcAft>
                        <a:buNone/>
                      </a:pPr>
                      <a:r>
                        <a:rPr lang="en" sz="1000">
                          <a:solidFill>
                            <a:schemeClr val="lt1"/>
                          </a:solidFill>
                          <a:latin typeface="Verdana"/>
                          <a:ea typeface="Verdana"/>
                          <a:cs typeface="Verdana"/>
                          <a:sym typeface="Verdana"/>
                        </a:rPr>
                        <a:t>1</a:t>
                      </a:r>
                      <a:endParaRPr sz="1000">
                        <a:solidFill>
                          <a:schemeClr val="lt1"/>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chemeClr val="lt1"/>
                          </a:solidFill>
                          <a:latin typeface="Verdana"/>
                          <a:ea typeface="Verdana"/>
                          <a:cs typeface="Verdana"/>
                          <a:sym typeface="Verdana"/>
                        </a:rPr>
                        <a:t>Consistent metadata specifications</a:t>
                      </a:r>
                      <a:endParaRPr sz="1000">
                        <a:solidFill>
                          <a:schemeClr val="lt1"/>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28400">
                <a:tc>
                  <a:txBody>
                    <a:bodyPr/>
                    <a:lstStyle/>
                    <a:p>
                      <a:pPr indent="0" lvl="0" marL="0" rtl="0" algn="ctr">
                        <a:lnSpc>
                          <a:spcPct val="115000"/>
                        </a:lnSpc>
                        <a:spcBef>
                          <a:spcPts val="0"/>
                        </a:spcBef>
                        <a:spcAft>
                          <a:spcPts val="0"/>
                        </a:spcAft>
                        <a:buNone/>
                      </a:pPr>
                      <a:r>
                        <a:rPr lang="en" sz="1000">
                          <a:solidFill>
                            <a:schemeClr val="lt1"/>
                          </a:solidFill>
                          <a:latin typeface="Verdana"/>
                          <a:ea typeface="Verdana"/>
                          <a:cs typeface="Verdana"/>
                          <a:sym typeface="Verdana"/>
                        </a:rPr>
                        <a:t>2</a:t>
                      </a:r>
                      <a:endParaRPr sz="1000">
                        <a:solidFill>
                          <a:schemeClr val="lt1"/>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chemeClr val="lt1"/>
                          </a:solidFill>
                          <a:latin typeface="Verdana"/>
                          <a:ea typeface="Verdana"/>
                          <a:cs typeface="Verdana"/>
                          <a:sym typeface="Verdana"/>
                        </a:rPr>
                        <a:t>Machine-readability</a:t>
                      </a:r>
                      <a:endParaRPr sz="1000">
                        <a:solidFill>
                          <a:schemeClr val="lt1"/>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28400">
                <a:tc>
                  <a:txBody>
                    <a:bodyPr/>
                    <a:lstStyle/>
                    <a:p>
                      <a:pPr indent="0" lvl="0" marL="0" rtl="0" algn="ctr">
                        <a:lnSpc>
                          <a:spcPct val="115000"/>
                        </a:lnSpc>
                        <a:spcBef>
                          <a:spcPts val="0"/>
                        </a:spcBef>
                        <a:spcAft>
                          <a:spcPts val="0"/>
                        </a:spcAft>
                        <a:buNone/>
                      </a:pPr>
                      <a:r>
                        <a:rPr lang="en" sz="1000">
                          <a:solidFill>
                            <a:schemeClr val="lt1"/>
                          </a:solidFill>
                          <a:latin typeface="Verdana"/>
                          <a:ea typeface="Verdana"/>
                          <a:cs typeface="Verdana"/>
                          <a:sym typeface="Verdana"/>
                        </a:rPr>
                        <a:t>3</a:t>
                      </a:r>
                      <a:endParaRPr sz="1000">
                        <a:solidFill>
                          <a:schemeClr val="lt1"/>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chemeClr val="lt1"/>
                          </a:solidFill>
                          <a:latin typeface="Verdana"/>
                          <a:ea typeface="Verdana"/>
                          <a:cs typeface="Verdana"/>
                          <a:sym typeface="Verdana"/>
                        </a:rPr>
                        <a:t>Interoperability through time (relative geolocation)</a:t>
                      </a:r>
                      <a:endParaRPr sz="1000">
                        <a:solidFill>
                          <a:schemeClr val="lt1"/>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28400">
                <a:tc>
                  <a:txBody>
                    <a:bodyPr/>
                    <a:lstStyle/>
                    <a:p>
                      <a:pPr indent="0" lvl="0" marL="0" rtl="0" algn="ctr">
                        <a:lnSpc>
                          <a:spcPct val="115000"/>
                        </a:lnSpc>
                        <a:spcBef>
                          <a:spcPts val="0"/>
                        </a:spcBef>
                        <a:spcAft>
                          <a:spcPts val="0"/>
                        </a:spcAft>
                        <a:buNone/>
                      </a:pPr>
                      <a:r>
                        <a:rPr lang="en" sz="1000">
                          <a:solidFill>
                            <a:schemeClr val="lt1"/>
                          </a:solidFill>
                          <a:latin typeface="Verdana"/>
                          <a:ea typeface="Verdana"/>
                          <a:cs typeface="Verdana"/>
                          <a:sym typeface="Verdana"/>
                        </a:rPr>
                        <a:t>4</a:t>
                      </a:r>
                      <a:endParaRPr sz="1000">
                        <a:solidFill>
                          <a:schemeClr val="lt1"/>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chemeClr val="lt1"/>
                          </a:solidFill>
                          <a:latin typeface="Verdana"/>
                          <a:ea typeface="Verdana"/>
                          <a:cs typeface="Verdana"/>
                          <a:sym typeface="Verdana"/>
                        </a:rPr>
                        <a:t>Findable, Accessible, Interoperable, Reusable (FAIR) compliance</a:t>
                      </a:r>
                      <a:endParaRPr sz="1000">
                        <a:solidFill>
                          <a:schemeClr val="lt1"/>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28400">
                <a:tc>
                  <a:txBody>
                    <a:bodyPr/>
                    <a:lstStyle/>
                    <a:p>
                      <a:pPr indent="0" lvl="0" marL="0" rtl="0" algn="ctr">
                        <a:lnSpc>
                          <a:spcPct val="115000"/>
                        </a:lnSpc>
                        <a:spcBef>
                          <a:spcPts val="0"/>
                        </a:spcBef>
                        <a:spcAft>
                          <a:spcPts val="0"/>
                        </a:spcAft>
                        <a:buNone/>
                      </a:pPr>
                      <a:r>
                        <a:rPr lang="en" sz="1000">
                          <a:solidFill>
                            <a:schemeClr val="lt1"/>
                          </a:solidFill>
                          <a:latin typeface="Verdana"/>
                          <a:ea typeface="Verdana"/>
                          <a:cs typeface="Verdana"/>
                          <a:sym typeface="Verdana"/>
                        </a:rPr>
                        <a:t>5</a:t>
                      </a:r>
                      <a:endParaRPr sz="1000">
                        <a:solidFill>
                          <a:schemeClr val="lt1"/>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chemeClr val="lt1"/>
                          </a:solidFill>
                          <a:latin typeface="Verdana"/>
                          <a:ea typeface="Verdana"/>
                          <a:cs typeface="Verdana"/>
                          <a:sym typeface="Verdana"/>
                        </a:rPr>
                        <a:t>Consistency (data has temporal and spatial consistency)</a:t>
                      </a:r>
                      <a:endParaRPr sz="1000">
                        <a:solidFill>
                          <a:schemeClr val="lt1"/>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28400">
                <a:tc>
                  <a:txBody>
                    <a:bodyPr/>
                    <a:lstStyle/>
                    <a:p>
                      <a:pPr indent="0" lvl="0" marL="0" rtl="0" algn="ctr">
                        <a:lnSpc>
                          <a:spcPct val="115000"/>
                        </a:lnSpc>
                        <a:spcBef>
                          <a:spcPts val="0"/>
                        </a:spcBef>
                        <a:spcAft>
                          <a:spcPts val="0"/>
                        </a:spcAft>
                        <a:buNone/>
                      </a:pPr>
                      <a:r>
                        <a:rPr lang="en" sz="1000">
                          <a:solidFill>
                            <a:schemeClr val="lt1"/>
                          </a:solidFill>
                          <a:latin typeface="Verdana"/>
                          <a:ea typeface="Verdana"/>
                          <a:cs typeface="Verdana"/>
                          <a:sym typeface="Verdana"/>
                        </a:rPr>
                        <a:t>6</a:t>
                      </a:r>
                      <a:endParaRPr sz="1000">
                        <a:solidFill>
                          <a:schemeClr val="lt1"/>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chemeClr val="lt1"/>
                          </a:solidFill>
                          <a:latin typeface="Verdana"/>
                          <a:ea typeface="Verdana"/>
                          <a:cs typeface="Verdana"/>
                          <a:sym typeface="Verdana"/>
                        </a:rPr>
                        <a:t>Consistent terminology</a:t>
                      </a:r>
                      <a:endParaRPr sz="1000">
                        <a:solidFill>
                          <a:schemeClr val="lt1"/>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28400">
                <a:tc>
                  <a:txBody>
                    <a:bodyPr/>
                    <a:lstStyle/>
                    <a:p>
                      <a:pPr indent="0" lvl="0" marL="0" rtl="0" algn="ctr">
                        <a:lnSpc>
                          <a:spcPct val="115000"/>
                        </a:lnSpc>
                        <a:spcBef>
                          <a:spcPts val="0"/>
                        </a:spcBef>
                        <a:spcAft>
                          <a:spcPts val="0"/>
                        </a:spcAft>
                        <a:buNone/>
                      </a:pPr>
                      <a:r>
                        <a:rPr lang="en" sz="1000">
                          <a:solidFill>
                            <a:schemeClr val="lt1"/>
                          </a:solidFill>
                          <a:latin typeface="Verdana"/>
                          <a:ea typeface="Verdana"/>
                          <a:cs typeface="Verdana"/>
                          <a:sym typeface="Verdana"/>
                        </a:rPr>
                        <a:t>7</a:t>
                      </a:r>
                      <a:endParaRPr sz="1000">
                        <a:solidFill>
                          <a:schemeClr val="lt1"/>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chemeClr val="lt1"/>
                          </a:solidFill>
                          <a:latin typeface="Verdana"/>
                          <a:ea typeface="Verdana"/>
                          <a:cs typeface="Verdana"/>
                          <a:sym typeface="Verdana"/>
                        </a:rPr>
                        <a:t>Accessibility</a:t>
                      </a:r>
                      <a:endParaRPr sz="1000">
                        <a:solidFill>
                          <a:schemeClr val="lt1"/>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28400">
                <a:tc>
                  <a:txBody>
                    <a:bodyPr/>
                    <a:lstStyle/>
                    <a:p>
                      <a:pPr indent="0" lvl="0" marL="0" rtl="0" algn="ctr">
                        <a:lnSpc>
                          <a:spcPct val="115000"/>
                        </a:lnSpc>
                        <a:spcBef>
                          <a:spcPts val="0"/>
                        </a:spcBef>
                        <a:spcAft>
                          <a:spcPts val="0"/>
                        </a:spcAft>
                        <a:buNone/>
                      </a:pPr>
                      <a:r>
                        <a:rPr lang="en" sz="1000">
                          <a:solidFill>
                            <a:schemeClr val="lt1"/>
                          </a:solidFill>
                          <a:latin typeface="Verdana"/>
                          <a:ea typeface="Verdana"/>
                          <a:cs typeface="Verdana"/>
                          <a:sym typeface="Verdana"/>
                        </a:rPr>
                        <a:t>8</a:t>
                      </a:r>
                      <a:endParaRPr sz="1000">
                        <a:solidFill>
                          <a:schemeClr val="lt1"/>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chemeClr val="lt1"/>
                          </a:solidFill>
                          <a:latin typeface="Verdana"/>
                          <a:ea typeface="Verdana"/>
                          <a:cs typeface="Verdana"/>
                          <a:sym typeface="Verdana"/>
                        </a:rPr>
                        <a:t>Interoperability with other datasets</a:t>
                      </a:r>
                      <a:endParaRPr sz="1000">
                        <a:solidFill>
                          <a:schemeClr val="lt1"/>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28400">
                <a:tc>
                  <a:txBody>
                    <a:bodyPr/>
                    <a:lstStyle/>
                    <a:p>
                      <a:pPr indent="0" lvl="0" marL="0" rtl="0" algn="ctr">
                        <a:lnSpc>
                          <a:spcPct val="115000"/>
                        </a:lnSpc>
                        <a:spcBef>
                          <a:spcPts val="0"/>
                        </a:spcBef>
                        <a:spcAft>
                          <a:spcPts val="0"/>
                        </a:spcAft>
                        <a:buNone/>
                      </a:pPr>
                      <a:r>
                        <a:rPr lang="en" sz="1000">
                          <a:solidFill>
                            <a:schemeClr val="lt1"/>
                          </a:solidFill>
                          <a:latin typeface="Verdana"/>
                          <a:ea typeface="Verdana"/>
                          <a:cs typeface="Verdana"/>
                          <a:sym typeface="Verdana"/>
                        </a:rPr>
                        <a:t>9</a:t>
                      </a:r>
                      <a:endParaRPr sz="1000">
                        <a:solidFill>
                          <a:schemeClr val="lt1"/>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chemeClr val="lt1"/>
                          </a:solidFill>
                          <a:latin typeface="Verdana"/>
                          <a:ea typeface="Verdana"/>
                          <a:cs typeface="Verdana"/>
                          <a:sym typeface="Verdana"/>
                        </a:rPr>
                        <a:t>Geometric correction using DEM (ortho-rectified)</a:t>
                      </a:r>
                      <a:endParaRPr sz="1000">
                        <a:solidFill>
                          <a:schemeClr val="lt1"/>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13550">
                <a:tc>
                  <a:txBody>
                    <a:bodyPr/>
                    <a:lstStyle/>
                    <a:p>
                      <a:pPr indent="0" lvl="0" marL="0" rtl="0" algn="ctr">
                        <a:lnSpc>
                          <a:spcPct val="115000"/>
                        </a:lnSpc>
                        <a:spcBef>
                          <a:spcPts val="0"/>
                        </a:spcBef>
                        <a:spcAft>
                          <a:spcPts val="0"/>
                        </a:spcAft>
                        <a:buNone/>
                      </a:pPr>
                      <a:r>
                        <a:rPr lang="en" sz="1000">
                          <a:solidFill>
                            <a:schemeClr val="lt1"/>
                          </a:solidFill>
                          <a:latin typeface="Verdana"/>
                          <a:ea typeface="Verdana"/>
                          <a:cs typeface="Verdana"/>
                          <a:sym typeface="Verdana"/>
                        </a:rPr>
                        <a:t>10</a:t>
                      </a:r>
                      <a:endParaRPr sz="1000">
                        <a:solidFill>
                          <a:schemeClr val="lt1"/>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chemeClr val="lt1"/>
                          </a:solidFill>
                          <a:latin typeface="Verdana"/>
                          <a:ea typeface="Verdana"/>
                          <a:cs typeface="Verdana"/>
                          <a:sym typeface="Verdana"/>
                        </a:rPr>
                        <a:t>Fitness for purpose indicators (that the product fulfills the requirements of a specific application, e.g., land cover mapping, precision agriculture, etc.)</a:t>
                      </a:r>
                      <a:endParaRPr sz="1000">
                        <a:solidFill>
                          <a:schemeClr val="lt1"/>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sp>
        <p:nvSpPr>
          <p:cNvPr id="492" name="Google Shape;492;p47"/>
          <p:cNvSpPr txBox="1"/>
          <p:nvPr/>
        </p:nvSpPr>
        <p:spPr>
          <a:xfrm>
            <a:off x="925950" y="3963344"/>
            <a:ext cx="6522600" cy="41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latin typeface="Barlow"/>
                <a:ea typeface="Barlow"/>
                <a:cs typeface="Barlow"/>
                <a:sym typeface="Barlow"/>
              </a:rPr>
              <a:t>Respondents were also asked to provide additional characteristics and comments in a free text field. Feedback has been integrated into concept note.</a:t>
            </a:r>
            <a:endParaRPr>
              <a:solidFill>
                <a:schemeClr val="lt1"/>
              </a:solidFill>
              <a:latin typeface="Barlow"/>
              <a:ea typeface="Barlow"/>
              <a:cs typeface="Barlow"/>
              <a:sym typeface="Barlow"/>
            </a:endParaRPr>
          </a:p>
          <a:p>
            <a:pPr indent="-317500" lvl="0" marL="457200" rtl="0" algn="l">
              <a:spcBef>
                <a:spcPts val="0"/>
              </a:spcBef>
              <a:spcAft>
                <a:spcPts val="0"/>
              </a:spcAft>
              <a:buClr>
                <a:schemeClr val="lt1"/>
              </a:buClr>
              <a:buSzPts val="1400"/>
              <a:buFont typeface="Barlow"/>
              <a:buChar char="●"/>
            </a:pPr>
            <a:r>
              <a:rPr lang="en">
                <a:solidFill>
                  <a:schemeClr val="lt1"/>
                </a:solidFill>
                <a:latin typeface="Barlow"/>
                <a:ea typeface="Barlow"/>
                <a:cs typeface="Barlow"/>
                <a:sym typeface="Barlow"/>
              </a:rPr>
              <a:t>Notably, quality characteristics were mentioned six times. </a:t>
            </a:r>
            <a:endParaRPr>
              <a:solidFill>
                <a:schemeClr val="lt1"/>
              </a:solidFill>
              <a:latin typeface="Barlow"/>
              <a:ea typeface="Barlow"/>
              <a:cs typeface="Barlow"/>
              <a:sym typeface="Barlow"/>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6" name="Shape 496"/>
        <p:cNvGrpSpPr/>
        <p:nvPr/>
      </p:nvGrpSpPr>
      <p:grpSpPr>
        <a:xfrm>
          <a:off x="0" y="0"/>
          <a:ext cx="0" cy="0"/>
          <a:chOff x="0" y="0"/>
          <a:chExt cx="0" cy="0"/>
        </a:xfrm>
      </p:grpSpPr>
      <p:cxnSp>
        <p:nvCxnSpPr>
          <p:cNvPr id="497" name="Google Shape;497;p48"/>
          <p:cNvCxnSpPr/>
          <p:nvPr/>
        </p:nvCxnSpPr>
        <p:spPr>
          <a:xfrm>
            <a:off x="172950" y="4757875"/>
            <a:ext cx="8798100" cy="0"/>
          </a:xfrm>
          <a:prstGeom prst="straightConnector1">
            <a:avLst/>
          </a:prstGeom>
          <a:noFill/>
          <a:ln cap="flat" cmpd="sng" w="9525">
            <a:solidFill>
              <a:srgbClr val="21455B"/>
            </a:solidFill>
            <a:prstDash val="dot"/>
            <a:round/>
            <a:headEnd len="med" w="med" type="none"/>
            <a:tailEnd len="med" w="med" type="none"/>
          </a:ln>
        </p:spPr>
      </p:cxnSp>
      <p:sp>
        <p:nvSpPr>
          <p:cNvPr id="498" name="Google Shape;498;p48"/>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21455B"/>
                </a:solidFill>
                <a:latin typeface="Barlow"/>
                <a:ea typeface="Barlow"/>
                <a:cs typeface="Barlow"/>
                <a:sym typeface="Barlow"/>
              </a:rPr>
              <a:t>CEOS Plenary 2025</a:t>
            </a:r>
            <a:endParaRPr sz="900">
              <a:solidFill>
                <a:srgbClr val="21455B"/>
              </a:solidFill>
              <a:latin typeface="Barlow"/>
              <a:ea typeface="Barlow"/>
              <a:cs typeface="Barlow"/>
              <a:sym typeface="Barlow"/>
            </a:endParaRPr>
          </a:p>
        </p:txBody>
      </p:sp>
      <p:pic>
        <p:nvPicPr>
          <p:cNvPr id="499" name="Google Shape;499;p48" title="CEOS_ARD_Logo_blue_corrected.png"/>
          <p:cNvPicPr preferRelativeResize="0"/>
          <p:nvPr/>
        </p:nvPicPr>
        <p:blipFill rotWithShape="1">
          <a:blip r:embed="rId3">
            <a:alphaModFix/>
          </a:blip>
          <a:srcRect b="228" l="0" r="0" t="238"/>
          <a:stretch/>
        </p:blipFill>
        <p:spPr>
          <a:xfrm>
            <a:off x="8173950" y="138054"/>
            <a:ext cx="861200" cy="690225"/>
          </a:xfrm>
          <a:prstGeom prst="rect">
            <a:avLst/>
          </a:prstGeom>
          <a:noFill/>
          <a:ln>
            <a:noFill/>
          </a:ln>
        </p:spPr>
      </p:pic>
      <p:pic>
        <p:nvPicPr>
          <p:cNvPr id="500" name="Google Shape;500;p48" title="CARD4L-SAR_Background-ALOS2.jpg"/>
          <p:cNvPicPr preferRelativeResize="0"/>
          <p:nvPr/>
        </p:nvPicPr>
        <p:blipFill rotWithShape="1">
          <a:blip r:embed="rId4">
            <a:alphaModFix/>
          </a:blip>
          <a:srcRect b="2915" l="5346" r="517" t="865"/>
          <a:stretch/>
        </p:blipFill>
        <p:spPr>
          <a:xfrm flipH="1">
            <a:off x="-4391025" y="-45225"/>
            <a:ext cx="5222700" cy="5004600"/>
          </a:xfrm>
          <a:prstGeom prst="donut">
            <a:avLst>
              <a:gd fmla="val 10848" name="adj"/>
            </a:avLst>
          </a:prstGeom>
          <a:noFill/>
          <a:ln>
            <a:noFill/>
          </a:ln>
        </p:spPr>
      </p:pic>
      <p:sp>
        <p:nvSpPr>
          <p:cNvPr id="501" name="Google Shape;501;p48"/>
          <p:cNvSpPr txBox="1"/>
          <p:nvPr/>
        </p:nvSpPr>
        <p:spPr>
          <a:xfrm>
            <a:off x="1013150" y="193363"/>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300">
                <a:solidFill>
                  <a:srgbClr val="21455B"/>
                </a:solidFill>
                <a:latin typeface="Barlow"/>
                <a:ea typeface="Barlow"/>
                <a:cs typeface="Barlow"/>
                <a:sym typeface="Barlow"/>
              </a:rPr>
              <a:t>Top 10 Characteristics for AI/ML Ready Data (multiple choice)</a:t>
            </a:r>
            <a:endParaRPr sz="2300">
              <a:solidFill>
                <a:srgbClr val="21455B"/>
              </a:solidFill>
              <a:latin typeface="Barlow"/>
              <a:ea typeface="Barlow"/>
              <a:cs typeface="Barlow"/>
              <a:sym typeface="Barlow"/>
            </a:endParaRPr>
          </a:p>
        </p:txBody>
      </p:sp>
      <p:pic>
        <p:nvPicPr>
          <p:cNvPr id="502" name="Google Shape;502;p48" title="CEOS_logo_ard_blue.png"/>
          <p:cNvPicPr preferRelativeResize="0"/>
          <p:nvPr/>
        </p:nvPicPr>
        <p:blipFill rotWithShape="1">
          <a:blip r:embed="rId5">
            <a:alphaModFix/>
          </a:blip>
          <a:srcRect b="0" l="9" r="0" t="0"/>
          <a:stretch/>
        </p:blipFill>
        <p:spPr>
          <a:xfrm>
            <a:off x="5992452" y="231433"/>
            <a:ext cx="2179997" cy="503475"/>
          </a:xfrm>
          <a:prstGeom prst="rect">
            <a:avLst/>
          </a:prstGeom>
          <a:noFill/>
          <a:ln>
            <a:noFill/>
          </a:ln>
        </p:spPr>
      </p:pic>
      <p:graphicFrame>
        <p:nvGraphicFramePr>
          <p:cNvPr id="503" name="Google Shape;503;p48"/>
          <p:cNvGraphicFramePr/>
          <p:nvPr/>
        </p:nvGraphicFramePr>
        <p:xfrm>
          <a:off x="1538275" y="1234700"/>
          <a:ext cx="3000000" cy="3000000"/>
        </p:xfrm>
        <a:graphic>
          <a:graphicData uri="http://schemas.openxmlformats.org/drawingml/2006/table">
            <a:tbl>
              <a:tblPr>
                <a:noFill/>
                <a:tableStyleId>{0E3A9C98-37B6-4DF4-A1DB-A312E142D4FF}</a:tableStyleId>
              </a:tblPr>
              <a:tblGrid>
                <a:gridCol w="542925"/>
                <a:gridCol w="4867275"/>
              </a:tblGrid>
              <a:tr h="76200">
                <a:tc>
                  <a:txBody>
                    <a:bodyPr/>
                    <a:lstStyle/>
                    <a:p>
                      <a:pPr indent="0" lvl="0" marL="0" rtl="0" algn="ctr">
                        <a:lnSpc>
                          <a:spcPct val="115000"/>
                        </a:lnSpc>
                        <a:spcBef>
                          <a:spcPts val="0"/>
                        </a:spcBef>
                        <a:spcAft>
                          <a:spcPts val="0"/>
                        </a:spcAft>
                        <a:buNone/>
                      </a:pPr>
                      <a:r>
                        <a:rPr b="1" lang="en" sz="1000">
                          <a:solidFill>
                            <a:schemeClr val="lt1"/>
                          </a:solidFill>
                          <a:latin typeface="Verdana"/>
                          <a:ea typeface="Verdana"/>
                          <a:cs typeface="Verdana"/>
                          <a:sym typeface="Verdana"/>
                        </a:rPr>
                        <a:t>Rank</a:t>
                      </a:r>
                      <a:endParaRPr sz="1000">
                        <a:solidFill>
                          <a:schemeClr val="lt1"/>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21455B"/>
                    </a:solidFill>
                  </a:tcPr>
                </a:tc>
                <a:tc>
                  <a:txBody>
                    <a:bodyPr/>
                    <a:lstStyle/>
                    <a:p>
                      <a:pPr indent="0" lvl="0" marL="0" rtl="0" algn="l">
                        <a:lnSpc>
                          <a:spcPct val="115000"/>
                        </a:lnSpc>
                        <a:spcBef>
                          <a:spcPts val="0"/>
                        </a:spcBef>
                        <a:spcAft>
                          <a:spcPts val="0"/>
                        </a:spcAft>
                        <a:buNone/>
                      </a:pPr>
                      <a:r>
                        <a:rPr b="1" lang="en" sz="1000">
                          <a:solidFill>
                            <a:schemeClr val="lt1"/>
                          </a:solidFill>
                          <a:latin typeface="Verdana"/>
                          <a:ea typeface="Verdana"/>
                          <a:cs typeface="Verdana"/>
                          <a:sym typeface="Verdana"/>
                        </a:rPr>
                        <a:t>Characteristics Sorted by Ranking</a:t>
                      </a:r>
                      <a:endParaRPr sz="1000">
                        <a:solidFill>
                          <a:schemeClr val="lt1"/>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21455B"/>
                    </a:solidFill>
                  </a:tcPr>
                </a:tc>
              </a:tr>
              <a:tr h="76200">
                <a:tc>
                  <a:txBody>
                    <a:bodyPr/>
                    <a:lstStyle/>
                    <a:p>
                      <a:pPr indent="0" lvl="0" marL="0" rtl="0" algn="ctr">
                        <a:lnSpc>
                          <a:spcPct val="115000"/>
                        </a:lnSpc>
                        <a:spcBef>
                          <a:spcPts val="0"/>
                        </a:spcBef>
                        <a:spcAft>
                          <a:spcPts val="0"/>
                        </a:spcAft>
                        <a:buNone/>
                      </a:pPr>
                      <a:r>
                        <a:rPr lang="en" sz="1000">
                          <a:solidFill>
                            <a:srgbClr val="21455B"/>
                          </a:solidFill>
                          <a:latin typeface="Verdana"/>
                          <a:ea typeface="Verdana"/>
                          <a:cs typeface="Verdana"/>
                          <a:sym typeface="Verdana"/>
                        </a:rPr>
                        <a:t>1</a:t>
                      </a:r>
                      <a:endParaRPr sz="1000">
                        <a:solidFill>
                          <a:srgbClr val="21455B"/>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rgbClr val="21455B"/>
                          </a:solidFill>
                          <a:latin typeface="Verdana"/>
                          <a:ea typeface="Verdana"/>
                          <a:cs typeface="Verdana"/>
                          <a:sym typeface="Verdana"/>
                        </a:rPr>
                        <a:t>Machine-readable formats</a:t>
                      </a:r>
                      <a:endParaRPr sz="1000">
                        <a:solidFill>
                          <a:srgbClr val="21455B"/>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61925">
                <a:tc>
                  <a:txBody>
                    <a:bodyPr/>
                    <a:lstStyle/>
                    <a:p>
                      <a:pPr indent="0" lvl="0" marL="0" rtl="0" algn="ctr">
                        <a:lnSpc>
                          <a:spcPct val="115000"/>
                        </a:lnSpc>
                        <a:spcBef>
                          <a:spcPts val="0"/>
                        </a:spcBef>
                        <a:spcAft>
                          <a:spcPts val="0"/>
                        </a:spcAft>
                        <a:buNone/>
                      </a:pPr>
                      <a:r>
                        <a:rPr lang="en" sz="1000">
                          <a:solidFill>
                            <a:srgbClr val="21455B"/>
                          </a:solidFill>
                          <a:latin typeface="Verdana"/>
                          <a:ea typeface="Verdana"/>
                          <a:cs typeface="Verdana"/>
                          <a:sym typeface="Verdana"/>
                        </a:rPr>
                        <a:t>2</a:t>
                      </a:r>
                      <a:endParaRPr sz="1000">
                        <a:solidFill>
                          <a:srgbClr val="21455B"/>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rgbClr val="21455B"/>
                          </a:solidFill>
                          <a:latin typeface="Verdana"/>
                          <a:ea typeface="Verdana"/>
                          <a:cs typeface="Verdana"/>
                          <a:sym typeface="Verdana"/>
                        </a:rPr>
                        <a:t>Rich, consistent, useful and interpretable metadata</a:t>
                      </a:r>
                      <a:endParaRPr sz="1000">
                        <a:solidFill>
                          <a:srgbClr val="21455B"/>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76200">
                <a:tc>
                  <a:txBody>
                    <a:bodyPr/>
                    <a:lstStyle/>
                    <a:p>
                      <a:pPr indent="0" lvl="0" marL="0" rtl="0" algn="ctr">
                        <a:lnSpc>
                          <a:spcPct val="115000"/>
                        </a:lnSpc>
                        <a:spcBef>
                          <a:spcPts val="0"/>
                        </a:spcBef>
                        <a:spcAft>
                          <a:spcPts val="0"/>
                        </a:spcAft>
                        <a:buNone/>
                      </a:pPr>
                      <a:r>
                        <a:rPr lang="en" sz="1000">
                          <a:solidFill>
                            <a:srgbClr val="21455B"/>
                          </a:solidFill>
                          <a:latin typeface="Verdana"/>
                          <a:ea typeface="Verdana"/>
                          <a:cs typeface="Verdana"/>
                          <a:sym typeface="Verdana"/>
                        </a:rPr>
                        <a:t>3</a:t>
                      </a:r>
                      <a:endParaRPr sz="1000">
                        <a:solidFill>
                          <a:srgbClr val="21455B"/>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rgbClr val="21455B"/>
                          </a:solidFill>
                          <a:latin typeface="Verdana"/>
                          <a:ea typeface="Verdana"/>
                          <a:cs typeface="Verdana"/>
                          <a:sym typeface="Verdana"/>
                        </a:rPr>
                        <a:t>Easy access via APIs or cloud providers</a:t>
                      </a:r>
                      <a:endParaRPr sz="1000">
                        <a:solidFill>
                          <a:srgbClr val="21455B"/>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2700">
                <a:tc>
                  <a:txBody>
                    <a:bodyPr/>
                    <a:lstStyle/>
                    <a:p>
                      <a:pPr indent="0" lvl="0" marL="0" rtl="0" algn="ctr">
                        <a:lnSpc>
                          <a:spcPct val="115000"/>
                        </a:lnSpc>
                        <a:spcBef>
                          <a:spcPts val="0"/>
                        </a:spcBef>
                        <a:spcAft>
                          <a:spcPts val="0"/>
                        </a:spcAft>
                        <a:buNone/>
                      </a:pPr>
                      <a:r>
                        <a:rPr lang="en" sz="1000">
                          <a:solidFill>
                            <a:srgbClr val="21455B"/>
                          </a:solidFill>
                          <a:latin typeface="Verdana"/>
                          <a:ea typeface="Verdana"/>
                          <a:cs typeface="Verdana"/>
                          <a:sym typeface="Verdana"/>
                        </a:rPr>
                        <a:t>4</a:t>
                      </a:r>
                      <a:endParaRPr sz="1000">
                        <a:solidFill>
                          <a:srgbClr val="21455B"/>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rgbClr val="21455B"/>
                          </a:solidFill>
                          <a:latin typeface="Verdana"/>
                          <a:ea typeface="Verdana"/>
                          <a:cs typeface="Verdana"/>
                          <a:sym typeface="Verdana"/>
                        </a:rPr>
                        <a:t>Rigorous definition of data values/content (no ambiguities)</a:t>
                      </a:r>
                      <a:endParaRPr sz="1000">
                        <a:solidFill>
                          <a:srgbClr val="21455B"/>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14300">
                <a:tc>
                  <a:txBody>
                    <a:bodyPr/>
                    <a:lstStyle/>
                    <a:p>
                      <a:pPr indent="0" lvl="0" marL="0" rtl="0" algn="ctr">
                        <a:lnSpc>
                          <a:spcPct val="115000"/>
                        </a:lnSpc>
                        <a:spcBef>
                          <a:spcPts val="0"/>
                        </a:spcBef>
                        <a:spcAft>
                          <a:spcPts val="0"/>
                        </a:spcAft>
                        <a:buNone/>
                      </a:pPr>
                      <a:r>
                        <a:rPr lang="en" sz="1000">
                          <a:solidFill>
                            <a:srgbClr val="21455B"/>
                          </a:solidFill>
                          <a:latin typeface="Verdana"/>
                          <a:ea typeface="Verdana"/>
                          <a:cs typeface="Verdana"/>
                          <a:sym typeface="Verdana"/>
                        </a:rPr>
                        <a:t>5</a:t>
                      </a:r>
                      <a:endParaRPr sz="1000">
                        <a:solidFill>
                          <a:srgbClr val="21455B"/>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rgbClr val="21455B"/>
                          </a:solidFill>
                          <a:latin typeface="Verdana"/>
                          <a:ea typeface="Verdana"/>
                          <a:cs typeface="Verdana"/>
                          <a:sym typeface="Verdana"/>
                        </a:rPr>
                        <a:t>High-quality data and continuous QA/QC</a:t>
                      </a:r>
                      <a:endParaRPr sz="1000">
                        <a:solidFill>
                          <a:srgbClr val="21455B"/>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2700">
                <a:tc>
                  <a:txBody>
                    <a:bodyPr/>
                    <a:lstStyle/>
                    <a:p>
                      <a:pPr indent="0" lvl="0" marL="0" rtl="0" algn="ctr">
                        <a:lnSpc>
                          <a:spcPct val="115000"/>
                        </a:lnSpc>
                        <a:spcBef>
                          <a:spcPts val="0"/>
                        </a:spcBef>
                        <a:spcAft>
                          <a:spcPts val="0"/>
                        </a:spcAft>
                        <a:buNone/>
                      </a:pPr>
                      <a:r>
                        <a:rPr lang="en" sz="1000">
                          <a:solidFill>
                            <a:srgbClr val="21455B"/>
                          </a:solidFill>
                          <a:latin typeface="Verdana"/>
                          <a:ea typeface="Verdana"/>
                          <a:cs typeface="Verdana"/>
                          <a:sym typeface="Verdana"/>
                        </a:rPr>
                        <a:t>6</a:t>
                      </a:r>
                      <a:endParaRPr sz="1000">
                        <a:solidFill>
                          <a:srgbClr val="21455B"/>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rgbClr val="21455B"/>
                          </a:solidFill>
                          <a:latin typeface="Verdana"/>
                          <a:ea typeface="Verdana"/>
                          <a:cs typeface="Verdana"/>
                          <a:sym typeface="Verdana"/>
                        </a:rPr>
                        <a:t>Large-scale accessibility</a:t>
                      </a:r>
                      <a:endParaRPr sz="1000">
                        <a:solidFill>
                          <a:srgbClr val="21455B"/>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2700">
                <a:tc>
                  <a:txBody>
                    <a:bodyPr/>
                    <a:lstStyle/>
                    <a:p>
                      <a:pPr indent="0" lvl="0" marL="0" rtl="0" algn="ctr">
                        <a:lnSpc>
                          <a:spcPct val="115000"/>
                        </a:lnSpc>
                        <a:spcBef>
                          <a:spcPts val="0"/>
                        </a:spcBef>
                        <a:spcAft>
                          <a:spcPts val="0"/>
                        </a:spcAft>
                        <a:buNone/>
                      </a:pPr>
                      <a:r>
                        <a:rPr lang="en" sz="1000">
                          <a:solidFill>
                            <a:srgbClr val="21455B"/>
                          </a:solidFill>
                          <a:latin typeface="Verdana"/>
                          <a:ea typeface="Verdana"/>
                          <a:cs typeface="Verdana"/>
                          <a:sym typeface="Verdana"/>
                        </a:rPr>
                        <a:t>7</a:t>
                      </a:r>
                      <a:endParaRPr sz="1000">
                        <a:solidFill>
                          <a:srgbClr val="21455B"/>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rgbClr val="21455B"/>
                          </a:solidFill>
                          <a:latin typeface="Verdana"/>
                          <a:ea typeface="Verdana"/>
                          <a:cs typeface="Verdana"/>
                          <a:sym typeface="Verdana"/>
                        </a:rPr>
                        <a:t>Temporal consistency</a:t>
                      </a:r>
                      <a:endParaRPr sz="1000">
                        <a:solidFill>
                          <a:srgbClr val="21455B"/>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2700">
                <a:tc>
                  <a:txBody>
                    <a:bodyPr/>
                    <a:lstStyle/>
                    <a:p>
                      <a:pPr indent="0" lvl="0" marL="0" rtl="0" algn="ctr">
                        <a:lnSpc>
                          <a:spcPct val="115000"/>
                        </a:lnSpc>
                        <a:spcBef>
                          <a:spcPts val="0"/>
                        </a:spcBef>
                        <a:spcAft>
                          <a:spcPts val="0"/>
                        </a:spcAft>
                        <a:buNone/>
                      </a:pPr>
                      <a:r>
                        <a:rPr lang="en" sz="1000">
                          <a:solidFill>
                            <a:srgbClr val="21455B"/>
                          </a:solidFill>
                          <a:latin typeface="Verdana"/>
                          <a:ea typeface="Verdana"/>
                          <a:cs typeface="Verdana"/>
                          <a:sym typeface="Verdana"/>
                        </a:rPr>
                        <a:t>8</a:t>
                      </a:r>
                      <a:endParaRPr sz="1000">
                        <a:solidFill>
                          <a:srgbClr val="21455B"/>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rgbClr val="21455B"/>
                          </a:solidFill>
                          <a:latin typeface="Verdana"/>
                          <a:ea typeface="Verdana"/>
                          <a:cs typeface="Verdana"/>
                          <a:sym typeface="Verdana"/>
                        </a:rPr>
                        <a:t>Supply of training datasets that are consistently and accurately labelled</a:t>
                      </a:r>
                      <a:endParaRPr sz="1000">
                        <a:solidFill>
                          <a:srgbClr val="21455B"/>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2700">
                <a:tc>
                  <a:txBody>
                    <a:bodyPr/>
                    <a:lstStyle/>
                    <a:p>
                      <a:pPr indent="0" lvl="0" marL="0" rtl="0" algn="ctr">
                        <a:lnSpc>
                          <a:spcPct val="115000"/>
                        </a:lnSpc>
                        <a:spcBef>
                          <a:spcPts val="0"/>
                        </a:spcBef>
                        <a:spcAft>
                          <a:spcPts val="0"/>
                        </a:spcAft>
                        <a:buNone/>
                      </a:pPr>
                      <a:r>
                        <a:rPr lang="en" sz="1000">
                          <a:solidFill>
                            <a:srgbClr val="21455B"/>
                          </a:solidFill>
                          <a:latin typeface="Verdana"/>
                          <a:ea typeface="Verdana"/>
                          <a:cs typeface="Verdana"/>
                          <a:sym typeface="Verdana"/>
                        </a:rPr>
                        <a:t>9</a:t>
                      </a:r>
                      <a:endParaRPr sz="1000">
                        <a:solidFill>
                          <a:srgbClr val="21455B"/>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rgbClr val="21455B"/>
                          </a:solidFill>
                          <a:latin typeface="Verdana"/>
                          <a:ea typeface="Verdana"/>
                          <a:cs typeface="Verdana"/>
                          <a:sym typeface="Verdana"/>
                        </a:rPr>
                        <a:t>Automated pre-processing</a:t>
                      </a:r>
                      <a:endParaRPr sz="1000">
                        <a:solidFill>
                          <a:srgbClr val="21455B"/>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8100">
                <a:tc>
                  <a:txBody>
                    <a:bodyPr/>
                    <a:lstStyle/>
                    <a:p>
                      <a:pPr indent="0" lvl="0" marL="0" rtl="0" algn="ctr">
                        <a:lnSpc>
                          <a:spcPct val="115000"/>
                        </a:lnSpc>
                        <a:spcBef>
                          <a:spcPts val="0"/>
                        </a:spcBef>
                        <a:spcAft>
                          <a:spcPts val="0"/>
                        </a:spcAft>
                        <a:buNone/>
                      </a:pPr>
                      <a:r>
                        <a:rPr lang="en" sz="1000">
                          <a:solidFill>
                            <a:srgbClr val="21455B"/>
                          </a:solidFill>
                          <a:latin typeface="Verdana"/>
                          <a:ea typeface="Verdana"/>
                          <a:cs typeface="Verdana"/>
                          <a:sym typeface="Verdana"/>
                        </a:rPr>
                        <a:t>10</a:t>
                      </a:r>
                      <a:endParaRPr sz="1000">
                        <a:solidFill>
                          <a:srgbClr val="21455B"/>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rgbClr val="21455B"/>
                          </a:solidFill>
                          <a:latin typeface="Verdana"/>
                          <a:ea typeface="Verdana"/>
                          <a:cs typeface="Verdana"/>
                          <a:sym typeface="Verdana"/>
                        </a:rPr>
                        <a:t>Standardised acquisition parameters</a:t>
                      </a:r>
                      <a:endParaRPr sz="1000">
                        <a:solidFill>
                          <a:srgbClr val="21455B"/>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sp>
        <p:nvSpPr>
          <p:cNvPr id="504" name="Google Shape;504;p48"/>
          <p:cNvSpPr txBox="1"/>
          <p:nvPr/>
        </p:nvSpPr>
        <p:spPr>
          <a:xfrm>
            <a:off x="1104850" y="3941000"/>
            <a:ext cx="6722100" cy="41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21455B"/>
                </a:solidFill>
                <a:latin typeface="Barlow"/>
                <a:ea typeface="Barlow"/>
                <a:cs typeface="Barlow"/>
                <a:sym typeface="Barlow"/>
              </a:rPr>
              <a:t>Respondents were also asked to provide additional characteristics and comments in a free text field. Feedback has been integrated into concept note.</a:t>
            </a:r>
            <a:endParaRPr sz="1500">
              <a:solidFill>
                <a:srgbClr val="21455B"/>
              </a:solidFill>
              <a:latin typeface="Barlow"/>
              <a:ea typeface="Barlow"/>
              <a:cs typeface="Barlow"/>
              <a:sym typeface="Barlow"/>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8" name="Shape 508"/>
        <p:cNvGrpSpPr/>
        <p:nvPr/>
      </p:nvGrpSpPr>
      <p:grpSpPr>
        <a:xfrm>
          <a:off x="0" y="0"/>
          <a:ext cx="0" cy="0"/>
          <a:chOff x="0" y="0"/>
          <a:chExt cx="0" cy="0"/>
        </a:xfrm>
      </p:grpSpPr>
      <p:cxnSp>
        <p:nvCxnSpPr>
          <p:cNvPr id="509" name="Google Shape;509;p49"/>
          <p:cNvCxnSpPr/>
          <p:nvPr/>
        </p:nvCxnSpPr>
        <p:spPr>
          <a:xfrm>
            <a:off x="172950" y="4757875"/>
            <a:ext cx="8798100" cy="0"/>
          </a:xfrm>
          <a:prstGeom prst="straightConnector1">
            <a:avLst/>
          </a:prstGeom>
          <a:noFill/>
          <a:ln cap="flat" cmpd="sng" w="9525">
            <a:solidFill>
              <a:srgbClr val="21455B"/>
            </a:solidFill>
            <a:prstDash val="dot"/>
            <a:round/>
            <a:headEnd len="med" w="med" type="none"/>
            <a:tailEnd len="med" w="med" type="none"/>
          </a:ln>
        </p:spPr>
      </p:cxnSp>
      <p:sp>
        <p:nvSpPr>
          <p:cNvPr id="510" name="Google Shape;510;p49"/>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21455B"/>
                </a:solidFill>
                <a:latin typeface="Barlow"/>
                <a:ea typeface="Barlow"/>
                <a:cs typeface="Barlow"/>
                <a:sym typeface="Barlow"/>
              </a:rPr>
              <a:t>CEOS Plenary 2025</a:t>
            </a:r>
            <a:endParaRPr sz="900">
              <a:solidFill>
                <a:srgbClr val="21455B"/>
              </a:solidFill>
              <a:latin typeface="Barlow"/>
              <a:ea typeface="Barlow"/>
              <a:cs typeface="Barlow"/>
              <a:sym typeface="Barlow"/>
            </a:endParaRPr>
          </a:p>
        </p:txBody>
      </p:sp>
      <p:pic>
        <p:nvPicPr>
          <p:cNvPr id="511" name="Google Shape;511;p49" title="CEOS_ARD_Logo_blue_corrected.png"/>
          <p:cNvPicPr preferRelativeResize="0"/>
          <p:nvPr/>
        </p:nvPicPr>
        <p:blipFill rotWithShape="1">
          <a:blip r:embed="rId3">
            <a:alphaModFix/>
          </a:blip>
          <a:srcRect b="228" l="0" r="0" t="238"/>
          <a:stretch/>
        </p:blipFill>
        <p:spPr>
          <a:xfrm>
            <a:off x="8173950" y="138054"/>
            <a:ext cx="861200" cy="690225"/>
          </a:xfrm>
          <a:prstGeom prst="rect">
            <a:avLst/>
          </a:prstGeom>
          <a:noFill/>
          <a:ln>
            <a:noFill/>
          </a:ln>
        </p:spPr>
      </p:pic>
      <p:pic>
        <p:nvPicPr>
          <p:cNvPr id="512" name="Google Shape;512;p49" title="CARD4L-SAR_Background-ALOS2.jpg"/>
          <p:cNvPicPr preferRelativeResize="0"/>
          <p:nvPr/>
        </p:nvPicPr>
        <p:blipFill rotWithShape="1">
          <a:blip r:embed="rId4">
            <a:alphaModFix/>
          </a:blip>
          <a:srcRect b="2915" l="5346" r="517" t="865"/>
          <a:stretch/>
        </p:blipFill>
        <p:spPr>
          <a:xfrm flipH="1">
            <a:off x="-4391025" y="-45225"/>
            <a:ext cx="5222700" cy="5004600"/>
          </a:xfrm>
          <a:prstGeom prst="donut">
            <a:avLst>
              <a:gd fmla="val 10848" name="adj"/>
            </a:avLst>
          </a:prstGeom>
          <a:noFill/>
          <a:ln>
            <a:noFill/>
          </a:ln>
        </p:spPr>
      </p:pic>
      <p:sp>
        <p:nvSpPr>
          <p:cNvPr id="513" name="Google Shape;513;p49"/>
          <p:cNvSpPr txBox="1"/>
          <p:nvPr/>
        </p:nvSpPr>
        <p:spPr>
          <a:xfrm>
            <a:off x="1013150" y="193363"/>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300">
                <a:solidFill>
                  <a:srgbClr val="21455B"/>
                </a:solidFill>
                <a:latin typeface="Barlow"/>
                <a:ea typeface="Barlow"/>
                <a:cs typeface="Barlow"/>
                <a:sym typeface="Barlow"/>
              </a:rPr>
              <a:t>Opinions on ARD Standards</a:t>
            </a:r>
            <a:endParaRPr sz="2300">
              <a:solidFill>
                <a:srgbClr val="21455B"/>
              </a:solidFill>
              <a:latin typeface="Barlow"/>
              <a:ea typeface="Barlow"/>
              <a:cs typeface="Barlow"/>
              <a:sym typeface="Barlow"/>
            </a:endParaRPr>
          </a:p>
        </p:txBody>
      </p:sp>
      <p:sp>
        <p:nvSpPr>
          <p:cNvPr id="514" name="Google Shape;514;p49"/>
          <p:cNvSpPr txBox="1"/>
          <p:nvPr/>
        </p:nvSpPr>
        <p:spPr>
          <a:xfrm>
            <a:off x="1013150" y="914633"/>
            <a:ext cx="7097100" cy="503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1200"/>
              </a:spcAft>
              <a:buNone/>
            </a:pPr>
            <a:r>
              <a:rPr lang="en" sz="1700">
                <a:solidFill>
                  <a:srgbClr val="21455B"/>
                </a:solidFill>
                <a:latin typeface="Barlow"/>
                <a:ea typeface="Barlow"/>
                <a:cs typeface="Barlow"/>
                <a:sym typeface="Barlow"/>
              </a:rPr>
              <a:t>Respondents were divided on the topic of formal vs community standards</a:t>
            </a:r>
            <a:endParaRPr sz="1700">
              <a:solidFill>
                <a:srgbClr val="21455B"/>
              </a:solidFill>
              <a:latin typeface="Barlow"/>
              <a:ea typeface="Barlow"/>
              <a:cs typeface="Barlow"/>
              <a:sym typeface="Barlow"/>
            </a:endParaRPr>
          </a:p>
        </p:txBody>
      </p:sp>
      <p:pic>
        <p:nvPicPr>
          <p:cNvPr id="515" name="Google Shape;515;p49" title="CEOS_logo_ard_blue.png"/>
          <p:cNvPicPr preferRelativeResize="0"/>
          <p:nvPr/>
        </p:nvPicPr>
        <p:blipFill rotWithShape="1">
          <a:blip r:embed="rId5">
            <a:alphaModFix/>
          </a:blip>
          <a:srcRect b="0" l="9" r="0" t="0"/>
          <a:stretch/>
        </p:blipFill>
        <p:spPr>
          <a:xfrm>
            <a:off x="5992452" y="231433"/>
            <a:ext cx="2179997" cy="503475"/>
          </a:xfrm>
          <a:prstGeom prst="rect">
            <a:avLst/>
          </a:prstGeom>
          <a:noFill/>
          <a:ln>
            <a:noFill/>
          </a:ln>
        </p:spPr>
      </p:pic>
      <p:pic>
        <p:nvPicPr>
          <p:cNvPr id="516" name="Google Shape;516;p49" title="Chart"/>
          <p:cNvPicPr preferRelativeResize="0"/>
          <p:nvPr/>
        </p:nvPicPr>
        <p:blipFill>
          <a:blip r:embed="rId6">
            <a:alphaModFix/>
          </a:blip>
          <a:stretch>
            <a:fillRect/>
          </a:stretch>
        </p:blipFill>
        <p:spPr>
          <a:xfrm>
            <a:off x="913234" y="1487182"/>
            <a:ext cx="3865627" cy="2385717"/>
          </a:xfrm>
          <a:prstGeom prst="rect">
            <a:avLst/>
          </a:prstGeom>
          <a:noFill/>
          <a:ln>
            <a:noFill/>
          </a:ln>
        </p:spPr>
      </p:pic>
      <p:pic>
        <p:nvPicPr>
          <p:cNvPr id="517" name="Google Shape;517;p49" title="Chart"/>
          <p:cNvPicPr preferRelativeResize="0"/>
          <p:nvPr/>
        </p:nvPicPr>
        <p:blipFill>
          <a:blip r:embed="rId7">
            <a:alphaModFix/>
          </a:blip>
          <a:stretch>
            <a:fillRect/>
          </a:stretch>
        </p:blipFill>
        <p:spPr>
          <a:xfrm>
            <a:off x="4988159" y="1487182"/>
            <a:ext cx="3902384" cy="2411440"/>
          </a:xfrm>
          <a:prstGeom prst="rect">
            <a:avLst/>
          </a:prstGeom>
          <a:noFill/>
          <a:ln>
            <a:noFill/>
          </a:ln>
        </p:spPr>
      </p:pic>
      <p:sp>
        <p:nvSpPr>
          <p:cNvPr id="518" name="Google Shape;518;p49"/>
          <p:cNvSpPr txBox="1"/>
          <p:nvPr/>
        </p:nvSpPr>
        <p:spPr>
          <a:xfrm>
            <a:off x="1043600" y="4017900"/>
            <a:ext cx="615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21455B"/>
                </a:solidFill>
                <a:latin typeface="Barlow"/>
                <a:ea typeface="Barlow"/>
                <a:cs typeface="Barlow"/>
                <a:sym typeface="Barlow"/>
              </a:rPr>
              <a:t>In the additional comments box, </a:t>
            </a:r>
            <a:r>
              <a:rPr b="1" lang="en">
                <a:solidFill>
                  <a:srgbClr val="21455B"/>
                </a:solidFill>
                <a:latin typeface="Barlow"/>
                <a:ea typeface="Barlow"/>
                <a:cs typeface="Barlow"/>
                <a:sym typeface="Barlow"/>
              </a:rPr>
              <a:t>respondents advocated for free and open community standards</a:t>
            </a:r>
            <a:r>
              <a:rPr lang="en">
                <a:solidFill>
                  <a:srgbClr val="21455B"/>
                </a:solidFill>
                <a:latin typeface="Barlow"/>
                <a:ea typeface="Barlow"/>
                <a:cs typeface="Barlow"/>
                <a:sym typeface="Barlow"/>
              </a:rPr>
              <a:t> – noting the need to be flexible </a:t>
            </a:r>
            <a:endParaRPr sz="1700">
              <a:solidFill>
                <a:srgbClr val="21455B"/>
              </a:solidFill>
              <a:latin typeface="Barlow"/>
              <a:ea typeface="Barlow"/>
              <a:cs typeface="Barlow"/>
              <a:sym typeface="Barlow"/>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2" name="Shape 522"/>
        <p:cNvGrpSpPr/>
        <p:nvPr/>
      </p:nvGrpSpPr>
      <p:grpSpPr>
        <a:xfrm>
          <a:off x="0" y="0"/>
          <a:ext cx="0" cy="0"/>
          <a:chOff x="0" y="0"/>
          <a:chExt cx="0" cy="0"/>
        </a:xfrm>
      </p:grpSpPr>
      <p:cxnSp>
        <p:nvCxnSpPr>
          <p:cNvPr id="523" name="Google Shape;523;p50"/>
          <p:cNvCxnSpPr/>
          <p:nvPr/>
        </p:nvCxnSpPr>
        <p:spPr>
          <a:xfrm>
            <a:off x="172950" y="4757875"/>
            <a:ext cx="8798100" cy="0"/>
          </a:xfrm>
          <a:prstGeom prst="straightConnector1">
            <a:avLst/>
          </a:prstGeom>
          <a:noFill/>
          <a:ln cap="flat" cmpd="sng" w="9525">
            <a:solidFill>
              <a:srgbClr val="21455B"/>
            </a:solidFill>
            <a:prstDash val="dot"/>
            <a:round/>
            <a:headEnd len="med" w="med" type="none"/>
            <a:tailEnd len="med" w="med" type="none"/>
          </a:ln>
        </p:spPr>
      </p:cxnSp>
      <p:sp>
        <p:nvSpPr>
          <p:cNvPr id="524" name="Google Shape;524;p50"/>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21455B"/>
                </a:solidFill>
                <a:latin typeface="Barlow"/>
                <a:ea typeface="Barlow"/>
                <a:cs typeface="Barlow"/>
                <a:sym typeface="Barlow"/>
              </a:rPr>
              <a:t>CEOS Plenary 2025</a:t>
            </a:r>
            <a:endParaRPr sz="900">
              <a:solidFill>
                <a:srgbClr val="21455B"/>
              </a:solidFill>
              <a:latin typeface="Barlow"/>
              <a:ea typeface="Barlow"/>
              <a:cs typeface="Barlow"/>
              <a:sym typeface="Barlow"/>
            </a:endParaRPr>
          </a:p>
        </p:txBody>
      </p:sp>
      <p:pic>
        <p:nvPicPr>
          <p:cNvPr id="525" name="Google Shape;525;p50" title="CEOS_ARD_Logo_blue_corrected.png"/>
          <p:cNvPicPr preferRelativeResize="0"/>
          <p:nvPr/>
        </p:nvPicPr>
        <p:blipFill rotWithShape="1">
          <a:blip r:embed="rId3">
            <a:alphaModFix/>
          </a:blip>
          <a:srcRect b="228" l="0" r="0" t="238"/>
          <a:stretch/>
        </p:blipFill>
        <p:spPr>
          <a:xfrm>
            <a:off x="8173950" y="138054"/>
            <a:ext cx="861200" cy="690225"/>
          </a:xfrm>
          <a:prstGeom prst="rect">
            <a:avLst/>
          </a:prstGeom>
          <a:noFill/>
          <a:ln>
            <a:noFill/>
          </a:ln>
        </p:spPr>
      </p:pic>
      <p:pic>
        <p:nvPicPr>
          <p:cNvPr id="526" name="Google Shape;526;p50" title="CARD4L-SAR_Background-ALOS2.jpg"/>
          <p:cNvPicPr preferRelativeResize="0"/>
          <p:nvPr/>
        </p:nvPicPr>
        <p:blipFill rotWithShape="1">
          <a:blip r:embed="rId4">
            <a:alphaModFix/>
          </a:blip>
          <a:srcRect b="2915" l="5346" r="517" t="865"/>
          <a:stretch/>
        </p:blipFill>
        <p:spPr>
          <a:xfrm flipH="1">
            <a:off x="-4391025" y="-45225"/>
            <a:ext cx="5222700" cy="5004600"/>
          </a:xfrm>
          <a:prstGeom prst="donut">
            <a:avLst>
              <a:gd fmla="val 10848" name="adj"/>
            </a:avLst>
          </a:prstGeom>
          <a:noFill/>
          <a:ln>
            <a:noFill/>
          </a:ln>
        </p:spPr>
      </p:pic>
      <p:pic>
        <p:nvPicPr>
          <p:cNvPr id="527" name="Google Shape;527;p50" title="CEOS_logo_ard_blue.png"/>
          <p:cNvPicPr preferRelativeResize="0"/>
          <p:nvPr/>
        </p:nvPicPr>
        <p:blipFill rotWithShape="1">
          <a:blip r:embed="rId5">
            <a:alphaModFix/>
          </a:blip>
          <a:srcRect b="0" l="9" r="0" t="0"/>
          <a:stretch/>
        </p:blipFill>
        <p:spPr>
          <a:xfrm>
            <a:off x="5992452" y="231433"/>
            <a:ext cx="2179997" cy="503475"/>
          </a:xfrm>
          <a:prstGeom prst="rect">
            <a:avLst/>
          </a:prstGeom>
          <a:noFill/>
          <a:ln>
            <a:noFill/>
          </a:ln>
        </p:spPr>
      </p:pic>
      <p:pic>
        <p:nvPicPr>
          <p:cNvPr id="528" name="Google Shape;528;p50" title="Chart"/>
          <p:cNvPicPr preferRelativeResize="0"/>
          <p:nvPr/>
        </p:nvPicPr>
        <p:blipFill>
          <a:blip r:embed="rId6">
            <a:alphaModFix/>
          </a:blip>
          <a:stretch>
            <a:fillRect/>
          </a:stretch>
        </p:blipFill>
        <p:spPr>
          <a:xfrm>
            <a:off x="1136750" y="1175275"/>
            <a:ext cx="7525725" cy="32322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532" name="Shape 532"/>
        <p:cNvGrpSpPr/>
        <p:nvPr/>
      </p:nvGrpSpPr>
      <p:grpSpPr>
        <a:xfrm>
          <a:off x="0" y="0"/>
          <a:ext cx="0" cy="0"/>
          <a:chOff x="0" y="0"/>
          <a:chExt cx="0" cy="0"/>
        </a:xfrm>
      </p:grpSpPr>
      <p:cxnSp>
        <p:nvCxnSpPr>
          <p:cNvPr id="533" name="Google Shape;533;p51"/>
          <p:cNvCxnSpPr/>
          <p:nvPr/>
        </p:nvCxnSpPr>
        <p:spPr>
          <a:xfrm>
            <a:off x="172950" y="4757875"/>
            <a:ext cx="8798100" cy="0"/>
          </a:xfrm>
          <a:prstGeom prst="straightConnector1">
            <a:avLst/>
          </a:prstGeom>
          <a:noFill/>
          <a:ln cap="flat" cmpd="sng" w="9525">
            <a:solidFill>
              <a:schemeClr val="lt1"/>
            </a:solidFill>
            <a:prstDash val="dot"/>
            <a:round/>
            <a:headEnd len="med" w="med" type="none"/>
            <a:tailEnd len="med" w="med" type="none"/>
          </a:ln>
        </p:spPr>
      </p:cxnSp>
      <p:sp>
        <p:nvSpPr>
          <p:cNvPr id="534" name="Google Shape;534;p51"/>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lt1"/>
                </a:solidFill>
                <a:latin typeface="Barlow"/>
                <a:ea typeface="Barlow"/>
                <a:cs typeface="Barlow"/>
                <a:sym typeface="Barlow"/>
              </a:rPr>
              <a:t>CEOS Plenary 2025</a:t>
            </a:r>
            <a:endParaRPr sz="900">
              <a:solidFill>
                <a:schemeClr val="lt1"/>
              </a:solidFill>
              <a:latin typeface="Barlow"/>
              <a:ea typeface="Barlow"/>
              <a:cs typeface="Barlow"/>
              <a:sym typeface="Barlow"/>
            </a:endParaRPr>
          </a:p>
        </p:txBody>
      </p:sp>
      <p:pic>
        <p:nvPicPr>
          <p:cNvPr id="535" name="Google Shape;535;p51" title="CEOS_logo_white_text_right.png"/>
          <p:cNvPicPr preferRelativeResize="0"/>
          <p:nvPr/>
        </p:nvPicPr>
        <p:blipFill rotWithShape="1">
          <a:blip r:embed="rId3">
            <a:alphaModFix/>
          </a:blip>
          <a:srcRect b="0" l="-420" r="419" t="0"/>
          <a:stretch/>
        </p:blipFill>
        <p:spPr>
          <a:xfrm>
            <a:off x="5897725" y="231425"/>
            <a:ext cx="2198523" cy="503475"/>
          </a:xfrm>
          <a:prstGeom prst="rect">
            <a:avLst/>
          </a:prstGeom>
          <a:noFill/>
          <a:ln>
            <a:noFill/>
          </a:ln>
        </p:spPr>
      </p:pic>
      <p:pic>
        <p:nvPicPr>
          <p:cNvPr id="536" name="Google Shape;536;p51" title="CEOS_ARD_Logo_white.png"/>
          <p:cNvPicPr preferRelativeResize="0"/>
          <p:nvPr/>
        </p:nvPicPr>
        <p:blipFill rotWithShape="1">
          <a:blip r:embed="rId4">
            <a:alphaModFix/>
          </a:blip>
          <a:srcRect b="0" l="0" r="0" t="0"/>
          <a:stretch/>
        </p:blipFill>
        <p:spPr>
          <a:xfrm>
            <a:off x="8173950" y="138054"/>
            <a:ext cx="861200" cy="690225"/>
          </a:xfrm>
          <a:prstGeom prst="rect">
            <a:avLst/>
          </a:prstGeom>
          <a:noFill/>
          <a:ln>
            <a:noFill/>
          </a:ln>
        </p:spPr>
      </p:pic>
      <p:pic>
        <p:nvPicPr>
          <p:cNvPr id="537" name="Google Shape;537;p51" title="slide6.jpg"/>
          <p:cNvPicPr preferRelativeResize="0"/>
          <p:nvPr/>
        </p:nvPicPr>
        <p:blipFill rotWithShape="1">
          <a:blip r:embed="rId5">
            <a:alphaModFix/>
          </a:blip>
          <a:srcRect b="0" l="56750" r="-25183" t="0"/>
          <a:stretch/>
        </p:blipFill>
        <p:spPr>
          <a:xfrm flipH="1">
            <a:off x="-4391025" y="-45225"/>
            <a:ext cx="5222700" cy="5004600"/>
          </a:xfrm>
          <a:prstGeom prst="donut">
            <a:avLst>
              <a:gd fmla="val 10848" name="adj"/>
            </a:avLst>
          </a:prstGeom>
          <a:noFill/>
          <a:ln>
            <a:noFill/>
          </a:ln>
        </p:spPr>
      </p:pic>
      <p:sp>
        <p:nvSpPr>
          <p:cNvPr id="538" name="Google Shape;538;p51"/>
          <p:cNvSpPr txBox="1"/>
          <p:nvPr/>
        </p:nvSpPr>
        <p:spPr>
          <a:xfrm>
            <a:off x="950500" y="1034857"/>
            <a:ext cx="7845600" cy="37569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chemeClr val="lt1"/>
              </a:buClr>
              <a:buSzPts val="1500"/>
              <a:buFont typeface="Barlow"/>
              <a:buChar char="●"/>
            </a:pPr>
            <a:r>
              <a:rPr lang="en" sz="1500">
                <a:solidFill>
                  <a:schemeClr val="lt1"/>
                </a:solidFill>
                <a:latin typeface="Barlow"/>
                <a:ea typeface="Barlow"/>
                <a:cs typeface="Barlow"/>
                <a:sym typeface="Barlow"/>
              </a:rPr>
              <a:t>Commercial data sources</a:t>
            </a:r>
            <a:endParaRPr sz="1500">
              <a:solidFill>
                <a:schemeClr val="lt1"/>
              </a:solidFill>
              <a:latin typeface="Barlow"/>
              <a:ea typeface="Barlow"/>
              <a:cs typeface="Barlow"/>
              <a:sym typeface="Barlow"/>
            </a:endParaRPr>
          </a:p>
          <a:p>
            <a:pPr indent="-323850" lvl="0" marL="457200" rtl="0" algn="l">
              <a:spcBef>
                <a:spcPts val="300"/>
              </a:spcBef>
              <a:spcAft>
                <a:spcPts val="0"/>
              </a:spcAft>
              <a:buClr>
                <a:schemeClr val="lt1"/>
              </a:buClr>
              <a:buSzPts val="1500"/>
              <a:buFont typeface="Barlow"/>
              <a:buChar char="●"/>
            </a:pPr>
            <a:r>
              <a:rPr lang="en" sz="1500">
                <a:solidFill>
                  <a:schemeClr val="lt1"/>
                </a:solidFill>
                <a:latin typeface="Barlow"/>
                <a:ea typeface="Barlow"/>
                <a:cs typeface="Barlow"/>
                <a:sym typeface="Barlow"/>
              </a:rPr>
              <a:t>Copernicus data and product portfolio</a:t>
            </a:r>
            <a:endParaRPr sz="1500">
              <a:solidFill>
                <a:schemeClr val="lt1"/>
              </a:solidFill>
              <a:latin typeface="Barlow"/>
              <a:ea typeface="Barlow"/>
              <a:cs typeface="Barlow"/>
              <a:sym typeface="Barlow"/>
            </a:endParaRPr>
          </a:p>
          <a:p>
            <a:pPr indent="-323850" lvl="0" marL="457200" rtl="0" algn="l">
              <a:spcBef>
                <a:spcPts val="300"/>
              </a:spcBef>
              <a:spcAft>
                <a:spcPts val="0"/>
              </a:spcAft>
              <a:buClr>
                <a:schemeClr val="lt1"/>
              </a:buClr>
              <a:buSzPts val="1500"/>
              <a:buFont typeface="Barlow"/>
              <a:buChar char="●"/>
            </a:pPr>
            <a:r>
              <a:rPr lang="en" sz="1500">
                <a:solidFill>
                  <a:schemeClr val="lt1"/>
                </a:solidFill>
                <a:latin typeface="Barlow"/>
                <a:ea typeface="Barlow"/>
                <a:cs typeface="Barlow"/>
                <a:sym typeface="Barlow"/>
              </a:rPr>
              <a:t>Sentinel-5P L2 data (e.g. NO2, O3, SO2, Cloud etc.)</a:t>
            </a:r>
            <a:endParaRPr sz="1500">
              <a:solidFill>
                <a:schemeClr val="lt1"/>
              </a:solidFill>
              <a:latin typeface="Barlow"/>
              <a:ea typeface="Barlow"/>
              <a:cs typeface="Barlow"/>
              <a:sym typeface="Barlow"/>
            </a:endParaRPr>
          </a:p>
          <a:p>
            <a:pPr indent="-323850" lvl="0" marL="457200" rtl="0" algn="l">
              <a:spcBef>
                <a:spcPts val="300"/>
              </a:spcBef>
              <a:spcAft>
                <a:spcPts val="0"/>
              </a:spcAft>
              <a:buClr>
                <a:schemeClr val="lt1"/>
              </a:buClr>
              <a:buSzPts val="1500"/>
              <a:buFont typeface="Barlow"/>
              <a:buChar char="●"/>
            </a:pPr>
            <a:r>
              <a:rPr lang="en" sz="1500">
                <a:solidFill>
                  <a:schemeClr val="lt1"/>
                </a:solidFill>
                <a:latin typeface="Barlow"/>
                <a:ea typeface="Barlow"/>
                <a:cs typeface="Barlow"/>
                <a:sym typeface="Barlow"/>
              </a:rPr>
              <a:t>MODIS</a:t>
            </a:r>
            <a:endParaRPr sz="1500">
              <a:solidFill>
                <a:schemeClr val="lt1"/>
              </a:solidFill>
              <a:latin typeface="Barlow"/>
              <a:ea typeface="Barlow"/>
              <a:cs typeface="Barlow"/>
              <a:sym typeface="Barlow"/>
            </a:endParaRPr>
          </a:p>
          <a:p>
            <a:pPr indent="-323850" lvl="0" marL="457200" rtl="0" algn="l">
              <a:spcBef>
                <a:spcPts val="300"/>
              </a:spcBef>
              <a:spcAft>
                <a:spcPts val="0"/>
              </a:spcAft>
              <a:buClr>
                <a:schemeClr val="lt1"/>
              </a:buClr>
              <a:buSzPts val="1500"/>
              <a:buFont typeface="Barlow"/>
              <a:buChar char="●"/>
            </a:pPr>
            <a:r>
              <a:rPr lang="en" sz="1500">
                <a:solidFill>
                  <a:schemeClr val="lt1"/>
                </a:solidFill>
                <a:latin typeface="Barlow"/>
                <a:ea typeface="Barlow"/>
                <a:cs typeface="Barlow"/>
                <a:sym typeface="Barlow"/>
              </a:rPr>
              <a:t>Thematic products for vegetation, biomass, SAR</a:t>
            </a:r>
            <a:endParaRPr sz="1500">
              <a:solidFill>
                <a:schemeClr val="lt1"/>
              </a:solidFill>
              <a:latin typeface="Barlow"/>
              <a:ea typeface="Barlow"/>
              <a:cs typeface="Barlow"/>
              <a:sym typeface="Barlow"/>
            </a:endParaRPr>
          </a:p>
          <a:p>
            <a:pPr indent="-323850" lvl="0" marL="457200" rtl="0" algn="l">
              <a:spcBef>
                <a:spcPts val="300"/>
              </a:spcBef>
              <a:spcAft>
                <a:spcPts val="0"/>
              </a:spcAft>
              <a:buClr>
                <a:schemeClr val="lt1"/>
              </a:buClr>
              <a:buSzPts val="1500"/>
              <a:buFont typeface="Barlow"/>
              <a:buChar char="●"/>
            </a:pPr>
            <a:r>
              <a:rPr lang="en" sz="1500">
                <a:solidFill>
                  <a:schemeClr val="lt1"/>
                </a:solidFill>
                <a:latin typeface="Barlow"/>
                <a:ea typeface="Barlow"/>
                <a:cs typeface="Barlow"/>
                <a:sym typeface="Barlow"/>
              </a:rPr>
              <a:t>Planetscope</a:t>
            </a:r>
            <a:endParaRPr sz="1500">
              <a:solidFill>
                <a:schemeClr val="lt1"/>
              </a:solidFill>
              <a:latin typeface="Barlow"/>
              <a:ea typeface="Barlow"/>
              <a:cs typeface="Barlow"/>
              <a:sym typeface="Barlow"/>
            </a:endParaRPr>
          </a:p>
          <a:p>
            <a:pPr indent="-323850" lvl="0" marL="457200" rtl="0" algn="l">
              <a:spcBef>
                <a:spcPts val="300"/>
              </a:spcBef>
              <a:spcAft>
                <a:spcPts val="0"/>
              </a:spcAft>
              <a:buClr>
                <a:schemeClr val="lt1"/>
              </a:buClr>
              <a:buSzPts val="1500"/>
              <a:buFont typeface="Barlow"/>
              <a:buChar char="●"/>
            </a:pPr>
            <a:r>
              <a:rPr lang="en" sz="1500">
                <a:solidFill>
                  <a:schemeClr val="lt1"/>
                </a:solidFill>
                <a:latin typeface="Barlow"/>
                <a:ea typeface="Barlow"/>
                <a:cs typeface="Barlow"/>
                <a:sym typeface="Barlow"/>
              </a:rPr>
              <a:t>PACE</a:t>
            </a:r>
            <a:endParaRPr sz="1500">
              <a:solidFill>
                <a:schemeClr val="lt1"/>
              </a:solidFill>
              <a:latin typeface="Barlow"/>
              <a:ea typeface="Barlow"/>
              <a:cs typeface="Barlow"/>
              <a:sym typeface="Barlow"/>
            </a:endParaRPr>
          </a:p>
          <a:p>
            <a:pPr indent="-323850" lvl="0" marL="457200" rtl="0" algn="l">
              <a:spcBef>
                <a:spcPts val="300"/>
              </a:spcBef>
              <a:spcAft>
                <a:spcPts val="0"/>
              </a:spcAft>
              <a:buClr>
                <a:schemeClr val="lt1"/>
              </a:buClr>
              <a:buSzPts val="1500"/>
              <a:buFont typeface="Barlow"/>
              <a:buChar char="●"/>
            </a:pPr>
            <a:r>
              <a:rPr lang="en" sz="1500">
                <a:solidFill>
                  <a:schemeClr val="lt1"/>
                </a:solidFill>
                <a:latin typeface="Barlow"/>
                <a:ea typeface="Barlow"/>
                <a:cs typeface="Barlow"/>
                <a:sym typeface="Barlow"/>
              </a:rPr>
              <a:t>VIIRS</a:t>
            </a:r>
            <a:endParaRPr sz="1500">
              <a:solidFill>
                <a:schemeClr val="lt1"/>
              </a:solidFill>
              <a:latin typeface="Barlow"/>
              <a:ea typeface="Barlow"/>
              <a:cs typeface="Barlow"/>
              <a:sym typeface="Barlow"/>
            </a:endParaRPr>
          </a:p>
          <a:p>
            <a:pPr indent="-323850" lvl="0" marL="457200" rtl="0" algn="l">
              <a:spcBef>
                <a:spcPts val="300"/>
              </a:spcBef>
              <a:spcAft>
                <a:spcPts val="0"/>
              </a:spcAft>
              <a:buClr>
                <a:schemeClr val="lt1"/>
              </a:buClr>
              <a:buSzPts val="1500"/>
              <a:buFont typeface="Barlow"/>
              <a:buChar char="●"/>
            </a:pPr>
            <a:r>
              <a:rPr lang="en" sz="1500">
                <a:solidFill>
                  <a:schemeClr val="lt1"/>
                </a:solidFill>
                <a:latin typeface="Barlow"/>
                <a:ea typeface="Barlow"/>
                <a:cs typeface="Barlow"/>
                <a:sym typeface="Barlow"/>
              </a:rPr>
              <a:t>Reanalysis model data such as ERA-5</a:t>
            </a:r>
            <a:endParaRPr sz="1500">
              <a:solidFill>
                <a:schemeClr val="lt1"/>
              </a:solidFill>
              <a:latin typeface="Barlow"/>
              <a:ea typeface="Barlow"/>
              <a:cs typeface="Barlow"/>
              <a:sym typeface="Barlow"/>
            </a:endParaRPr>
          </a:p>
          <a:p>
            <a:pPr indent="-323850" lvl="0" marL="457200" rtl="0" algn="l">
              <a:spcBef>
                <a:spcPts val="300"/>
              </a:spcBef>
              <a:spcAft>
                <a:spcPts val="0"/>
              </a:spcAft>
              <a:buClr>
                <a:schemeClr val="lt1"/>
              </a:buClr>
              <a:buSzPts val="1500"/>
              <a:buFont typeface="Barlow"/>
              <a:buChar char="●"/>
            </a:pPr>
            <a:r>
              <a:rPr lang="en" sz="1500">
                <a:solidFill>
                  <a:schemeClr val="lt1"/>
                </a:solidFill>
                <a:latin typeface="Barlow"/>
                <a:ea typeface="Barlow"/>
                <a:cs typeface="Barlow"/>
                <a:sym typeface="Barlow"/>
              </a:rPr>
              <a:t>Global elevation models like AW3D, Copernicus DEM</a:t>
            </a:r>
            <a:endParaRPr sz="1500">
              <a:solidFill>
                <a:schemeClr val="lt1"/>
              </a:solidFill>
              <a:latin typeface="Barlow"/>
              <a:ea typeface="Barlow"/>
              <a:cs typeface="Barlow"/>
              <a:sym typeface="Barlow"/>
            </a:endParaRPr>
          </a:p>
          <a:p>
            <a:pPr indent="-323850" lvl="0" marL="457200" rtl="0" algn="l">
              <a:spcBef>
                <a:spcPts val="300"/>
              </a:spcBef>
              <a:spcAft>
                <a:spcPts val="0"/>
              </a:spcAft>
              <a:buClr>
                <a:schemeClr val="lt1"/>
              </a:buClr>
              <a:buSzPts val="1500"/>
              <a:buFont typeface="Barlow"/>
              <a:buChar char="●"/>
            </a:pPr>
            <a:r>
              <a:rPr lang="en" sz="1500">
                <a:solidFill>
                  <a:schemeClr val="lt1"/>
                </a:solidFill>
                <a:latin typeface="Barlow"/>
                <a:ea typeface="Barlow"/>
                <a:cs typeface="Barlow"/>
                <a:sym typeface="Barlow"/>
              </a:rPr>
              <a:t>Low level (e.g. surface reflectance) products that involve multi-sensor integration</a:t>
            </a:r>
            <a:endParaRPr sz="1500">
              <a:solidFill>
                <a:schemeClr val="lt1"/>
              </a:solidFill>
              <a:latin typeface="Barlow"/>
              <a:ea typeface="Barlow"/>
              <a:cs typeface="Barlow"/>
              <a:sym typeface="Barlow"/>
            </a:endParaRPr>
          </a:p>
          <a:p>
            <a:pPr indent="-323850" lvl="0" marL="457200" rtl="0" algn="l">
              <a:spcBef>
                <a:spcPts val="300"/>
              </a:spcBef>
              <a:spcAft>
                <a:spcPts val="300"/>
              </a:spcAft>
              <a:buClr>
                <a:schemeClr val="lt1"/>
              </a:buClr>
              <a:buSzPts val="1500"/>
              <a:buFont typeface="Barlow"/>
              <a:buChar char="●"/>
            </a:pPr>
            <a:r>
              <a:rPr lang="en" sz="1500">
                <a:solidFill>
                  <a:schemeClr val="lt1"/>
                </a:solidFill>
                <a:latin typeface="Barlow"/>
                <a:ea typeface="Barlow"/>
                <a:cs typeface="Barlow"/>
                <a:sym typeface="Barlow"/>
              </a:rPr>
              <a:t>NISAR</a:t>
            </a:r>
            <a:endParaRPr sz="1500">
              <a:solidFill>
                <a:schemeClr val="lt1"/>
              </a:solidFill>
              <a:latin typeface="Barlow"/>
              <a:ea typeface="Barlow"/>
              <a:cs typeface="Barlow"/>
              <a:sym typeface="Barlow"/>
            </a:endParaRPr>
          </a:p>
        </p:txBody>
      </p:sp>
      <p:sp>
        <p:nvSpPr>
          <p:cNvPr id="539" name="Google Shape;539;p51"/>
          <p:cNvSpPr txBox="1"/>
          <p:nvPr/>
        </p:nvSpPr>
        <p:spPr>
          <a:xfrm>
            <a:off x="1013150" y="193363"/>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Barlow"/>
                <a:ea typeface="Barlow"/>
                <a:cs typeface="Barlow"/>
                <a:sym typeface="Barlow"/>
              </a:rPr>
              <a:t>Are there specific datasets you would like to see assessed and endorsed as CEOS-ARD?</a:t>
            </a:r>
            <a:endParaRPr sz="1800">
              <a:solidFill>
                <a:schemeClr val="lt1"/>
              </a:solidFill>
              <a:latin typeface="Barlow"/>
              <a:ea typeface="Barlow"/>
              <a:cs typeface="Barlow"/>
              <a:sym typeface="Barlow"/>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21455B"/>
        </a:solidFill>
      </p:bgPr>
    </p:bg>
    <p:spTree>
      <p:nvGrpSpPr>
        <p:cNvPr id="87" name="Shape 87"/>
        <p:cNvGrpSpPr/>
        <p:nvPr/>
      </p:nvGrpSpPr>
      <p:grpSpPr>
        <a:xfrm>
          <a:off x="0" y="0"/>
          <a:ext cx="0" cy="0"/>
          <a:chOff x="0" y="0"/>
          <a:chExt cx="0" cy="0"/>
        </a:xfrm>
      </p:grpSpPr>
      <p:cxnSp>
        <p:nvCxnSpPr>
          <p:cNvPr id="88" name="Google Shape;88;p16"/>
          <p:cNvCxnSpPr/>
          <p:nvPr/>
        </p:nvCxnSpPr>
        <p:spPr>
          <a:xfrm>
            <a:off x="172950" y="4757875"/>
            <a:ext cx="8798100" cy="0"/>
          </a:xfrm>
          <a:prstGeom prst="straightConnector1">
            <a:avLst/>
          </a:prstGeom>
          <a:noFill/>
          <a:ln cap="flat" cmpd="sng" w="9525">
            <a:solidFill>
              <a:schemeClr val="lt1"/>
            </a:solidFill>
            <a:prstDash val="dot"/>
            <a:round/>
            <a:headEnd len="med" w="med" type="none"/>
            <a:tailEnd len="med" w="med" type="none"/>
          </a:ln>
        </p:spPr>
      </p:cxnSp>
      <p:sp>
        <p:nvSpPr>
          <p:cNvPr id="89" name="Google Shape;89;p16"/>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lt1"/>
                </a:solidFill>
                <a:latin typeface="Barlow"/>
                <a:ea typeface="Barlow"/>
                <a:cs typeface="Barlow"/>
                <a:sym typeface="Barlow"/>
              </a:rPr>
              <a:t>CEOS Plenary 2025</a:t>
            </a:r>
            <a:endParaRPr sz="900">
              <a:solidFill>
                <a:schemeClr val="lt1"/>
              </a:solidFill>
              <a:latin typeface="Barlow"/>
              <a:ea typeface="Barlow"/>
              <a:cs typeface="Barlow"/>
              <a:sym typeface="Barlow"/>
            </a:endParaRPr>
          </a:p>
        </p:txBody>
      </p:sp>
      <p:pic>
        <p:nvPicPr>
          <p:cNvPr id="90" name="Google Shape;90;p16" title="CEOS_logo_white_text_right.png"/>
          <p:cNvPicPr preferRelativeResize="0"/>
          <p:nvPr/>
        </p:nvPicPr>
        <p:blipFill rotWithShape="1">
          <a:blip r:embed="rId3">
            <a:alphaModFix/>
          </a:blip>
          <a:srcRect b="0" l="-420" r="419" t="0"/>
          <a:stretch/>
        </p:blipFill>
        <p:spPr>
          <a:xfrm>
            <a:off x="944725" y="231425"/>
            <a:ext cx="2198523" cy="503475"/>
          </a:xfrm>
          <a:prstGeom prst="rect">
            <a:avLst/>
          </a:prstGeom>
          <a:noFill/>
          <a:ln>
            <a:noFill/>
          </a:ln>
        </p:spPr>
      </p:pic>
      <p:pic>
        <p:nvPicPr>
          <p:cNvPr id="91" name="Google Shape;91;p16" title="CEOS_ARD_Logo_white.png"/>
          <p:cNvPicPr preferRelativeResize="0"/>
          <p:nvPr/>
        </p:nvPicPr>
        <p:blipFill rotWithShape="1">
          <a:blip r:embed="rId4">
            <a:alphaModFix/>
          </a:blip>
          <a:srcRect b="0" l="0" r="0" t="0"/>
          <a:stretch/>
        </p:blipFill>
        <p:spPr>
          <a:xfrm>
            <a:off x="96750" y="138054"/>
            <a:ext cx="861200" cy="690225"/>
          </a:xfrm>
          <a:prstGeom prst="rect">
            <a:avLst/>
          </a:prstGeom>
          <a:noFill/>
          <a:ln>
            <a:noFill/>
          </a:ln>
        </p:spPr>
      </p:pic>
      <p:pic>
        <p:nvPicPr>
          <p:cNvPr id="92" name="Google Shape;92;p16" title="slide6.jpg"/>
          <p:cNvPicPr preferRelativeResize="0"/>
          <p:nvPr/>
        </p:nvPicPr>
        <p:blipFill rotWithShape="1">
          <a:blip r:embed="rId5">
            <a:alphaModFix/>
          </a:blip>
          <a:srcRect b="0" l="56750" r="-25183" t="0"/>
          <a:stretch/>
        </p:blipFill>
        <p:spPr>
          <a:xfrm>
            <a:off x="8258175" y="-45225"/>
            <a:ext cx="5222700" cy="5004600"/>
          </a:xfrm>
          <a:prstGeom prst="donut">
            <a:avLst>
              <a:gd fmla="val 10848" name="adj"/>
            </a:avLst>
          </a:prstGeom>
          <a:noFill/>
          <a:ln>
            <a:noFill/>
          </a:ln>
        </p:spPr>
      </p:pic>
      <p:sp>
        <p:nvSpPr>
          <p:cNvPr id="93" name="Google Shape;93;p16"/>
          <p:cNvSpPr txBox="1"/>
          <p:nvPr/>
        </p:nvSpPr>
        <p:spPr>
          <a:xfrm>
            <a:off x="4061150" y="193363"/>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100">
                <a:solidFill>
                  <a:schemeClr val="lt1"/>
                </a:solidFill>
                <a:latin typeface="Barlow"/>
                <a:ea typeface="Barlow"/>
                <a:cs typeface="Barlow"/>
                <a:sym typeface="Barlow"/>
              </a:rPr>
              <a:t>Impact</a:t>
            </a:r>
            <a:endParaRPr sz="3100">
              <a:solidFill>
                <a:schemeClr val="lt1"/>
              </a:solidFill>
              <a:latin typeface="Barlow"/>
              <a:ea typeface="Barlow"/>
              <a:cs typeface="Barlow"/>
              <a:sym typeface="Barlow"/>
            </a:endParaRPr>
          </a:p>
        </p:txBody>
      </p:sp>
      <p:sp>
        <p:nvSpPr>
          <p:cNvPr id="94" name="Google Shape;94;p16"/>
          <p:cNvSpPr/>
          <p:nvPr/>
        </p:nvSpPr>
        <p:spPr>
          <a:xfrm>
            <a:off x="1908292" y="3564549"/>
            <a:ext cx="1040700" cy="10407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95" name="Google Shape;95;p16" title="USGS_logo_green.png"/>
          <p:cNvPicPr preferRelativeResize="0"/>
          <p:nvPr/>
        </p:nvPicPr>
        <p:blipFill rotWithShape="1">
          <a:blip r:embed="rId6">
            <a:alphaModFix/>
          </a:blip>
          <a:srcRect b="-59890" l="-2638" r="-5481" t="-59890"/>
          <a:stretch/>
        </p:blipFill>
        <p:spPr>
          <a:xfrm>
            <a:off x="1935050" y="3672950"/>
            <a:ext cx="1013900" cy="823850"/>
          </a:xfrm>
          <a:prstGeom prst="rect">
            <a:avLst/>
          </a:prstGeom>
          <a:noFill/>
          <a:ln>
            <a:noFill/>
          </a:ln>
        </p:spPr>
      </p:pic>
      <p:sp>
        <p:nvSpPr>
          <p:cNvPr id="96" name="Google Shape;96;p16"/>
          <p:cNvSpPr txBox="1"/>
          <p:nvPr/>
        </p:nvSpPr>
        <p:spPr>
          <a:xfrm>
            <a:off x="3112125" y="3578675"/>
            <a:ext cx="5402700" cy="1154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Barlow"/>
                <a:ea typeface="Barlow"/>
                <a:cs typeface="Barlow"/>
                <a:sym typeface="Barlow"/>
              </a:rPr>
              <a:t>Landsat Collection 2’s compliance with CEOS-ARD standards has been a game changer for the global Earth observation community. Users gain faster, more dependable insights for diverse applications from land cover change and agricultural monitoring to natural resource management and disaster response. CEOS-ARD compliance has truly unlocked the analytical power of the 50+ year Landsat archive, significantly enhancing USGS's contribution to our understanding and stewardship of the planet.</a:t>
            </a:r>
            <a:endParaRPr sz="900">
              <a:solidFill>
                <a:schemeClr val="lt1"/>
              </a:solidFill>
              <a:latin typeface="Barlow"/>
              <a:ea typeface="Barlow"/>
              <a:cs typeface="Barlow"/>
              <a:sym typeface="Barlow"/>
            </a:endParaRPr>
          </a:p>
          <a:p>
            <a:pPr indent="0" lvl="0" marL="0" rtl="0" algn="l">
              <a:spcBef>
                <a:spcPts val="0"/>
              </a:spcBef>
              <a:spcAft>
                <a:spcPts val="0"/>
              </a:spcAft>
              <a:buNone/>
            </a:pPr>
            <a:r>
              <a:t/>
            </a:r>
            <a:endParaRPr sz="900">
              <a:solidFill>
                <a:schemeClr val="lt1"/>
              </a:solidFill>
              <a:latin typeface="Barlow"/>
              <a:ea typeface="Barlow"/>
              <a:cs typeface="Barlow"/>
              <a:sym typeface="Barlow"/>
            </a:endParaRPr>
          </a:p>
          <a:p>
            <a:pPr indent="0" lvl="0" marL="0" rtl="0" algn="r">
              <a:spcBef>
                <a:spcPts val="0"/>
              </a:spcBef>
              <a:spcAft>
                <a:spcPts val="0"/>
              </a:spcAft>
              <a:buClr>
                <a:schemeClr val="dk1"/>
              </a:buClr>
              <a:buSzPts val="1100"/>
              <a:buFont typeface="Arial"/>
              <a:buNone/>
            </a:pPr>
            <a:r>
              <a:rPr i="1" lang="en" sz="900">
                <a:solidFill>
                  <a:schemeClr val="lt1"/>
                </a:solidFill>
                <a:latin typeface="Barlow"/>
                <a:ea typeface="Barlow"/>
                <a:cs typeface="Barlow"/>
                <a:sym typeface="Barlow"/>
              </a:rPr>
              <a:t>Dr. Christopher Barnes (KBR), Sustainable Land Imaging Partnerships, USGS EROS Center, USA</a:t>
            </a:r>
            <a:endParaRPr i="1" sz="900">
              <a:solidFill>
                <a:schemeClr val="lt1"/>
              </a:solidFill>
              <a:latin typeface="Barlow"/>
              <a:ea typeface="Barlow"/>
              <a:cs typeface="Barlow"/>
              <a:sym typeface="Barlow"/>
            </a:endParaRPr>
          </a:p>
        </p:txBody>
      </p:sp>
      <p:sp>
        <p:nvSpPr>
          <p:cNvPr id="97" name="Google Shape;97;p16"/>
          <p:cNvSpPr/>
          <p:nvPr/>
        </p:nvSpPr>
        <p:spPr>
          <a:xfrm>
            <a:off x="1071747" y="2326781"/>
            <a:ext cx="1040700" cy="10407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98" name="Google Shape;98;p16"/>
          <p:cNvPicPr preferRelativeResize="0"/>
          <p:nvPr/>
        </p:nvPicPr>
        <p:blipFill rotWithShape="1">
          <a:blip r:embed="rId7">
            <a:alphaModFix/>
          </a:blip>
          <a:srcRect b="0" l="4589" r="-4589" t="0"/>
          <a:stretch/>
        </p:blipFill>
        <p:spPr>
          <a:xfrm>
            <a:off x="1246462" y="2449290"/>
            <a:ext cx="735265" cy="823850"/>
          </a:xfrm>
          <a:prstGeom prst="rect">
            <a:avLst/>
          </a:prstGeom>
          <a:noFill/>
          <a:ln>
            <a:noFill/>
          </a:ln>
        </p:spPr>
      </p:pic>
      <p:sp>
        <p:nvSpPr>
          <p:cNvPr id="99" name="Google Shape;99;p16"/>
          <p:cNvSpPr txBox="1"/>
          <p:nvPr/>
        </p:nvSpPr>
        <p:spPr>
          <a:xfrm>
            <a:off x="2261919" y="2300831"/>
            <a:ext cx="5626500" cy="1154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Barlow"/>
                <a:ea typeface="Barlow"/>
                <a:cs typeface="Barlow"/>
                <a:sym typeface="Barlow"/>
              </a:rPr>
              <a:t>By adopting CEOS Analysis Ready Data (CEOS-ARD) specifications, Digital Earth Africa is ensuring that satellite data is available, findable, accessible, and suitable for use by as many users as possible. Using CEOS-ARD, DE Africa is providing a rich source of information to better understand and address challenges of sustainable development in Africa. This information tells a story over time to support decision-making by governments, private sector and civil society.</a:t>
            </a:r>
            <a:endParaRPr sz="900">
              <a:solidFill>
                <a:schemeClr val="lt1"/>
              </a:solidFill>
              <a:latin typeface="Barlow"/>
              <a:ea typeface="Barlow"/>
              <a:cs typeface="Barlow"/>
              <a:sym typeface="Barlow"/>
            </a:endParaRPr>
          </a:p>
          <a:p>
            <a:pPr indent="0" lvl="0" marL="0" rtl="0" algn="r">
              <a:spcBef>
                <a:spcPts val="0"/>
              </a:spcBef>
              <a:spcAft>
                <a:spcPts val="0"/>
              </a:spcAft>
              <a:buClr>
                <a:schemeClr val="dk1"/>
              </a:buClr>
              <a:buSzPts val="1100"/>
              <a:buFont typeface="Arial"/>
              <a:buNone/>
            </a:pPr>
            <a:r>
              <a:t/>
            </a:r>
            <a:endParaRPr i="1" sz="900">
              <a:solidFill>
                <a:schemeClr val="lt1"/>
              </a:solidFill>
              <a:latin typeface="Barlow"/>
              <a:ea typeface="Barlow"/>
              <a:cs typeface="Barlow"/>
              <a:sym typeface="Barlow"/>
            </a:endParaRPr>
          </a:p>
          <a:p>
            <a:pPr indent="0" lvl="0" marL="0" rtl="0" algn="r">
              <a:spcBef>
                <a:spcPts val="0"/>
              </a:spcBef>
              <a:spcAft>
                <a:spcPts val="0"/>
              </a:spcAft>
              <a:buClr>
                <a:schemeClr val="dk1"/>
              </a:buClr>
              <a:buSzPts val="1100"/>
              <a:buFont typeface="Arial"/>
              <a:buNone/>
            </a:pPr>
            <a:r>
              <a:rPr i="1" lang="en" sz="900">
                <a:solidFill>
                  <a:schemeClr val="lt1"/>
                </a:solidFill>
                <a:latin typeface="Barlow"/>
                <a:ea typeface="Barlow"/>
                <a:cs typeface="Barlow"/>
                <a:sym typeface="Barlow"/>
              </a:rPr>
              <a:t>Dr Adam Lewis PSM, Senior Advisor on the Global Team for Digital Earth Africa</a:t>
            </a:r>
            <a:endParaRPr sz="900">
              <a:solidFill>
                <a:schemeClr val="lt1"/>
              </a:solidFill>
              <a:latin typeface="Barlow"/>
              <a:ea typeface="Barlow"/>
              <a:cs typeface="Barlow"/>
              <a:sym typeface="Barlow"/>
            </a:endParaRPr>
          </a:p>
        </p:txBody>
      </p:sp>
      <p:grpSp>
        <p:nvGrpSpPr>
          <p:cNvPr id="100" name="Google Shape;100;p16"/>
          <p:cNvGrpSpPr/>
          <p:nvPr/>
        </p:nvGrpSpPr>
        <p:grpSpPr>
          <a:xfrm>
            <a:off x="279279" y="1008861"/>
            <a:ext cx="1040619" cy="1040619"/>
            <a:chOff x="2818186" y="2662770"/>
            <a:chExt cx="1156500" cy="1156500"/>
          </a:xfrm>
        </p:grpSpPr>
        <p:sp>
          <p:nvSpPr>
            <p:cNvPr id="101" name="Google Shape;101;p16"/>
            <p:cNvSpPr/>
            <p:nvPr/>
          </p:nvSpPr>
          <p:spPr>
            <a:xfrm>
              <a:off x="2818186" y="2662770"/>
              <a:ext cx="1156500" cy="1156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02" name="Google Shape;102;p16" title="64529845.png"/>
            <p:cNvPicPr preferRelativeResize="0"/>
            <p:nvPr/>
          </p:nvPicPr>
          <p:blipFill rotWithShape="1">
            <a:blip r:embed="rId8">
              <a:alphaModFix/>
            </a:blip>
            <a:srcRect b="0" l="5372" r="5381" t="0"/>
            <a:stretch/>
          </p:blipFill>
          <p:spPr>
            <a:xfrm>
              <a:off x="2987892" y="2783252"/>
              <a:ext cx="817131" cy="915579"/>
            </a:xfrm>
            <a:prstGeom prst="rect">
              <a:avLst/>
            </a:prstGeom>
            <a:noFill/>
            <a:ln>
              <a:noFill/>
            </a:ln>
          </p:spPr>
        </p:pic>
      </p:grpSp>
      <p:sp>
        <p:nvSpPr>
          <p:cNvPr id="103" name="Google Shape;103;p16"/>
          <p:cNvSpPr txBox="1"/>
          <p:nvPr/>
        </p:nvSpPr>
        <p:spPr>
          <a:xfrm>
            <a:off x="1483113" y="1022988"/>
            <a:ext cx="5402700" cy="1154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Barlow"/>
                <a:ea typeface="Barlow"/>
                <a:cs typeface="Barlow"/>
                <a:sym typeface="Barlow"/>
              </a:rPr>
              <a:t>For our Global Mangrove Watch (GMW) data workflow where we process thousands of images, the CEOS-ARD standard used for the JERS-1/ALOS/ALOS-2 SAR data from JAXA has simplified our processing chains with data now provided as GeoTIFFs and with standardised metadata. The specified pre-processing, including geometric rectification and radiometric terrain correction, has also been a significant help and reduced our internal data processing effort.</a:t>
            </a:r>
            <a:endParaRPr sz="900">
              <a:solidFill>
                <a:schemeClr val="lt1"/>
              </a:solidFill>
              <a:latin typeface="Barlow"/>
              <a:ea typeface="Barlow"/>
              <a:cs typeface="Barlow"/>
              <a:sym typeface="Barlow"/>
            </a:endParaRPr>
          </a:p>
          <a:p>
            <a:pPr indent="0" lvl="0" marL="0" rtl="0" algn="l">
              <a:spcBef>
                <a:spcPts val="0"/>
              </a:spcBef>
              <a:spcAft>
                <a:spcPts val="0"/>
              </a:spcAft>
              <a:buNone/>
            </a:pPr>
            <a:r>
              <a:t/>
            </a:r>
            <a:endParaRPr sz="900">
              <a:solidFill>
                <a:schemeClr val="lt1"/>
              </a:solidFill>
              <a:latin typeface="Barlow"/>
              <a:ea typeface="Barlow"/>
              <a:cs typeface="Barlow"/>
              <a:sym typeface="Barlow"/>
            </a:endParaRPr>
          </a:p>
          <a:p>
            <a:pPr indent="0" lvl="0" marL="0" rtl="0" algn="r">
              <a:spcBef>
                <a:spcPts val="0"/>
              </a:spcBef>
              <a:spcAft>
                <a:spcPts val="0"/>
              </a:spcAft>
              <a:buClr>
                <a:schemeClr val="dk1"/>
              </a:buClr>
              <a:buSzPts val="1100"/>
              <a:buFont typeface="Arial"/>
              <a:buNone/>
            </a:pPr>
            <a:r>
              <a:rPr i="1" lang="en" sz="900">
                <a:solidFill>
                  <a:schemeClr val="lt1"/>
                </a:solidFill>
                <a:latin typeface="Barlow"/>
                <a:ea typeface="Barlow"/>
                <a:cs typeface="Barlow"/>
                <a:sym typeface="Barlow"/>
              </a:rPr>
              <a:t>Dr Pete Bunting, Global Mangrove Watch Product Lead, Aberystwyth University, UK</a:t>
            </a:r>
            <a:endParaRPr sz="900">
              <a:solidFill>
                <a:schemeClr val="lt1"/>
              </a:solidFill>
              <a:latin typeface="Barlow"/>
              <a:ea typeface="Barlow"/>
              <a:cs typeface="Barlow"/>
              <a:sym typeface="Barlow"/>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43" name="Shape 543"/>
        <p:cNvGrpSpPr/>
        <p:nvPr/>
      </p:nvGrpSpPr>
      <p:grpSpPr>
        <a:xfrm>
          <a:off x="0" y="0"/>
          <a:ext cx="0" cy="0"/>
          <a:chOff x="0" y="0"/>
          <a:chExt cx="0" cy="0"/>
        </a:xfrm>
      </p:grpSpPr>
      <p:cxnSp>
        <p:nvCxnSpPr>
          <p:cNvPr id="544" name="Google Shape;544;p52"/>
          <p:cNvCxnSpPr/>
          <p:nvPr/>
        </p:nvCxnSpPr>
        <p:spPr>
          <a:xfrm>
            <a:off x="172950" y="4757875"/>
            <a:ext cx="8798100" cy="0"/>
          </a:xfrm>
          <a:prstGeom prst="straightConnector1">
            <a:avLst/>
          </a:prstGeom>
          <a:noFill/>
          <a:ln cap="flat" cmpd="sng" w="9525">
            <a:solidFill>
              <a:srgbClr val="21455B"/>
            </a:solidFill>
            <a:prstDash val="dot"/>
            <a:round/>
            <a:headEnd len="med" w="med" type="none"/>
            <a:tailEnd len="med" w="med" type="none"/>
          </a:ln>
        </p:spPr>
      </p:cxnSp>
      <p:sp>
        <p:nvSpPr>
          <p:cNvPr id="545" name="Google Shape;545;p52"/>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21455B"/>
                </a:solidFill>
                <a:latin typeface="Barlow"/>
                <a:ea typeface="Barlow"/>
                <a:cs typeface="Barlow"/>
                <a:sym typeface="Barlow"/>
              </a:rPr>
              <a:t>CEOS Plenary 2025</a:t>
            </a:r>
            <a:endParaRPr sz="900">
              <a:solidFill>
                <a:srgbClr val="21455B"/>
              </a:solidFill>
              <a:latin typeface="Barlow"/>
              <a:ea typeface="Barlow"/>
              <a:cs typeface="Barlow"/>
              <a:sym typeface="Barlow"/>
            </a:endParaRPr>
          </a:p>
        </p:txBody>
      </p:sp>
      <p:pic>
        <p:nvPicPr>
          <p:cNvPr id="546" name="Google Shape;546;p52" title="CEOS_logo_ard_blue.png"/>
          <p:cNvPicPr preferRelativeResize="0"/>
          <p:nvPr/>
        </p:nvPicPr>
        <p:blipFill rotWithShape="1">
          <a:blip r:embed="rId3">
            <a:alphaModFix/>
          </a:blip>
          <a:srcRect b="0" l="9" r="0" t="0"/>
          <a:stretch/>
        </p:blipFill>
        <p:spPr>
          <a:xfrm>
            <a:off x="5992452" y="231433"/>
            <a:ext cx="2179997" cy="503475"/>
          </a:xfrm>
          <a:prstGeom prst="rect">
            <a:avLst/>
          </a:prstGeom>
          <a:noFill/>
          <a:ln>
            <a:noFill/>
          </a:ln>
        </p:spPr>
      </p:pic>
      <p:pic>
        <p:nvPicPr>
          <p:cNvPr id="547" name="Google Shape;547;p52" title="CEOS_ARD_Logo_blue_corrected.png"/>
          <p:cNvPicPr preferRelativeResize="0"/>
          <p:nvPr/>
        </p:nvPicPr>
        <p:blipFill rotWithShape="1">
          <a:blip r:embed="rId4">
            <a:alphaModFix/>
          </a:blip>
          <a:srcRect b="228" l="0" r="0" t="238"/>
          <a:stretch/>
        </p:blipFill>
        <p:spPr>
          <a:xfrm>
            <a:off x="8173950" y="138054"/>
            <a:ext cx="861200" cy="690225"/>
          </a:xfrm>
          <a:prstGeom prst="rect">
            <a:avLst/>
          </a:prstGeom>
          <a:noFill/>
          <a:ln>
            <a:noFill/>
          </a:ln>
        </p:spPr>
      </p:pic>
      <p:pic>
        <p:nvPicPr>
          <p:cNvPr id="548" name="Google Shape;548;p52" title="CARD4L-SAR_Background-ALOS2.jpg"/>
          <p:cNvPicPr preferRelativeResize="0"/>
          <p:nvPr/>
        </p:nvPicPr>
        <p:blipFill rotWithShape="1">
          <a:blip r:embed="rId5">
            <a:alphaModFix/>
          </a:blip>
          <a:srcRect b="2915" l="5346" r="517" t="865"/>
          <a:stretch/>
        </p:blipFill>
        <p:spPr>
          <a:xfrm flipH="1">
            <a:off x="-4391025" y="-45225"/>
            <a:ext cx="5222700" cy="5004600"/>
          </a:xfrm>
          <a:prstGeom prst="donut">
            <a:avLst>
              <a:gd fmla="val 10848" name="adj"/>
            </a:avLst>
          </a:prstGeom>
          <a:noFill/>
          <a:ln>
            <a:noFill/>
          </a:ln>
        </p:spPr>
      </p:pic>
      <p:sp>
        <p:nvSpPr>
          <p:cNvPr id="549" name="Google Shape;549;p52"/>
          <p:cNvSpPr txBox="1"/>
          <p:nvPr/>
        </p:nvSpPr>
        <p:spPr>
          <a:xfrm>
            <a:off x="1013150" y="193363"/>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100">
                <a:solidFill>
                  <a:srgbClr val="21455B"/>
                </a:solidFill>
                <a:latin typeface="Barlow"/>
                <a:ea typeface="Barlow"/>
                <a:cs typeface="Barlow"/>
                <a:sym typeface="Barlow"/>
              </a:rPr>
              <a:t>Connect</a:t>
            </a:r>
            <a:endParaRPr sz="3100">
              <a:solidFill>
                <a:srgbClr val="21455B"/>
              </a:solidFill>
              <a:latin typeface="Barlow"/>
              <a:ea typeface="Barlow"/>
              <a:cs typeface="Barlow"/>
              <a:sym typeface="Barlow"/>
            </a:endParaRPr>
          </a:p>
        </p:txBody>
      </p:sp>
      <p:sp>
        <p:nvSpPr>
          <p:cNvPr id="550" name="Google Shape;550;p52"/>
          <p:cNvSpPr txBox="1"/>
          <p:nvPr/>
        </p:nvSpPr>
        <p:spPr>
          <a:xfrm>
            <a:off x="1013150" y="1329750"/>
            <a:ext cx="7601400" cy="466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 sz="4600">
                <a:solidFill>
                  <a:srgbClr val="21455B"/>
                </a:solidFill>
                <a:uFill>
                  <a:noFill/>
                </a:uFill>
                <a:latin typeface="Barlow SemiBold"/>
                <a:ea typeface="Barlow SemiBold"/>
                <a:cs typeface="Barlow SemiBold"/>
                <a:sym typeface="Barlow SemiBold"/>
                <a:hlinkClick r:id="rId6">
                  <a:extLst>
                    <a:ext uri="{A12FA001-AC4F-418D-AE19-62706E023703}">
                      <ahyp:hlinkClr val="tx"/>
                    </a:ext>
                  </a:extLst>
                </a:hlinkClick>
              </a:rPr>
              <a:t>ceos.org/ard</a:t>
            </a:r>
            <a:endParaRPr sz="4600">
              <a:solidFill>
                <a:srgbClr val="21455B"/>
              </a:solidFill>
              <a:latin typeface="Barlow SemiBold"/>
              <a:ea typeface="Barlow SemiBold"/>
              <a:cs typeface="Barlow SemiBold"/>
              <a:sym typeface="Barlow SemiBold"/>
            </a:endParaRPr>
          </a:p>
          <a:p>
            <a:pPr indent="457200" lvl="0" marL="0" rtl="0" algn="l">
              <a:lnSpc>
                <a:spcPct val="100000"/>
              </a:lnSpc>
              <a:spcBef>
                <a:spcPts val="300"/>
              </a:spcBef>
              <a:spcAft>
                <a:spcPts val="0"/>
              </a:spcAft>
              <a:buNone/>
            </a:pPr>
            <a:r>
              <a:rPr i="1" lang="en" sz="2500">
                <a:solidFill>
                  <a:srgbClr val="21455B"/>
                </a:solidFill>
                <a:latin typeface="Barlow"/>
                <a:ea typeface="Barlow"/>
                <a:cs typeface="Barlow"/>
                <a:sym typeface="Barlow"/>
              </a:rPr>
              <a:t>Contact form on page</a:t>
            </a:r>
            <a:endParaRPr i="1" sz="2500">
              <a:solidFill>
                <a:srgbClr val="21455B"/>
              </a:solidFill>
              <a:latin typeface="Barlow"/>
              <a:ea typeface="Barlow"/>
              <a:cs typeface="Barlow"/>
              <a:sym typeface="Barlow"/>
            </a:endParaRPr>
          </a:p>
          <a:p>
            <a:pPr indent="0" lvl="0" marL="0" rtl="0" algn="l">
              <a:lnSpc>
                <a:spcPct val="100000"/>
              </a:lnSpc>
              <a:spcBef>
                <a:spcPts val="1200"/>
              </a:spcBef>
              <a:spcAft>
                <a:spcPts val="0"/>
              </a:spcAft>
              <a:buNone/>
            </a:pPr>
            <a:r>
              <a:t/>
            </a:r>
            <a:endParaRPr b="1" sz="2500">
              <a:solidFill>
                <a:srgbClr val="21455B"/>
              </a:solidFill>
              <a:latin typeface="Barlow"/>
              <a:ea typeface="Barlow"/>
              <a:cs typeface="Barlow"/>
              <a:sym typeface="Barlow"/>
            </a:endParaRPr>
          </a:p>
          <a:p>
            <a:pPr indent="0" lvl="0" marL="0" rtl="0" algn="l">
              <a:lnSpc>
                <a:spcPct val="100000"/>
              </a:lnSpc>
              <a:spcBef>
                <a:spcPts val="300"/>
              </a:spcBef>
              <a:spcAft>
                <a:spcPts val="0"/>
              </a:spcAft>
              <a:buNone/>
            </a:pPr>
            <a:r>
              <a:rPr b="1" lang="en" sz="2500">
                <a:solidFill>
                  <a:srgbClr val="21455B"/>
                </a:solidFill>
                <a:latin typeface="Barlow"/>
                <a:ea typeface="Barlow"/>
                <a:cs typeface="Barlow"/>
                <a:sym typeface="Barlow"/>
              </a:rPr>
              <a:t>Or directly:</a:t>
            </a:r>
            <a:endParaRPr b="1" sz="2500">
              <a:solidFill>
                <a:srgbClr val="21455B"/>
              </a:solidFill>
              <a:latin typeface="Barlow"/>
              <a:ea typeface="Barlow"/>
              <a:cs typeface="Barlow"/>
              <a:sym typeface="Barlow"/>
            </a:endParaRPr>
          </a:p>
          <a:p>
            <a:pPr indent="0" lvl="0" marL="0" rtl="0" algn="l">
              <a:lnSpc>
                <a:spcPct val="100000"/>
              </a:lnSpc>
              <a:spcBef>
                <a:spcPts val="300"/>
              </a:spcBef>
              <a:spcAft>
                <a:spcPts val="0"/>
              </a:spcAft>
              <a:buNone/>
            </a:pPr>
            <a:r>
              <a:rPr lang="en" sz="2500">
                <a:solidFill>
                  <a:srgbClr val="21455B"/>
                </a:solidFill>
                <a:latin typeface="Barlow"/>
                <a:ea typeface="Barlow"/>
                <a:cs typeface="Barlow"/>
                <a:sym typeface="Barlow"/>
              </a:rPr>
              <a:t>Ferran.Gascon@esa.int</a:t>
            </a:r>
            <a:endParaRPr sz="2500">
              <a:solidFill>
                <a:srgbClr val="21455B"/>
              </a:solidFill>
              <a:latin typeface="Barlow"/>
              <a:ea typeface="Barlow"/>
              <a:cs typeface="Barlow"/>
              <a:sym typeface="Barlow"/>
            </a:endParaRPr>
          </a:p>
          <a:p>
            <a:pPr indent="0" lvl="0" marL="0" rtl="0" algn="l">
              <a:lnSpc>
                <a:spcPct val="100000"/>
              </a:lnSpc>
              <a:spcBef>
                <a:spcPts val="300"/>
              </a:spcBef>
              <a:spcAft>
                <a:spcPts val="300"/>
              </a:spcAft>
              <a:buNone/>
            </a:pPr>
            <a:r>
              <a:rPr lang="en" sz="2500">
                <a:solidFill>
                  <a:srgbClr val="21455B"/>
                </a:solidFill>
                <a:latin typeface="Barlow"/>
                <a:ea typeface="Barlow"/>
                <a:cs typeface="Barlow"/>
                <a:sym typeface="Barlow"/>
              </a:rPr>
              <a:t>matthew@symbioscomms.com</a:t>
            </a:r>
            <a:endParaRPr sz="2500">
              <a:solidFill>
                <a:srgbClr val="21455B"/>
              </a:solidFill>
              <a:latin typeface="Barlow"/>
              <a:ea typeface="Barlow"/>
              <a:cs typeface="Barlow"/>
              <a:sym typeface="Barlow"/>
            </a:endParaRPr>
          </a:p>
        </p:txBody>
      </p:sp>
      <p:pic>
        <p:nvPicPr>
          <p:cNvPr id="551" name="Google Shape;551;p52" title="Screenshot 2025-05-20 at 2.45.43 PM.png"/>
          <p:cNvPicPr preferRelativeResize="0"/>
          <p:nvPr/>
        </p:nvPicPr>
        <p:blipFill rotWithShape="1">
          <a:blip r:embed="rId7">
            <a:alphaModFix/>
          </a:blip>
          <a:srcRect b="0" l="10919" r="10919" t="0"/>
          <a:stretch/>
        </p:blipFill>
        <p:spPr>
          <a:xfrm>
            <a:off x="7661487" y="2581196"/>
            <a:ext cx="1233362" cy="1478551"/>
          </a:xfrm>
          <a:prstGeom prst="rect">
            <a:avLst/>
          </a:prstGeom>
          <a:noFill/>
          <a:ln>
            <a:noFill/>
          </a:ln>
          <a:effectLst>
            <a:outerShdw blurRad="57150" rotWithShape="0" algn="bl" dir="5400000" dist="19050">
              <a:srgbClr val="000000">
                <a:alpha val="50000"/>
              </a:srgbClr>
            </a:outerShdw>
          </a:effectLst>
        </p:spPr>
      </p:pic>
      <p:pic>
        <p:nvPicPr>
          <p:cNvPr id="552" name="Google Shape;552;p52"/>
          <p:cNvPicPr preferRelativeResize="0"/>
          <p:nvPr/>
        </p:nvPicPr>
        <p:blipFill>
          <a:blip r:embed="rId8">
            <a:alphaModFix/>
          </a:blip>
          <a:stretch>
            <a:fillRect/>
          </a:stretch>
        </p:blipFill>
        <p:spPr>
          <a:xfrm>
            <a:off x="6862025" y="1901342"/>
            <a:ext cx="1227203" cy="1478552"/>
          </a:xfrm>
          <a:prstGeom prst="rect">
            <a:avLst/>
          </a:prstGeom>
          <a:noFill/>
          <a:ln>
            <a:noFill/>
          </a:ln>
        </p:spPr>
      </p:pic>
      <p:pic>
        <p:nvPicPr>
          <p:cNvPr id="553" name="Google Shape;553;p52"/>
          <p:cNvPicPr preferRelativeResize="0"/>
          <p:nvPr/>
        </p:nvPicPr>
        <p:blipFill>
          <a:blip r:embed="rId9">
            <a:alphaModFix/>
          </a:blip>
          <a:stretch>
            <a:fillRect/>
          </a:stretch>
        </p:blipFill>
        <p:spPr>
          <a:xfrm>
            <a:off x="7492871" y="1309925"/>
            <a:ext cx="1227203" cy="147855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557" name="Shape 557"/>
        <p:cNvGrpSpPr/>
        <p:nvPr/>
      </p:nvGrpSpPr>
      <p:grpSpPr>
        <a:xfrm>
          <a:off x="0" y="0"/>
          <a:ext cx="0" cy="0"/>
          <a:chOff x="0" y="0"/>
          <a:chExt cx="0" cy="0"/>
        </a:xfrm>
      </p:grpSpPr>
      <p:sp>
        <p:nvSpPr>
          <p:cNvPr id="558" name="Google Shape;558;p53"/>
          <p:cNvSpPr txBox="1"/>
          <p:nvPr/>
        </p:nvSpPr>
        <p:spPr>
          <a:xfrm>
            <a:off x="-1774150" y="629525"/>
            <a:ext cx="6602400" cy="1140900"/>
          </a:xfrm>
          <a:prstGeom prst="rect">
            <a:avLst/>
          </a:prstGeom>
          <a:solidFill>
            <a:srgbClr val="0271B6"/>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4100">
              <a:solidFill>
                <a:schemeClr val="lt1"/>
              </a:solidFill>
              <a:latin typeface="Barlow SemiBold"/>
              <a:ea typeface="Barlow SemiBold"/>
              <a:cs typeface="Barlow SemiBold"/>
              <a:sym typeface="Barlow SemiBold"/>
            </a:endParaRPr>
          </a:p>
        </p:txBody>
      </p:sp>
      <p:sp>
        <p:nvSpPr>
          <p:cNvPr id="559" name="Google Shape;559;p53"/>
          <p:cNvSpPr/>
          <p:nvPr/>
        </p:nvSpPr>
        <p:spPr>
          <a:xfrm>
            <a:off x="4215425" y="629525"/>
            <a:ext cx="1140900" cy="1140900"/>
          </a:xfrm>
          <a:prstGeom prst="ellipse">
            <a:avLst/>
          </a:prstGeom>
          <a:solidFill>
            <a:srgbClr val="0271B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60" name="Google Shape;560;p53"/>
          <p:cNvSpPr txBox="1"/>
          <p:nvPr/>
        </p:nvSpPr>
        <p:spPr>
          <a:xfrm>
            <a:off x="251100" y="672700"/>
            <a:ext cx="4249200" cy="40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chemeClr val="lt1"/>
                </a:solidFill>
                <a:latin typeface="Barlow"/>
                <a:ea typeface="Barlow"/>
                <a:cs typeface="Barlow"/>
                <a:sym typeface="Barlow"/>
              </a:rPr>
              <a:t>Help shape the future of CEOS Analysis Ready Data</a:t>
            </a:r>
            <a:endParaRPr sz="2800">
              <a:solidFill>
                <a:schemeClr val="lt1"/>
              </a:solidFill>
              <a:latin typeface="Barlow"/>
              <a:ea typeface="Barlow"/>
              <a:cs typeface="Barlow"/>
              <a:sym typeface="Barlow"/>
            </a:endParaRPr>
          </a:p>
        </p:txBody>
      </p:sp>
      <p:pic>
        <p:nvPicPr>
          <p:cNvPr id="561" name="Google Shape;561;p53" title="CEOS_ARD_Logo_white.png"/>
          <p:cNvPicPr preferRelativeResize="0"/>
          <p:nvPr/>
        </p:nvPicPr>
        <p:blipFill>
          <a:blip r:embed="rId3">
            <a:alphaModFix/>
          </a:blip>
          <a:stretch>
            <a:fillRect/>
          </a:stretch>
        </p:blipFill>
        <p:spPr>
          <a:xfrm>
            <a:off x="5562600" y="33775"/>
            <a:ext cx="2671425" cy="2141001"/>
          </a:xfrm>
          <a:prstGeom prst="rect">
            <a:avLst/>
          </a:prstGeom>
          <a:noFill/>
          <a:ln>
            <a:noFill/>
          </a:ln>
        </p:spPr>
      </p:pic>
      <p:pic>
        <p:nvPicPr>
          <p:cNvPr id="562" name="Google Shape;562;p53" title="CEOS-ARD PFS cover pages.png"/>
          <p:cNvPicPr preferRelativeResize="0"/>
          <p:nvPr/>
        </p:nvPicPr>
        <p:blipFill>
          <a:blip r:embed="rId4">
            <a:alphaModFix/>
          </a:blip>
          <a:stretch>
            <a:fillRect/>
          </a:stretch>
        </p:blipFill>
        <p:spPr>
          <a:xfrm>
            <a:off x="800500" y="2528026"/>
            <a:ext cx="1294614" cy="1828799"/>
          </a:xfrm>
          <a:prstGeom prst="rect">
            <a:avLst/>
          </a:prstGeom>
          <a:noFill/>
          <a:ln cap="flat" cmpd="sng" w="9525">
            <a:solidFill>
              <a:schemeClr val="lt1"/>
            </a:solidFill>
            <a:prstDash val="solid"/>
            <a:round/>
            <a:headEnd len="sm" w="sm" type="none"/>
            <a:tailEnd len="sm" w="sm" type="none"/>
          </a:ln>
          <a:effectLst>
            <a:reflection blurRad="0" dir="5400000" dist="38100" endA="0" endPos="30000" fadeDir="5400012" kx="0" rotWithShape="0" algn="bl" stPos="0" sy="-100000" ky="0"/>
          </a:effectLst>
        </p:spPr>
      </p:pic>
      <p:pic>
        <p:nvPicPr>
          <p:cNvPr id="563" name="Google Shape;563;p53" title="CEOS-ARD PFS cover pages (1).png"/>
          <p:cNvPicPr preferRelativeResize="0"/>
          <p:nvPr/>
        </p:nvPicPr>
        <p:blipFill>
          <a:blip r:embed="rId5">
            <a:alphaModFix/>
          </a:blip>
          <a:stretch>
            <a:fillRect/>
          </a:stretch>
        </p:blipFill>
        <p:spPr>
          <a:xfrm>
            <a:off x="2297233" y="2528026"/>
            <a:ext cx="1294614" cy="1828799"/>
          </a:xfrm>
          <a:prstGeom prst="rect">
            <a:avLst/>
          </a:prstGeom>
          <a:noFill/>
          <a:ln>
            <a:noFill/>
          </a:ln>
          <a:effectLst>
            <a:reflection blurRad="0" dir="5400000" dist="38100" endA="0" endPos="30000" fadeDir="5400012" kx="0" rotWithShape="0" algn="bl" stPos="0" sy="-100000" ky="0"/>
          </a:effectLst>
        </p:spPr>
      </p:pic>
      <p:pic>
        <p:nvPicPr>
          <p:cNvPr id="564" name="Google Shape;564;p53" title="CEOS-ARD PFS cover pages (2).png"/>
          <p:cNvPicPr preferRelativeResize="0"/>
          <p:nvPr/>
        </p:nvPicPr>
        <p:blipFill>
          <a:blip r:embed="rId6">
            <a:alphaModFix/>
          </a:blip>
          <a:stretch>
            <a:fillRect/>
          </a:stretch>
        </p:blipFill>
        <p:spPr>
          <a:xfrm>
            <a:off x="3793965" y="2528026"/>
            <a:ext cx="1292828" cy="1828799"/>
          </a:xfrm>
          <a:prstGeom prst="rect">
            <a:avLst/>
          </a:prstGeom>
          <a:noFill/>
          <a:ln>
            <a:noFill/>
          </a:ln>
          <a:effectLst>
            <a:reflection blurRad="0" dir="5400000" dist="38100" endA="0" endPos="30000" fadeDir="5400012" kx="0" rotWithShape="0" algn="bl" stPos="0" sy="-100000" ky="0"/>
          </a:effectLst>
        </p:spPr>
      </p:pic>
      <p:pic>
        <p:nvPicPr>
          <p:cNvPr id="565" name="Google Shape;565;p53" title="CEOS-ARD PFS cover pages (3).png"/>
          <p:cNvPicPr preferRelativeResize="0"/>
          <p:nvPr/>
        </p:nvPicPr>
        <p:blipFill>
          <a:blip r:embed="rId7">
            <a:alphaModFix/>
          </a:blip>
          <a:stretch>
            <a:fillRect/>
          </a:stretch>
        </p:blipFill>
        <p:spPr>
          <a:xfrm>
            <a:off x="5288912" y="2528026"/>
            <a:ext cx="1292828" cy="1828799"/>
          </a:xfrm>
          <a:prstGeom prst="rect">
            <a:avLst/>
          </a:prstGeom>
          <a:noFill/>
          <a:ln>
            <a:noFill/>
          </a:ln>
          <a:effectLst>
            <a:reflection blurRad="0" dir="5400000" dist="38100" endA="0" endPos="30000" fadeDir="5400012" kx="0" rotWithShape="0" algn="bl" stPos="0" sy="-100000" ky="0"/>
          </a:effectLst>
        </p:spPr>
      </p:pic>
      <p:pic>
        <p:nvPicPr>
          <p:cNvPr id="566" name="Google Shape;566;p53" title="CEOS-ARD PFS cover pages (4).png"/>
          <p:cNvPicPr preferRelativeResize="0"/>
          <p:nvPr/>
        </p:nvPicPr>
        <p:blipFill>
          <a:blip r:embed="rId8">
            <a:alphaModFix/>
          </a:blip>
          <a:stretch>
            <a:fillRect/>
          </a:stretch>
        </p:blipFill>
        <p:spPr>
          <a:xfrm>
            <a:off x="6783858" y="2528026"/>
            <a:ext cx="1292828" cy="1828799"/>
          </a:xfrm>
          <a:prstGeom prst="rect">
            <a:avLst/>
          </a:prstGeom>
          <a:noFill/>
          <a:ln>
            <a:noFill/>
          </a:ln>
          <a:effectLst>
            <a:reflection blurRad="0" dir="5400000" dist="38100" endA="0" endPos="30000" fadeDir="5400012" kx="0" rotWithShape="0" algn="bl" stPos="0" sy="-100000" ky="0"/>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21455B"/>
        </a:solidFill>
      </p:bgPr>
    </p:bg>
    <p:spTree>
      <p:nvGrpSpPr>
        <p:cNvPr id="107" name="Shape 107"/>
        <p:cNvGrpSpPr/>
        <p:nvPr/>
      </p:nvGrpSpPr>
      <p:grpSpPr>
        <a:xfrm>
          <a:off x="0" y="0"/>
          <a:ext cx="0" cy="0"/>
          <a:chOff x="0" y="0"/>
          <a:chExt cx="0" cy="0"/>
        </a:xfrm>
      </p:grpSpPr>
      <p:sp>
        <p:nvSpPr>
          <p:cNvPr id="108" name="Google Shape;108;p17"/>
          <p:cNvSpPr txBox="1"/>
          <p:nvPr/>
        </p:nvSpPr>
        <p:spPr>
          <a:xfrm>
            <a:off x="-1774150" y="629525"/>
            <a:ext cx="6602400" cy="1315800"/>
          </a:xfrm>
          <a:prstGeom prst="rect">
            <a:avLst/>
          </a:prstGeom>
          <a:solidFill>
            <a:srgbClr val="0271B6"/>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4100">
              <a:solidFill>
                <a:schemeClr val="lt1"/>
              </a:solidFill>
              <a:latin typeface="Barlow SemiBold"/>
              <a:ea typeface="Barlow SemiBold"/>
              <a:cs typeface="Barlow SemiBold"/>
              <a:sym typeface="Barlow SemiBold"/>
            </a:endParaRPr>
          </a:p>
        </p:txBody>
      </p:sp>
      <p:sp>
        <p:nvSpPr>
          <p:cNvPr id="109" name="Google Shape;109;p17"/>
          <p:cNvSpPr/>
          <p:nvPr/>
        </p:nvSpPr>
        <p:spPr>
          <a:xfrm>
            <a:off x="4159713" y="629526"/>
            <a:ext cx="1315800" cy="1315800"/>
          </a:xfrm>
          <a:prstGeom prst="ellipse">
            <a:avLst/>
          </a:prstGeom>
          <a:solidFill>
            <a:srgbClr val="0271B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0" name="Google Shape;110;p17"/>
          <p:cNvSpPr txBox="1"/>
          <p:nvPr/>
        </p:nvSpPr>
        <p:spPr>
          <a:xfrm>
            <a:off x="251100" y="672700"/>
            <a:ext cx="4320900" cy="40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300">
                <a:solidFill>
                  <a:schemeClr val="lt1"/>
                </a:solidFill>
                <a:latin typeface="Barlow"/>
                <a:ea typeface="Barlow"/>
                <a:cs typeface="Barlow"/>
                <a:sym typeface="Barlow"/>
              </a:rPr>
              <a:t>Since 2016, CEOS has developed nine CEOS-ARD Product Family Specifications (PFS)</a:t>
            </a:r>
            <a:endParaRPr sz="2300">
              <a:solidFill>
                <a:schemeClr val="lt1"/>
              </a:solidFill>
              <a:latin typeface="Barlow"/>
              <a:ea typeface="Barlow"/>
              <a:cs typeface="Barlow"/>
              <a:sym typeface="Barlow"/>
            </a:endParaRPr>
          </a:p>
        </p:txBody>
      </p:sp>
      <p:pic>
        <p:nvPicPr>
          <p:cNvPr id="111" name="Google Shape;111;p17" title="CEOS_ARD_Logo_white.png"/>
          <p:cNvPicPr preferRelativeResize="0"/>
          <p:nvPr/>
        </p:nvPicPr>
        <p:blipFill>
          <a:blip r:embed="rId3">
            <a:alphaModFix/>
          </a:blip>
          <a:stretch>
            <a:fillRect/>
          </a:stretch>
        </p:blipFill>
        <p:spPr>
          <a:xfrm>
            <a:off x="5562600" y="33775"/>
            <a:ext cx="2671425" cy="2141001"/>
          </a:xfrm>
          <a:prstGeom prst="rect">
            <a:avLst/>
          </a:prstGeom>
          <a:noFill/>
          <a:ln>
            <a:noFill/>
          </a:ln>
        </p:spPr>
      </p:pic>
      <p:pic>
        <p:nvPicPr>
          <p:cNvPr id="112" name="Google Shape;112;p17" title="CEOS-ARD PFS cover pages.png"/>
          <p:cNvPicPr preferRelativeResize="0"/>
          <p:nvPr/>
        </p:nvPicPr>
        <p:blipFill>
          <a:blip r:embed="rId4">
            <a:alphaModFix/>
          </a:blip>
          <a:stretch>
            <a:fillRect/>
          </a:stretch>
        </p:blipFill>
        <p:spPr>
          <a:xfrm>
            <a:off x="876700" y="2375626"/>
            <a:ext cx="1294614" cy="1828799"/>
          </a:xfrm>
          <a:prstGeom prst="rect">
            <a:avLst/>
          </a:prstGeom>
          <a:noFill/>
          <a:ln cap="flat" cmpd="sng" w="9525">
            <a:solidFill>
              <a:schemeClr val="lt1"/>
            </a:solidFill>
            <a:prstDash val="solid"/>
            <a:round/>
            <a:headEnd len="sm" w="sm" type="none"/>
            <a:tailEnd len="sm" w="sm" type="none"/>
          </a:ln>
          <a:effectLst>
            <a:reflection blurRad="0" dir="5400000" dist="38100" endA="0" endPos="30000" fadeDir="5400012" kx="0" rotWithShape="0" algn="bl" stPos="0" sy="-100000" ky="0"/>
          </a:effectLst>
        </p:spPr>
      </p:pic>
      <p:pic>
        <p:nvPicPr>
          <p:cNvPr id="113" name="Google Shape;113;p17" title="CEOS-ARD PFS cover pages (1).png"/>
          <p:cNvPicPr preferRelativeResize="0"/>
          <p:nvPr/>
        </p:nvPicPr>
        <p:blipFill>
          <a:blip r:embed="rId5">
            <a:alphaModFix/>
          </a:blip>
          <a:stretch>
            <a:fillRect/>
          </a:stretch>
        </p:blipFill>
        <p:spPr>
          <a:xfrm>
            <a:off x="2373433" y="2375626"/>
            <a:ext cx="1294614" cy="1828799"/>
          </a:xfrm>
          <a:prstGeom prst="rect">
            <a:avLst/>
          </a:prstGeom>
          <a:noFill/>
          <a:ln>
            <a:noFill/>
          </a:ln>
          <a:effectLst>
            <a:reflection blurRad="0" dir="5400000" dist="38100" endA="0" endPos="30000" fadeDir="5400012" kx="0" rotWithShape="0" algn="bl" stPos="0" sy="-100000" ky="0"/>
          </a:effectLst>
        </p:spPr>
      </p:pic>
      <p:pic>
        <p:nvPicPr>
          <p:cNvPr id="114" name="Google Shape;114;p17" title="CEOS-ARD PFS cover pages (2).png"/>
          <p:cNvPicPr preferRelativeResize="0"/>
          <p:nvPr/>
        </p:nvPicPr>
        <p:blipFill>
          <a:blip r:embed="rId6">
            <a:alphaModFix/>
          </a:blip>
          <a:stretch>
            <a:fillRect/>
          </a:stretch>
        </p:blipFill>
        <p:spPr>
          <a:xfrm>
            <a:off x="3870165" y="2375626"/>
            <a:ext cx="1292828" cy="1828799"/>
          </a:xfrm>
          <a:prstGeom prst="rect">
            <a:avLst/>
          </a:prstGeom>
          <a:noFill/>
          <a:ln>
            <a:noFill/>
          </a:ln>
          <a:effectLst>
            <a:reflection blurRad="0" dir="5400000" dist="38100" endA="0" endPos="30000" fadeDir="5400012" kx="0" rotWithShape="0" algn="bl" stPos="0" sy="-100000" ky="0"/>
          </a:effectLst>
        </p:spPr>
      </p:pic>
      <p:pic>
        <p:nvPicPr>
          <p:cNvPr id="115" name="Google Shape;115;p17" title="CEOS-ARD PFS cover pages (3).png"/>
          <p:cNvPicPr preferRelativeResize="0"/>
          <p:nvPr/>
        </p:nvPicPr>
        <p:blipFill>
          <a:blip r:embed="rId7">
            <a:alphaModFix/>
          </a:blip>
          <a:stretch>
            <a:fillRect/>
          </a:stretch>
        </p:blipFill>
        <p:spPr>
          <a:xfrm>
            <a:off x="5365112" y="2375626"/>
            <a:ext cx="1292828" cy="1828799"/>
          </a:xfrm>
          <a:prstGeom prst="rect">
            <a:avLst/>
          </a:prstGeom>
          <a:noFill/>
          <a:ln>
            <a:noFill/>
          </a:ln>
          <a:effectLst>
            <a:reflection blurRad="0" dir="5400000" dist="38100" endA="0" endPos="30000" fadeDir="5400012" kx="0" rotWithShape="0" algn="bl" stPos="0" sy="-100000" ky="0"/>
          </a:effectLst>
        </p:spPr>
      </p:pic>
      <p:pic>
        <p:nvPicPr>
          <p:cNvPr id="116" name="Google Shape;116;p17" title="CEOS-ARD PFS cover pages (4).png"/>
          <p:cNvPicPr preferRelativeResize="0"/>
          <p:nvPr/>
        </p:nvPicPr>
        <p:blipFill>
          <a:blip r:embed="rId8">
            <a:alphaModFix/>
          </a:blip>
          <a:stretch>
            <a:fillRect/>
          </a:stretch>
        </p:blipFill>
        <p:spPr>
          <a:xfrm>
            <a:off x="6860058" y="2375626"/>
            <a:ext cx="1292828" cy="1828799"/>
          </a:xfrm>
          <a:prstGeom prst="rect">
            <a:avLst/>
          </a:prstGeom>
          <a:noFill/>
          <a:ln>
            <a:noFill/>
          </a:ln>
          <a:effectLst>
            <a:reflection blurRad="0" dir="5400000" dist="38100" endA="0" endPos="30000" fadeDir="5400012" kx="0" rotWithShape="0" algn="bl" stPos="0" sy="-100000" ky="0"/>
          </a:effectLst>
        </p:spPr>
      </p:pic>
      <p:sp>
        <p:nvSpPr>
          <p:cNvPr id="117" name="Google Shape;117;p17"/>
          <p:cNvSpPr txBox="1"/>
          <p:nvPr/>
        </p:nvSpPr>
        <p:spPr>
          <a:xfrm>
            <a:off x="2724713" y="4851000"/>
            <a:ext cx="6975600" cy="292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700">
                <a:solidFill>
                  <a:schemeClr val="lt1"/>
                </a:solidFill>
                <a:latin typeface="Barlow"/>
                <a:ea typeface="Barlow"/>
                <a:cs typeface="Barlow"/>
                <a:sym typeface="Barlow"/>
              </a:rPr>
              <a:t>* Combined SAR PFS includes: Normalised Radar Backscatter, Polarimetric Radar, Ocean Radar Backscatter, Geocoded Single-Look Complex, Interferometric Radar</a:t>
            </a:r>
            <a:endParaRPr sz="900">
              <a:solidFill>
                <a:schemeClr val="lt1"/>
              </a:solidFill>
              <a:latin typeface="Barlow"/>
              <a:ea typeface="Barlow"/>
              <a:cs typeface="Barlow"/>
              <a:sym typeface="Barlow"/>
            </a:endParaRPr>
          </a:p>
        </p:txBody>
      </p:sp>
      <p:cxnSp>
        <p:nvCxnSpPr>
          <p:cNvPr id="118" name="Google Shape;118;p17"/>
          <p:cNvCxnSpPr/>
          <p:nvPr/>
        </p:nvCxnSpPr>
        <p:spPr>
          <a:xfrm>
            <a:off x="172950" y="4757875"/>
            <a:ext cx="8798100" cy="0"/>
          </a:xfrm>
          <a:prstGeom prst="straightConnector1">
            <a:avLst/>
          </a:prstGeom>
          <a:noFill/>
          <a:ln cap="flat" cmpd="sng" w="9525">
            <a:solidFill>
              <a:schemeClr val="lt1"/>
            </a:solidFill>
            <a:prstDash val="dot"/>
            <a:round/>
            <a:headEnd len="sm" w="sm" type="none"/>
            <a:tailEnd len="sm" w="sm" type="none"/>
          </a:ln>
        </p:spPr>
      </p:cxnSp>
      <p:sp>
        <p:nvSpPr>
          <p:cNvPr id="119" name="Google Shape;119;p17"/>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900">
                <a:solidFill>
                  <a:schemeClr val="lt1"/>
                </a:solidFill>
                <a:latin typeface="Barlow"/>
                <a:ea typeface="Barlow"/>
                <a:cs typeface="Barlow"/>
                <a:sym typeface="Barlow"/>
              </a:rPr>
              <a:t>CEOS Plenary 2025</a:t>
            </a:r>
            <a:endParaRPr sz="900">
              <a:solidFill>
                <a:schemeClr val="lt1"/>
              </a:solidFill>
              <a:latin typeface="Barlow"/>
              <a:ea typeface="Barlow"/>
              <a:cs typeface="Barlow"/>
              <a:sym typeface="Barlow"/>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123" name="Shape 123"/>
        <p:cNvGrpSpPr/>
        <p:nvPr/>
      </p:nvGrpSpPr>
      <p:grpSpPr>
        <a:xfrm>
          <a:off x="0" y="0"/>
          <a:ext cx="0" cy="0"/>
          <a:chOff x="0" y="0"/>
          <a:chExt cx="0" cy="0"/>
        </a:xfrm>
      </p:grpSpPr>
      <p:sp>
        <p:nvSpPr>
          <p:cNvPr id="124" name="Google Shape;124;p18"/>
          <p:cNvSpPr txBox="1"/>
          <p:nvPr/>
        </p:nvSpPr>
        <p:spPr>
          <a:xfrm>
            <a:off x="1013150" y="891400"/>
            <a:ext cx="7525200" cy="198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1455B"/>
                </a:solidFill>
                <a:latin typeface="Barlow"/>
                <a:ea typeface="Barlow"/>
                <a:cs typeface="Barlow"/>
                <a:sym typeface="Barlow"/>
              </a:rPr>
              <a:t>CEOS-ARD Specifications have been powerful catalysts for progress:</a:t>
            </a:r>
            <a:endParaRPr>
              <a:solidFill>
                <a:srgbClr val="21455B"/>
              </a:solidFill>
              <a:latin typeface="Barlow"/>
              <a:ea typeface="Barlow"/>
              <a:cs typeface="Barlow"/>
              <a:sym typeface="Barlow"/>
            </a:endParaRPr>
          </a:p>
          <a:p>
            <a:pPr indent="-317500" lvl="0" marL="457200" rtl="0" algn="l">
              <a:spcBef>
                <a:spcPts val="400"/>
              </a:spcBef>
              <a:spcAft>
                <a:spcPts val="0"/>
              </a:spcAft>
              <a:buClr>
                <a:srgbClr val="21455B"/>
              </a:buClr>
              <a:buSzPts val="1400"/>
              <a:buFont typeface="Barlow"/>
              <a:buChar char="●"/>
            </a:pPr>
            <a:r>
              <a:rPr lang="en">
                <a:solidFill>
                  <a:srgbClr val="21455B"/>
                </a:solidFill>
                <a:latin typeface="Barlow"/>
                <a:ea typeface="Barlow"/>
                <a:cs typeface="Barlow"/>
                <a:sym typeface="Barlow"/>
              </a:rPr>
              <a:t>USGS Landsat Collection 2</a:t>
            </a:r>
            <a:endParaRPr>
              <a:solidFill>
                <a:srgbClr val="21455B"/>
              </a:solidFill>
              <a:latin typeface="Barlow"/>
              <a:ea typeface="Barlow"/>
              <a:cs typeface="Barlow"/>
              <a:sym typeface="Barlow"/>
            </a:endParaRPr>
          </a:p>
          <a:p>
            <a:pPr indent="-317500" lvl="0" marL="457200" rtl="0" algn="l">
              <a:spcBef>
                <a:spcPts val="0"/>
              </a:spcBef>
              <a:spcAft>
                <a:spcPts val="0"/>
              </a:spcAft>
              <a:buClr>
                <a:srgbClr val="21455B"/>
              </a:buClr>
              <a:buSzPts val="1400"/>
              <a:buFont typeface="Barlow"/>
              <a:buChar char="●"/>
            </a:pPr>
            <a:r>
              <a:rPr lang="en">
                <a:solidFill>
                  <a:srgbClr val="21455B"/>
                </a:solidFill>
                <a:latin typeface="Barlow"/>
                <a:ea typeface="Barlow"/>
                <a:cs typeface="Barlow"/>
                <a:sym typeface="Barlow"/>
              </a:rPr>
              <a:t>Copernicus Sentinel-2 Collection 1</a:t>
            </a:r>
            <a:endParaRPr>
              <a:solidFill>
                <a:srgbClr val="21455B"/>
              </a:solidFill>
              <a:latin typeface="Barlow"/>
              <a:ea typeface="Barlow"/>
              <a:cs typeface="Barlow"/>
              <a:sym typeface="Barlow"/>
            </a:endParaRPr>
          </a:p>
          <a:p>
            <a:pPr indent="-317500" lvl="0" marL="457200" rtl="0" algn="l">
              <a:spcBef>
                <a:spcPts val="0"/>
              </a:spcBef>
              <a:spcAft>
                <a:spcPts val="0"/>
              </a:spcAft>
              <a:buClr>
                <a:srgbClr val="21455B"/>
              </a:buClr>
              <a:buSzPts val="1400"/>
              <a:buFont typeface="Barlow"/>
              <a:buChar char="●"/>
            </a:pPr>
            <a:r>
              <a:rPr lang="en">
                <a:solidFill>
                  <a:srgbClr val="21455B"/>
                </a:solidFill>
                <a:latin typeface="Barlow"/>
                <a:ea typeface="Barlow"/>
                <a:cs typeface="Barlow"/>
                <a:sym typeface="Barlow"/>
              </a:rPr>
              <a:t>ALOS-2 PALSAR-2 ScanSAR NRB and Global Mosaics</a:t>
            </a:r>
            <a:endParaRPr>
              <a:solidFill>
                <a:srgbClr val="21455B"/>
              </a:solidFill>
              <a:latin typeface="Barlow"/>
              <a:ea typeface="Barlow"/>
              <a:cs typeface="Barlow"/>
              <a:sym typeface="Barlow"/>
            </a:endParaRPr>
          </a:p>
          <a:p>
            <a:pPr indent="-317500" lvl="0" marL="457200" rtl="0" algn="l">
              <a:spcBef>
                <a:spcPts val="0"/>
              </a:spcBef>
              <a:spcAft>
                <a:spcPts val="0"/>
              </a:spcAft>
              <a:buClr>
                <a:srgbClr val="21455B"/>
              </a:buClr>
              <a:buSzPts val="1400"/>
              <a:buFont typeface="Barlow"/>
              <a:buChar char="●"/>
            </a:pPr>
            <a:r>
              <a:rPr lang="en">
                <a:solidFill>
                  <a:srgbClr val="21455B"/>
                </a:solidFill>
                <a:latin typeface="Barlow"/>
                <a:ea typeface="Barlow"/>
                <a:cs typeface="Barlow"/>
                <a:sym typeface="Barlow"/>
              </a:rPr>
              <a:t>DLR EnMAP</a:t>
            </a:r>
            <a:endParaRPr>
              <a:solidFill>
                <a:srgbClr val="21455B"/>
              </a:solidFill>
              <a:latin typeface="Barlow"/>
              <a:ea typeface="Barlow"/>
              <a:cs typeface="Barlow"/>
              <a:sym typeface="Barlow"/>
            </a:endParaRPr>
          </a:p>
          <a:p>
            <a:pPr indent="-317500" lvl="0" marL="457200" rtl="0" algn="l">
              <a:spcBef>
                <a:spcPts val="0"/>
              </a:spcBef>
              <a:spcAft>
                <a:spcPts val="0"/>
              </a:spcAft>
              <a:buClr>
                <a:srgbClr val="21455B"/>
              </a:buClr>
              <a:buSzPts val="1400"/>
              <a:buFont typeface="Barlow"/>
              <a:buChar char="●"/>
            </a:pPr>
            <a:r>
              <a:rPr lang="en">
                <a:solidFill>
                  <a:srgbClr val="21455B"/>
                </a:solidFill>
                <a:latin typeface="Barlow"/>
                <a:ea typeface="Barlow"/>
                <a:cs typeface="Barlow"/>
                <a:sym typeface="Barlow"/>
              </a:rPr>
              <a:t>ISRO RISAT-1A</a:t>
            </a:r>
            <a:endParaRPr>
              <a:solidFill>
                <a:srgbClr val="21455B"/>
              </a:solidFill>
              <a:latin typeface="Barlow"/>
              <a:ea typeface="Barlow"/>
              <a:cs typeface="Barlow"/>
              <a:sym typeface="Barlow"/>
            </a:endParaRPr>
          </a:p>
          <a:p>
            <a:pPr indent="-317500" lvl="0" marL="457200" rtl="0" algn="l">
              <a:spcBef>
                <a:spcPts val="0"/>
              </a:spcBef>
              <a:spcAft>
                <a:spcPts val="0"/>
              </a:spcAft>
              <a:buClr>
                <a:srgbClr val="21455B"/>
              </a:buClr>
              <a:buSzPts val="1400"/>
              <a:buFont typeface="Barlow"/>
              <a:buChar char="●"/>
            </a:pPr>
            <a:r>
              <a:rPr lang="en">
                <a:solidFill>
                  <a:srgbClr val="21455B"/>
                </a:solidFill>
                <a:latin typeface="Barlow"/>
                <a:ea typeface="Barlow"/>
                <a:cs typeface="Barlow"/>
                <a:sym typeface="Barlow"/>
              </a:rPr>
              <a:t>And many more…				See all datasets on </a:t>
            </a:r>
            <a:r>
              <a:rPr lang="en">
                <a:solidFill>
                  <a:srgbClr val="5BBFFD"/>
                </a:solidFill>
                <a:uFill>
                  <a:noFill/>
                </a:uFill>
                <a:latin typeface="Barlow"/>
                <a:ea typeface="Barlow"/>
                <a:cs typeface="Barlow"/>
                <a:sym typeface="Barlow"/>
                <a:hlinkClick r:id="rId3">
                  <a:extLst>
                    <a:ext uri="{A12FA001-AC4F-418D-AE19-62706E023703}">
                      <ahyp:hlinkClr val="tx"/>
                    </a:ext>
                  </a:extLst>
                </a:hlinkClick>
              </a:rPr>
              <a:t>ceos.org/ard</a:t>
            </a:r>
            <a:endParaRPr>
              <a:solidFill>
                <a:srgbClr val="5BBFFD"/>
              </a:solidFill>
              <a:latin typeface="Barlow"/>
              <a:ea typeface="Barlow"/>
              <a:cs typeface="Barlow"/>
              <a:sym typeface="Barlow"/>
            </a:endParaRPr>
          </a:p>
        </p:txBody>
      </p:sp>
      <p:cxnSp>
        <p:nvCxnSpPr>
          <p:cNvPr id="125" name="Google Shape;125;p18"/>
          <p:cNvCxnSpPr/>
          <p:nvPr/>
        </p:nvCxnSpPr>
        <p:spPr>
          <a:xfrm>
            <a:off x="172950" y="4757875"/>
            <a:ext cx="8798100" cy="0"/>
          </a:xfrm>
          <a:prstGeom prst="straightConnector1">
            <a:avLst/>
          </a:prstGeom>
          <a:noFill/>
          <a:ln cap="flat" cmpd="sng" w="9525">
            <a:solidFill>
              <a:srgbClr val="21455B"/>
            </a:solidFill>
            <a:prstDash val="dot"/>
            <a:round/>
            <a:headEnd len="med" w="med" type="none"/>
            <a:tailEnd len="med" w="med" type="none"/>
          </a:ln>
        </p:spPr>
      </p:cxnSp>
      <p:sp>
        <p:nvSpPr>
          <p:cNvPr id="126" name="Google Shape;126;p18"/>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21455B"/>
                </a:solidFill>
                <a:latin typeface="Barlow"/>
                <a:ea typeface="Barlow"/>
                <a:cs typeface="Barlow"/>
                <a:sym typeface="Barlow"/>
              </a:rPr>
              <a:t>CEOS Plenary 2025</a:t>
            </a:r>
            <a:endParaRPr sz="900">
              <a:solidFill>
                <a:srgbClr val="21455B"/>
              </a:solidFill>
              <a:latin typeface="Barlow"/>
              <a:ea typeface="Barlow"/>
              <a:cs typeface="Barlow"/>
              <a:sym typeface="Barlow"/>
            </a:endParaRPr>
          </a:p>
        </p:txBody>
      </p:sp>
      <p:pic>
        <p:nvPicPr>
          <p:cNvPr id="127" name="Google Shape;127;p18" title="CEOS_ARD_Logo_blue_corrected.png"/>
          <p:cNvPicPr preferRelativeResize="0"/>
          <p:nvPr/>
        </p:nvPicPr>
        <p:blipFill rotWithShape="1">
          <a:blip r:embed="rId4">
            <a:alphaModFix/>
          </a:blip>
          <a:srcRect b="228" l="0" r="0" t="238"/>
          <a:stretch/>
        </p:blipFill>
        <p:spPr>
          <a:xfrm>
            <a:off x="8173950" y="138054"/>
            <a:ext cx="861200" cy="690225"/>
          </a:xfrm>
          <a:prstGeom prst="rect">
            <a:avLst/>
          </a:prstGeom>
          <a:noFill/>
          <a:ln>
            <a:noFill/>
          </a:ln>
        </p:spPr>
      </p:pic>
      <p:pic>
        <p:nvPicPr>
          <p:cNvPr id="128" name="Google Shape;128;p18" title="CARD4L-SAR_Background-ALOS2.jpg"/>
          <p:cNvPicPr preferRelativeResize="0"/>
          <p:nvPr/>
        </p:nvPicPr>
        <p:blipFill rotWithShape="1">
          <a:blip r:embed="rId5">
            <a:alphaModFix/>
          </a:blip>
          <a:srcRect b="2915" l="5346" r="517" t="865"/>
          <a:stretch/>
        </p:blipFill>
        <p:spPr>
          <a:xfrm flipH="1">
            <a:off x="-4391025" y="-45225"/>
            <a:ext cx="5222700" cy="5004600"/>
          </a:xfrm>
          <a:prstGeom prst="donut">
            <a:avLst>
              <a:gd fmla="val 10848" name="adj"/>
            </a:avLst>
          </a:prstGeom>
          <a:noFill/>
          <a:ln>
            <a:noFill/>
          </a:ln>
        </p:spPr>
      </p:pic>
      <p:sp>
        <p:nvSpPr>
          <p:cNvPr id="129" name="Google Shape;129;p18"/>
          <p:cNvSpPr txBox="1"/>
          <p:nvPr/>
        </p:nvSpPr>
        <p:spPr>
          <a:xfrm>
            <a:off x="1013150" y="193363"/>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100">
                <a:solidFill>
                  <a:srgbClr val="21455B"/>
                </a:solidFill>
                <a:latin typeface="Barlow"/>
                <a:ea typeface="Barlow"/>
                <a:cs typeface="Barlow"/>
                <a:sym typeface="Barlow"/>
              </a:rPr>
              <a:t>Where are we now?</a:t>
            </a:r>
            <a:endParaRPr sz="3100">
              <a:solidFill>
                <a:srgbClr val="21455B"/>
              </a:solidFill>
              <a:latin typeface="Barlow"/>
              <a:ea typeface="Barlow"/>
              <a:cs typeface="Barlow"/>
              <a:sym typeface="Barlow"/>
            </a:endParaRPr>
          </a:p>
        </p:txBody>
      </p:sp>
      <p:pic>
        <p:nvPicPr>
          <p:cNvPr id="130" name="Google Shape;130;p18" title="Screenshot 2025-05-16 at 2.23.54 PM.png"/>
          <p:cNvPicPr preferRelativeResize="0"/>
          <p:nvPr/>
        </p:nvPicPr>
        <p:blipFill rotWithShape="1">
          <a:blip r:embed="rId6">
            <a:alphaModFix/>
          </a:blip>
          <a:srcRect b="0" l="39097" r="11027" t="0"/>
          <a:stretch/>
        </p:blipFill>
        <p:spPr>
          <a:xfrm>
            <a:off x="7098875" y="1242550"/>
            <a:ext cx="1658400" cy="1587600"/>
          </a:xfrm>
          <a:prstGeom prst="ellipse">
            <a:avLst/>
          </a:prstGeom>
          <a:noFill/>
          <a:ln cap="flat" cmpd="sng" w="9525">
            <a:solidFill>
              <a:srgbClr val="21455B"/>
            </a:solidFill>
            <a:prstDash val="dot"/>
            <a:round/>
            <a:headEnd len="sm" w="sm" type="none"/>
            <a:tailEnd len="sm" w="sm" type="none"/>
          </a:ln>
        </p:spPr>
      </p:pic>
      <p:pic>
        <p:nvPicPr>
          <p:cNvPr id="131" name="Google Shape;131;p18"/>
          <p:cNvPicPr preferRelativeResize="0"/>
          <p:nvPr/>
        </p:nvPicPr>
        <p:blipFill rotWithShape="1">
          <a:blip r:embed="rId7">
            <a:alphaModFix/>
          </a:blip>
          <a:srcRect b="7372" l="14243" r="40134" t="1269"/>
          <a:stretch/>
        </p:blipFill>
        <p:spPr>
          <a:xfrm>
            <a:off x="1110245" y="3953787"/>
            <a:ext cx="657900" cy="658800"/>
          </a:xfrm>
          <a:prstGeom prst="donut">
            <a:avLst>
              <a:gd fmla="val 20705" name="adj"/>
            </a:avLst>
          </a:prstGeom>
          <a:noFill/>
          <a:ln>
            <a:noFill/>
          </a:ln>
        </p:spPr>
      </p:pic>
      <p:sp>
        <p:nvSpPr>
          <p:cNvPr id="132" name="Google Shape;132;p18"/>
          <p:cNvSpPr txBox="1"/>
          <p:nvPr/>
        </p:nvSpPr>
        <p:spPr>
          <a:xfrm>
            <a:off x="1802150" y="4085938"/>
            <a:ext cx="1852500" cy="39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400"/>
              </a:spcAft>
              <a:buNone/>
            </a:pPr>
            <a:r>
              <a:rPr lang="en">
                <a:solidFill>
                  <a:srgbClr val="21455B"/>
                </a:solidFill>
                <a:latin typeface="Barlow"/>
                <a:ea typeface="Barlow"/>
                <a:cs typeface="Barlow"/>
                <a:sym typeface="Barlow"/>
              </a:rPr>
              <a:t>Surface Temperature</a:t>
            </a:r>
            <a:endParaRPr>
              <a:solidFill>
                <a:srgbClr val="5BBFFD"/>
              </a:solidFill>
              <a:latin typeface="Barlow"/>
              <a:ea typeface="Barlow"/>
              <a:cs typeface="Barlow"/>
              <a:sym typeface="Barlow"/>
            </a:endParaRPr>
          </a:p>
        </p:txBody>
      </p:sp>
      <p:pic>
        <p:nvPicPr>
          <p:cNvPr id="133" name="Google Shape;133;p18" title="AdobeStock_84442037.jpeg"/>
          <p:cNvPicPr preferRelativeResize="0"/>
          <p:nvPr/>
        </p:nvPicPr>
        <p:blipFill rotWithShape="1">
          <a:blip r:embed="rId8">
            <a:alphaModFix/>
          </a:blip>
          <a:srcRect b="0" l="23108" r="23113" t="0"/>
          <a:stretch/>
        </p:blipFill>
        <p:spPr>
          <a:xfrm>
            <a:off x="1110245" y="3153087"/>
            <a:ext cx="657900" cy="658800"/>
          </a:xfrm>
          <a:prstGeom prst="donut">
            <a:avLst>
              <a:gd fmla="val 20705" name="adj"/>
            </a:avLst>
          </a:prstGeom>
          <a:noFill/>
          <a:ln>
            <a:noFill/>
          </a:ln>
        </p:spPr>
      </p:pic>
      <p:pic>
        <p:nvPicPr>
          <p:cNvPr id="134" name="Google Shape;134;p18" title="S1A_Amatrice_desc_phase_25.png"/>
          <p:cNvPicPr preferRelativeResize="0"/>
          <p:nvPr/>
        </p:nvPicPr>
        <p:blipFill rotWithShape="1">
          <a:blip r:embed="rId9">
            <a:alphaModFix/>
          </a:blip>
          <a:srcRect b="18623" l="27194" r="30353" t="21781"/>
          <a:stretch/>
        </p:blipFill>
        <p:spPr>
          <a:xfrm>
            <a:off x="3803054" y="3153087"/>
            <a:ext cx="657900" cy="658800"/>
          </a:xfrm>
          <a:prstGeom prst="donut">
            <a:avLst>
              <a:gd fmla="val 20705" name="adj"/>
            </a:avLst>
          </a:prstGeom>
          <a:noFill/>
          <a:ln>
            <a:noFill/>
          </a:ln>
        </p:spPr>
      </p:pic>
      <p:pic>
        <p:nvPicPr>
          <p:cNvPr id="135" name="Google Shape;135;p18" title="earth_vir_2016_lrg.jpg"/>
          <p:cNvPicPr preferRelativeResize="0"/>
          <p:nvPr/>
        </p:nvPicPr>
        <p:blipFill rotWithShape="1">
          <a:blip r:embed="rId10">
            <a:alphaModFix/>
          </a:blip>
          <a:srcRect b="46697" l="20903" r="65274" t="25617"/>
          <a:stretch/>
        </p:blipFill>
        <p:spPr>
          <a:xfrm>
            <a:off x="6427233" y="3953787"/>
            <a:ext cx="657900" cy="658800"/>
          </a:xfrm>
          <a:prstGeom prst="donut">
            <a:avLst>
              <a:gd fmla="val 20705" name="adj"/>
            </a:avLst>
          </a:prstGeom>
          <a:noFill/>
          <a:ln>
            <a:noFill/>
          </a:ln>
        </p:spPr>
      </p:pic>
      <p:sp>
        <p:nvSpPr>
          <p:cNvPr id="136" name="Google Shape;136;p18"/>
          <p:cNvSpPr txBox="1"/>
          <p:nvPr/>
        </p:nvSpPr>
        <p:spPr>
          <a:xfrm>
            <a:off x="1802150" y="3282863"/>
            <a:ext cx="1852500" cy="39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400"/>
              </a:spcAft>
              <a:buNone/>
            </a:pPr>
            <a:r>
              <a:rPr lang="en">
                <a:solidFill>
                  <a:srgbClr val="21455B"/>
                </a:solidFill>
                <a:latin typeface="Barlow"/>
                <a:ea typeface="Barlow"/>
                <a:cs typeface="Barlow"/>
                <a:sym typeface="Barlow"/>
              </a:rPr>
              <a:t>Surface Reflectance</a:t>
            </a:r>
            <a:endParaRPr>
              <a:solidFill>
                <a:srgbClr val="5BBFFD"/>
              </a:solidFill>
              <a:latin typeface="Barlow"/>
              <a:ea typeface="Barlow"/>
              <a:cs typeface="Barlow"/>
              <a:sym typeface="Barlow"/>
            </a:endParaRPr>
          </a:p>
        </p:txBody>
      </p:sp>
      <p:sp>
        <p:nvSpPr>
          <p:cNvPr id="137" name="Google Shape;137;p18"/>
          <p:cNvSpPr txBox="1"/>
          <p:nvPr/>
        </p:nvSpPr>
        <p:spPr>
          <a:xfrm>
            <a:off x="4504125" y="3132110"/>
            <a:ext cx="3447300" cy="69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1455B"/>
                </a:solidFill>
                <a:latin typeface="Barlow"/>
                <a:ea typeface="Barlow"/>
                <a:cs typeface="Barlow"/>
                <a:sym typeface="Barlow"/>
              </a:rPr>
              <a:t>Synthetic Aperture Radar</a:t>
            </a:r>
            <a:endParaRPr>
              <a:solidFill>
                <a:srgbClr val="21455B"/>
              </a:solidFill>
              <a:latin typeface="Barlow"/>
              <a:ea typeface="Barlow"/>
              <a:cs typeface="Barlow"/>
              <a:sym typeface="Barlow"/>
            </a:endParaRPr>
          </a:p>
          <a:p>
            <a:pPr indent="0" lvl="0" marL="0" rtl="0" algn="l">
              <a:spcBef>
                <a:spcPts val="400"/>
              </a:spcBef>
              <a:spcAft>
                <a:spcPts val="400"/>
              </a:spcAft>
              <a:buNone/>
            </a:pPr>
            <a:r>
              <a:rPr lang="en" sz="800">
                <a:solidFill>
                  <a:srgbClr val="21455B"/>
                </a:solidFill>
                <a:latin typeface="Barlow"/>
                <a:ea typeface="Barlow"/>
                <a:cs typeface="Barlow"/>
                <a:sym typeface="Barlow"/>
              </a:rPr>
              <a:t>Normalised Radar Backscatter, Polarimetric Radar, Ocean Radar Backscatter, Geocoded Single-Look Complex, Interferometric Radar</a:t>
            </a:r>
            <a:endParaRPr sz="800">
              <a:solidFill>
                <a:srgbClr val="21455B"/>
              </a:solidFill>
              <a:latin typeface="Barlow"/>
              <a:ea typeface="Barlow"/>
              <a:cs typeface="Barlow"/>
              <a:sym typeface="Barlow"/>
            </a:endParaRPr>
          </a:p>
        </p:txBody>
      </p:sp>
      <p:sp>
        <p:nvSpPr>
          <p:cNvPr id="138" name="Google Shape;138;p18"/>
          <p:cNvSpPr txBox="1"/>
          <p:nvPr/>
        </p:nvSpPr>
        <p:spPr>
          <a:xfrm>
            <a:off x="7079525" y="3970825"/>
            <a:ext cx="1852500" cy="39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400"/>
              </a:spcAft>
              <a:buNone/>
            </a:pPr>
            <a:r>
              <a:rPr lang="en">
                <a:solidFill>
                  <a:srgbClr val="21455B"/>
                </a:solidFill>
                <a:latin typeface="Barlow"/>
                <a:ea typeface="Barlow"/>
                <a:cs typeface="Barlow"/>
                <a:sym typeface="Barlow"/>
              </a:rPr>
              <a:t>Nighttime Lights Surface Radiance</a:t>
            </a:r>
            <a:endParaRPr>
              <a:solidFill>
                <a:srgbClr val="5BBFFD"/>
              </a:solidFill>
              <a:latin typeface="Barlow"/>
              <a:ea typeface="Barlow"/>
              <a:cs typeface="Barlow"/>
              <a:sym typeface="Barlow"/>
            </a:endParaRPr>
          </a:p>
        </p:txBody>
      </p:sp>
      <p:pic>
        <p:nvPicPr>
          <p:cNvPr id="139" name="Google Shape;139;p18" title="AdobeStock_273464066 (1).jpg"/>
          <p:cNvPicPr preferRelativeResize="0"/>
          <p:nvPr/>
        </p:nvPicPr>
        <p:blipFill rotWithShape="1">
          <a:blip r:embed="rId11">
            <a:alphaModFix/>
          </a:blip>
          <a:srcRect b="5921" l="60067" r="25570" t="68488"/>
          <a:stretch/>
        </p:blipFill>
        <p:spPr>
          <a:xfrm>
            <a:off x="3803054" y="3953787"/>
            <a:ext cx="657900" cy="658800"/>
          </a:xfrm>
          <a:prstGeom prst="donut">
            <a:avLst>
              <a:gd fmla="val 20705" name="adj"/>
            </a:avLst>
          </a:prstGeom>
          <a:noFill/>
          <a:ln>
            <a:noFill/>
          </a:ln>
        </p:spPr>
      </p:pic>
      <p:sp>
        <p:nvSpPr>
          <p:cNvPr id="140" name="Google Shape;140;p18"/>
          <p:cNvSpPr txBox="1"/>
          <p:nvPr/>
        </p:nvSpPr>
        <p:spPr>
          <a:xfrm>
            <a:off x="4504125" y="4085938"/>
            <a:ext cx="1852500" cy="39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400"/>
              </a:spcAft>
              <a:buNone/>
            </a:pPr>
            <a:r>
              <a:rPr lang="en">
                <a:solidFill>
                  <a:srgbClr val="21455B"/>
                </a:solidFill>
                <a:latin typeface="Barlow"/>
                <a:ea typeface="Barlow"/>
                <a:cs typeface="Barlow"/>
                <a:sym typeface="Barlow"/>
              </a:rPr>
              <a:t>Aquatic Reflectance</a:t>
            </a:r>
            <a:endParaRPr>
              <a:solidFill>
                <a:srgbClr val="5BBFFD"/>
              </a:solidFill>
              <a:latin typeface="Barlow"/>
              <a:ea typeface="Barlow"/>
              <a:cs typeface="Barlow"/>
              <a:sym typeface="Barlow"/>
            </a:endParaRPr>
          </a:p>
        </p:txBody>
      </p:sp>
      <p:cxnSp>
        <p:nvCxnSpPr>
          <p:cNvPr id="141" name="Google Shape;141;p18"/>
          <p:cNvCxnSpPr/>
          <p:nvPr/>
        </p:nvCxnSpPr>
        <p:spPr>
          <a:xfrm>
            <a:off x="4232675" y="2572725"/>
            <a:ext cx="3063000" cy="0"/>
          </a:xfrm>
          <a:prstGeom prst="straightConnector1">
            <a:avLst/>
          </a:prstGeom>
          <a:noFill/>
          <a:ln cap="flat" cmpd="sng" w="9525">
            <a:solidFill>
              <a:srgbClr val="21455B"/>
            </a:solidFill>
            <a:prstDash val="dot"/>
            <a:round/>
            <a:headEnd len="med" w="med" type="none"/>
            <a:tailEnd len="med" w="med" type="none"/>
          </a:ln>
        </p:spPr>
      </p:cxnSp>
      <p:sp>
        <p:nvSpPr>
          <p:cNvPr id="142" name="Google Shape;142;p18"/>
          <p:cNvSpPr txBox="1"/>
          <p:nvPr/>
        </p:nvSpPr>
        <p:spPr>
          <a:xfrm>
            <a:off x="1026500" y="2727700"/>
            <a:ext cx="4676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400"/>
              </a:spcAft>
              <a:buNone/>
            </a:pPr>
            <a:r>
              <a:rPr lang="en">
                <a:solidFill>
                  <a:srgbClr val="21455B"/>
                </a:solidFill>
                <a:latin typeface="Barlow SemiBold"/>
                <a:ea typeface="Barlow SemiBold"/>
                <a:cs typeface="Barlow SemiBold"/>
                <a:sym typeface="Barlow SemiBold"/>
              </a:rPr>
              <a:t>CEOS-ARD Product Family Specifications</a:t>
            </a:r>
            <a:endParaRPr>
              <a:latin typeface="Barlow SemiBold"/>
              <a:ea typeface="Barlow SemiBold"/>
              <a:cs typeface="Barlow SemiBold"/>
              <a:sym typeface="Barlow SemiBold"/>
            </a:endParaRPr>
          </a:p>
        </p:txBody>
      </p:sp>
      <p:pic>
        <p:nvPicPr>
          <p:cNvPr id="143" name="Google Shape;143;p18" title="CEOS_logo_ard_blue.png"/>
          <p:cNvPicPr preferRelativeResize="0"/>
          <p:nvPr/>
        </p:nvPicPr>
        <p:blipFill rotWithShape="1">
          <a:blip r:embed="rId12">
            <a:alphaModFix/>
          </a:blip>
          <a:srcRect b="0" l="9" r="0" t="0"/>
          <a:stretch/>
        </p:blipFill>
        <p:spPr>
          <a:xfrm>
            <a:off x="5992452" y="231433"/>
            <a:ext cx="2179997" cy="5034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7" name="Shape 147"/>
        <p:cNvGrpSpPr/>
        <p:nvPr/>
      </p:nvGrpSpPr>
      <p:grpSpPr>
        <a:xfrm>
          <a:off x="0" y="0"/>
          <a:ext cx="0" cy="0"/>
          <a:chOff x="0" y="0"/>
          <a:chExt cx="0" cy="0"/>
        </a:xfrm>
      </p:grpSpPr>
      <p:sp>
        <p:nvSpPr>
          <p:cNvPr id="148" name="Google Shape;148;p19"/>
          <p:cNvSpPr txBox="1"/>
          <p:nvPr/>
        </p:nvSpPr>
        <p:spPr>
          <a:xfrm>
            <a:off x="4376150" y="3995704"/>
            <a:ext cx="7525200" cy="6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400"/>
              </a:spcAft>
              <a:buNone/>
            </a:pPr>
            <a:r>
              <a:rPr lang="en">
                <a:solidFill>
                  <a:srgbClr val="21455B"/>
                </a:solidFill>
                <a:latin typeface="Barlow"/>
                <a:ea typeface="Barlow"/>
                <a:cs typeface="Barlow"/>
                <a:sym typeface="Barlow"/>
              </a:rPr>
              <a:t>S</a:t>
            </a:r>
            <a:r>
              <a:rPr lang="en">
                <a:solidFill>
                  <a:srgbClr val="21455B"/>
                </a:solidFill>
                <a:latin typeface="Barlow"/>
                <a:ea typeface="Barlow"/>
                <a:cs typeface="Barlow"/>
                <a:sym typeface="Barlow"/>
              </a:rPr>
              <a:t>ee all datasets on </a:t>
            </a:r>
            <a:r>
              <a:rPr lang="en">
                <a:solidFill>
                  <a:srgbClr val="5BBFFD"/>
                </a:solidFill>
                <a:uFill>
                  <a:noFill/>
                </a:uFill>
                <a:latin typeface="Barlow"/>
                <a:ea typeface="Barlow"/>
                <a:cs typeface="Barlow"/>
                <a:sym typeface="Barlow"/>
                <a:hlinkClick r:id="rId3">
                  <a:extLst>
                    <a:ext uri="{A12FA001-AC4F-418D-AE19-62706E023703}">
                      <ahyp:hlinkClr val="tx"/>
                    </a:ext>
                  </a:extLst>
                </a:hlinkClick>
              </a:rPr>
              <a:t>ceos.org/ard</a:t>
            </a:r>
            <a:endParaRPr>
              <a:solidFill>
                <a:srgbClr val="5BBFFD"/>
              </a:solidFill>
              <a:latin typeface="Barlow"/>
              <a:ea typeface="Barlow"/>
              <a:cs typeface="Barlow"/>
              <a:sym typeface="Barlow"/>
            </a:endParaRPr>
          </a:p>
        </p:txBody>
      </p:sp>
      <p:cxnSp>
        <p:nvCxnSpPr>
          <p:cNvPr id="149" name="Google Shape;149;p19"/>
          <p:cNvCxnSpPr/>
          <p:nvPr/>
        </p:nvCxnSpPr>
        <p:spPr>
          <a:xfrm>
            <a:off x="172950" y="4757875"/>
            <a:ext cx="8798100" cy="0"/>
          </a:xfrm>
          <a:prstGeom prst="straightConnector1">
            <a:avLst/>
          </a:prstGeom>
          <a:noFill/>
          <a:ln cap="flat" cmpd="sng" w="9525">
            <a:solidFill>
              <a:srgbClr val="21455B"/>
            </a:solidFill>
            <a:prstDash val="dot"/>
            <a:round/>
            <a:headEnd len="med" w="med" type="none"/>
            <a:tailEnd len="med" w="med" type="none"/>
          </a:ln>
        </p:spPr>
      </p:cxnSp>
      <p:sp>
        <p:nvSpPr>
          <p:cNvPr id="150" name="Google Shape;150;p19"/>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21455B"/>
                </a:solidFill>
                <a:latin typeface="Barlow"/>
                <a:ea typeface="Barlow"/>
                <a:cs typeface="Barlow"/>
                <a:sym typeface="Barlow"/>
              </a:rPr>
              <a:t>CEOS Plenary 2025</a:t>
            </a:r>
            <a:endParaRPr sz="900">
              <a:solidFill>
                <a:srgbClr val="21455B"/>
              </a:solidFill>
              <a:latin typeface="Barlow"/>
              <a:ea typeface="Barlow"/>
              <a:cs typeface="Barlow"/>
              <a:sym typeface="Barlow"/>
            </a:endParaRPr>
          </a:p>
        </p:txBody>
      </p:sp>
      <p:pic>
        <p:nvPicPr>
          <p:cNvPr id="151" name="Google Shape;151;p19" title="CEOS_ARD_Logo_blue_corrected.png"/>
          <p:cNvPicPr preferRelativeResize="0"/>
          <p:nvPr/>
        </p:nvPicPr>
        <p:blipFill rotWithShape="1">
          <a:blip r:embed="rId4">
            <a:alphaModFix/>
          </a:blip>
          <a:srcRect b="228" l="0" r="0" t="238"/>
          <a:stretch/>
        </p:blipFill>
        <p:spPr>
          <a:xfrm>
            <a:off x="8173950" y="138054"/>
            <a:ext cx="861200" cy="690225"/>
          </a:xfrm>
          <a:prstGeom prst="rect">
            <a:avLst/>
          </a:prstGeom>
          <a:noFill/>
          <a:ln>
            <a:noFill/>
          </a:ln>
        </p:spPr>
      </p:pic>
      <p:pic>
        <p:nvPicPr>
          <p:cNvPr id="152" name="Google Shape;152;p19" title="CARD4L-SAR_Background-ALOS2.jpg"/>
          <p:cNvPicPr preferRelativeResize="0"/>
          <p:nvPr/>
        </p:nvPicPr>
        <p:blipFill rotWithShape="1">
          <a:blip r:embed="rId5">
            <a:alphaModFix/>
          </a:blip>
          <a:srcRect b="2915" l="5346" r="517" t="865"/>
          <a:stretch/>
        </p:blipFill>
        <p:spPr>
          <a:xfrm flipH="1">
            <a:off x="-4391025" y="-45225"/>
            <a:ext cx="5222700" cy="5004600"/>
          </a:xfrm>
          <a:prstGeom prst="donut">
            <a:avLst>
              <a:gd fmla="val 10848" name="adj"/>
            </a:avLst>
          </a:prstGeom>
          <a:noFill/>
          <a:ln>
            <a:noFill/>
          </a:ln>
        </p:spPr>
      </p:pic>
      <p:sp>
        <p:nvSpPr>
          <p:cNvPr id="153" name="Google Shape;153;p19"/>
          <p:cNvSpPr txBox="1"/>
          <p:nvPr/>
        </p:nvSpPr>
        <p:spPr>
          <a:xfrm>
            <a:off x="1013150" y="193363"/>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100">
                <a:solidFill>
                  <a:srgbClr val="21455B"/>
                </a:solidFill>
                <a:latin typeface="Barlow"/>
                <a:ea typeface="Barlow"/>
                <a:cs typeface="Barlow"/>
                <a:sym typeface="Barlow"/>
              </a:rPr>
              <a:t>New datasets in 2025</a:t>
            </a:r>
            <a:endParaRPr sz="3100">
              <a:solidFill>
                <a:srgbClr val="21455B"/>
              </a:solidFill>
              <a:latin typeface="Barlow"/>
              <a:ea typeface="Barlow"/>
              <a:cs typeface="Barlow"/>
              <a:sym typeface="Barlow"/>
            </a:endParaRPr>
          </a:p>
        </p:txBody>
      </p:sp>
      <p:pic>
        <p:nvPicPr>
          <p:cNvPr id="154" name="Google Shape;154;p19" title="Screenshot 2025-05-16 at 2.23.54 PM.png"/>
          <p:cNvPicPr preferRelativeResize="0"/>
          <p:nvPr/>
        </p:nvPicPr>
        <p:blipFill rotWithShape="1">
          <a:blip r:embed="rId6">
            <a:alphaModFix/>
          </a:blip>
          <a:srcRect b="0" l="39097" r="11027" t="0"/>
          <a:stretch/>
        </p:blipFill>
        <p:spPr>
          <a:xfrm>
            <a:off x="7199175" y="3000595"/>
            <a:ext cx="1658400" cy="1587600"/>
          </a:xfrm>
          <a:prstGeom prst="ellipse">
            <a:avLst/>
          </a:prstGeom>
          <a:noFill/>
          <a:ln cap="flat" cmpd="sng" w="9525">
            <a:solidFill>
              <a:srgbClr val="21455B"/>
            </a:solidFill>
            <a:prstDash val="dot"/>
            <a:round/>
            <a:headEnd len="sm" w="sm" type="none"/>
            <a:tailEnd len="sm" w="sm" type="none"/>
          </a:ln>
        </p:spPr>
      </p:pic>
      <p:cxnSp>
        <p:nvCxnSpPr>
          <p:cNvPr id="155" name="Google Shape;155;p19"/>
          <p:cNvCxnSpPr/>
          <p:nvPr/>
        </p:nvCxnSpPr>
        <p:spPr>
          <a:xfrm>
            <a:off x="4332975" y="4330770"/>
            <a:ext cx="3063000" cy="0"/>
          </a:xfrm>
          <a:prstGeom prst="straightConnector1">
            <a:avLst/>
          </a:prstGeom>
          <a:noFill/>
          <a:ln cap="flat" cmpd="sng" w="9525">
            <a:solidFill>
              <a:srgbClr val="21455B"/>
            </a:solidFill>
            <a:prstDash val="dot"/>
            <a:round/>
            <a:headEnd len="med" w="med" type="none"/>
            <a:tailEnd len="med" w="med" type="none"/>
          </a:ln>
        </p:spPr>
      </p:cxnSp>
      <p:pic>
        <p:nvPicPr>
          <p:cNvPr id="156" name="Google Shape;156;p19" title="CEOS_logo_ard_blue.png"/>
          <p:cNvPicPr preferRelativeResize="0"/>
          <p:nvPr/>
        </p:nvPicPr>
        <p:blipFill rotWithShape="1">
          <a:blip r:embed="rId7">
            <a:alphaModFix/>
          </a:blip>
          <a:srcRect b="0" l="9" r="0" t="0"/>
          <a:stretch/>
        </p:blipFill>
        <p:spPr>
          <a:xfrm>
            <a:off x="5992452" y="231433"/>
            <a:ext cx="2179997" cy="503475"/>
          </a:xfrm>
          <a:prstGeom prst="rect">
            <a:avLst/>
          </a:prstGeom>
          <a:noFill/>
          <a:ln>
            <a:noFill/>
          </a:ln>
        </p:spPr>
      </p:pic>
      <p:pic>
        <p:nvPicPr>
          <p:cNvPr id="157" name="Google Shape;157;p19" title="Screenshot 2025-10-31 at 4.10.37 pm.png"/>
          <p:cNvPicPr preferRelativeResize="0"/>
          <p:nvPr/>
        </p:nvPicPr>
        <p:blipFill>
          <a:blip r:embed="rId8">
            <a:alphaModFix/>
          </a:blip>
          <a:stretch>
            <a:fillRect/>
          </a:stretch>
        </p:blipFill>
        <p:spPr>
          <a:xfrm>
            <a:off x="1110775" y="980679"/>
            <a:ext cx="7257683" cy="1867517"/>
          </a:xfrm>
          <a:prstGeom prst="rect">
            <a:avLst/>
          </a:prstGeom>
          <a:noFill/>
          <a:ln>
            <a:noFill/>
          </a:ln>
        </p:spPr>
      </p:pic>
      <p:pic>
        <p:nvPicPr>
          <p:cNvPr id="158" name="Google Shape;158;p19" title="Screenshot 2025-10-31 at 4.13.35 pm.png"/>
          <p:cNvPicPr preferRelativeResize="0"/>
          <p:nvPr/>
        </p:nvPicPr>
        <p:blipFill>
          <a:blip r:embed="rId9">
            <a:alphaModFix/>
          </a:blip>
          <a:stretch>
            <a:fillRect/>
          </a:stretch>
        </p:blipFill>
        <p:spPr>
          <a:xfrm>
            <a:off x="831682" y="3373575"/>
            <a:ext cx="1553546" cy="792275"/>
          </a:xfrm>
          <a:prstGeom prst="rect">
            <a:avLst/>
          </a:prstGeom>
          <a:noFill/>
          <a:ln>
            <a:noFill/>
          </a:ln>
        </p:spPr>
      </p:pic>
      <p:pic>
        <p:nvPicPr>
          <p:cNvPr id="159" name="Google Shape;159;p19"/>
          <p:cNvPicPr preferRelativeResize="0"/>
          <p:nvPr/>
        </p:nvPicPr>
        <p:blipFill>
          <a:blip r:embed="rId10">
            <a:alphaModFix/>
          </a:blip>
          <a:stretch>
            <a:fillRect/>
          </a:stretch>
        </p:blipFill>
        <p:spPr>
          <a:xfrm>
            <a:off x="2541418" y="3100650"/>
            <a:ext cx="764556" cy="690225"/>
          </a:xfrm>
          <a:prstGeom prst="rect">
            <a:avLst/>
          </a:prstGeom>
          <a:noFill/>
          <a:ln>
            <a:noFill/>
          </a:ln>
        </p:spPr>
      </p:pic>
      <p:pic>
        <p:nvPicPr>
          <p:cNvPr id="160" name="Google Shape;160;p19"/>
          <p:cNvPicPr preferRelativeResize="0"/>
          <p:nvPr/>
        </p:nvPicPr>
        <p:blipFill>
          <a:blip r:embed="rId11">
            <a:alphaModFix/>
          </a:blip>
          <a:stretch>
            <a:fillRect/>
          </a:stretch>
        </p:blipFill>
        <p:spPr>
          <a:xfrm>
            <a:off x="3014525" y="3955600"/>
            <a:ext cx="951583" cy="658800"/>
          </a:xfrm>
          <a:prstGeom prst="rect">
            <a:avLst/>
          </a:prstGeom>
          <a:noFill/>
          <a:ln>
            <a:noFill/>
          </a:ln>
        </p:spPr>
      </p:pic>
      <p:pic>
        <p:nvPicPr>
          <p:cNvPr id="161" name="Google Shape;161;p19"/>
          <p:cNvPicPr preferRelativeResize="0"/>
          <p:nvPr/>
        </p:nvPicPr>
        <p:blipFill rotWithShape="1">
          <a:blip r:embed="rId12">
            <a:alphaModFix/>
          </a:blip>
          <a:srcRect b="42631" l="0" r="0" t="42465"/>
          <a:stretch/>
        </p:blipFill>
        <p:spPr>
          <a:xfrm>
            <a:off x="4589072" y="3577526"/>
            <a:ext cx="2281589" cy="340025"/>
          </a:xfrm>
          <a:prstGeom prst="rect">
            <a:avLst/>
          </a:prstGeom>
          <a:noFill/>
          <a:ln>
            <a:noFill/>
          </a:ln>
        </p:spPr>
      </p:pic>
      <p:pic>
        <p:nvPicPr>
          <p:cNvPr id="162" name="Google Shape;162;p19"/>
          <p:cNvPicPr preferRelativeResize="0"/>
          <p:nvPr/>
        </p:nvPicPr>
        <p:blipFill>
          <a:blip r:embed="rId13">
            <a:alphaModFix/>
          </a:blip>
          <a:stretch>
            <a:fillRect/>
          </a:stretch>
        </p:blipFill>
        <p:spPr>
          <a:xfrm>
            <a:off x="4638638" y="3159350"/>
            <a:ext cx="2230129" cy="340025"/>
          </a:xfrm>
          <a:prstGeom prst="rect">
            <a:avLst/>
          </a:prstGeom>
          <a:noFill/>
          <a:ln>
            <a:noFill/>
          </a:ln>
        </p:spPr>
      </p:pic>
      <p:pic>
        <p:nvPicPr>
          <p:cNvPr id="163" name="Google Shape;163;p19"/>
          <p:cNvPicPr preferRelativeResize="0"/>
          <p:nvPr/>
        </p:nvPicPr>
        <p:blipFill>
          <a:blip r:embed="rId14">
            <a:alphaModFix/>
          </a:blip>
          <a:stretch>
            <a:fillRect/>
          </a:stretch>
        </p:blipFill>
        <p:spPr>
          <a:xfrm>
            <a:off x="3633155" y="3164528"/>
            <a:ext cx="764549" cy="73915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167" name="Shape 167"/>
        <p:cNvGrpSpPr/>
        <p:nvPr/>
      </p:nvGrpSpPr>
      <p:grpSpPr>
        <a:xfrm>
          <a:off x="0" y="0"/>
          <a:ext cx="0" cy="0"/>
          <a:chOff x="0" y="0"/>
          <a:chExt cx="0" cy="0"/>
        </a:xfrm>
      </p:grpSpPr>
      <p:sp>
        <p:nvSpPr>
          <p:cNvPr id="168" name="Google Shape;168;p20"/>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lt1"/>
                </a:solidFill>
                <a:latin typeface="Barlow"/>
                <a:ea typeface="Barlow"/>
                <a:cs typeface="Barlow"/>
                <a:sym typeface="Barlow"/>
              </a:rPr>
              <a:t>CEOS Plenary 2025</a:t>
            </a:r>
            <a:endParaRPr sz="900">
              <a:solidFill>
                <a:schemeClr val="lt1"/>
              </a:solidFill>
              <a:latin typeface="Barlow"/>
              <a:ea typeface="Barlow"/>
              <a:cs typeface="Barlow"/>
              <a:sym typeface="Barlow"/>
            </a:endParaRPr>
          </a:p>
        </p:txBody>
      </p:sp>
      <p:pic>
        <p:nvPicPr>
          <p:cNvPr id="169" name="Google Shape;169;p20" title="CEOS_logo_white_text_right.png"/>
          <p:cNvPicPr preferRelativeResize="0"/>
          <p:nvPr/>
        </p:nvPicPr>
        <p:blipFill rotWithShape="1">
          <a:blip r:embed="rId3">
            <a:alphaModFix/>
          </a:blip>
          <a:srcRect b="0" l="-420" r="419" t="0"/>
          <a:stretch/>
        </p:blipFill>
        <p:spPr>
          <a:xfrm>
            <a:off x="5897725" y="231425"/>
            <a:ext cx="2198523" cy="503475"/>
          </a:xfrm>
          <a:prstGeom prst="rect">
            <a:avLst/>
          </a:prstGeom>
          <a:noFill/>
          <a:ln>
            <a:noFill/>
          </a:ln>
        </p:spPr>
      </p:pic>
      <p:pic>
        <p:nvPicPr>
          <p:cNvPr id="170" name="Google Shape;170;p20" title="CEOS_ARD_Logo_white.png"/>
          <p:cNvPicPr preferRelativeResize="0"/>
          <p:nvPr/>
        </p:nvPicPr>
        <p:blipFill rotWithShape="1">
          <a:blip r:embed="rId4">
            <a:alphaModFix/>
          </a:blip>
          <a:srcRect b="0" l="0" r="0" t="0"/>
          <a:stretch/>
        </p:blipFill>
        <p:spPr>
          <a:xfrm>
            <a:off x="8173950" y="138054"/>
            <a:ext cx="861200" cy="690225"/>
          </a:xfrm>
          <a:prstGeom prst="rect">
            <a:avLst/>
          </a:prstGeom>
          <a:noFill/>
          <a:ln>
            <a:noFill/>
          </a:ln>
        </p:spPr>
      </p:pic>
      <p:pic>
        <p:nvPicPr>
          <p:cNvPr id="171" name="Google Shape;171;p20" title="CEOS-ARD PFS cover pages (1).png"/>
          <p:cNvPicPr preferRelativeResize="0"/>
          <p:nvPr/>
        </p:nvPicPr>
        <p:blipFill>
          <a:blip r:embed="rId5">
            <a:alphaModFix/>
          </a:blip>
          <a:stretch>
            <a:fillRect/>
          </a:stretch>
        </p:blipFill>
        <p:spPr>
          <a:xfrm>
            <a:off x="7472825" y="1792500"/>
            <a:ext cx="1416625" cy="2001150"/>
          </a:xfrm>
          <a:prstGeom prst="rect">
            <a:avLst/>
          </a:prstGeom>
          <a:noFill/>
          <a:ln>
            <a:noFill/>
          </a:ln>
          <a:effectLst>
            <a:reflection blurRad="0" dir="5400000" dist="38100" endA="0" endPos="30000" fadeDir="5400012" kx="0" rotWithShape="0" algn="bl" stPos="0" sy="-100000" ky="0"/>
          </a:effectLst>
        </p:spPr>
      </p:pic>
      <p:pic>
        <p:nvPicPr>
          <p:cNvPr id="172" name="Google Shape;172;p20" title="slide6.jpg"/>
          <p:cNvPicPr preferRelativeResize="0"/>
          <p:nvPr/>
        </p:nvPicPr>
        <p:blipFill rotWithShape="1">
          <a:blip r:embed="rId6">
            <a:alphaModFix/>
          </a:blip>
          <a:srcRect b="0" l="56750" r="-25183" t="0"/>
          <a:stretch/>
        </p:blipFill>
        <p:spPr>
          <a:xfrm flipH="1">
            <a:off x="-4391025" y="-45225"/>
            <a:ext cx="5222700" cy="5004600"/>
          </a:xfrm>
          <a:prstGeom prst="donut">
            <a:avLst>
              <a:gd fmla="val 10848" name="adj"/>
            </a:avLst>
          </a:prstGeom>
          <a:noFill/>
          <a:ln>
            <a:noFill/>
          </a:ln>
        </p:spPr>
      </p:pic>
      <p:sp>
        <p:nvSpPr>
          <p:cNvPr id="173" name="Google Shape;173;p20"/>
          <p:cNvSpPr txBox="1"/>
          <p:nvPr/>
        </p:nvSpPr>
        <p:spPr>
          <a:xfrm>
            <a:off x="1013150" y="193363"/>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chemeClr val="lt1"/>
                </a:solidFill>
                <a:latin typeface="Barlow"/>
                <a:ea typeface="Barlow"/>
                <a:cs typeface="Barlow"/>
                <a:sym typeface="Barlow"/>
              </a:rPr>
              <a:t>Some updates since SIT-40</a:t>
            </a:r>
            <a:endParaRPr sz="2800">
              <a:solidFill>
                <a:schemeClr val="lt1"/>
              </a:solidFill>
              <a:latin typeface="Barlow"/>
              <a:ea typeface="Barlow"/>
              <a:cs typeface="Barlow"/>
              <a:sym typeface="Barlow"/>
            </a:endParaRPr>
          </a:p>
        </p:txBody>
      </p:sp>
      <p:sp>
        <p:nvSpPr>
          <p:cNvPr id="174" name="Google Shape;174;p20"/>
          <p:cNvSpPr txBox="1"/>
          <p:nvPr/>
        </p:nvSpPr>
        <p:spPr>
          <a:xfrm>
            <a:off x="907150" y="950050"/>
            <a:ext cx="6490200" cy="35790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lt1"/>
              </a:buClr>
              <a:buSzPts val="1400"/>
              <a:buFont typeface="Barlow SemiBold"/>
              <a:buChar char="●"/>
            </a:pPr>
            <a:r>
              <a:rPr lang="en">
                <a:solidFill>
                  <a:schemeClr val="lt1"/>
                </a:solidFill>
                <a:latin typeface="Barlow SemiBold"/>
                <a:ea typeface="Barlow SemiBold"/>
                <a:cs typeface="Barlow SemiBold"/>
                <a:sym typeface="Barlow SemiBold"/>
              </a:rPr>
              <a:t>2025 has been pivotal for CEOS-ARD community engagement (LSI, LPS, WGCV-55, IGARSS …)</a:t>
            </a:r>
            <a:endParaRPr>
              <a:solidFill>
                <a:schemeClr val="lt1"/>
              </a:solidFill>
              <a:latin typeface="Barlow SemiBold"/>
              <a:ea typeface="Barlow SemiBold"/>
              <a:cs typeface="Barlow SemiBold"/>
              <a:sym typeface="Barlow SemiBold"/>
            </a:endParaRPr>
          </a:p>
          <a:p>
            <a:pPr indent="-298450" lvl="1" marL="914400" rtl="0" algn="l">
              <a:spcBef>
                <a:spcPts val="600"/>
              </a:spcBef>
              <a:spcAft>
                <a:spcPts val="0"/>
              </a:spcAft>
              <a:buClr>
                <a:schemeClr val="lt1"/>
              </a:buClr>
              <a:buSzPts val="1100"/>
              <a:buFont typeface="Barlow"/>
              <a:buChar char="○"/>
            </a:pPr>
            <a:r>
              <a:rPr lang="en" sz="1100">
                <a:solidFill>
                  <a:schemeClr val="lt1"/>
                </a:solidFill>
                <a:latin typeface="Barlow"/>
                <a:ea typeface="Barlow"/>
                <a:cs typeface="Barlow"/>
                <a:sym typeface="Barlow"/>
              </a:rPr>
              <a:t>EarthDaily, Ororatech, Planet, SatVu, Constellr, Aistech Space, Marble Imaging AG, SatSure, Catalyst, Synspective, Esri, Hyspace, SkyServe, Pixxel, SatSure, Synspective, and more</a:t>
            </a:r>
            <a:endParaRPr i="1" sz="1100">
              <a:solidFill>
                <a:schemeClr val="lt1"/>
              </a:solidFill>
              <a:latin typeface="Barlow"/>
              <a:ea typeface="Barlow"/>
              <a:cs typeface="Barlow"/>
              <a:sym typeface="Barlow"/>
            </a:endParaRPr>
          </a:p>
          <a:p>
            <a:pPr indent="-317500" lvl="0" marL="457200" rtl="0" algn="l">
              <a:spcBef>
                <a:spcPts val="1800"/>
              </a:spcBef>
              <a:spcAft>
                <a:spcPts val="0"/>
              </a:spcAft>
              <a:buClr>
                <a:schemeClr val="lt1"/>
              </a:buClr>
              <a:buSzPts val="1400"/>
              <a:buFont typeface="Barlow SemiBold"/>
              <a:buChar char="●"/>
            </a:pPr>
            <a:r>
              <a:rPr lang="en">
                <a:solidFill>
                  <a:schemeClr val="lt1"/>
                </a:solidFill>
                <a:latin typeface="Barlow SemiBold"/>
                <a:ea typeface="Barlow SemiBold"/>
                <a:cs typeface="Barlow SemiBold"/>
                <a:sym typeface="Barlow SemiBold"/>
              </a:rPr>
              <a:t>CEOS and industry are co-developing an updated Surface Temperature Specification and considering higher level products for e.g. fires</a:t>
            </a:r>
            <a:endParaRPr>
              <a:solidFill>
                <a:schemeClr val="lt1"/>
              </a:solidFill>
              <a:latin typeface="Barlow SemiBold"/>
              <a:ea typeface="Barlow SemiBold"/>
              <a:cs typeface="Barlow SemiBold"/>
              <a:sym typeface="Barlow SemiBold"/>
            </a:endParaRPr>
          </a:p>
          <a:p>
            <a:pPr indent="-317500" lvl="1" marL="914400" rtl="0" algn="l">
              <a:spcBef>
                <a:spcPts val="600"/>
              </a:spcBef>
              <a:spcAft>
                <a:spcPts val="0"/>
              </a:spcAft>
              <a:buClr>
                <a:schemeClr val="lt1"/>
              </a:buClr>
              <a:buSzPts val="1400"/>
              <a:buFont typeface="Barlow"/>
              <a:buChar char="○"/>
            </a:pPr>
            <a:r>
              <a:rPr lang="en">
                <a:solidFill>
                  <a:schemeClr val="lt1"/>
                </a:solidFill>
                <a:latin typeface="Barlow"/>
                <a:ea typeface="Barlow"/>
                <a:cs typeface="Barlow"/>
                <a:sym typeface="Barlow"/>
              </a:rPr>
              <a:t>OroraTech, Constellr, Aistech, SatVu</a:t>
            </a:r>
            <a:endParaRPr>
              <a:solidFill>
                <a:schemeClr val="lt1"/>
              </a:solidFill>
              <a:latin typeface="Barlow"/>
              <a:ea typeface="Barlow"/>
              <a:cs typeface="Barlow"/>
              <a:sym typeface="Barlow"/>
            </a:endParaRPr>
          </a:p>
          <a:p>
            <a:pPr indent="-317500" lvl="0" marL="457200" rtl="0" algn="l">
              <a:spcBef>
                <a:spcPts val="1800"/>
              </a:spcBef>
              <a:spcAft>
                <a:spcPts val="0"/>
              </a:spcAft>
              <a:buClr>
                <a:schemeClr val="lt1"/>
              </a:buClr>
              <a:buSzPts val="1400"/>
              <a:buFont typeface="Barlow SemiBold"/>
              <a:buChar char="●"/>
            </a:pPr>
            <a:r>
              <a:rPr lang="en">
                <a:solidFill>
                  <a:schemeClr val="lt1"/>
                </a:solidFill>
                <a:latin typeface="Barlow SemiBold"/>
                <a:ea typeface="Barlow SemiBold"/>
                <a:cs typeface="Barlow SemiBold"/>
                <a:sym typeface="Barlow SemiBold"/>
              </a:rPr>
              <a:t>Seeking synergies and efficiencies with </a:t>
            </a:r>
            <a:r>
              <a:rPr lang="en">
                <a:solidFill>
                  <a:schemeClr val="lt1"/>
                </a:solidFill>
                <a:latin typeface="Barlow SemiBold"/>
                <a:ea typeface="Barlow SemiBold"/>
                <a:cs typeface="Barlow SemiBold"/>
                <a:sym typeface="Barlow SemiBold"/>
              </a:rPr>
              <a:t>NASA (CSDA) and ESA (EDAP) Joint Earth Observation Mission Quality Assessment Framework engagement</a:t>
            </a:r>
            <a:endParaRPr>
              <a:solidFill>
                <a:schemeClr val="lt1"/>
              </a:solidFill>
              <a:latin typeface="Barlow SemiBold"/>
              <a:ea typeface="Barlow SemiBold"/>
              <a:cs typeface="Barlow SemiBold"/>
              <a:sym typeface="Barlow SemiBold"/>
            </a:endParaRPr>
          </a:p>
          <a:p>
            <a:pPr indent="-317500" lvl="0" marL="457200" rtl="0" algn="l">
              <a:spcBef>
                <a:spcPts val="600"/>
              </a:spcBef>
              <a:spcAft>
                <a:spcPts val="0"/>
              </a:spcAft>
              <a:buClr>
                <a:schemeClr val="lt1"/>
              </a:buClr>
              <a:buSzPts val="1400"/>
              <a:buFont typeface="Barlow SemiBold"/>
              <a:buChar char="●"/>
            </a:pPr>
            <a:r>
              <a:rPr lang="en">
                <a:solidFill>
                  <a:schemeClr val="lt1"/>
                </a:solidFill>
                <a:latin typeface="Barlow SemiBold"/>
                <a:ea typeface="Barlow SemiBold"/>
                <a:cs typeface="Barlow SemiBold"/>
                <a:sym typeface="Barlow SemiBold"/>
              </a:rPr>
              <a:t>CEOS-ARD GitHub</a:t>
            </a:r>
            <a:endParaRPr>
              <a:solidFill>
                <a:schemeClr val="lt1"/>
              </a:solidFill>
              <a:latin typeface="Barlow SemiBold"/>
              <a:ea typeface="Barlow SemiBold"/>
              <a:cs typeface="Barlow SemiBold"/>
              <a:sym typeface="Barlow SemiBold"/>
            </a:endParaRPr>
          </a:p>
          <a:p>
            <a:pPr indent="-317500" lvl="0" marL="457200" rtl="0" algn="l">
              <a:spcBef>
                <a:spcPts val="600"/>
              </a:spcBef>
              <a:spcAft>
                <a:spcPts val="600"/>
              </a:spcAft>
              <a:buClr>
                <a:schemeClr val="lt1"/>
              </a:buClr>
              <a:buSzPts val="1400"/>
              <a:buFont typeface="Barlow SemiBold"/>
              <a:buChar char="●"/>
            </a:pPr>
            <a:r>
              <a:rPr lang="en">
                <a:solidFill>
                  <a:schemeClr val="lt1"/>
                </a:solidFill>
                <a:latin typeface="Barlow SemiBold"/>
                <a:ea typeface="Barlow SemiBold"/>
                <a:cs typeface="Barlow SemiBold"/>
                <a:sym typeface="Barlow SemiBold"/>
              </a:rPr>
              <a:t>New Aquatic Reflectance and INSAR PFS published</a:t>
            </a:r>
            <a:endParaRPr>
              <a:solidFill>
                <a:schemeClr val="lt1"/>
              </a:solidFill>
              <a:latin typeface="Barlow SemiBold"/>
              <a:ea typeface="Barlow SemiBold"/>
              <a:cs typeface="Barlow SemiBold"/>
              <a:sym typeface="Barlow SemiBold"/>
            </a:endParaRPr>
          </a:p>
        </p:txBody>
      </p:sp>
      <p:cxnSp>
        <p:nvCxnSpPr>
          <p:cNvPr id="175" name="Google Shape;175;p20"/>
          <p:cNvCxnSpPr/>
          <p:nvPr/>
        </p:nvCxnSpPr>
        <p:spPr>
          <a:xfrm>
            <a:off x="172950" y="4757875"/>
            <a:ext cx="8798100" cy="0"/>
          </a:xfrm>
          <a:prstGeom prst="straightConnector1">
            <a:avLst/>
          </a:prstGeom>
          <a:noFill/>
          <a:ln cap="flat" cmpd="sng" w="9525">
            <a:solidFill>
              <a:schemeClr val="lt1"/>
            </a:solidFill>
            <a:prstDash val="dot"/>
            <a:round/>
            <a:headEnd len="med" w="med" type="none"/>
            <a:tailEnd len="med" w="med"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179" name="Shape 179"/>
        <p:cNvGrpSpPr/>
        <p:nvPr/>
      </p:nvGrpSpPr>
      <p:grpSpPr>
        <a:xfrm>
          <a:off x="0" y="0"/>
          <a:ext cx="0" cy="0"/>
          <a:chOff x="0" y="0"/>
          <a:chExt cx="0" cy="0"/>
        </a:xfrm>
      </p:grpSpPr>
      <p:pic>
        <p:nvPicPr>
          <p:cNvPr id="180" name="Google Shape;180;p21"/>
          <p:cNvPicPr preferRelativeResize="0"/>
          <p:nvPr/>
        </p:nvPicPr>
        <p:blipFill>
          <a:blip r:embed="rId3">
            <a:alphaModFix/>
          </a:blip>
          <a:stretch>
            <a:fillRect/>
          </a:stretch>
        </p:blipFill>
        <p:spPr>
          <a:xfrm>
            <a:off x="122750" y="540426"/>
            <a:ext cx="4674800" cy="3514750"/>
          </a:xfrm>
          <a:prstGeom prst="rect">
            <a:avLst/>
          </a:prstGeom>
          <a:noFill/>
          <a:ln>
            <a:noFill/>
          </a:ln>
        </p:spPr>
      </p:pic>
      <p:pic>
        <p:nvPicPr>
          <p:cNvPr id="181" name="Google Shape;181;p21"/>
          <p:cNvPicPr preferRelativeResize="0"/>
          <p:nvPr/>
        </p:nvPicPr>
        <p:blipFill>
          <a:blip r:embed="rId4">
            <a:alphaModFix/>
          </a:blip>
          <a:stretch>
            <a:fillRect/>
          </a:stretch>
        </p:blipFill>
        <p:spPr>
          <a:xfrm>
            <a:off x="4527251" y="1789050"/>
            <a:ext cx="4330600" cy="2877375"/>
          </a:xfrm>
          <a:prstGeom prst="rect">
            <a:avLst/>
          </a:prstGeom>
          <a:noFill/>
          <a:ln>
            <a:noFill/>
          </a:ln>
        </p:spPr>
      </p:pic>
      <p:sp>
        <p:nvSpPr>
          <p:cNvPr id="182" name="Google Shape;182;p21"/>
          <p:cNvSpPr txBox="1"/>
          <p:nvPr/>
        </p:nvSpPr>
        <p:spPr>
          <a:xfrm>
            <a:off x="5291950" y="424463"/>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900">
                <a:solidFill>
                  <a:schemeClr val="lt1"/>
                </a:solidFill>
                <a:latin typeface="Barlow"/>
                <a:ea typeface="Barlow"/>
                <a:cs typeface="Barlow"/>
                <a:sym typeface="Barlow"/>
              </a:rPr>
              <a:t>CEOS-ARD</a:t>
            </a:r>
            <a:endParaRPr sz="2900">
              <a:solidFill>
                <a:schemeClr val="lt1"/>
              </a:solidFill>
              <a:latin typeface="Barlow"/>
              <a:ea typeface="Barlow"/>
              <a:cs typeface="Barlow"/>
              <a:sym typeface="Barlow"/>
            </a:endParaRPr>
          </a:p>
          <a:p>
            <a:pPr indent="0" lvl="0" marL="0" rtl="0" algn="l">
              <a:spcBef>
                <a:spcPts val="0"/>
              </a:spcBef>
              <a:spcAft>
                <a:spcPts val="0"/>
              </a:spcAft>
              <a:buNone/>
            </a:pPr>
            <a:r>
              <a:rPr lang="en" sz="2900">
                <a:solidFill>
                  <a:schemeClr val="lt1"/>
                </a:solidFill>
                <a:latin typeface="Barlow"/>
                <a:ea typeface="Barlow"/>
                <a:cs typeface="Barlow"/>
                <a:sym typeface="Barlow"/>
              </a:rPr>
              <a:t>@ ESA LPS 2025</a:t>
            </a:r>
            <a:endParaRPr sz="2900">
              <a:solidFill>
                <a:schemeClr val="lt1"/>
              </a:solidFill>
              <a:latin typeface="Barlow"/>
              <a:ea typeface="Barlow"/>
              <a:cs typeface="Barlow"/>
              <a:sym typeface="Barlow"/>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