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hBks6jAGZJlLxblvM8bL7VGFWJ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0C7957-3824-480A-AD69-85BFF24B37BD}">
  <a:tblStyle styleId="{310C7957-3824-480A-AD69-85BFF24B37B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" name="Google Shape;48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6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17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7"/>
          <p:cNvSpPr txBox="1"/>
          <p:nvPr/>
        </p:nvSpPr>
        <p:spPr>
          <a:xfrm>
            <a:off x="-40725" y="4872750"/>
            <a:ext cx="34890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Plenary, 4-6 November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58775" y="67050"/>
            <a:ext cx="57639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OST-VC White Paper </a:t>
            </a:r>
            <a:b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 Coordinated International Satellite Altimetry Virtual Constellation</a:t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4252225" y="3103950"/>
            <a:ext cx="4833000" cy="1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E. Obligis, EUMETSAT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Y. Faugère, CNES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OST-VC co-chairs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Agenda Item #7.4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39th CEOS Plenary</a:t>
            </a:r>
            <a:endParaRPr b="1" i="0" sz="12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Bath, United Kingdom</a:t>
            </a:r>
            <a:endParaRPr b="1" i="0" sz="12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4th - 6th November, 2025</a:t>
            </a:r>
            <a:endParaRPr b="1" i="0" sz="1200" u="none" cap="none" strike="noStrike">
              <a:solidFill>
                <a:srgbClr val="33445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/>
        </p:nvSpPr>
        <p:spPr>
          <a:xfrm>
            <a:off x="70515" y="77436"/>
            <a:ext cx="6501384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430737" y="1041000"/>
            <a:ext cx="8327501" cy="2746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international collaboration across continents has been key to the success story that is satellite altimetry (e.g. OSTST):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❖"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Most of the altimeter missions have been multi-national and multi-institutional;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❖"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Incredible user community that has historically been very open and collaborative, spanning an immense array of disciplines: oceanography, geodesy, weather monitoring and forecast, hydrology, space technology, and many more.</a:t>
            </a:r>
            <a:endParaRPr/>
          </a:p>
          <a:p>
            <a:pPr indent="-12858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Strong expectation is that such transnational and transformative collaboration continues for the coming decades.</a:t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2"/>
          <p:cNvSpPr txBox="1"/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Key outcomes (3/3)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/>
        </p:nvSpPr>
        <p:spPr>
          <a:xfrm>
            <a:off x="70515" y="77436"/>
            <a:ext cx="6501384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2754904" y="3476250"/>
            <a:ext cx="8392124" cy="25622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/>
          </a:p>
          <a:p>
            <a:pPr indent="0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Noto Sans Symbols"/>
              <a:buNone/>
            </a:pPr>
            <a:r>
              <a:t/>
            </a:r>
            <a:endParaRPr b="1" i="0" sz="405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5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50" u="none" cap="none" strike="noStrik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230932" y="1002090"/>
            <a:ext cx="8327501" cy="2331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❖"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 draft version of the white paper delivered to CEOS in October 2025;</a:t>
            </a:r>
            <a:endParaRPr/>
          </a:p>
          <a:p>
            <a:pPr indent="-12858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❖"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Presented to SIT WG on 11 September for information and discussion;</a:t>
            </a:r>
            <a:endParaRPr/>
          </a:p>
          <a:p>
            <a:pPr indent="-12858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❖"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Presented today for recommendation;</a:t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858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❖"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Proposed to be presented to the community during the next OSTST, 16 November 2025.</a:t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858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8588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 txBox="1"/>
          <p:nvPr>
            <p:ph type="title"/>
          </p:nvPr>
        </p:nvSpPr>
        <p:spPr>
          <a:xfrm>
            <a:off x="132036" y="131954"/>
            <a:ext cx="7040148" cy="5842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Way forward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 txBox="1"/>
          <p:nvPr/>
        </p:nvSpPr>
        <p:spPr>
          <a:xfrm>
            <a:off x="134146" y="103310"/>
            <a:ext cx="6501384" cy="7386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Current constellation</a:t>
            </a:r>
            <a:endParaRPr b="0" i="0" sz="3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2699239" y="103310"/>
            <a:ext cx="41148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omputer screen shot of a space ship&#10;&#10;AI-generated content may be incorrect." id="52" name="Google Shape;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094" y="779389"/>
            <a:ext cx="7351606" cy="413551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/>
        </p:nvSpPr>
        <p:spPr>
          <a:xfrm>
            <a:off x="3935108" y="4665838"/>
            <a:ext cx="981359" cy="213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8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Courtesy of CLS</a:t>
            </a:r>
            <a:endParaRPr b="0" i="0" sz="788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4074754" y="891659"/>
            <a:ext cx="3977371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11 missions in flight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11 missions to come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0" u="none" cap="none" strike="noStrik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And regular and consistent reprocessing of old missions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92D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idx="1" type="body"/>
          </p:nvPr>
        </p:nvSpPr>
        <p:spPr>
          <a:xfrm>
            <a:off x="132036" y="1022414"/>
            <a:ext cx="4654848" cy="34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200"/>
              <a:t>The future of Spaceborne Altimetry, also called the Purple book, was published in 1992.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200"/>
              <a:t>Then, in 2006, CEOS initiated the gathering of user requirements for a satellite constellation in support of ocean surface topography monitoring for the years </a:t>
            </a:r>
            <a:r>
              <a:rPr lang="en-US" sz="1200" u="sng"/>
              <a:t>2010 to 2025</a:t>
            </a:r>
            <a:r>
              <a:rPr lang="en-US" sz="1200"/>
              <a:t>. </a:t>
            </a:r>
            <a:endParaRPr/>
          </a:p>
          <a:p>
            <a:pPr indent="-3619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Font typeface="Noto Sans Symbols"/>
              <a:buChar char="⮚"/>
            </a:pPr>
            <a:r>
              <a:rPr lang="en-US" sz="1200"/>
              <a:t>In 2009 the Assmannshausen report (Escudier and Fellous, 2009) was published under EUMETSAT and NOAA leadership.</a:t>
            </a:r>
            <a:endParaRPr/>
          </a:p>
          <a:p>
            <a:pPr indent="0" lvl="0" marL="38100" rtl="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1200">
                <a:solidFill>
                  <a:schemeClr val="accent2"/>
                </a:solidFill>
              </a:rPr>
              <a:t>All the high-level requirements from that document have since been implemented.</a:t>
            </a:r>
            <a:endParaRPr sz="1200">
              <a:solidFill>
                <a:schemeClr val="accent2"/>
              </a:solidFill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200"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Scope</a:t>
            </a:r>
            <a:endParaRPr/>
          </a:p>
        </p:txBody>
      </p:sp>
      <p:pic>
        <p:nvPicPr>
          <p:cNvPr id="61" name="Google Shape;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6217" y="1815306"/>
            <a:ext cx="1680743" cy="23220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62" name="Google Shape;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9308" y="1825521"/>
            <a:ext cx="1620000" cy="230157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3" name="Google Shape;63;p5"/>
          <p:cNvSpPr txBox="1"/>
          <p:nvPr/>
        </p:nvSpPr>
        <p:spPr>
          <a:xfrm>
            <a:off x="7866193" y="1416776"/>
            <a:ext cx="5709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2009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5"/>
          <p:cNvSpPr txBox="1"/>
          <p:nvPr/>
        </p:nvSpPr>
        <p:spPr>
          <a:xfrm>
            <a:off x="5772029" y="1368770"/>
            <a:ext cx="5148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1992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idx="1" type="body"/>
          </p:nvPr>
        </p:nvSpPr>
        <p:spPr>
          <a:xfrm>
            <a:off x="45720" y="922684"/>
            <a:ext cx="9052560" cy="34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81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r>
              <a:rPr lang="en-US" sz="1100"/>
              <a:t>Update needed to consider:</a:t>
            </a:r>
            <a:endParaRPr/>
          </a:p>
          <a:p>
            <a:pPr indent="-36195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New emerging applications from historically “ocean missions”:</a:t>
            </a:r>
            <a:endParaRPr/>
          </a:p>
          <a:p>
            <a: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Coastal applications, marine meteorology, waves  and currents;</a:t>
            </a:r>
            <a:endParaRPr sz="1100"/>
          </a:p>
          <a:p>
            <a: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Polar monitoring of sea level, ice thickness and glaciers;</a:t>
            </a:r>
            <a:endParaRPr sz="1100"/>
          </a:p>
          <a:p>
            <a: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Hydrological applications such as lake, river and wetland levels, slopes, volumes and discharges;</a:t>
            </a:r>
            <a:endParaRPr sz="1100"/>
          </a:p>
          <a:p>
            <a: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Climate monitoring, through the assessment of global and regional sea level change, its trend and acceleration.</a:t>
            </a:r>
            <a:endParaRPr sz="1100"/>
          </a:p>
          <a:p>
            <a:pPr indent="-361950" lvl="0" marL="457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New innovative technologies implemented on-board recent altimetry missions:</a:t>
            </a:r>
            <a:endParaRPr sz="1100"/>
          </a:p>
          <a:p>
            <a: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The use of Ka-band as implemented in SARAL/AltiKa, SWOT/KaRin and planned for the CRISTAL mission;</a:t>
            </a:r>
            <a:endParaRPr sz="1100"/>
          </a:p>
          <a:p>
            <a: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Synthetic Aperture Radar (SAR, also known as delay-Doppler) altimetry as implemented on CryoSat-2, Sentinel-3, and Sentinel-6;</a:t>
            </a:r>
            <a:endParaRPr sz="1100"/>
          </a:p>
          <a:p>
            <a:pPr indent="-342900" lvl="1" marL="9144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100"/>
              <a:t>Wide-swath altimetry as demonstrated with SWOT and planned for Sentinel-3 Next Generation Topography mission.</a:t>
            </a:r>
            <a:endParaRPr sz="1100"/>
          </a:p>
          <a:p>
            <a:pPr indent="0" lvl="0" marL="381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100"/>
          </a:p>
        </p:txBody>
      </p:sp>
      <p:sp>
        <p:nvSpPr>
          <p:cNvPr id="70" name="Google Shape;70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Purpose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 txBox="1"/>
          <p:nvPr>
            <p:ph idx="1" type="body"/>
          </p:nvPr>
        </p:nvSpPr>
        <p:spPr>
          <a:xfrm>
            <a:off x="132036" y="942520"/>
            <a:ext cx="5061204" cy="34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81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1200"/>
              <a:t>“A Coordinated International Satellite Altimetry Virtual Constellation: Towards 2050”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sz="1200"/>
          </a:p>
          <a:p>
            <a:pPr indent="-317499" lvl="4" marL="852862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200"/>
              <a:t>Inventory of current user needs* including emerging ones;</a:t>
            </a:r>
            <a:endParaRPr/>
          </a:p>
          <a:p>
            <a:pPr indent="-317499" lvl="4" marL="852862" rtl="0" algn="l">
              <a:lnSpc>
                <a:spcPct val="150000"/>
              </a:lnSpc>
              <a:spcBef>
                <a:spcPts val="681"/>
              </a:spcBef>
              <a:spcAft>
                <a:spcPts val="0"/>
              </a:spcAft>
              <a:buSzPts val="1400"/>
              <a:buFont typeface="Noto Sans Symbols"/>
              <a:buChar char="▪"/>
            </a:pPr>
            <a:r>
              <a:rPr lang="en-US" sz="1200"/>
              <a:t>Identification of gaps in the current international space constellation.</a:t>
            </a:r>
            <a:endParaRPr/>
          </a:p>
          <a:p>
            <a:pPr indent="0" lvl="4" marL="595688" rtl="0" algn="l">
              <a:lnSpc>
                <a:spcPct val="150000"/>
              </a:lnSpc>
              <a:spcBef>
                <a:spcPts val="681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2" marL="0" rtl="0" algn="l">
              <a:lnSpc>
                <a:spcPct val="150000"/>
              </a:lnSpc>
              <a:spcBef>
                <a:spcPts val="681"/>
              </a:spcBef>
              <a:spcAft>
                <a:spcPts val="0"/>
              </a:spcAft>
              <a:buSzPts val="1500"/>
              <a:buNone/>
            </a:pPr>
            <a:r>
              <a:rPr i="1" lang="en-US" sz="1200"/>
              <a:t>(*) It is up to agencies, once the coordinated space programmes are decided, to set up mission requirements documents.</a:t>
            </a:r>
            <a:endParaRPr/>
          </a:p>
          <a:p>
            <a:pPr indent="0" lvl="2" marL="0" rtl="0" algn="l">
              <a:lnSpc>
                <a:spcPct val="150000"/>
              </a:lnSpc>
              <a:spcBef>
                <a:spcPts val="681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200"/>
          </a:p>
          <a:p>
            <a:pPr indent="0" lvl="0" marL="38100" rtl="0" algn="l">
              <a:lnSpc>
                <a:spcPct val="150000"/>
              </a:lnSpc>
              <a:spcBef>
                <a:spcPts val="1081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200"/>
          </a:p>
        </p:txBody>
      </p:sp>
      <p:sp>
        <p:nvSpPr>
          <p:cNvPr id="76" name="Google Shape;76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Purpose</a:t>
            </a:r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920" y="990526"/>
            <a:ext cx="2463306" cy="3497175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/>
        </p:nvSpPr>
        <p:spPr>
          <a:xfrm>
            <a:off x="70515" y="77436"/>
            <a:ext cx="6501384" cy="5770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Authors</a:t>
            </a:r>
            <a:endParaRPr b="0" i="0" sz="3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163384" y="1036729"/>
            <a:ext cx="8980616" cy="33008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Editorial team:  EUMETSAT - CNES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E. Obligis (EUMETSAT), OST-VC co-chair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Y. Faugère (CNES, FR), OST-VC co-chair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R. Scharroo (EUMETSAT), OSTST project scientist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P. Bonnefond (Observatoire de Paris for CNES, FR), OSTST project scientist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A. Sylvestre-Baron (CNES, FR), previous OST-VC co-chair</a:t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Contributors: 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OST-VC members</a:t>
            </a:r>
            <a:endParaRPr/>
          </a:p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b="0" i="0" lang="en-US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experts from the altimetry community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4896612" y="4337603"/>
            <a:ext cx="367119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OSTST : Ocean Surface Topography Science Team</a:t>
            </a:r>
            <a:endParaRPr b="0" i="1" sz="10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/>
        </p:nvSpPr>
        <p:spPr>
          <a:xfrm>
            <a:off x="-14858" y="0"/>
            <a:ext cx="4158233" cy="1038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the user needs and gap analysis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1" y="873131"/>
            <a:ext cx="4158233" cy="445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all applications: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Ocean Dynamics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Operational oceanography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Biology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Sea state and surface currents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Inland waters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Coastal and continental shelf waters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Ice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Geodesy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Extreme events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Weather monitoring and forecast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Climate Monitoring and Research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transversal activities: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Calibration and Validation</a:t>
            </a:r>
            <a:endParaRPr/>
          </a:p>
          <a:p>
            <a:pPr indent="-214313" lvl="0" marL="2143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and user service components</a:t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8113" lvl="0" marL="2143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38113" lvl="0" marL="21431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4535" lvl="0" marL="160735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1" name="Google Shape;91;p9"/>
          <p:cNvGraphicFramePr/>
          <p:nvPr/>
        </p:nvGraphicFramePr>
        <p:xfrm>
          <a:off x="3919275" y="9207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{310C7957-3824-480A-AD69-85BFF24B37BD}</a:tableStyleId>
              </a:tblPr>
              <a:tblGrid>
                <a:gridCol w="957850"/>
                <a:gridCol w="1047400"/>
                <a:gridCol w="688300"/>
                <a:gridCol w="698975"/>
                <a:gridCol w="594150"/>
                <a:gridCol w="480525"/>
                <a:gridCol w="565150"/>
              </a:tblGrid>
              <a:tr h="17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/>
                        <a:t>Application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/>
                        <a:t>Horizontal Resolution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/>
                        <a:t>Temporal Resolution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/>
                        <a:t>Delivery Timeliness 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/>
                        <a:t>Accuracy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/>
                        <a:t>Stability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40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Open ocean mesoscale topography 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1-10 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1-5 days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few hours (for operational purposes)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1 cm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20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Open ocean wind speed 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&lt;10 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&lt;1 day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3 hour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 m/s (wind speed)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10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Open ocean SWH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&lt;10 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&lt;1 day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3 hour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&lt;10%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10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Open ocean currents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&lt;10 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1 day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3 hour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5 cm/s (currents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26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Open ocean directional wave spectra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60-1000m</a:t>
                      </a:r>
                      <a:endParaRPr sz="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20km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1 day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3 hour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15%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15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Coastal waters (topography)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&lt;100 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&lt; 1 hour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&lt;1 hour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1 cm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40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Inland Waters topography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&lt;50m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1 day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few hours (for operational purposes)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10cm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10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Land ice topography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 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 month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 month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50 cm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1 cm/yr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10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Sea ice thickness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 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 day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 day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10 cm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20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Geodesy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&lt; 1 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&lt; 1 month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&lt; 12 months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 1 microrad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 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</a:tr>
              <a:tr h="48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Extreme events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meters to kilometers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minutes to days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minutes (for events), months for baseline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phenomenon dependent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90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Global Mean Sea Level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100km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30 days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12 months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4 mm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&lt;0.1 mm/yr (90% CL) over 10-year and longer periods, and an accuracy of the GMSL acceleration</a:t>
                      </a:r>
                      <a:endParaRPr sz="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600" u="none" cap="none" strike="noStrike"/>
                        <a:t>of 0.5 mm/yr/ decade (90% CL) over 20-year and longer periods </a:t>
                      </a:r>
                      <a:endParaRPr sz="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</a:tr>
              <a:tr h="26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cap="none" strike="noStrike">
                          <a:solidFill>
                            <a:schemeClr val="dk2"/>
                          </a:solidFill>
                        </a:rPr>
                        <a:t>Regional Mean Sea Level</a:t>
                      </a:r>
                      <a:endParaRPr sz="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100km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7 days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12 months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600" u="none" cap="none" strike="noStrike"/>
                        <a:t>&lt; 1 cm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600" u="none" cap="none" strike="noStrike"/>
                        <a:t>0.3 mm/yr (90% CL) over 20-year and longer periods.</a:t>
                      </a:r>
                      <a:endParaRPr sz="600" u="none" cap="none" strike="noStrike">
                        <a:solidFill>
                          <a:srgbClr val="21212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Key outcomes (1/3)</a:t>
            </a:r>
            <a:endParaRPr/>
          </a:p>
        </p:txBody>
      </p:sp>
      <p:sp>
        <p:nvSpPr>
          <p:cNvPr id="97" name="Google Shape;97;p10"/>
          <p:cNvSpPr txBox="1"/>
          <p:nvPr>
            <p:ph idx="1" type="body"/>
          </p:nvPr>
        </p:nvSpPr>
        <p:spPr>
          <a:xfrm>
            <a:off x="45720" y="716206"/>
            <a:ext cx="9052560" cy="34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For most of the applications related to water level, both over sea and inland, relatively poor spatio-temporal sampling today (either lack in coverage or revisit time, or both). For example, ocean model resolution will soon reach a few kilometers at the global scale and 1 km or less at regional and coastal scales </a:t>
            </a:r>
            <a:endParaRPr sz="1100"/>
          </a:p>
          <a:p>
            <a: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100" u="sng"/>
              <a:t>Need to fly swath altimeters </a:t>
            </a:r>
            <a:r>
              <a:rPr lang="en-US" sz="1100"/>
              <a:t>: will be implemented with the Sentinel-3 Next Generation operational swath altimeters in the Copernicus programme</a:t>
            </a:r>
            <a:endParaRPr sz="1100"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For the monitoring and understanding of climate change and its contributors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100" u="sng"/>
              <a:t>Need to ensure the continuation of the now three decades long time series of reference altimeter missions</a:t>
            </a:r>
            <a:r>
              <a:rPr lang="en-US" sz="1100"/>
              <a:t>, preferably maintaining the same ground track to ensure uninterrupted continuity (Sentinel-6 and Sentinel-6NG)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For sea state and surface currents considered a still underdeveloped domain of satellite altimetry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100"/>
              <a:t>Need to investigate SAR and swath altimetry to aid the disentangling between wind driven waves from swell as well as surface and geostrophic currents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100"/>
              <a:t>Need surface current observations for science (understanding of ocean-atmosphere interaction, the energy transport, …) and many applications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Key outcomes (2/3)</a:t>
            </a:r>
            <a:endParaRPr/>
          </a:p>
        </p:txBody>
      </p:sp>
      <p:sp>
        <p:nvSpPr>
          <p:cNvPr id="103" name="Google Shape;103;p11"/>
          <p:cNvSpPr txBox="1"/>
          <p:nvPr>
            <p:ph idx="1" type="body"/>
          </p:nvPr>
        </p:nvSpPr>
        <p:spPr>
          <a:xfrm>
            <a:off x="-24003" y="907935"/>
            <a:ext cx="9192006" cy="3497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Relatively poor coverage of polar areas which is key to climate change monitoring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100"/>
              <a:t>Need to continue the observation of the poles with altimetry (potential gap between Cryosat-2 and CRISTAL missions if any should be minimized)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In-situ / FRM data for calibration and validation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100"/>
              <a:t>Need to maintain and further develop transponders, corner reflectors, tide gauges, drifting/profiling floats…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Gap and opportunity in developing higher level products in synergy with other satellite-borne sensors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100"/>
              <a:t>Need combination with SAR, scatterometers, radiometers, visible or infrared imagers, etc.) and/or other geophysical parameters (ocean color, sea surface temperature, ocean salinity, etc.)</a:t>
            </a:r>
            <a:endParaRPr/>
          </a:p>
          <a:p>
            <a:pPr indent="-3619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1100"/>
              <a:t>Service to users could be improved to serve more applications and to reach a broader user community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100"/>
              <a:t>Need to follow the data distribution technologies for a larger user uptake, maintain open and free data policies, provide adequate and accessible documentation, develop further cloud/hosted processing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100"/>
          </a:p>
          <a:p>
            <a: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100"/>
          </a:p>
          <a:p>
            <a: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100"/>
          </a:p>
          <a:p>
            <a:pPr indent="0" lvl="0" marL="381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Estelle Obligis</dc:creator>
</cp:coreProperties>
</file>