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5143500" cx="9144000"/>
  <p:notesSz cx="6858000" cy="9144000"/>
  <p:embeddedFontLst>
    <p:embeddedFont>
      <p:font typeface="Montserrat"/>
      <p:regular r:id="rId26"/>
      <p:bold r:id="rId27"/>
      <p:italic r:id="rId28"/>
      <p:boldItalic r:id="rId29"/>
    </p:embeddedFont>
    <p:embeddedFont>
      <p:font typeface="Montserrat Medium"/>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regular.fntdata"/><Relationship Id="rId25" Type="http://schemas.openxmlformats.org/officeDocument/2006/relationships/slide" Target="slides/slide20.xml"/><Relationship Id="rId28" Type="http://schemas.openxmlformats.org/officeDocument/2006/relationships/font" Target="fonts/Montserrat-italic.fntdata"/><Relationship Id="rId27" Type="http://schemas.openxmlformats.org/officeDocument/2006/relationships/font" Target="fonts/Montserrat-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Medium-bold.fntdata"/><Relationship Id="rId30" Type="http://schemas.openxmlformats.org/officeDocument/2006/relationships/font" Target="fonts/MontserratMedium-regular.fntdata"/><Relationship Id="rId11" Type="http://schemas.openxmlformats.org/officeDocument/2006/relationships/slide" Target="slides/slide6.xml"/><Relationship Id="rId33" Type="http://schemas.openxmlformats.org/officeDocument/2006/relationships/font" Target="fonts/MontserratMedium-boldItalic.fntdata"/><Relationship Id="rId10" Type="http://schemas.openxmlformats.org/officeDocument/2006/relationships/slide" Target="slides/slide5.xml"/><Relationship Id="rId32" Type="http://schemas.openxmlformats.org/officeDocument/2006/relationships/font" Target="fonts/MontserratMedium-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 name="Shape 40"/>
        <p:cNvGrpSpPr/>
        <p:nvPr/>
      </p:nvGrpSpPr>
      <p:grpSpPr>
        <a:xfrm>
          <a:off x="0" y="0"/>
          <a:ext cx="0" cy="0"/>
          <a:chOff x="0" y="0"/>
          <a:chExt cx="0" cy="0"/>
        </a:xfrm>
      </p:grpSpPr>
      <p:sp>
        <p:nvSpPr>
          <p:cNvPr id="41" name="Google Shape;41;g384e8f040cc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 name="Google Shape;42;g384e8f040cc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3861c84df7c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g3861c84df7c_0_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3861c84df7c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g3861c84df7c_0_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3861c84df7c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g3861c84df7c_0_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3861c84df7c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g3861c84df7c_0_5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3861c84df7c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g3861c84df7c_0_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3861c84df7c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g3861c84df7c_0_6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3861c84df7c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g3861c84df7c_0_7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3861c84df7c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g3861c84df7c_0_7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3861c84df7c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g3861c84df7c_0_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3861c84df7c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g3861c84df7c_0_9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 name="Shape 46"/>
        <p:cNvGrpSpPr/>
        <p:nvPr/>
      </p:nvGrpSpPr>
      <p:grpSpPr>
        <a:xfrm>
          <a:off x="0" y="0"/>
          <a:ext cx="0" cy="0"/>
          <a:chOff x="0" y="0"/>
          <a:chExt cx="0" cy="0"/>
        </a:xfrm>
      </p:grpSpPr>
      <p:sp>
        <p:nvSpPr>
          <p:cNvPr id="47" name="Google Shape;47;g3861c84df7c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g3861c84df7c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3861c84df7c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g3861c84df7c_0_10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g3861c84df7c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g3861c84df7c_0_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39b4243254c_0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39b4243254c_0_2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386248a7ae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g386248a7ae1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3861c84df7c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g3861c84df7c_0_1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3861c84df7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g3861c84df7c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3861c84df7c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g3861c84df7c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384e8f040cc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g384e8f040cc_0_6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1.jpg"/><Relationship Id="rId4" Type="http://schemas.openxmlformats.org/officeDocument/2006/relationships/image" Target="../media/image7.jpg"/><Relationship Id="rId5" Type="http://schemas.openxmlformats.org/officeDocument/2006/relationships/image" Target="../media/image3.png"/><Relationship Id="rId6"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b="0" l="0" r="0" t="0"/>
          <a:stretch/>
        </p:blipFill>
        <p:spPr>
          <a:xfrm>
            <a:off x="2476313" y="1699297"/>
            <a:ext cx="6216117" cy="2067536"/>
          </a:xfrm>
          <a:prstGeom prst="rect">
            <a:avLst/>
          </a:prstGeom>
          <a:noFill/>
          <a:ln>
            <a:noFill/>
          </a:ln>
        </p:spPr>
      </p:pic>
      <p:pic>
        <p:nvPicPr>
          <p:cNvPr id="13" name="Google Shape;13;p2"/>
          <p:cNvPicPr preferRelativeResize="0"/>
          <p:nvPr/>
        </p:nvPicPr>
        <p:blipFill rotWithShape="1">
          <a:blip r:embed="rId3">
            <a:alphaModFix/>
          </a:blip>
          <a:srcRect b="-113" l="0" r="0" t="0"/>
          <a:stretch/>
        </p:blipFill>
        <p:spPr>
          <a:xfrm flipH="1" rot="10800000">
            <a:off x="2118210" y="3618186"/>
            <a:ext cx="4043667" cy="1528573"/>
          </a:xfrm>
          <a:prstGeom prst="rect">
            <a:avLst/>
          </a:prstGeom>
          <a:noFill/>
          <a:ln>
            <a:noFill/>
          </a:ln>
        </p:spPr>
      </p:pic>
      <p:pic>
        <p:nvPicPr>
          <p:cNvPr descr="A picture containing nature&#10;&#10;Description automatically generated" id="14" name="Google Shape;14;p2"/>
          <p:cNvPicPr preferRelativeResize="0"/>
          <p:nvPr/>
        </p:nvPicPr>
        <p:blipFill rotWithShape="1">
          <a:blip r:embed="rId4">
            <a:alphaModFix/>
          </a:blip>
          <a:srcRect b="0" l="0" r="0" t="0"/>
          <a:stretch/>
        </p:blipFill>
        <p:spPr>
          <a:xfrm>
            <a:off x="6358008" y="-1"/>
            <a:ext cx="2785992" cy="2015111"/>
          </a:xfrm>
          <a:prstGeom prst="rect">
            <a:avLst/>
          </a:prstGeom>
          <a:noFill/>
          <a:ln>
            <a:noFill/>
          </a:ln>
        </p:spPr>
      </p:pic>
      <p:sp>
        <p:nvSpPr>
          <p:cNvPr id="15" name="Google Shape;15;p2"/>
          <p:cNvSpPr/>
          <p:nvPr/>
        </p:nvSpPr>
        <p:spPr>
          <a:xfrm flipH="1">
            <a:off x="4092296" y="1476329"/>
            <a:ext cx="5063603" cy="367583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6" name="Google Shape;16;p2"/>
          <p:cNvSpPr/>
          <p:nvPr/>
        </p:nvSpPr>
        <p:spPr>
          <a:xfrm flipH="1">
            <a:off x="-6599" y="-10906"/>
            <a:ext cx="9152384" cy="5161407"/>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17" name="Google Shape;17;p2"/>
          <p:cNvPicPr preferRelativeResize="0"/>
          <p:nvPr/>
        </p:nvPicPr>
        <p:blipFill rotWithShape="1">
          <a:blip r:embed="rId5">
            <a:alphaModFix/>
          </a:blip>
          <a:srcRect b="0" l="0" r="0" t="0"/>
          <a:stretch/>
        </p:blipFill>
        <p:spPr>
          <a:xfrm>
            <a:off x="103823" y="3983624"/>
            <a:ext cx="2054172" cy="1131386"/>
          </a:xfrm>
          <a:prstGeom prst="rect">
            <a:avLst/>
          </a:prstGeom>
          <a:noFill/>
          <a:ln>
            <a:noFill/>
          </a:ln>
          <a:effectLst>
            <a:outerShdw blurRad="50800" rotWithShape="0" algn="tl" dir="2700000" dist="38100">
              <a:srgbClr val="000000">
                <a:alpha val="40000"/>
              </a:srgbClr>
            </a:outerShdw>
          </a:effectLst>
        </p:spPr>
      </p:pic>
      <p:pic>
        <p:nvPicPr>
          <p:cNvPr id="18" name="Google Shape;18;p2"/>
          <p:cNvPicPr preferRelativeResize="0"/>
          <p:nvPr/>
        </p:nvPicPr>
        <p:blipFill rotWithShape="1">
          <a:blip r:embed="rId6">
            <a:alphaModFix amt="34000"/>
          </a:blip>
          <a:srcRect b="-8773" l="32582" r="8554" t="2399"/>
          <a:stretch/>
        </p:blipFill>
        <p:spPr>
          <a:xfrm rot="5400000">
            <a:off x="4300773" y="-762121"/>
            <a:ext cx="4091400" cy="5610600"/>
          </a:xfrm>
          <a:prstGeom prst="rtTriangle">
            <a:avLst/>
          </a:prstGeom>
          <a:noFill/>
          <a:ln>
            <a:noFill/>
          </a:ln>
        </p:spPr>
      </p:pic>
      <p:pic>
        <p:nvPicPr>
          <p:cNvPr id="19" name="Google Shape;19;p2"/>
          <p:cNvPicPr preferRelativeResize="0"/>
          <p:nvPr/>
        </p:nvPicPr>
        <p:blipFill rotWithShape="1">
          <a:blip r:embed="rId6">
            <a:alphaModFix amt="34000"/>
          </a:blip>
          <a:srcRect b="673" l="54016" r="11355" t="36081"/>
          <a:stretch/>
        </p:blipFill>
        <p:spPr>
          <a:xfrm rot="-5400000">
            <a:off x="4344520" y="3615007"/>
            <a:ext cx="1289700" cy="1775100"/>
          </a:xfrm>
          <a:prstGeom prst="rtTriangle">
            <a:avLst/>
          </a:prstGeom>
          <a:noFill/>
          <a:ln>
            <a:noFill/>
          </a:ln>
        </p:spPr>
      </p:pic>
      <p:sp>
        <p:nvSpPr>
          <p:cNvPr id="20" name="Google Shape;20;p2"/>
          <p:cNvSpPr txBox="1"/>
          <p:nvPr>
            <p:ph type="title"/>
          </p:nvPr>
        </p:nvSpPr>
        <p:spPr>
          <a:xfrm>
            <a:off x="132035" y="131953"/>
            <a:ext cx="4617900" cy="29796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6000"/>
              <a:buFont typeface="Montserrat Medium"/>
              <a:buNone/>
              <a:defRPr i="0" sz="6000" u="none" cap="none" strike="noStrike">
                <a:solidFill>
                  <a:schemeClr val="lt1"/>
                </a:solidFill>
                <a:latin typeface="Montserrat Medium"/>
                <a:ea typeface="Montserrat Medium"/>
                <a:cs typeface="Montserrat Medium"/>
                <a:sym typeface="Montserrat Medium"/>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 name="Shape 21"/>
        <p:cNvGrpSpPr/>
        <p:nvPr/>
      </p:nvGrpSpPr>
      <p:grpSpPr>
        <a:xfrm>
          <a:off x="0" y="0"/>
          <a:ext cx="0" cy="0"/>
          <a:chOff x="0" y="0"/>
          <a:chExt cx="0" cy="0"/>
        </a:xfrm>
      </p:grpSpPr>
      <p:sp>
        <p:nvSpPr>
          <p:cNvPr id="22" name="Google Shape;22;p3"/>
          <p:cNvSpPr/>
          <p:nvPr/>
        </p:nvSpPr>
        <p:spPr>
          <a:xfrm>
            <a:off x="0" y="1"/>
            <a:ext cx="9144000" cy="77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dk2"/>
              </a:solidFill>
              <a:latin typeface="Arial"/>
              <a:ea typeface="Arial"/>
              <a:cs typeface="Arial"/>
              <a:sym typeface="Arial"/>
            </a:endParaRPr>
          </a:p>
        </p:txBody>
      </p:sp>
      <p:pic>
        <p:nvPicPr>
          <p:cNvPr id="23" name="Google Shape;23;p3"/>
          <p:cNvPicPr preferRelativeResize="0"/>
          <p:nvPr/>
        </p:nvPicPr>
        <p:blipFill rotWithShape="1">
          <a:blip r:embed="rId2">
            <a:alphaModFix amt="34000"/>
          </a:blip>
          <a:srcRect b="35419" l="51339" r="-2839" t="39269"/>
          <a:stretch/>
        </p:blipFill>
        <p:spPr>
          <a:xfrm flipH="1">
            <a:off x="6978317" y="0"/>
            <a:ext cx="2165683" cy="778120"/>
          </a:xfrm>
          <a:prstGeom prst="rect">
            <a:avLst/>
          </a:prstGeom>
          <a:noFill/>
          <a:ln>
            <a:noFill/>
          </a:ln>
        </p:spPr>
      </p:pic>
      <p:pic>
        <p:nvPicPr>
          <p:cNvPr id="24" name="Google Shape;24;p3"/>
          <p:cNvPicPr preferRelativeResize="0"/>
          <p:nvPr/>
        </p:nvPicPr>
        <p:blipFill rotWithShape="1">
          <a:blip r:embed="rId3">
            <a:alphaModFix/>
          </a:blip>
          <a:srcRect b="0" l="0" r="0" t="0"/>
          <a:stretch/>
        </p:blipFill>
        <p:spPr>
          <a:xfrm>
            <a:off x="7343775" y="83742"/>
            <a:ext cx="1520926" cy="602579"/>
          </a:xfrm>
          <a:prstGeom prst="rect">
            <a:avLst/>
          </a:prstGeom>
          <a:noFill/>
          <a:ln>
            <a:noFill/>
          </a:ln>
          <a:effectLst>
            <a:outerShdw blurRad="50800" rotWithShape="0" algn="tl" dir="2700000" dist="38100">
              <a:srgbClr val="000000">
                <a:alpha val="40000"/>
              </a:srgbClr>
            </a:outerShdw>
          </a:effectLst>
        </p:spPr>
      </p:pic>
      <p:sp>
        <p:nvSpPr>
          <p:cNvPr id="25" name="Google Shape;25;p3"/>
          <p:cNvSpPr/>
          <p:nvPr/>
        </p:nvSpPr>
        <p:spPr>
          <a:xfrm>
            <a:off x="-1333" y="4930953"/>
            <a:ext cx="9145200" cy="2124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dk2"/>
              </a:solidFill>
              <a:latin typeface="Arial"/>
              <a:ea typeface="Arial"/>
              <a:cs typeface="Arial"/>
              <a:sym typeface="Arial"/>
            </a:endParaRPr>
          </a:p>
        </p:txBody>
      </p:sp>
      <p:sp>
        <p:nvSpPr>
          <p:cNvPr id="26" name="Google Shape;26;p3"/>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dk2"/>
              </a:solidFill>
              <a:latin typeface="Arial"/>
              <a:ea typeface="Arial"/>
              <a:cs typeface="Arial"/>
              <a:sym typeface="Arial"/>
            </a:endParaRPr>
          </a:p>
        </p:txBody>
      </p:sp>
      <p:sp>
        <p:nvSpPr>
          <p:cNvPr id="27" name="Google Shape;27;p3"/>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i="0" lang="en" sz="1100" u="none" cap="none" strike="noStrike">
                <a:solidFill>
                  <a:schemeClr val="accent1"/>
                </a:solidFill>
                <a:latin typeface="Montserrat"/>
                <a:ea typeface="Montserrat"/>
                <a:cs typeface="Montserrat"/>
                <a:sym typeface="Montserrat"/>
              </a:rPr>
              <a:t>Slide </a:t>
            </a:r>
            <a:fld id="{00000000-1234-1234-1234-123412341234}" type="slidenum">
              <a:rPr b="1" i="0" lang="en" sz="1100" u="none" cap="none" strike="noStrike">
                <a:solidFill>
                  <a:schemeClr val="accent1"/>
                </a:solidFill>
                <a:latin typeface="Montserrat"/>
                <a:ea typeface="Montserrat"/>
                <a:cs typeface="Montserrat"/>
                <a:sym typeface="Montserrat"/>
              </a:rPr>
              <a:t>‹#›</a:t>
            </a:fld>
            <a:endParaRPr b="1" i="0" sz="1100" u="none" cap="none" strike="noStrike">
              <a:solidFill>
                <a:schemeClr val="accent1"/>
              </a:solidFill>
              <a:latin typeface="Montserrat"/>
              <a:ea typeface="Montserrat"/>
              <a:cs typeface="Montserrat"/>
              <a:sym typeface="Montserrat"/>
            </a:endParaRPr>
          </a:p>
        </p:txBody>
      </p:sp>
      <p:sp>
        <p:nvSpPr>
          <p:cNvPr id="28" name="Google Shape;28;p3"/>
          <p:cNvSpPr txBox="1"/>
          <p:nvPr>
            <p:ph idx="1" type="body"/>
          </p:nvPr>
        </p:nvSpPr>
        <p:spPr>
          <a:xfrm>
            <a:off x="243175" y="1168900"/>
            <a:ext cx="8621700" cy="34971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150000"/>
              </a:lnSpc>
              <a:spcBef>
                <a:spcPts val="800"/>
              </a:spcBef>
              <a:spcAft>
                <a:spcPts val="0"/>
              </a:spcAft>
              <a:buClr>
                <a:schemeClr val="dk1"/>
              </a:buClr>
              <a:buSzPts val="2100"/>
              <a:buFont typeface="Montserrat"/>
              <a:buChar char="❖"/>
              <a:defRPr i="0" sz="2100" u="none" cap="none" strike="noStrike">
                <a:solidFill>
                  <a:schemeClr val="dk1"/>
                </a:solidFill>
                <a:latin typeface="Montserrat"/>
                <a:ea typeface="Montserrat"/>
                <a:cs typeface="Montserrat"/>
                <a:sym typeface="Montserrat"/>
              </a:defRPr>
            </a:lvl1pPr>
            <a:lvl2pPr indent="-342900" lvl="1" marL="914400" marR="0" rtl="0" algn="l">
              <a:lnSpc>
                <a:spcPct val="150000"/>
              </a:lnSpc>
              <a:spcBef>
                <a:spcPts val="4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2pPr>
            <a:lvl3pPr indent="-323850" lvl="2" marL="1371600" marR="0" rtl="0" algn="l">
              <a:lnSpc>
                <a:spcPct val="150000"/>
              </a:lnSpc>
              <a:spcBef>
                <a:spcPts val="400"/>
              </a:spcBef>
              <a:spcAft>
                <a:spcPts val="0"/>
              </a:spcAft>
              <a:buClr>
                <a:schemeClr val="dk1"/>
              </a:buClr>
              <a:buSzPts val="1500"/>
              <a:buFont typeface="Montserrat"/>
              <a:buChar char="o"/>
              <a:defRPr i="0" sz="1500" u="none" cap="none" strike="noStrike">
                <a:solidFill>
                  <a:schemeClr val="dk1"/>
                </a:solidFill>
                <a:latin typeface="Montserrat"/>
                <a:ea typeface="Montserrat"/>
                <a:cs typeface="Montserrat"/>
                <a:sym typeface="Montserrat"/>
              </a:defRPr>
            </a:lvl3pPr>
            <a:lvl4pPr indent="-317500" lvl="3" marL="1828800" marR="0" rtl="0" algn="l">
              <a:lnSpc>
                <a:spcPct val="150000"/>
              </a:lnSpc>
              <a:spcBef>
                <a:spcPts val="400"/>
              </a:spcBef>
              <a:spcAft>
                <a:spcPts val="0"/>
              </a:spcAft>
              <a:buClr>
                <a:schemeClr val="dk1"/>
              </a:buClr>
              <a:buSzPts val="1400"/>
              <a:buFont typeface="Montserrat"/>
              <a:buChar char="•"/>
              <a:defRPr i="0" sz="1400" u="none" cap="none" strike="noStrike">
                <a:solidFill>
                  <a:schemeClr val="dk1"/>
                </a:solidFill>
                <a:latin typeface="Montserrat"/>
                <a:ea typeface="Montserrat"/>
                <a:cs typeface="Montserrat"/>
                <a:sym typeface="Montserrat"/>
              </a:defRPr>
            </a:lvl4pPr>
            <a:lvl5pPr indent="-317500" lvl="4" marL="2286000" marR="0" rtl="0" algn="l">
              <a:lnSpc>
                <a:spcPct val="150000"/>
              </a:lnSpc>
              <a:spcBef>
                <a:spcPts val="400"/>
              </a:spcBef>
              <a:spcAft>
                <a:spcPts val="0"/>
              </a:spcAft>
              <a:buClr>
                <a:schemeClr val="dk1"/>
              </a:buClr>
              <a:buSzPts val="1400"/>
              <a:buFont typeface="Montserrat"/>
              <a:buChar char="•"/>
              <a:defRPr i="0" sz="1400" u="none" cap="none" strike="noStrike">
                <a:solidFill>
                  <a:schemeClr val="dk1"/>
                </a:solidFill>
                <a:latin typeface="Montserrat"/>
                <a:ea typeface="Montserrat"/>
                <a:cs typeface="Montserrat"/>
                <a:sym typeface="Montserrat"/>
              </a:defRPr>
            </a:lvl5pPr>
            <a:lvl6pPr indent="-323850" lvl="5" marL="2743200" marR="0" rtl="0" algn="l">
              <a:lnSpc>
                <a:spcPct val="150000"/>
              </a:lnSpc>
              <a:spcBef>
                <a:spcPts val="400"/>
              </a:spcBef>
              <a:spcAft>
                <a:spcPts val="0"/>
              </a:spcAft>
              <a:buClr>
                <a:schemeClr val="dk1"/>
              </a:buClr>
              <a:buSzPts val="1500"/>
              <a:buFont typeface="Montserrat"/>
              <a:buChar char="•"/>
              <a:defRPr i="0" sz="1500" u="none" cap="none" strike="noStrike">
                <a:solidFill>
                  <a:schemeClr val="dk1"/>
                </a:solidFill>
                <a:latin typeface="Montserrat"/>
                <a:ea typeface="Montserrat"/>
                <a:cs typeface="Montserrat"/>
                <a:sym typeface="Montserrat"/>
              </a:defRPr>
            </a:lvl6pPr>
            <a:lvl7pPr indent="-323850" lvl="6" marL="3200400" marR="0" rtl="0" algn="l">
              <a:lnSpc>
                <a:spcPct val="150000"/>
              </a:lnSpc>
              <a:spcBef>
                <a:spcPts val="400"/>
              </a:spcBef>
              <a:spcAft>
                <a:spcPts val="0"/>
              </a:spcAft>
              <a:buClr>
                <a:schemeClr val="dk1"/>
              </a:buClr>
              <a:buSzPts val="1500"/>
              <a:buFont typeface="Montserrat"/>
              <a:buChar char="•"/>
              <a:defRPr i="0" sz="1500" u="none" cap="none" strike="noStrike">
                <a:solidFill>
                  <a:schemeClr val="dk1"/>
                </a:solidFill>
                <a:latin typeface="Montserrat"/>
                <a:ea typeface="Montserrat"/>
                <a:cs typeface="Montserrat"/>
                <a:sym typeface="Montserrat"/>
              </a:defRPr>
            </a:lvl7pPr>
            <a:lvl8pPr indent="-323850" lvl="7" marL="3657600" marR="0" rtl="0" algn="l">
              <a:lnSpc>
                <a:spcPct val="150000"/>
              </a:lnSpc>
              <a:spcBef>
                <a:spcPts val="400"/>
              </a:spcBef>
              <a:spcAft>
                <a:spcPts val="0"/>
              </a:spcAft>
              <a:buClr>
                <a:schemeClr val="dk1"/>
              </a:buClr>
              <a:buSzPts val="1500"/>
              <a:buFont typeface="Montserrat"/>
              <a:buChar char="•"/>
              <a:defRPr i="0" sz="1500" u="none" cap="none" strike="noStrike">
                <a:solidFill>
                  <a:schemeClr val="dk1"/>
                </a:solidFill>
                <a:latin typeface="Montserrat"/>
                <a:ea typeface="Montserrat"/>
                <a:cs typeface="Montserrat"/>
                <a:sym typeface="Montserrat"/>
              </a:defRPr>
            </a:lvl8pPr>
            <a:lvl9pPr indent="-323850" lvl="8" marL="4114800" marR="0" rtl="0" algn="l">
              <a:lnSpc>
                <a:spcPct val="150000"/>
              </a:lnSpc>
              <a:spcBef>
                <a:spcPts val="400"/>
              </a:spcBef>
              <a:spcAft>
                <a:spcPts val="0"/>
              </a:spcAft>
              <a:buClr>
                <a:schemeClr val="dk1"/>
              </a:buClr>
              <a:buSzPts val="1500"/>
              <a:buFont typeface="Montserrat"/>
              <a:buChar char="•"/>
              <a:defRPr i="0" sz="1500" u="none" cap="none" strike="noStrike">
                <a:solidFill>
                  <a:schemeClr val="dk1"/>
                </a:solidFill>
                <a:latin typeface="Montserrat"/>
                <a:ea typeface="Montserrat"/>
                <a:cs typeface="Montserrat"/>
                <a:sym typeface="Montserrat"/>
              </a:defRPr>
            </a:lvl9pPr>
          </a:lstStyle>
          <a:p/>
        </p:txBody>
      </p:sp>
      <p:sp>
        <p:nvSpPr>
          <p:cNvPr id="29" name="Google Shape;29;p3"/>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Montserrat Medium"/>
              <a:buNone/>
              <a:defRPr i="0" sz="3300" u="none" cap="none" strike="noStrike">
                <a:solidFill>
                  <a:schemeClr val="lt1"/>
                </a:solidFill>
                <a:latin typeface="Montserrat Medium"/>
                <a:ea typeface="Montserrat Medium"/>
                <a:cs typeface="Montserrat Medium"/>
                <a:sym typeface="Montserrat Medium"/>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30" name="Google Shape;30;p3"/>
          <p:cNvSpPr txBox="1"/>
          <p:nvPr/>
        </p:nvSpPr>
        <p:spPr>
          <a:xfrm>
            <a:off x="-40725" y="4872750"/>
            <a:ext cx="3489000" cy="35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chemeClr val="dk2"/>
                </a:solidFill>
                <a:latin typeface="Montserrat"/>
                <a:ea typeface="Montserrat"/>
                <a:cs typeface="Montserrat"/>
                <a:sym typeface="Montserrat"/>
              </a:rPr>
              <a:t>39th CEOS Plenary</a:t>
            </a:r>
            <a:r>
              <a:rPr b="1" lang="en" sz="1100">
                <a:solidFill>
                  <a:schemeClr val="dk2"/>
                </a:solidFill>
                <a:latin typeface="Montserrat"/>
                <a:ea typeface="Montserrat"/>
                <a:cs typeface="Montserrat"/>
                <a:sym typeface="Montserrat"/>
              </a:rPr>
              <a:t>,</a:t>
            </a:r>
            <a:r>
              <a:rPr b="1" lang="en" sz="1100">
                <a:solidFill>
                  <a:schemeClr val="dk2"/>
                </a:solidFill>
                <a:latin typeface="Montserrat"/>
                <a:ea typeface="Montserrat"/>
                <a:cs typeface="Montserrat"/>
                <a:sym typeface="Montserrat"/>
              </a:rPr>
              <a:t> 4-6 November 2025</a:t>
            </a:r>
            <a:endParaRPr b="1" sz="1100">
              <a:solidFill>
                <a:schemeClr val="dk2"/>
              </a:solidFill>
              <a:latin typeface="Montserrat"/>
              <a:ea typeface="Montserrat"/>
              <a:cs typeface="Montserrat"/>
              <a:sym typeface="Montserrat"/>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1" name="Shape 31"/>
        <p:cNvGrpSpPr/>
        <p:nvPr/>
      </p:nvGrpSpPr>
      <p:grpSpPr>
        <a:xfrm>
          <a:off x="0" y="0"/>
          <a:ext cx="0" cy="0"/>
          <a:chOff x="0" y="0"/>
          <a:chExt cx="0" cy="0"/>
        </a:xfrm>
      </p:grpSpPr>
      <p:sp>
        <p:nvSpPr>
          <p:cNvPr id="32" name="Google Shape;32;p4"/>
          <p:cNvSpPr/>
          <p:nvPr/>
        </p:nvSpPr>
        <p:spPr>
          <a:xfrm>
            <a:off x="0" y="1"/>
            <a:ext cx="9144000" cy="77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2"/>
              </a:solidFill>
              <a:latin typeface="Arial"/>
              <a:ea typeface="Arial"/>
              <a:cs typeface="Arial"/>
              <a:sym typeface="Arial"/>
            </a:endParaRPr>
          </a:p>
        </p:txBody>
      </p:sp>
      <p:pic>
        <p:nvPicPr>
          <p:cNvPr id="33" name="Google Shape;33;p4"/>
          <p:cNvPicPr preferRelativeResize="0"/>
          <p:nvPr/>
        </p:nvPicPr>
        <p:blipFill rotWithShape="1">
          <a:blip r:embed="rId2">
            <a:alphaModFix amt="34000"/>
          </a:blip>
          <a:srcRect b="35419" l="51339" r="-2839" t="39269"/>
          <a:stretch/>
        </p:blipFill>
        <p:spPr>
          <a:xfrm flipH="1">
            <a:off x="6978317" y="0"/>
            <a:ext cx="2165683" cy="778120"/>
          </a:xfrm>
          <a:prstGeom prst="rect">
            <a:avLst/>
          </a:prstGeom>
          <a:noFill/>
          <a:ln>
            <a:noFill/>
          </a:ln>
        </p:spPr>
      </p:pic>
      <p:pic>
        <p:nvPicPr>
          <p:cNvPr id="34" name="Google Shape;34;p4"/>
          <p:cNvPicPr preferRelativeResize="0"/>
          <p:nvPr/>
        </p:nvPicPr>
        <p:blipFill rotWithShape="1">
          <a:blip r:embed="rId3">
            <a:alphaModFix/>
          </a:blip>
          <a:srcRect b="0" l="0" r="0" t="0"/>
          <a:stretch/>
        </p:blipFill>
        <p:spPr>
          <a:xfrm>
            <a:off x="7343775" y="83742"/>
            <a:ext cx="1520926" cy="602579"/>
          </a:xfrm>
          <a:prstGeom prst="rect">
            <a:avLst/>
          </a:prstGeom>
          <a:noFill/>
          <a:ln>
            <a:noFill/>
          </a:ln>
          <a:effectLst>
            <a:outerShdw blurRad="50800" rotWithShape="0" algn="tl" dir="2700000" dist="38100">
              <a:srgbClr val="000000">
                <a:alpha val="40000"/>
              </a:srgbClr>
            </a:outerShdw>
          </a:effectLst>
        </p:spPr>
      </p:pic>
      <p:sp>
        <p:nvSpPr>
          <p:cNvPr id="35" name="Google Shape;35;p4"/>
          <p:cNvSpPr/>
          <p:nvPr/>
        </p:nvSpPr>
        <p:spPr>
          <a:xfrm>
            <a:off x="-1333" y="4930953"/>
            <a:ext cx="9145200" cy="2124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2"/>
              </a:solidFill>
              <a:latin typeface="Arial"/>
              <a:ea typeface="Arial"/>
              <a:cs typeface="Arial"/>
              <a:sym typeface="Arial"/>
            </a:endParaRPr>
          </a:p>
        </p:txBody>
      </p:sp>
      <p:sp>
        <p:nvSpPr>
          <p:cNvPr id="36" name="Google Shape;36;p4"/>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2"/>
              </a:solidFill>
              <a:latin typeface="Arial"/>
              <a:ea typeface="Arial"/>
              <a:cs typeface="Arial"/>
              <a:sym typeface="Arial"/>
            </a:endParaRPr>
          </a:p>
        </p:txBody>
      </p:sp>
      <p:sp>
        <p:nvSpPr>
          <p:cNvPr id="37" name="Google Shape;37;p4"/>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i="0" lang="en" sz="1100" u="none" cap="none" strike="noStrike">
                <a:solidFill>
                  <a:schemeClr val="accent1"/>
                </a:solidFill>
                <a:latin typeface="Montserrat"/>
                <a:ea typeface="Montserrat"/>
                <a:cs typeface="Montserrat"/>
                <a:sym typeface="Montserrat"/>
              </a:rPr>
              <a:t>Slide </a:t>
            </a:r>
            <a:fld id="{00000000-1234-1234-1234-123412341234}" type="slidenum">
              <a:rPr b="1" i="0" lang="en" sz="1100" u="none" cap="none" strike="noStrike">
                <a:solidFill>
                  <a:schemeClr val="accent1"/>
                </a:solidFill>
                <a:latin typeface="Montserrat"/>
                <a:ea typeface="Montserrat"/>
                <a:cs typeface="Montserrat"/>
                <a:sym typeface="Montserrat"/>
              </a:rPr>
              <a:t>‹#›</a:t>
            </a:fld>
            <a:endParaRPr b="1" i="0" sz="1100" u="none" cap="none" strike="noStrike">
              <a:solidFill>
                <a:schemeClr val="accent1"/>
              </a:solidFill>
              <a:latin typeface="Montserrat"/>
              <a:ea typeface="Montserrat"/>
              <a:cs typeface="Montserrat"/>
              <a:sym typeface="Montserrat"/>
            </a:endParaRPr>
          </a:p>
        </p:txBody>
      </p:sp>
      <p:sp>
        <p:nvSpPr>
          <p:cNvPr id="38" name="Google Shape;38;p4"/>
          <p:cNvSpPr txBox="1"/>
          <p:nvPr>
            <p:ph type="title"/>
          </p:nvPr>
        </p:nvSpPr>
        <p:spPr>
          <a:xfrm>
            <a:off x="132036" y="131954"/>
            <a:ext cx="7040400" cy="584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Montserrat Medium"/>
              <a:buNone/>
              <a:defRPr i="0" sz="3300" u="none" cap="none" strike="noStrike">
                <a:solidFill>
                  <a:schemeClr val="lt1"/>
                </a:solidFill>
                <a:latin typeface="Montserrat Medium"/>
                <a:ea typeface="Montserrat Medium"/>
                <a:cs typeface="Montserrat Medium"/>
                <a:sym typeface="Montserrat Medium"/>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39" name="Google Shape;39;p4"/>
          <p:cNvSpPr txBox="1"/>
          <p:nvPr/>
        </p:nvSpPr>
        <p:spPr>
          <a:xfrm>
            <a:off x="-40725" y="4872750"/>
            <a:ext cx="3489000" cy="35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chemeClr val="dk2"/>
                </a:solidFill>
                <a:latin typeface="Montserrat"/>
                <a:ea typeface="Montserrat"/>
                <a:cs typeface="Montserrat"/>
                <a:sym typeface="Montserrat"/>
              </a:rPr>
              <a:t>39th CEOS Plenary, 4-6 November 2025</a:t>
            </a:r>
            <a:endParaRPr b="1" sz="1100">
              <a:solidFill>
                <a:schemeClr val="dk2"/>
              </a:solidFill>
              <a:latin typeface="Montserrat"/>
              <a:ea typeface="Montserrat"/>
              <a:cs typeface="Montserrat"/>
              <a:sym typeface="Montserrat"/>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6.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p:nvPr/>
        </p:nvSpPr>
        <p:spPr>
          <a:xfrm>
            <a:off x="0" y="1"/>
            <a:ext cx="9144000" cy="77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dk2"/>
              </a:solidFill>
              <a:latin typeface="Arial"/>
              <a:ea typeface="Arial"/>
              <a:cs typeface="Arial"/>
              <a:sym typeface="Arial"/>
            </a:endParaRPr>
          </a:p>
        </p:txBody>
      </p:sp>
      <p:pic>
        <p:nvPicPr>
          <p:cNvPr id="7" name="Google Shape;7;p1"/>
          <p:cNvPicPr preferRelativeResize="0"/>
          <p:nvPr/>
        </p:nvPicPr>
        <p:blipFill rotWithShape="1">
          <a:blip r:embed="rId1">
            <a:alphaModFix amt="34000"/>
          </a:blip>
          <a:srcRect b="35419" l="51339" r="-2839" t="39269"/>
          <a:stretch/>
        </p:blipFill>
        <p:spPr>
          <a:xfrm flipH="1">
            <a:off x="6978317" y="0"/>
            <a:ext cx="2165683" cy="778120"/>
          </a:xfrm>
          <a:prstGeom prst="rect">
            <a:avLst/>
          </a:prstGeom>
          <a:noFill/>
          <a:ln>
            <a:noFill/>
          </a:ln>
        </p:spPr>
      </p:pic>
      <p:pic>
        <p:nvPicPr>
          <p:cNvPr id="8" name="Google Shape;8;p1"/>
          <p:cNvPicPr preferRelativeResize="0"/>
          <p:nvPr/>
        </p:nvPicPr>
        <p:blipFill rotWithShape="1">
          <a:blip r:embed="rId2">
            <a:alphaModFix/>
          </a:blip>
          <a:srcRect b="0" l="0" r="0" t="0"/>
          <a:stretch/>
        </p:blipFill>
        <p:spPr>
          <a:xfrm>
            <a:off x="7343775" y="83742"/>
            <a:ext cx="1520926" cy="602579"/>
          </a:xfrm>
          <a:prstGeom prst="rect">
            <a:avLst/>
          </a:prstGeom>
          <a:noFill/>
          <a:ln>
            <a:noFill/>
          </a:ln>
          <a:effectLst>
            <a:outerShdw blurRad="50800" rotWithShape="0" algn="tl" dir="2700000" dist="38100">
              <a:srgbClr val="000000">
                <a:alpha val="40000"/>
              </a:srgbClr>
            </a:outerShdw>
          </a:effectLst>
        </p:spPr>
      </p:pic>
      <p:sp>
        <p:nvSpPr>
          <p:cNvPr id="9" name="Google Shape;9;p1"/>
          <p:cNvSpPr/>
          <p:nvPr/>
        </p:nvSpPr>
        <p:spPr>
          <a:xfrm>
            <a:off x="-1333" y="4930953"/>
            <a:ext cx="9145200" cy="2124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dk2"/>
              </a:solidFill>
              <a:latin typeface="Arial"/>
              <a:ea typeface="Arial"/>
              <a:cs typeface="Arial"/>
              <a:sym typeface="Arial"/>
            </a:endParaRPr>
          </a:p>
        </p:txBody>
      </p:sp>
      <p:sp>
        <p:nvSpPr>
          <p:cNvPr id="10" name="Google Shape;10;p1"/>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s://oceancarbonfromspace2025.esa.int/" TargetMode="External"/><Relationship Id="rId4" Type="http://schemas.openxmlformats.org/officeDocument/2006/relationships/hyperlink" Target="https://doi.org/10.1175/BAMS-D-24-0085.1" TargetMode="External"/><Relationship Id="rId9" Type="http://schemas.openxmlformats.org/officeDocument/2006/relationships/hyperlink" Target="https://iocs.ioccg.org/" TargetMode="External"/><Relationship Id="rId5" Type="http://schemas.openxmlformats.org/officeDocument/2006/relationships/hyperlink" Target="https://ioccg.org/what-we-do/ioccg-publications/ioccg-protocols/" TargetMode="External"/><Relationship Id="rId6" Type="http://schemas.openxmlformats.org/officeDocument/2006/relationships/hyperlink" Target="https://frm4soc2.eumetsat.int/" TargetMode="External"/><Relationship Id="rId7" Type="http://schemas.openxmlformats.org/officeDocument/2006/relationships/hyperlink" Target="https://ioccg.org/what-we-do/training-and-education/" TargetMode="External"/><Relationship Id="rId8" Type="http://schemas.openxmlformats.org/officeDocument/2006/relationships/hyperlink" Target="https://frm4soc2.eumetsat.int/post/copernicus-frm4soc-2025-training-above-water-radiometry"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20" Type="http://schemas.openxmlformats.org/officeDocument/2006/relationships/image" Target="../media/image28.png"/><Relationship Id="rId22" Type="http://schemas.openxmlformats.org/officeDocument/2006/relationships/image" Target="../media/image25.png"/><Relationship Id="rId21" Type="http://schemas.openxmlformats.org/officeDocument/2006/relationships/image" Target="../media/image26.png"/><Relationship Id="rId24" Type="http://schemas.openxmlformats.org/officeDocument/2006/relationships/image" Target="../media/image29.png"/><Relationship Id="rId23"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8.jpg"/><Relationship Id="rId4" Type="http://schemas.openxmlformats.org/officeDocument/2006/relationships/image" Target="../media/image21.png"/><Relationship Id="rId9" Type="http://schemas.openxmlformats.org/officeDocument/2006/relationships/image" Target="../media/image24.png"/><Relationship Id="rId26" Type="http://schemas.openxmlformats.org/officeDocument/2006/relationships/image" Target="../media/image35.png"/><Relationship Id="rId25" Type="http://schemas.openxmlformats.org/officeDocument/2006/relationships/image" Target="../media/image30.png"/><Relationship Id="rId5" Type="http://schemas.openxmlformats.org/officeDocument/2006/relationships/image" Target="../media/image11.png"/><Relationship Id="rId6" Type="http://schemas.openxmlformats.org/officeDocument/2006/relationships/image" Target="../media/image16.png"/><Relationship Id="rId7" Type="http://schemas.openxmlformats.org/officeDocument/2006/relationships/image" Target="../media/image10.png"/><Relationship Id="rId8" Type="http://schemas.openxmlformats.org/officeDocument/2006/relationships/image" Target="../media/image9.png"/><Relationship Id="rId11" Type="http://schemas.openxmlformats.org/officeDocument/2006/relationships/image" Target="../media/image17.png"/><Relationship Id="rId10" Type="http://schemas.openxmlformats.org/officeDocument/2006/relationships/image" Target="../media/image13.png"/><Relationship Id="rId13" Type="http://schemas.openxmlformats.org/officeDocument/2006/relationships/image" Target="../media/image15.png"/><Relationship Id="rId12" Type="http://schemas.openxmlformats.org/officeDocument/2006/relationships/image" Target="../media/image20.png"/><Relationship Id="rId15" Type="http://schemas.openxmlformats.org/officeDocument/2006/relationships/image" Target="../media/image14.png"/><Relationship Id="rId14" Type="http://schemas.openxmlformats.org/officeDocument/2006/relationships/image" Target="../media/image19.png"/><Relationship Id="rId17" Type="http://schemas.openxmlformats.org/officeDocument/2006/relationships/image" Target="../media/image22.png"/><Relationship Id="rId16" Type="http://schemas.openxmlformats.org/officeDocument/2006/relationships/image" Target="../media/image12.png"/><Relationship Id="rId19" Type="http://schemas.openxmlformats.org/officeDocument/2006/relationships/image" Target="../media/image23.png"/><Relationship Id="rId18" Type="http://schemas.openxmlformats.org/officeDocument/2006/relationships/image" Target="../media/image2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2.png"/><Relationship Id="rId4" Type="http://schemas.openxmlformats.org/officeDocument/2006/relationships/image" Target="../media/image31.png"/><Relationship Id="rId5" Type="http://schemas.openxmlformats.org/officeDocument/2006/relationships/image" Target="../media/image3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 name="Shape 43"/>
        <p:cNvGrpSpPr/>
        <p:nvPr/>
      </p:nvGrpSpPr>
      <p:grpSpPr>
        <a:xfrm>
          <a:off x="0" y="0"/>
          <a:ext cx="0" cy="0"/>
          <a:chOff x="0" y="0"/>
          <a:chExt cx="0" cy="0"/>
        </a:xfrm>
      </p:grpSpPr>
      <p:sp>
        <p:nvSpPr>
          <p:cNvPr id="44" name="Google Shape;44;p5"/>
          <p:cNvSpPr/>
          <p:nvPr/>
        </p:nvSpPr>
        <p:spPr>
          <a:xfrm>
            <a:off x="4265550" y="3171002"/>
            <a:ext cx="4833000" cy="1972500"/>
          </a:xfrm>
          <a:prstGeom prst="rect">
            <a:avLst/>
          </a:prstGeom>
          <a:noFill/>
          <a:ln>
            <a:noFill/>
          </a:ln>
        </p:spPr>
        <p:txBody>
          <a:bodyPr anchorCtr="0" anchor="t" bIns="0" lIns="0" spcFirstLastPara="1" rIns="0" wrap="square" tIns="0">
            <a:noAutofit/>
          </a:bodyPr>
          <a:lstStyle/>
          <a:p>
            <a:pPr indent="0" lvl="0" marL="0" marR="0" rtl="0" algn="r">
              <a:lnSpc>
                <a:spcPct val="130000"/>
              </a:lnSpc>
              <a:spcBef>
                <a:spcPts val="0"/>
              </a:spcBef>
              <a:spcAft>
                <a:spcPts val="0"/>
              </a:spcAft>
              <a:buNone/>
            </a:pPr>
            <a:r>
              <a:t/>
            </a:r>
            <a:endParaRPr b="1" sz="1700">
              <a:solidFill>
                <a:srgbClr val="33445F"/>
              </a:solidFill>
              <a:latin typeface="Montserrat"/>
              <a:ea typeface="Montserrat"/>
              <a:cs typeface="Montserrat"/>
              <a:sym typeface="Montserrat"/>
            </a:endParaRPr>
          </a:p>
          <a:p>
            <a:pPr indent="0" lvl="0" marL="0" marR="0" rtl="0" algn="r">
              <a:lnSpc>
                <a:spcPct val="130000"/>
              </a:lnSpc>
              <a:spcBef>
                <a:spcPts val="0"/>
              </a:spcBef>
              <a:spcAft>
                <a:spcPts val="0"/>
              </a:spcAft>
              <a:buNone/>
            </a:pPr>
            <a:r>
              <a:rPr b="1" lang="en" sz="1700">
                <a:solidFill>
                  <a:srgbClr val="33445F"/>
                </a:solidFill>
                <a:latin typeface="Montserrat"/>
                <a:ea typeface="Montserrat"/>
                <a:cs typeface="Montserrat"/>
                <a:sym typeface="Montserrat"/>
              </a:rPr>
              <a:t>JAXA SIT Chair Team</a:t>
            </a:r>
            <a:endParaRPr sz="900">
              <a:latin typeface="Montserrat"/>
              <a:ea typeface="Montserrat"/>
              <a:cs typeface="Montserrat"/>
              <a:sym typeface="Montserrat"/>
            </a:endParaRPr>
          </a:p>
          <a:p>
            <a:pPr indent="0" lvl="0" marL="0" marR="0" rtl="0" algn="r">
              <a:lnSpc>
                <a:spcPct val="130000"/>
              </a:lnSpc>
              <a:spcBef>
                <a:spcPts val="0"/>
              </a:spcBef>
              <a:spcAft>
                <a:spcPts val="0"/>
              </a:spcAft>
              <a:buNone/>
            </a:pPr>
            <a:r>
              <a:rPr b="1" i="0" lang="en" sz="1700" u="none" cap="none" strike="noStrike">
                <a:solidFill>
                  <a:srgbClr val="33445F"/>
                </a:solidFill>
                <a:latin typeface="Montserrat"/>
                <a:ea typeface="Montserrat"/>
                <a:cs typeface="Montserrat"/>
                <a:sym typeface="Montserrat"/>
              </a:rPr>
              <a:t>Agenda Item </a:t>
            </a:r>
            <a:r>
              <a:rPr b="1" lang="en" sz="1700">
                <a:solidFill>
                  <a:srgbClr val="33445F"/>
                </a:solidFill>
                <a:latin typeface="Montserrat"/>
                <a:ea typeface="Montserrat"/>
                <a:cs typeface="Montserrat"/>
                <a:sym typeface="Montserrat"/>
              </a:rPr>
              <a:t>7.6</a:t>
            </a:r>
            <a:endParaRPr sz="900">
              <a:latin typeface="Montserrat"/>
              <a:ea typeface="Montserrat"/>
              <a:cs typeface="Montserrat"/>
              <a:sym typeface="Montserrat"/>
            </a:endParaRPr>
          </a:p>
          <a:p>
            <a:pPr indent="0" lvl="0" marL="0" marR="0" rtl="0" algn="r">
              <a:lnSpc>
                <a:spcPct val="130000"/>
              </a:lnSpc>
              <a:spcBef>
                <a:spcPts val="0"/>
              </a:spcBef>
              <a:spcAft>
                <a:spcPts val="0"/>
              </a:spcAft>
              <a:buNone/>
            </a:pPr>
            <a:r>
              <a:rPr b="1" lang="en" sz="1700">
                <a:solidFill>
                  <a:srgbClr val="33445F"/>
                </a:solidFill>
                <a:latin typeface="Montserrat"/>
                <a:ea typeface="Montserrat"/>
                <a:cs typeface="Montserrat"/>
                <a:sym typeface="Montserrat"/>
              </a:rPr>
              <a:t>39th CEOS Plenary</a:t>
            </a:r>
            <a:endParaRPr b="1" sz="1700">
              <a:solidFill>
                <a:srgbClr val="33445F"/>
              </a:solidFill>
              <a:latin typeface="Montserrat"/>
              <a:ea typeface="Montserrat"/>
              <a:cs typeface="Montserrat"/>
              <a:sym typeface="Montserrat"/>
            </a:endParaRPr>
          </a:p>
          <a:p>
            <a:pPr indent="0" lvl="0" marL="0" marR="0" rtl="0" algn="r">
              <a:lnSpc>
                <a:spcPct val="130000"/>
              </a:lnSpc>
              <a:spcBef>
                <a:spcPts val="0"/>
              </a:spcBef>
              <a:spcAft>
                <a:spcPts val="0"/>
              </a:spcAft>
              <a:buNone/>
            </a:pPr>
            <a:r>
              <a:rPr b="1" lang="en" sz="1700">
                <a:solidFill>
                  <a:srgbClr val="33445F"/>
                </a:solidFill>
                <a:latin typeface="Montserrat"/>
                <a:ea typeface="Montserrat"/>
                <a:cs typeface="Montserrat"/>
                <a:sym typeface="Montserrat"/>
              </a:rPr>
              <a:t>Bath, United Kingdom</a:t>
            </a:r>
            <a:endParaRPr b="1" sz="1700">
              <a:solidFill>
                <a:srgbClr val="33445F"/>
              </a:solidFill>
              <a:latin typeface="Montserrat"/>
              <a:ea typeface="Montserrat"/>
              <a:cs typeface="Montserrat"/>
              <a:sym typeface="Montserrat"/>
            </a:endParaRPr>
          </a:p>
          <a:p>
            <a:pPr indent="0" lvl="0" marL="0" marR="0" rtl="0" algn="r">
              <a:lnSpc>
                <a:spcPct val="130000"/>
              </a:lnSpc>
              <a:spcBef>
                <a:spcPts val="0"/>
              </a:spcBef>
              <a:spcAft>
                <a:spcPts val="0"/>
              </a:spcAft>
              <a:buNone/>
            </a:pPr>
            <a:r>
              <a:rPr b="1" lang="en" sz="1700">
                <a:solidFill>
                  <a:srgbClr val="33445F"/>
                </a:solidFill>
                <a:latin typeface="Montserrat"/>
                <a:ea typeface="Montserrat"/>
                <a:cs typeface="Montserrat"/>
                <a:sym typeface="Montserrat"/>
              </a:rPr>
              <a:t>4th - 6th November, 2025</a:t>
            </a:r>
            <a:endParaRPr b="1" i="0" sz="1700" u="none" cap="none" strike="noStrike">
              <a:solidFill>
                <a:srgbClr val="33445F"/>
              </a:solidFill>
              <a:latin typeface="Montserrat"/>
              <a:ea typeface="Montserrat"/>
              <a:cs typeface="Montserrat"/>
              <a:sym typeface="Montserrat"/>
            </a:endParaRPr>
          </a:p>
        </p:txBody>
      </p:sp>
      <p:sp>
        <p:nvSpPr>
          <p:cNvPr id="45" name="Google Shape;45;p5"/>
          <p:cNvSpPr txBox="1"/>
          <p:nvPr/>
        </p:nvSpPr>
        <p:spPr>
          <a:xfrm>
            <a:off x="58775" y="67050"/>
            <a:ext cx="5763900" cy="3972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 sz="6000">
                <a:solidFill>
                  <a:srgbClr val="FFFFFF"/>
                </a:solidFill>
                <a:latin typeface="Montserrat"/>
                <a:ea typeface="Montserrat"/>
                <a:cs typeface="Montserrat"/>
                <a:sym typeface="Montserrat"/>
              </a:rPr>
              <a:t>CEOS Virtual Constellations</a:t>
            </a:r>
            <a:endParaRPr sz="6000">
              <a:solidFill>
                <a:srgbClr val="FFFFFF"/>
              </a:solidFill>
              <a:latin typeface="Montserrat"/>
              <a:ea typeface="Montserrat"/>
              <a:cs typeface="Montserrat"/>
              <a:sym typeface="Montserrat"/>
            </a:endParaRPr>
          </a:p>
          <a:p>
            <a:pPr indent="0" lvl="0" marL="0" rtl="0" algn="l">
              <a:lnSpc>
                <a:spcPct val="115000"/>
              </a:lnSpc>
              <a:spcBef>
                <a:spcPts val="0"/>
              </a:spcBef>
              <a:spcAft>
                <a:spcPts val="0"/>
              </a:spcAft>
              <a:buNone/>
            </a:pPr>
            <a:r>
              <a:rPr i="1" lang="en" sz="3600">
                <a:solidFill>
                  <a:srgbClr val="FFFFFF"/>
                </a:solidFill>
                <a:latin typeface="Montserrat"/>
                <a:ea typeface="Montserrat"/>
                <a:cs typeface="Montserrat"/>
                <a:sym typeface="Montserrat"/>
              </a:rPr>
              <a:t>2025 Synthesis Report</a:t>
            </a:r>
            <a:endParaRPr i="1" sz="3600">
              <a:solidFill>
                <a:srgbClr val="FFFFFF"/>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14"/>
          <p:cNvSpPr txBox="1"/>
          <p:nvPr/>
        </p:nvSpPr>
        <p:spPr>
          <a:xfrm>
            <a:off x="86275" y="-47200"/>
            <a:ext cx="6811200" cy="869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2600">
                <a:solidFill>
                  <a:schemeClr val="lt1"/>
                </a:solidFill>
                <a:latin typeface="Montserrat"/>
                <a:ea typeface="Montserrat"/>
                <a:cs typeface="Montserrat"/>
                <a:sym typeface="Montserrat"/>
              </a:rPr>
              <a:t>Coastal Observations Applications Services and Tools</a:t>
            </a:r>
            <a:endParaRPr sz="400">
              <a:latin typeface="Montserrat"/>
              <a:ea typeface="Montserrat"/>
              <a:cs typeface="Montserrat"/>
              <a:sym typeface="Montserrat"/>
            </a:endParaRPr>
          </a:p>
        </p:txBody>
      </p:sp>
      <p:sp>
        <p:nvSpPr>
          <p:cNvPr id="160" name="Google Shape;160;p14"/>
          <p:cNvSpPr txBox="1"/>
          <p:nvPr/>
        </p:nvSpPr>
        <p:spPr>
          <a:xfrm>
            <a:off x="275675" y="1015385"/>
            <a:ext cx="8334000" cy="3417900"/>
          </a:xfrm>
          <a:prstGeom prst="rect">
            <a:avLst/>
          </a:prstGeom>
          <a:noFill/>
          <a:ln>
            <a:noFill/>
          </a:ln>
        </p:spPr>
        <p:txBody>
          <a:bodyPr anchorCtr="0" anchor="t" bIns="34275" lIns="68575" spcFirstLastPara="1" rIns="68575" wrap="square" tIns="34275">
            <a:spAutoFit/>
          </a:bodyPr>
          <a:lstStyle/>
          <a:p>
            <a:pPr indent="-247650" lvl="1" marL="685800" rtl="0" algn="l">
              <a:lnSpc>
                <a:spcPct val="115000"/>
              </a:lnSpc>
              <a:spcBef>
                <a:spcPts val="140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COAST-VC </a:t>
            </a:r>
            <a:r>
              <a:rPr lang="en" sz="1300">
                <a:solidFill>
                  <a:schemeClr val="dk1"/>
                </a:solidFill>
                <a:latin typeface="Montserrat"/>
                <a:ea typeface="Montserrat"/>
                <a:cs typeface="Montserrat"/>
                <a:sym typeface="Montserrat"/>
              </a:rPr>
              <a:t>highlights the importance of high resolution instruments for coastal observations, which also rely on OCR, OST, OSVW, and LSI measurements.</a:t>
            </a:r>
            <a:endParaRPr sz="1300">
              <a:solidFill>
                <a:schemeClr val="dk1"/>
              </a:solidFill>
              <a:latin typeface="Montserrat"/>
              <a:ea typeface="Montserrat"/>
              <a:cs typeface="Montserrat"/>
              <a:sym typeface="Montserrat"/>
            </a:endParaRPr>
          </a:p>
          <a:p>
            <a:pPr indent="-247650" lvl="1" marL="685800" rtl="0" algn="l">
              <a:lnSpc>
                <a:spcPct val="115000"/>
              </a:lnSpc>
              <a:spcBef>
                <a:spcPts val="140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Welcoming expressions of interest for future COAST-VC Co-leads, following NOAA’s transition back to membership status in alignment with the proposed timeline</a:t>
            </a:r>
            <a:endParaRPr sz="1300">
              <a:solidFill>
                <a:schemeClr val="dk1"/>
              </a:solidFill>
              <a:latin typeface="Montserrat"/>
              <a:ea typeface="Montserrat"/>
              <a:cs typeface="Montserrat"/>
              <a:sym typeface="Montserrat"/>
            </a:endParaRPr>
          </a:p>
          <a:p>
            <a:pPr indent="0" lvl="0" marL="0" rtl="0" algn="l">
              <a:lnSpc>
                <a:spcPct val="115000"/>
              </a:lnSpc>
              <a:spcBef>
                <a:spcPts val="1400"/>
              </a:spcBef>
              <a:spcAft>
                <a:spcPts val="0"/>
              </a:spcAft>
              <a:buNone/>
            </a:pPr>
            <a:r>
              <a:rPr lang="en" sz="1300">
                <a:solidFill>
                  <a:schemeClr val="dk1"/>
                </a:solidFill>
                <a:latin typeface="Montserrat"/>
                <a:ea typeface="Montserrat"/>
                <a:cs typeface="Montserrat"/>
                <a:sym typeface="Montserrat"/>
              </a:rPr>
              <a:t>Collaboration highlights:</a:t>
            </a:r>
            <a:endParaRPr sz="1300">
              <a:solidFill>
                <a:schemeClr val="dk1"/>
              </a:solidFill>
              <a:latin typeface="Montserrat"/>
              <a:ea typeface="Montserrat"/>
              <a:cs typeface="Montserrat"/>
              <a:sym typeface="Montserrat"/>
            </a:endParaRPr>
          </a:p>
          <a:p>
            <a:pPr indent="-247650" lvl="1" marL="685800" rtl="0" algn="l">
              <a:lnSpc>
                <a:spcPct val="115000"/>
              </a:lnSpc>
              <a:spcBef>
                <a:spcPts val="140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OCR-VC: </a:t>
            </a:r>
            <a:r>
              <a:rPr lang="en" sz="1300">
                <a:solidFill>
                  <a:schemeClr val="dk1"/>
                </a:solidFill>
                <a:latin typeface="Montserrat"/>
                <a:ea typeface="Montserrat"/>
                <a:cs typeface="Montserrat"/>
                <a:sym typeface="Montserrat"/>
              </a:rPr>
              <a:t>COAST-VC is leading the drafting of coastal segments of the CEOS Aquatic Carbon Roadmap, with first drafts completed in early November</a:t>
            </a:r>
            <a:endParaRPr sz="1300">
              <a:solidFill>
                <a:schemeClr val="dk1"/>
              </a:solidFill>
              <a:latin typeface="Montserrat"/>
              <a:ea typeface="Montserrat"/>
              <a:cs typeface="Montserrat"/>
              <a:sym typeface="Montserrat"/>
            </a:endParaRPr>
          </a:p>
          <a:p>
            <a:pPr indent="-247650" lvl="1" marL="685800" rtl="0" algn="l">
              <a:lnSpc>
                <a:spcPct val="115000"/>
              </a:lnSpc>
              <a:spcBef>
                <a:spcPts val="140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SST-VC: Developed the joint coastal </a:t>
            </a:r>
            <a:r>
              <a:rPr lang="en" sz="1300">
                <a:solidFill>
                  <a:schemeClr val="dk1"/>
                </a:solidFill>
                <a:latin typeface="Montserrat"/>
                <a:ea typeface="Montserrat"/>
                <a:cs typeface="Montserrat"/>
                <a:sym typeface="Montserrat"/>
              </a:rPr>
              <a:t>masking</a:t>
            </a:r>
            <a:r>
              <a:rPr lang="en" sz="1300">
                <a:solidFill>
                  <a:schemeClr val="dk1"/>
                </a:solidFill>
                <a:latin typeface="Montserrat"/>
                <a:ea typeface="Montserrat"/>
                <a:cs typeface="Montserrat"/>
                <a:sym typeface="Montserrat"/>
              </a:rPr>
              <a:t> recommendation</a:t>
            </a:r>
            <a:endParaRPr sz="1300">
              <a:solidFill>
                <a:schemeClr val="dk1"/>
              </a:solidFill>
              <a:latin typeface="Montserrat"/>
              <a:ea typeface="Montserrat"/>
              <a:cs typeface="Montserrat"/>
              <a:sym typeface="Montserrat"/>
            </a:endParaRPr>
          </a:p>
          <a:p>
            <a:pPr indent="-247650" lvl="1" marL="685800" rtl="0" algn="l">
              <a:lnSpc>
                <a:spcPct val="115000"/>
              </a:lnSpc>
              <a:spcBef>
                <a:spcPts val="140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CoastPredict: Co-chairing a special session at AGU25</a:t>
            </a:r>
            <a:endParaRPr sz="1300">
              <a:solidFill>
                <a:schemeClr val="dk1"/>
              </a:solidFill>
              <a:latin typeface="Montserrat"/>
              <a:ea typeface="Montserrat"/>
              <a:cs typeface="Montserrat"/>
              <a:sym typeface="Montserrat"/>
            </a:endParaRPr>
          </a:p>
          <a:p>
            <a:pPr indent="-247650" lvl="1" marL="685800" rtl="0" algn="l">
              <a:lnSpc>
                <a:spcPct val="115000"/>
              </a:lnSpc>
              <a:spcBef>
                <a:spcPts val="140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IOCCG &amp; GOOS: Outreach and future collaboration</a:t>
            </a:r>
            <a:r>
              <a:rPr lang="en" sz="1300">
                <a:solidFill>
                  <a:schemeClr val="dk1"/>
                </a:solidFill>
                <a:latin typeface="Montserrat"/>
                <a:ea typeface="Montserrat"/>
                <a:cs typeface="Montserrat"/>
                <a:sym typeface="Montserrat"/>
              </a:rPr>
              <a:t> discussions</a:t>
            </a:r>
            <a:endParaRPr sz="1300">
              <a:solidFill>
                <a:schemeClr val="dk1"/>
              </a:solidFill>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15"/>
          <p:cNvSpPr txBox="1"/>
          <p:nvPr/>
        </p:nvSpPr>
        <p:spPr>
          <a:xfrm>
            <a:off x="275675" y="125825"/>
            <a:ext cx="6811200" cy="577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3300">
                <a:solidFill>
                  <a:schemeClr val="lt1"/>
                </a:solidFill>
                <a:latin typeface="Montserrat"/>
                <a:ea typeface="Montserrat"/>
                <a:cs typeface="Montserrat"/>
                <a:sym typeface="Montserrat"/>
              </a:rPr>
              <a:t>Land Surface Imaging</a:t>
            </a:r>
            <a:endParaRPr sz="1100">
              <a:latin typeface="Montserrat"/>
              <a:ea typeface="Montserrat"/>
              <a:cs typeface="Montserrat"/>
              <a:sym typeface="Montserrat"/>
            </a:endParaRPr>
          </a:p>
        </p:txBody>
      </p:sp>
      <p:sp>
        <p:nvSpPr>
          <p:cNvPr id="166" name="Google Shape;166;p15"/>
          <p:cNvSpPr txBox="1"/>
          <p:nvPr/>
        </p:nvSpPr>
        <p:spPr>
          <a:xfrm>
            <a:off x="275675" y="873835"/>
            <a:ext cx="8334000" cy="3789000"/>
          </a:xfrm>
          <a:prstGeom prst="rect">
            <a:avLst/>
          </a:prstGeom>
          <a:noFill/>
          <a:ln>
            <a:noFill/>
          </a:ln>
        </p:spPr>
        <p:txBody>
          <a:bodyPr anchorCtr="0" anchor="t" bIns="34275" lIns="68575" spcFirstLastPara="1" rIns="68575" wrap="square" tIns="34275">
            <a:spAutoFit/>
          </a:bodyPr>
          <a:lstStyle/>
          <a:p>
            <a:pPr indent="0" lvl="0" marL="0" rtl="0" algn="l">
              <a:lnSpc>
                <a:spcPct val="100000"/>
              </a:lnSpc>
              <a:spcBef>
                <a:spcPts val="1400"/>
              </a:spcBef>
              <a:spcAft>
                <a:spcPts val="0"/>
              </a:spcAft>
              <a:buNone/>
            </a:pPr>
            <a:r>
              <a:rPr lang="en" sz="1300">
                <a:solidFill>
                  <a:schemeClr val="dk1"/>
                </a:solidFill>
                <a:latin typeface="Montserrat"/>
                <a:ea typeface="Montserrat"/>
                <a:cs typeface="Montserrat"/>
                <a:sym typeface="Montserrat"/>
              </a:rPr>
              <a:t>Planning highlights</a:t>
            </a:r>
            <a:endParaRPr sz="1300">
              <a:solidFill>
                <a:schemeClr val="dk1"/>
              </a:solidFill>
              <a:latin typeface="Montserrat"/>
              <a:ea typeface="Montserrat"/>
              <a:cs typeface="Montserrat"/>
              <a:sym typeface="Montserrat"/>
            </a:endParaRPr>
          </a:p>
          <a:p>
            <a:pPr indent="-247650" lvl="1" marL="685800" rtl="0" algn="l">
              <a:lnSpc>
                <a:spcPct val="100000"/>
              </a:lnSpc>
              <a:spcBef>
                <a:spcPts val="140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Successful launches of Biomass and NISAR missions and s</a:t>
            </a:r>
            <a:r>
              <a:rPr lang="en" sz="1300">
                <a:solidFill>
                  <a:schemeClr val="dk1"/>
                </a:solidFill>
                <a:latin typeface="Montserrat"/>
                <a:ea typeface="Montserrat"/>
                <a:cs typeface="Montserrat"/>
                <a:sym typeface="Montserrat"/>
              </a:rPr>
              <a:t>tart of ALOS-4 data distribution</a:t>
            </a:r>
            <a:endParaRPr sz="1300">
              <a:solidFill>
                <a:schemeClr val="dk1"/>
              </a:solidFill>
              <a:latin typeface="Montserrat"/>
              <a:ea typeface="Montserrat"/>
              <a:cs typeface="Montserrat"/>
              <a:sym typeface="Montserrat"/>
            </a:endParaRPr>
          </a:p>
          <a:p>
            <a:pPr indent="-247650" lvl="1" marL="685800" rtl="0" algn="l">
              <a:lnSpc>
                <a:spcPct val="100000"/>
              </a:lnSpc>
              <a:spcBef>
                <a:spcPts val="140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Compliance assessments for </a:t>
            </a:r>
            <a:r>
              <a:rPr lang="en" sz="1300">
                <a:solidFill>
                  <a:schemeClr val="dk1"/>
                </a:solidFill>
                <a:latin typeface="Montserrat"/>
                <a:ea typeface="Montserrat"/>
                <a:cs typeface="Montserrat"/>
                <a:sym typeface="Montserrat"/>
              </a:rPr>
              <a:t>CEOS-ARD Surface Reflectance and SAR are </a:t>
            </a:r>
            <a:r>
              <a:rPr lang="en" sz="1300">
                <a:solidFill>
                  <a:schemeClr val="dk1"/>
                </a:solidFill>
                <a:latin typeface="Montserrat"/>
                <a:ea typeface="Montserrat"/>
                <a:cs typeface="Montserrat"/>
                <a:sym typeface="Montserrat"/>
              </a:rPr>
              <a:t>being </a:t>
            </a:r>
            <a:r>
              <a:rPr lang="en" sz="1300">
                <a:solidFill>
                  <a:schemeClr val="dk1"/>
                </a:solidFill>
                <a:latin typeface="Montserrat"/>
                <a:ea typeface="Montserrat"/>
                <a:cs typeface="Montserrat"/>
                <a:sym typeface="Montserrat"/>
              </a:rPr>
              <a:t>developed for NISAR (NASA &amp; ISRO), </a:t>
            </a:r>
            <a:r>
              <a:rPr lang="en" sz="1300">
                <a:solidFill>
                  <a:schemeClr val="dk1"/>
                </a:solidFill>
                <a:latin typeface="Montserrat"/>
                <a:ea typeface="Montserrat"/>
                <a:cs typeface="Montserrat"/>
                <a:sym typeface="Montserrat"/>
              </a:rPr>
              <a:t>SAOCOM-1 and SABIA-Mar (CONAE), THEOS (GISTDA), Landsat Collection 3 (USGS), and Kompsat-6 and -7 (KARI)</a:t>
            </a:r>
            <a:endParaRPr sz="1300">
              <a:solidFill>
                <a:schemeClr val="dk1"/>
              </a:solidFill>
              <a:latin typeface="Montserrat"/>
              <a:ea typeface="Montserrat"/>
              <a:cs typeface="Montserrat"/>
              <a:sym typeface="Montserrat"/>
            </a:endParaRPr>
          </a:p>
          <a:p>
            <a:pPr indent="-247650" lvl="1" marL="685800" rtl="0" algn="l">
              <a:lnSpc>
                <a:spcPct val="100000"/>
              </a:lnSpc>
              <a:spcBef>
                <a:spcPts val="140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CEOS and </a:t>
            </a:r>
            <a:r>
              <a:rPr lang="en" sz="1300">
                <a:solidFill>
                  <a:schemeClr val="dk1"/>
                </a:solidFill>
                <a:latin typeface="Montserrat"/>
                <a:ea typeface="Montserrat"/>
                <a:cs typeface="Montserrat"/>
                <a:sym typeface="Montserrat"/>
              </a:rPr>
              <a:t>industry </a:t>
            </a:r>
            <a:r>
              <a:rPr lang="en" sz="1300">
                <a:solidFill>
                  <a:schemeClr val="dk1"/>
                </a:solidFill>
                <a:latin typeface="Montserrat"/>
                <a:ea typeface="Montserrat"/>
                <a:cs typeface="Montserrat"/>
                <a:sym typeface="Montserrat"/>
              </a:rPr>
              <a:t>updating the CEOS-ARD Surface Temperature Specification</a:t>
            </a:r>
            <a:endParaRPr sz="1300">
              <a:solidFill>
                <a:schemeClr val="dk1"/>
              </a:solidFill>
              <a:latin typeface="Montserrat"/>
              <a:ea typeface="Montserrat"/>
              <a:cs typeface="Montserrat"/>
              <a:sym typeface="Montserrat"/>
            </a:endParaRPr>
          </a:p>
          <a:p>
            <a:pPr indent="-247650" lvl="2" marL="1028700" rtl="0" algn="l">
              <a:lnSpc>
                <a:spcPct val="100000"/>
              </a:lnSpc>
              <a:spcBef>
                <a:spcPts val="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Increasing scope for SBT products and higher level applications (Wildfires, Climate models) </a:t>
            </a:r>
            <a:endParaRPr sz="1300">
              <a:solidFill>
                <a:schemeClr val="dk1"/>
              </a:solidFill>
              <a:latin typeface="Montserrat"/>
              <a:ea typeface="Montserrat"/>
              <a:cs typeface="Montserrat"/>
              <a:sym typeface="Montserrat"/>
            </a:endParaRPr>
          </a:p>
          <a:p>
            <a:pPr indent="-247650" lvl="2" marL="1028700" rtl="0" algn="l">
              <a:lnSpc>
                <a:spcPct val="100000"/>
              </a:lnSpc>
              <a:spcBef>
                <a:spcPts val="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Kick-off meeting held on 14 October 2025, participated by Landsat, LSTM, S-3, TRISHNA teams, alongside commercial sector. Looking for additional CEOS mission representation</a:t>
            </a:r>
            <a:endParaRPr sz="1300">
              <a:solidFill>
                <a:schemeClr val="dk1"/>
              </a:solidFill>
              <a:latin typeface="Montserrat"/>
              <a:ea typeface="Montserrat"/>
              <a:cs typeface="Montserrat"/>
              <a:sym typeface="Montserrat"/>
            </a:endParaRPr>
          </a:p>
          <a:p>
            <a:pPr indent="-247650" lvl="1" marL="685800" rtl="0" algn="l">
              <a:lnSpc>
                <a:spcPct val="100000"/>
              </a:lnSpc>
              <a:spcBef>
                <a:spcPts val="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PFS development for multi-source backscatter and VHR SAR to enable new product and commercial sector participation</a:t>
            </a:r>
            <a:endParaRPr sz="1300">
              <a:solidFill>
                <a:schemeClr val="dk1"/>
              </a:solidFill>
              <a:latin typeface="Montserrat"/>
              <a:ea typeface="Montserrat"/>
              <a:cs typeface="Montserrat"/>
              <a:sym typeface="Montserrat"/>
            </a:endParaRPr>
          </a:p>
          <a:p>
            <a:pPr indent="-247650" lvl="1" marL="685800" rtl="0" algn="l">
              <a:lnSpc>
                <a:spcPct val="100000"/>
              </a:lnSpc>
              <a:spcBef>
                <a:spcPts val="140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Supportive of developing an official LSI-VC recommendation for DGGS (Discrete Global Grid System).</a:t>
            </a:r>
            <a:endParaRPr sz="1300">
              <a:solidFill>
                <a:schemeClr val="dk1"/>
              </a:solidFill>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16"/>
          <p:cNvSpPr txBox="1"/>
          <p:nvPr/>
        </p:nvSpPr>
        <p:spPr>
          <a:xfrm>
            <a:off x="275675" y="125825"/>
            <a:ext cx="6811200" cy="577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3300">
                <a:solidFill>
                  <a:schemeClr val="lt1"/>
                </a:solidFill>
                <a:latin typeface="Montserrat"/>
                <a:ea typeface="Montserrat"/>
                <a:cs typeface="Montserrat"/>
                <a:sym typeface="Montserrat"/>
              </a:rPr>
              <a:t>Land Surface Imaging</a:t>
            </a:r>
            <a:endParaRPr sz="1100">
              <a:latin typeface="Montserrat"/>
              <a:ea typeface="Montserrat"/>
              <a:cs typeface="Montserrat"/>
              <a:sym typeface="Montserrat"/>
            </a:endParaRPr>
          </a:p>
        </p:txBody>
      </p:sp>
      <p:sp>
        <p:nvSpPr>
          <p:cNvPr id="172" name="Google Shape;172;p16"/>
          <p:cNvSpPr txBox="1"/>
          <p:nvPr/>
        </p:nvSpPr>
        <p:spPr>
          <a:xfrm>
            <a:off x="275675" y="858035"/>
            <a:ext cx="8334000" cy="3967500"/>
          </a:xfrm>
          <a:prstGeom prst="rect">
            <a:avLst/>
          </a:prstGeom>
          <a:noFill/>
          <a:ln>
            <a:noFill/>
          </a:ln>
        </p:spPr>
        <p:txBody>
          <a:bodyPr anchorCtr="0" anchor="t" bIns="34275" lIns="68575" spcFirstLastPara="1" rIns="68575" wrap="square" tIns="34275">
            <a:spAutoFit/>
          </a:bodyPr>
          <a:lstStyle/>
          <a:p>
            <a:pPr indent="0" lvl="0" marL="0" rtl="0" algn="l">
              <a:lnSpc>
                <a:spcPct val="80000"/>
              </a:lnSpc>
              <a:spcBef>
                <a:spcPts val="1400"/>
              </a:spcBef>
              <a:spcAft>
                <a:spcPts val="0"/>
              </a:spcAft>
              <a:buNone/>
            </a:pPr>
            <a:r>
              <a:rPr lang="en" sz="1300">
                <a:solidFill>
                  <a:schemeClr val="dk1"/>
                </a:solidFill>
                <a:latin typeface="Montserrat"/>
                <a:ea typeface="Montserrat"/>
                <a:cs typeface="Montserrat"/>
                <a:sym typeface="Montserrat"/>
              </a:rPr>
              <a:t>Challenges:</a:t>
            </a:r>
            <a:endParaRPr sz="1300">
              <a:solidFill>
                <a:schemeClr val="dk1"/>
              </a:solidFill>
              <a:latin typeface="Montserrat"/>
              <a:ea typeface="Montserrat"/>
              <a:cs typeface="Montserrat"/>
              <a:sym typeface="Montserrat"/>
            </a:endParaRPr>
          </a:p>
          <a:p>
            <a:pPr indent="-247650" lvl="1" marL="685800" rtl="0" algn="l">
              <a:lnSpc>
                <a:spcPct val="80000"/>
              </a:lnSpc>
              <a:spcBef>
                <a:spcPts val="140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Land degradation neutrality efforts (GEO-LDN, UNCCD) require more long time series, global land cover data, and data harmonisation. SAR applications found for small islands, Biomass, disturbance; hyper-arid areas, and vertical profiles</a:t>
            </a:r>
            <a:endParaRPr sz="1300">
              <a:solidFill>
                <a:schemeClr val="dk1"/>
              </a:solidFill>
              <a:latin typeface="Montserrat"/>
              <a:ea typeface="Montserrat"/>
              <a:cs typeface="Montserrat"/>
              <a:sym typeface="Montserrat"/>
            </a:endParaRPr>
          </a:p>
          <a:p>
            <a:pPr indent="-247650" lvl="1" marL="685800" rtl="0" algn="l">
              <a:lnSpc>
                <a:spcPct val="100000"/>
              </a:lnSpc>
              <a:spcBef>
                <a:spcPts val="140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AFOLU Roadmap actions need to identify more activities beyond NASA, ESA, JAXA</a:t>
            </a:r>
            <a:endParaRPr sz="1300">
              <a:solidFill>
                <a:schemeClr val="dk1"/>
              </a:solidFill>
              <a:latin typeface="Montserrat"/>
              <a:ea typeface="Montserrat"/>
              <a:cs typeface="Montserrat"/>
              <a:sym typeface="Montserrat"/>
            </a:endParaRPr>
          </a:p>
          <a:p>
            <a:pPr indent="-247650" lvl="1" marL="685800" rtl="0" algn="l">
              <a:lnSpc>
                <a:spcPct val="100000"/>
              </a:lnSpc>
              <a:spcBef>
                <a:spcPts val="140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Need to map GEOGLAM EAVs to existing CEOS Agency products / activities</a:t>
            </a:r>
            <a:endParaRPr sz="1300">
              <a:solidFill>
                <a:schemeClr val="dk1"/>
              </a:solidFill>
              <a:latin typeface="Montserrat"/>
              <a:ea typeface="Montserrat"/>
              <a:cs typeface="Montserrat"/>
              <a:sym typeface="Montserrat"/>
            </a:endParaRPr>
          </a:p>
          <a:p>
            <a:pPr indent="-247650" lvl="1" marL="685800" rtl="0" algn="l">
              <a:lnSpc>
                <a:spcPct val="100000"/>
              </a:lnSpc>
              <a:spcBef>
                <a:spcPts val="140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Support for closer collaboration with EO community was emphasised at Ramsar COP15, as EO is key to enabling more reporting. EO featured in COP15 Resolution 13.10</a:t>
            </a:r>
            <a:endParaRPr sz="1300">
              <a:solidFill>
                <a:schemeClr val="dk1"/>
              </a:solidFill>
              <a:latin typeface="Montserrat"/>
              <a:ea typeface="Montserrat"/>
              <a:cs typeface="Montserrat"/>
              <a:sym typeface="Montserrat"/>
            </a:endParaRPr>
          </a:p>
          <a:p>
            <a:pPr indent="-247650" lvl="1" marL="685800" rtl="0" algn="l">
              <a:lnSpc>
                <a:spcPct val="100000"/>
              </a:lnSpc>
              <a:spcBef>
                <a:spcPts val="140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Community requests from the CEOS-ARD survey calling for additional CEOS-ARD from MODIS, PACE, NISAR, NovaSAR-1, Sentinel-1 and 3, among others, as well as better availability of high-resolution open DEMs to support RTC.</a:t>
            </a:r>
            <a:endParaRPr sz="1300">
              <a:solidFill>
                <a:schemeClr val="dk1"/>
              </a:solidFill>
              <a:latin typeface="Montserrat"/>
              <a:ea typeface="Montserrat"/>
              <a:cs typeface="Montserrat"/>
              <a:sym typeface="Montserrat"/>
            </a:endParaRPr>
          </a:p>
          <a:p>
            <a:pPr indent="-247650" lvl="1" marL="685800" rtl="0" algn="l">
              <a:lnSpc>
                <a:spcPct val="100000"/>
              </a:lnSpc>
              <a:spcBef>
                <a:spcPts val="140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Commercial sector is keen to engage and learn from CEOS agencies, many engaging in LSI-VC</a:t>
            </a:r>
            <a:endParaRPr sz="1300">
              <a:solidFill>
                <a:schemeClr val="dk1"/>
              </a:solidFill>
              <a:latin typeface="Montserrat"/>
              <a:ea typeface="Montserrat"/>
              <a:cs typeface="Montserrat"/>
              <a:sym typeface="Montserrat"/>
            </a:endParaRPr>
          </a:p>
          <a:p>
            <a:pPr indent="-247650" lvl="1" marL="685800" rtl="0" algn="l">
              <a:lnSpc>
                <a:spcPct val="100000"/>
              </a:lnSpc>
              <a:spcBef>
                <a:spcPts val="140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Review agency participation in LSI-VC: ASI, CSA, DLR, INPE, NASA, NOAA, VAST</a:t>
            </a:r>
            <a:endParaRPr sz="1300">
              <a:solidFill>
                <a:schemeClr val="dk1"/>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17"/>
          <p:cNvSpPr txBox="1"/>
          <p:nvPr/>
        </p:nvSpPr>
        <p:spPr>
          <a:xfrm>
            <a:off x="275675" y="802985"/>
            <a:ext cx="8334000" cy="4092300"/>
          </a:xfrm>
          <a:prstGeom prst="rect">
            <a:avLst/>
          </a:prstGeom>
          <a:noFill/>
          <a:ln>
            <a:noFill/>
          </a:ln>
        </p:spPr>
        <p:txBody>
          <a:bodyPr anchorCtr="0" anchor="t" bIns="34275" lIns="68575" spcFirstLastPara="1" rIns="68575" wrap="square" tIns="34275">
            <a:spAutoFit/>
          </a:bodyPr>
          <a:lstStyle/>
          <a:p>
            <a:pPr indent="0" lvl="0" marL="0" rtl="0" algn="l">
              <a:lnSpc>
                <a:spcPct val="100000"/>
              </a:lnSpc>
              <a:spcBef>
                <a:spcPts val="1000"/>
              </a:spcBef>
              <a:spcAft>
                <a:spcPts val="0"/>
              </a:spcAft>
              <a:buNone/>
            </a:pPr>
            <a:r>
              <a:rPr lang="en" sz="1300">
                <a:solidFill>
                  <a:schemeClr val="dk1"/>
                </a:solidFill>
                <a:latin typeface="Montserrat"/>
                <a:ea typeface="Montserrat"/>
                <a:cs typeface="Montserrat"/>
                <a:sym typeface="Montserrat"/>
              </a:rPr>
              <a:t>Planning </a:t>
            </a:r>
            <a:r>
              <a:rPr lang="en" sz="1300">
                <a:solidFill>
                  <a:schemeClr val="dk1"/>
                </a:solidFill>
                <a:latin typeface="Montserrat"/>
                <a:ea typeface="Montserrat"/>
                <a:cs typeface="Montserrat"/>
                <a:sym typeface="Montserrat"/>
              </a:rPr>
              <a:t>highlights:</a:t>
            </a:r>
            <a:endParaRPr sz="1300">
              <a:solidFill>
                <a:schemeClr val="dk1"/>
              </a:solidFill>
              <a:latin typeface="Montserrat"/>
              <a:ea typeface="Montserrat"/>
              <a:cs typeface="Montserrat"/>
              <a:sym typeface="Montserrat"/>
            </a:endParaRPr>
          </a:p>
          <a:p>
            <a:pPr indent="-247650" lvl="1" marL="685800" rtl="0" algn="l">
              <a:lnSpc>
                <a:spcPct val="100000"/>
              </a:lnSpc>
              <a:spcBef>
                <a:spcPts val="100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Progress on the Aquatic Carbon Roadmap </a:t>
            </a:r>
            <a:endParaRPr sz="1300">
              <a:solidFill>
                <a:schemeClr val="dk1"/>
              </a:solidFill>
              <a:latin typeface="Montserrat"/>
              <a:ea typeface="Montserrat"/>
              <a:cs typeface="Montserrat"/>
              <a:sym typeface="Montserrat"/>
            </a:endParaRPr>
          </a:p>
          <a:p>
            <a:pPr indent="-247650" lvl="2" marL="1028700" rtl="0" algn="l">
              <a:spcBef>
                <a:spcPts val="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Dec 2025: a dedicated keynote, panel discussion, and breakout session at the International Ocean Colour Science Meeting (IOCS); preceded by the </a:t>
            </a:r>
            <a:r>
              <a:rPr lang="en" sz="1300" u="sng">
                <a:solidFill>
                  <a:schemeClr val="hlink"/>
                </a:solidFill>
                <a:latin typeface="Montserrat"/>
                <a:ea typeface="Montserrat"/>
                <a:cs typeface="Montserrat"/>
                <a:sym typeface="Montserrat"/>
                <a:hlinkClick r:id="rId3"/>
              </a:rPr>
              <a:t>Ocean Carbon From Space 2025</a:t>
            </a:r>
            <a:r>
              <a:rPr lang="en" sz="1300">
                <a:solidFill>
                  <a:schemeClr val="dk1"/>
                </a:solidFill>
                <a:latin typeface="Montserrat"/>
                <a:ea typeface="Montserrat"/>
                <a:cs typeface="Montserrat"/>
                <a:sym typeface="Montserrat"/>
              </a:rPr>
              <a:t> Workshop </a:t>
            </a:r>
            <a:endParaRPr sz="1300">
              <a:solidFill>
                <a:schemeClr val="dk1"/>
              </a:solidFill>
              <a:latin typeface="Montserrat"/>
              <a:ea typeface="Montserrat"/>
              <a:cs typeface="Montserrat"/>
              <a:sym typeface="Montserrat"/>
            </a:endParaRPr>
          </a:p>
          <a:p>
            <a:pPr indent="-247650" lvl="2" marL="1028700" rtl="0" algn="l">
              <a:spcBef>
                <a:spcPts val="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SIT-41 in early 2026: current target for completion</a:t>
            </a:r>
            <a:endParaRPr sz="1300">
              <a:solidFill>
                <a:schemeClr val="dk1"/>
              </a:solidFill>
              <a:latin typeface="Montserrat"/>
              <a:ea typeface="Montserrat"/>
              <a:cs typeface="Montserrat"/>
              <a:sym typeface="Montserrat"/>
            </a:endParaRPr>
          </a:p>
          <a:p>
            <a:pPr indent="-247650" lvl="1" marL="685800" rtl="0" algn="l">
              <a:lnSpc>
                <a:spcPct val="115000"/>
              </a:lnSpc>
              <a:spcBef>
                <a:spcPts val="100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May 2025 endorsement of the CEOS-ARD Aquatic Reflectance PFS that covers all aquatic ecosystems, oceans, seas, coastal and inland waters</a:t>
            </a:r>
            <a:endParaRPr sz="1300">
              <a:solidFill>
                <a:schemeClr val="dk1"/>
              </a:solidFill>
              <a:latin typeface="Montserrat"/>
              <a:ea typeface="Montserrat"/>
              <a:cs typeface="Montserrat"/>
              <a:sym typeface="Montserrat"/>
            </a:endParaRPr>
          </a:p>
          <a:p>
            <a:pPr indent="-247650" lvl="1" marL="685800" rtl="0" algn="l">
              <a:lnSpc>
                <a:spcPct val="115000"/>
              </a:lnSpc>
              <a:spcBef>
                <a:spcPts val="100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Other OCR-VC deliverables: System Vicarious Calibration in </a:t>
            </a:r>
            <a:r>
              <a:rPr lang="en" sz="1300" u="sng">
                <a:solidFill>
                  <a:schemeClr val="hlink"/>
                </a:solidFill>
                <a:latin typeface="Montserrat"/>
                <a:ea typeface="Montserrat"/>
                <a:cs typeface="Montserrat"/>
                <a:sym typeface="Montserrat"/>
                <a:hlinkClick r:id="rId4"/>
              </a:rPr>
              <a:t>BAMS 2025</a:t>
            </a:r>
            <a:r>
              <a:rPr lang="en" sz="1300">
                <a:solidFill>
                  <a:schemeClr val="dk1"/>
                </a:solidFill>
                <a:latin typeface="Montserrat"/>
                <a:ea typeface="Montserrat"/>
                <a:cs typeface="Montserrat"/>
                <a:sym typeface="Montserrat"/>
              </a:rPr>
              <a:t>; in situ measurement </a:t>
            </a:r>
            <a:r>
              <a:rPr lang="en" sz="1300" u="sng">
                <a:solidFill>
                  <a:schemeClr val="hlink"/>
                </a:solidFill>
                <a:latin typeface="Montserrat"/>
                <a:ea typeface="Montserrat"/>
                <a:cs typeface="Montserrat"/>
                <a:sym typeface="Montserrat"/>
                <a:hlinkClick r:id="rId5"/>
              </a:rPr>
              <a:t>protocols</a:t>
            </a:r>
            <a:r>
              <a:rPr lang="en" sz="1300">
                <a:solidFill>
                  <a:schemeClr val="dk1"/>
                </a:solidFill>
                <a:latin typeface="Montserrat"/>
                <a:ea typeface="Montserrat"/>
                <a:cs typeface="Montserrat"/>
                <a:sym typeface="Montserrat"/>
              </a:rPr>
              <a:t>, </a:t>
            </a:r>
            <a:r>
              <a:rPr lang="en" sz="1300" u="sng">
                <a:solidFill>
                  <a:schemeClr val="hlink"/>
                </a:solidFill>
                <a:latin typeface="Montserrat"/>
                <a:ea typeface="Montserrat"/>
                <a:cs typeface="Montserrat"/>
                <a:sym typeface="Montserrat"/>
                <a:hlinkClick r:id="rId6"/>
              </a:rPr>
              <a:t>FRM4SOC2</a:t>
            </a:r>
            <a:r>
              <a:rPr lang="en" sz="1300">
                <a:solidFill>
                  <a:schemeClr val="dk1"/>
                </a:solidFill>
                <a:latin typeface="Montserrat"/>
                <a:ea typeface="Montserrat"/>
                <a:cs typeface="Montserrat"/>
                <a:sym typeface="Montserrat"/>
              </a:rPr>
              <a:t>; IOCCG </a:t>
            </a:r>
            <a:r>
              <a:rPr lang="en" sz="1300" u="sng">
                <a:solidFill>
                  <a:schemeClr val="hlink"/>
                </a:solidFill>
                <a:latin typeface="Montserrat"/>
                <a:ea typeface="Montserrat"/>
                <a:cs typeface="Montserrat"/>
                <a:sym typeface="Montserrat"/>
                <a:hlinkClick r:id="rId7"/>
              </a:rPr>
              <a:t>training &amp; scholarships,</a:t>
            </a:r>
            <a:r>
              <a:rPr lang="en" sz="1300">
                <a:solidFill>
                  <a:schemeClr val="dk1"/>
                </a:solidFill>
                <a:latin typeface="Montserrat"/>
                <a:ea typeface="Montserrat"/>
                <a:cs typeface="Montserrat"/>
                <a:sym typeface="Montserrat"/>
              </a:rPr>
              <a:t> FRM4SOC2 </a:t>
            </a:r>
            <a:r>
              <a:rPr lang="en" sz="1300" u="sng">
                <a:solidFill>
                  <a:schemeClr val="hlink"/>
                </a:solidFill>
                <a:latin typeface="Montserrat"/>
                <a:ea typeface="Montserrat"/>
                <a:cs typeface="Montserrat"/>
                <a:sym typeface="Montserrat"/>
                <a:hlinkClick r:id="rId8"/>
              </a:rPr>
              <a:t>FICE</a:t>
            </a:r>
            <a:endParaRPr sz="1300">
              <a:solidFill>
                <a:schemeClr val="dk1"/>
              </a:solidFill>
              <a:latin typeface="Montserrat"/>
              <a:ea typeface="Montserrat"/>
              <a:cs typeface="Montserrat"/>
              <a:sym typeface="Montserrat"/>
            </a:endParaRPr>
          </a:p>
          <a:p>
            <a:pPr indent="-247650" lvl="1" marL="685800" rtl="0" algn="l">
              <a:lnSpc>
                <a:spcPct val="115000"/>
              </a:lnSpc>
              <a:spcBef>
                <a:spcPts val="1000"/>
              </a:spcBef>
              <a:spcAft>
                <a:spcPts val="0"/>
              </a:spcAft>
              <a:buClr>
                <a:schemeClr val="dk1"/>
              </a:buClr>
              <a:buSzPts val="1300"/>
              <a:buFont typeface="Montserrat"/>
              <a:buChar char="❖"/>
            </a:pPr>
            <a:r>
              <a:rPr b="1" lang="en" sz="1300" u="sng">
                <a:solidFill>
                  <a:schemeClr val="hlink"/>
                </a:solidFill>
                <a:latin typeface="Montserrat"/>
                <a:ea typeface="Montserrat"/>
                <a:cs typeface="Montserrat"/>
                <a:sym typeface="Montserrat"/>
                <a:hlinkClick r:id="rId9"/>
              </a:rPr>
              <a:t>IOCS 2025 </a:t>
            </a:r>
            <a:r>
              <a:rPr lang="en" sz="1300">
                <a:solidFill>
                  <a:schemeClr val="dk1"/>
                </a:solidFill>
                <a:latin typeface="Montserrat"/>
                <a:ea typeface="Montserrat"/>
                <a:cs typeface="Montserrat"/>
                <a:sym typeface="Montserrat"/>
              </a:rPr>
              <a:t>in Darmstadt, Germany, 1-4 Dec, IOCCG meeting co-hosted by EUM &amp; ESA</a:t>
            </a:r>
            <a:endParaRPr sz="1300">
              <a:solidFill>
                <a:schemeClr val="dk1"/>
              </a:solidFill>
              <a:latin typeface="Montserrat"/>
              <a:ea typeface="Montserrat"/>
              <a:cs typeface="Montserrat"/>
              <a:sym typeface="Montserrat"/>
            </a:endParaRPr>
          </a:p>
          <a:p>
            <a:pPr indent="-247650" lvl="1" marL="685800" rtl="0" algn="l">
              <a:lnSpc>
                <a:spcPct val="115000"/>
              </a:lnSpc>
              <a:spcBef>
                <a:spcPts val="100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Current IOCCG working groups and task forces </a:t>
            </a:r>
            <a:endParaRPr sz="1300">
              <a:solidFill>
                <a:schemeClr val="dk1"/>
              </a:solidFill>
              <a:latin typeface="Montserrat"/>
              <a:ea typeface="Montserrat"/>
              <a:cs typeface="Montserrat"/>
              <a:sym typeface="Montserrat"/>
            </a:endParaRPr>
          </a:p>
          <a:p>
            <a:pPr indent="-247650" lvl="2" marL="1028700" rtl="0" algn="l">
              <a:spcBef>
                <a:spcPts val="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WGs: Benthic Reflectances, Primary Production, Optical Water Types, Lidar Applications</a:t>
            </a:r>
            <a:endParaRPr sz="1300">
              <a:solidFill>
                <a:schemeClr val="dk1"/>
              </a:solidFill>
              <a:latin typeface="Montserrat"/>
              <a:ea typeface="Montserrat"/>
              <a:cs typeface="Montserrat"/>
              <a:sym typeface="Montserrat"/>
            </a:endParaRPr>
          </a:p>
          <a:p>
            <a:pPr indent="-247650" lvl="2" marL="1028700" rtl="0" algn="l">
              <a:spcBef>
                <a:spcPts val="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TFs: Marine Litter &amp; Debris, Hyperspectral, Carbon, Long-Term Records, Sensor Calibration, SVC</a:t>
            </a:r>
            <a:endParaRPr sz="1300">
              <a:solidFill>
                <a:schemeClr val="dk1"/>
              </a:solidFill>
              <a:latin typeface="Montserrat"/>
              <a:ea typeface="Montserrat"/>
              <a:cs typeface="Montserrat"/>
              <a:sym typeface="Montserrat"/>
            </a:endParaRPr>
          </a:p>
        </p:txBody>
      </p:sp>
      <p:sp>
        <p:nvSpPr>
          <p:cNvPr id="178" name="Google Shape;178;p17"/>
          <p:cNvSpPr txBox="1"/>
          <p:nvPr/>
        </p:nvSpPr>
        <p:spPr>
          <a:xfrm>
            <a:off x="275675" y="125825"/>
            <a:ext cx="6811200" cy="577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3300">
                <a:solidFill>
                  <a:schemeClr val="lt1"/>
                </a:solidFill>
                <a:latin typeface="Montserrat"/>
                <a:ea typeface="Montserrat"/>
                <a:cs typeface="Montserrat"/>
                <a:sym typeface="Montserrat"/>
              </a:rPr>
              <a:t>Ocean Colour Radiometry</a:t>
            </a:r>
            <a:endParaRPr sz="1100">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18"/>
          <p:cNvSpPr txBox="1"/>
          <p:nvPr/>
        </p:nvSpPr>
        <p:spPr>
          <a:xfrm>
            <a:off x="275675" y="826560"/>
            <a:ext cx="8334000" cy="3968700"/>
          </a:xfrm>
          <a:prstGeom prst="rect">
            <a:avLst/>
          </a:prstGeom>
          <a:noFill/>
          <a:ln>
            <a:noFill/>
          </a:ln>
        </p:spPr>
        <p:txBody>
          <a:bodyPr anchorCtr="0" anchor="t" bIns="34275" lIns="68575" spcFirstLastPara="1" rIns="68575" wrap="square" tIns="34275">
            <a:spAutoFit/>
          </a:bodyPr>
          <a:lstStyle/>
          <a:p>
            <a:pPr indent="0" lvl="0" marL="0" rtl="0" algn="l">
              <a:lnSpc>
                <a:spcPct val="80000"/>
              </a:lnSpc>
              <a:spcBef>
                <a:spcPts val="1000"/>
              </a:spcBef>
              <a:spcAft>
                <a:spcPts val="0"/>
              </a:spcAft>
              <a:buNone/>
            </a:pPr>
            <a:r>
              <a:rPr lang="en" sz="1300">
                <a:solidFill>
                  <a:schemeClr val="dk1"/>
                </a:solidFill>
                <a:latin typeface="Montserrat"/>
                <a:ea typeface="Montserrat"/>
                <a:cs typeface="Montserrat"/>
                <a:sym typeface="Montserrat"/>
              </a:rPr>
              <a:t>Challenges:</a:t>
            </a:r>
            <a:endParaRPr sz="1300">
              <a:solidFill>
                <a:schemeClr val="dk1"/>
              </a:solidFill>
              <a:latin typeface="Montserrat"/>
              <a:ea typeface="Montserrat"/>
              <a:cs typeface="Montserrat"/>
              <a:sym typeface="Montserrat"/>
            </a:endParaRPr>
          </a:p>
          <a:p>
            <a:pPr indent="-247650" lvl="1" marL="685800" rtl="0" algn="l">
              <a:lnSpc>
                <a:spcPct val="80000"/>
              </a:lnSpc>
              <a:spcBef>
                <a:spcPts val="100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GEO-XO mission may lose the ocean colour sensor. </a:t>
            </a:r>
            <a:r>
              <a:rPr lang="en" sz="1300">
                <a:solidFill>
                  <a:schemeClr val="dk1"/>
                </a:solidFill>
                <a:latin typeface="Montserrat"/>
                <a:ea typeface="Montserrat"/>
                <a:cs typeface="Montserrat"/>
                <a:sym typeface="Montserrat"/>
              </a:rPr>
              <a:t>Continuity</a:t>
            </a:r>
            <a:r>
              <a:rPr lang="en" sz="1300">
                <a:solidFill>
                  <a:schemeClr val="dk1"/>
                </a:solidFill>
                <a:latin typeface="Montserrat"/>
                <a:ea typeface="Montserrat"/>
                <a:cs typeface="Montserrat"/>
                <a:sym typeface="Montserrat"/>
              </a:rPr>
              <a:t> of hyperspectral measurements needs to be seen into the future.</a:t>
            </a:r>
            <a:endParaRPr sz="1300">
              <a:solidFill>
                <a:schemeClr val="dk1"/>
              </a:solidFill>
              <a:latin typeface="Montserrat"/>
              <a:ea typeface="Montserrat"/>
              <a:cs typeface="Montserrat"/>
              <a:sym typeface="Montserrat"/>
            </a:endParaRPr>
          </a:p>
          <a:p>
            <a:pPr indent="-247650" lvl="2" marL="1028700" rtl="0" algn="l">
              <a:lnSpc>
                <a:spcPct val="100000"/>
              </a:lnSpc>
              <a:spcBef>
                <a:spcPts val="100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IOCCG tackling OCR requirements for c</a:t>
            </a:r>
            <a:r>
              <a:rPr lang="en" sz="1300">
                <a:solidFill>
                  <a:schemeClr val="dk1"/>
                </a:solidFill>
                <a:latin typeface="Montserrat"/>
                <a:ea typeface="Montserrat"/>
                <a:cs typeface="Montserrat"/>
                <a:sym typeface="Montserrat"/>
              </a:rPr>
              <a:t>onsistent long-term time series. The requirements are complex and need guidance</a:t>
            </a:r>
            <a:endParaRPr sz="1300">
              <a:solidFill>
                <a:schemeClr val="dk1"/>
              </a:solidFill>
              <a:latin typeface="Montserrat"/>
              <a:ea typeface="Montserrat"/>
              <a:cs typeface="Montserrat"/>
              <a:sym typeface="Montserrat"/>
            </a:endParaRPr>
          </a:p>
          <a:p>
            <a:pPr indent="-247650" lvl="1" marL="685800" rtl="0" algn="l">
              <a:lnSpc>
                <a:spcPct val="100000"/>
              </a:lnSpc>
              <a:spcBef>
                <a:spcPts val="100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Support for high quality in situ </a:t>
            </a:r>
            <a:r>
              <a:rPr lang="en" sz="1300">
                <a:solidFill>
                  <a:schemeClr val="dk1"/>
                </a:solidFill>
                <a:latin typeface="Montserrat"/>
                <a:ea typeface="Montserrat"/>
                <a:cs typeface="Montserrat"/>
                <a:sym typeface="Montserrat"/>
              </a:rPr>
              <a:t>Fiducial Reference Measurements is needed. There is </a:t>
            </a:r>
            <a:r>
              <a:rPr lang="en" sz="1300">
                <a:solidFill>
                  <a:schemeClr val="dk1"/>
                </a:solidFill>
                <a:latin typeface="Montserrat"/>
                <a:ea typeface="Montserrat"/>
                <a:cs typeface="Montserrat"/>
                <a:sym typeface="Montserrat"/>
              </a:rPr>
              <a:t>vulnerability around funding for SVC infrastructures and risk for missions</a:t>
            </a:r>
            <a:endParaRPr sz="1300">
              <a:solidFill>
                <a:schemeClr val="dk1"/>
              </a:solidFill>
              <a:latin typeface="Montserrat"/>
              <a:ea typeface="Montserrat"/>
              <a:cs typeface="Montserrat"/>
              <a:sym typeface="Montserrat"/>
            </a:endParaRPr>
          </a:p>
          <a:p>
            <a:pPr indent="-247650" lvl="2" marL="1028700" rtl="0" algn="l">
              <a:lnSpc>
                <a:spcPct val="100000"/>
              </a:lnSpc>
              <a:spcBef>
                <a:spcPts val="100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Coordination with in situ instrument manufacturers, calibration labs, metrology institutes</a:t>
            </a:r>
            <a:endParaRPr sz="1300">
              <a:solidFill>
                <a:schemeClr val="dk1"/>
              </a:solidFill>
              <a:latin typeface="Montserrat"/>
              <a:ea typeface="Montserrat"/>
              <a:cs typeface="Montserrat"/>
              <a:sym typeface="Montserrat"/>
            </a:endParaRPr>
          </a:p>
          <a:p>
            <a:pPr indent="-247650" lvl="2" marL="1028700" rtl="0" algn="l">
              <a:lnSpc>
                <a:spcPct val="100000"/>
              </a:lnSpc>
              <a:spcBef>
                <a:spcPts val="100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End-to-end uncertainty budget for OCR products and the OCR quality label</a:t>
            </a:r>
            <a:endParaRPr sz="1300">
              <a:solidFill>
                <a:schemeClr val="dk1"/>
              </a:solidFill>
              <a:latin typeface="Montserrat"/>
              <a:ea typeface="Montserrat"/>
              <a:cs typeface="Montserrat"/>
              <a:sym typeface="Montserrat"/>
            </a:endParaRPr>
          </a:p>
          <a:p>
            <a:pPr indent="-247650" lvl="1" marL="685800" rtl="0" algn="l">
              <a:lnSpc>
                <a:spcPct val="115000"/>
              </a:lnSpc>
              <a:spcBef>
                <a:spcPts val="100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OCR-VC is </a:t>
            </a:r>
            <a:r>
              <a:rPr lang="en" sz="1300">
                <a:solidFill>
                  <a:schemeClr val="dk1"/>
                </a:solidFill>
                <a:latin typeface="Montserrat"/>
                <a:ea typeface="Montserrat"/>
                <a:cs typeface="Montserrat"/>
                <a:sym typeface="Montserrat"/>
              </a:rPr>
              <a:t>leading</a:t>
            </a:r>
            <a:r>
              <a:rPr lang="en" sz="1300">
                <a:solidFill>
                  <a:schemeClr val="dk1"/>
                </a:solidFill>
                <a:latin typeface="Montserrat"/>
                <a:ea typeface="Montserrat"/>
                <a:cs typeface="Montserrat"/>
                <a:sym typeface="Montserrat"/>
              </a:rPr>
              <a:t> the Aquatic Carbon Roadmap, and working on interfaces across the CEOS carbon roadmaps and implementing aquatic carbon in global carbon stock assessments</a:t>
            </a:r>
            <a:endParaRPr sz="1300">
              <a:solidFill>
                <a:schemeClr val="dk1"/>
              </a:solidFill>
              <a:latin typeface="Montserrat"/>
              <a:ea typeface="Montserrat"/>
              <a:cs typeface="Montserrat"/>
              <a:sym typeface="Montserrat"/>
            </a:endParaRPr>
          </a:p>
          <a:p>
            <a:pPr indent="-247650" lvl="1" marL="685800" rtl="0" algn="l">
              <a:lnSpc>
                <a:spcPct val="115000"/>
              </a:lnSpc>
              <a:spcBef>
                <a:spcPts val="100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Developing water quality data products: roadblocks for using EO by water quality reporting agencies, and the private and commercial sector </a:t>
            </a:r>
            <a:endParaRPr sz="1300">
              <a:solidFill>
                <a:schemeClr val="dk1"/>
              </a:solidFill>
              <a:latin typeface="Montserrat"/>
              <a:ea typeface="Montserrat"/>
              <a:cs typeface="Montserrat"/>
              <a:sym typeface="Montserrat"/>
            </a:endParaRPr>
          </a:p>
        </p:txBody>
      </p:sp>
      <p:sp>
        <p:nvSpPr>
          <p:cNvPr id="184" name="Google Shape;184;p18"/>
          <p:cNvSpPr txBox="1"/>
          <p:nvPr/>
        </p:nvSpPr>
        <p:spPr>
          <a:xfrm>
            <a:off x="275675" y="125825"/>
            <a:ext cx="6811200" cy="577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3300">
                <a:solidFill>
                  <a:schemeClr val="lt1"/>
                </a:solidFill>
                <a:latin typeface="Montserrat"/>
                <a:ea typeface="Montserrat"/>
                <a:cs typeface="Montserrat"/>
                <a:sym typeface="Montserrat"/>
              </a:rPr>
              <a:t>Ocean Colour Radiometry</a:t>
            </a:r>
            <a:endParaRPr sz="1100">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19"/>
          <p:cNvSpPr txBox="1"/>
          <p:nvPr/>
        </p:nvSpPr>
        <p:spPr>
          <a:xfrm>
            <a:off x="275675" y="842310"/>
            <a:ext cx="8334000" cy="3737700"/>
          </a:xfrm>
          <a:prstGeom prst="rect">
            <a:avLst/>
          </a:prstGeom>
          <a:noFill/>
          <a:ln>
            <a:noFill/>
          </a:ln>
        </p:spPr>
        <p:txBody>
          <a:bodyPr anchorCtr="0" anchor="t" bIns="34275" lIns="68575" spcFirstLastPara="1" rIns="68575" wrap="square" tIns="34275">
            <a:spAutoFit/>
          </a:bodyPr>
          <a:lstStyle/>
          <a:p>
            <a:pPr indent="0" lvl="0" marL="0" rtl="0" algn="l">
              <a:lnSpc>
                <a:spcPct val="100000"/>
              </a:lnSpc>
              <a:spcBef>
                <a:spcPts val="1000"/>
              </a:spcBef>
              <a:spcAft>
                <a:spcPts val="0"/>
              </a:spcAft>
              <a:buNone/>
            </a:pPr>
            <a:r>
              <a:rPr lang="en" sz="1200">
                <a:solidFill>
                  <a:schemeClr val="dk1"/>
                </a:solidFill>
                <a:latin typeface="Montserrat"/>
                <a:ea typeface="Montserrat"/>
                <a:cs typeface="Montserrat"/>
                <a:sym typeface="Montserrat"/>
              </a:rPr>
              <a:t>Planning highlights:</a:t>
            </a:r>
            <a:endParaRPr sz="1200">
              <a:solidFill>
                <a:schemeClr val="dk1"/>
              </a:solidFill>
              <a:latin typeface="Montserrat"/>
              <a:ea typeface="Montserrat"/>
              <a:cs typeface="Montserrat"/>
              <a:sym typeface="Montserrat"/>
            </a:endParaRPr>
          </a:p>
          <a:p>
            <a:pPr indent="-241300" lvl="1" marL="685800" rtl="0" algn="l">
              <a:lnSpc>
                <a:spcPct val="100000"/>
              </a:lnSpc>
              <a:spcBef>
                <a:spcPts val="100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The current constellation of altimetry missions has 11 in flight and 11 planned. Sentinel-6B is planned for launch on 16 November 2025, providing continuity to the MSL record started in 1992 by TOPEX/Poseidon. Missions </a:t>
            </a:r>
            <a:r>
              <a:rPr lang="en" sz="1200">
                <a:solidFill>
                  <a:schemeClr val="dk1"/>
                </a:solidFill>
                <a:latin typeface="Montserrat"/>
                <a:ea typeface="Montserrat"/>
                <a:cs typeface="Montserrat"/>
                <a:sym typeface="Montserrat"/>
              </a:rPr>
              <a:t>launching</a:t>
            </a:r>
            <a:r>
              <a:rPr lang="en" sz="1200">
                <a:solidFill>
                  <a:schemeClr val="dk1"/>
                </a:solidFill>
                <a:latin typeface="Montserrat"/>
                <a:ea typeface="Montserrat"/>
                <a:cs typeface="Montserrat"/>
                <a:sym typeface="Montserrat"/>
              </a:rPr>
              <a:t> in 2026 </a:t>
            </a:r>
            <a:r>
              <a:rPr lang="en" sz="1200">
                <a:solidFill>
                  <a:schemeClr val="dk1"/>
                </a:solidFill>
                <a:latin typeface="Montserrat"/>
                <a:ea typeface="Montserrat"/>
                <a:cs typeface="Montserrat"/>
                <a:sym typeface="Montserrat"/>
              </a:rPr>
              <a:t>include</a:t>
            </a:r>
            <a:r>
              <a:rPr lang="en" sz="1200">
                <a:solidFill>
                  <a:schemeClr val="dk1"/>
                </a:solidFill>
                <a:latin typeface="Montserrat"/>
                <a:ea typeface="Montserrat"/>
                <a:cs typeface="Montserrat"/>
                <a:sym typeface="Montserrat"/>
              </a:rPr>
              <a:t> Sentinel-3C and HY-2E &amp; 2F</a:t>
            </a:r>
            <a:endParaRPr sz="1200">
              <a:solidFill>
                <a:schemeClr val="dk1"/>
              </a:solidFill>
              <a:latin typeface="Montserrat"/>
              <a:ea typeface="Montserrat"/>
              <a:cs typeface="Montserrat"/>
              <a:sym typeface="Montserrat"/>
            </a:endParaRPr>
          </a:p>
          <a:p>
            <a:pPr indent="-241300" lvl="1" marL="685800" rtl="0" algn="l">
              <a:lnSpc>
                <a:spcPct val="100000"/>
              </a:lnSpc>
              <a:spcBef>
                <a:spcPts val="100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Next generation missions: Sentinel-</a:t>
            </a:r>
            <a:r>
              <a:rPr lang="en" sz="1200">
                <a:solidFill>
                  <a:srgbClr val="FF0000"/>
                </a:solidFill>
                <a:latin typeface="Montserrat"/>
                <a:ea typeface="Montserrat"/>
                <a:cs typeface="Montserrat"/>
                <a:sym typeface="Montserrat"/>
              </a:rPr>
              <a:t>3</a:t>
            </a:r>
            <a:r>
              <a:rPr lang="en" sz="1200">
                <a:solidFill>
                  <a:schemeClr val="dk1"/>
                </a:solidFill>
                <a:latin typeface="Montserrat"/>
                <a:ea typeface="Montserrat"/>
                <a:cs typeface="Montserrat"/>
                <a:sym typeface="Montserrat"/>
              </a:rPr>
              <a:t> Next Generation Topography is under ESA procurement. An ad hoc expert group is in place to define user requirements for Sentinel-6 Next Generation</a:t>
            </a:r>
            <a:endParaRPr sz="1200">
              <a:solidFill>
                <a:schemeClr val="dk1"/>
              </a:solidFill>
              <a:latin typeface="Montserrat"/>
              <a:ea typeface="Montserrat"/>
              <a:cs typeface="Montserrat"/>
              <a:sym typeface="Montserrat"/>
            </a:endParaRPr>
          </a:p>
          <a:p>
            <a:pPr indent="-241300" lvl="1" marL="685800" rtl="0" algn="l">
              <a:lnSpc>
                <a:spcPct val="100000"/>
              </a:lnSpc>
              <a:spcBef>
                <a:spcPts val="100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The upcoming OST Science Team meeting will coincide with Sentinel-6B launch on 16 November 202</a:t>
            </a:r>
            <a:r>
              <a:rPr lang="en" sz="1200">
                <a:solidFill>
                  <a:srgbClr val="FF0000"/>
                </a:solidFill>
                <a:latin typeface="Montserrat"/>
                <a:ea typeface="Montserrat"/>
                <a:cs typeface="Montserrat"/>
                <a:sym typeface="Montserrat"/>
              </a:rPr>
              <a:t>5</a:t>
            </a:r>
            <a:r>
              <a:rPr lang="en" sz="1200">
                <a:solidFill>
                  <a:schemeClr val="dk1"/>
                </a:solidFill>
                <a:latin typeface="Montserrat"/>
                <a:ea typeface="Montserrat"/>
                <a:cs typeface="Montserrat"/>
                <a:sym typeface="Montserrat"/>
              </a:rPr>
              <a:t>, with OSTST26 scheduled for 22-26 June 2026.</a:t>
            </a:r>
            <a:endParaRPr sz="1200">
              <a:solidFill>
                <a:schemeClr val="dk1"/>
              </a:solidFill>
              <a:latin typeface="Montserrat"/>
              <a:ea typeface="Montserrat"/>
              <a:cs typeface="Montserrat"/>
              <a:sym typeface="Montserrat"/>
            </a:endParaRPr>
          </a:p>
          <a:p>
            <a:pPr indent="-241300" lvl="1" marL="685800" rtl="0" algn="l">
              <a:lnSpc>
                <a:spcPct val="100000"/>
              </a:lnSpc>
              <a:spcBef>
                <a:spcPts val="100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OST-VC developed the </a:t>
            </a:r>
            <a:r>
              <a:rPr i="1" lang="en" sz="1200">
                <a:solidFill>
                  <a:schemeClr val="dk1"/>
                </a:solidFill>
                <a:latin typeface="Montserrat"/>
                <a:ea typeface="Montserrat"/>
                <a:cs typeface="Montserrat"/>
                <a:sym typeface="Montserrat"/>
              </a:rPr>
              <a:t>Coordinated International Satellite Altimetry Virtual Constellation: Toward 2050</a:t>
            </a:r>
            <a:r>
              <a:rPr lang="en" sz="1200">
                <a:solidFill>
                  <a:schemeClr val="dk1"/>
                </a:solidFill>
                <a:latin typeface="Montserrat"/>
                <a:ea typeface="Montserrat"/>
                <a:cs typeface="Montserrat"/>
                <a:sym typeface="Montserrat"/>
              </a:rPr>
              <a:t> white paper, shared as a recommendation to CEOS from the science community</a:t>
            </a:r>
            <a:endParaRPr sz="1200">
              <a:solidFill>
                <a:schemeClr val="dk1"/>
              </a:solidFill>
              <a:latin typeface="Montserrat"/>
              <a:ea typeface="Montserrat"/>
              <a:cs typeface="Montserrat"/>
              <a:sym typeface="Montserrat"/>
            </a:endParaRPr>
          </a:p>
          <a:p>
            <a:pPr indent="0" lvl="0" marL="0" rtl="0" algn="l">
              <a:spcBef>
                <a:spcPts val="1000"/>
              </a:spcBef>
              <a:spcAft>
                <a:spcPts val="0"/>
              </a:spcAft>
              <a:buNone/>
            </a:pPr>
            <a:r>
              <a:rPr lang="en" sz="1200">
                <a:solidFill>
                  <a:schemeClr val="dk1"/>
                </a:solidFill>
                <a:latin typeface="Montserrat"/>
                <a:ea typeface="Montserrat"/>
                <a:cs typeface="Montserrat"/>
                <a:sym typeface="Montserrat"/>
              </a:rPr>
              <a:t>Challenges:</a:t>
            </a:r>
            <a:endParaRPr sz="1200">
              <a:solidFill>
                <a:schemeClr val="dk1"/>
              </a:solidFill>
              <a:latin typeface="Montserrat"/>
              <a:ea typeface="Montserrat"/>
              <a:cs typeface="Montserrat"/>
              <a:sym typeface="Montserrat"/>
            </a:endParaRPr>
          </a:p>
          <a:p>
            <a:pPr indent="-241300" lvl="1" marL="685800" rtl="0" algn="l">
              <a:spcBef>
                <a:spcPts val="100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Sentinel-6C was identified in the EC Copernicus Long Term scenario, but there is a contribution risk to the mission.</a:t>
            </a:r>
            <a:endParaRPr sz="1200">
              <a:solidFill>
                <a:schemeClr val="dk1"/>
              </a:solidFill>
              <a:latin typeface="Montserrat"/>
              <a:ea typeface="Montserrat"/>
              <a:cs typeface="Montserrat"/>
              <a:sym typeface="Montserrat"/>
            </a:endParaRPr>
          </a:p>
          <a:p>
            <a:pPr indent="-241300" lvl="1" marL="685800" rtl="0" algn="l">
              <a:spcBef>
                <a:spcPts val="100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Key role of Chinese missions (HY2) in the Virtual Constellation 🡪 participation of Chinese agencies in the VC would be welcome.</a:t>
            </a:r>
            <a:endParaRPr sz="1200">
              <a:solidFill>
                <a:schemeClr val="dk1"/>
              </a:solidFill>
              <a:latin typeface="Montserrat"/>
              <a:ea typeface="Montserrat"/>
              <a:cs typeface="Montserrat"/>
              <a:sym typeface="Montserrat"/>
            </a:endParaRPr>
          </a:p>
        </p:txBody>
      </p:sp>
      <p:sp>
        <p:nvSpPr>
          <p:cNvPr id="190" name="Google Shape;190;p19"/>
          <p:cNvSpPr txBox="1"/>
          <p:nvPr/>
        </p:nvSpPr>
        <p:spPr>
          <a:xfrm>
            <a:off x="275675" y="125825"/>
            <a:ext cx="6811200" cy="577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3300">
                <a:solidFill>
                  <a:schemeClr val="lt1"/>
                </a:solidFill>
                <a:latin typeface="Montserrat"/>
                <a:ea typeface="Montserrat"/>
                <a:cs typeface="Montserrat"/>
                <a:sym typeface="Montserrat"/>
              </a:rPr>
              <a:t>Ocean Surface Topography</a:t>
            </a:r>
            <a:endParaRPr sz="1100">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0"/>
          <p:cNvSpPr txBox="1"/>
          <p:nvPr/>
        </p:nvSpPr>
        <p:spPr>
          <a:xfrm>
            <a:off x="275675" y="125825"/>
            <a:ext cx="6811200" cy="577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3300">
                <a:solidFill>
                  <a:schemeClr val="lt1"/>
                </a:solidFill>
                <a:latin typeface="Montserrat"/>
                <a:ea typeface="Montserrat"/>
                <a:cs typeface="Montserrat"/>
                <a:sym typeface="Montserrat"/>
              </a:rPr>
              <a:t>Ocean Surface Vector Wind</a:t>
            </a:r>
            <a:endParaRPr sz="1100">
              <a:latin typeface="Montserrat"/>
              <a:ea typeface="Montserrat"/>
              <a:cs typeface="Montserrat"/>
              <a:sym typeface="Montserrat"/>
            </a:endParaRPr>
          </a:p>
        </p:txBody>
      </p:sp>
      <p:sp>
        <p:nvSpPr>
          <p:cNvPr id="196" name="Google Shape;196;p20"/>
          <p:cNvSpPr txBox="1"/>
          <p:nvPr/>
        </p:nvSpPr>
        <p:spPr>
          <a:xfrm>
            <a:off x="275675" y="842310"/>
            <a:ext cx="8334000" cy="3994200"/>
          </a:xfrm>
          <a:prstGeom prst="rect">
            <a:avLst/>
          </a:prstGeom>
          <a:noFill/>
          <a:ln>
            <a:noFill/>
          </a:ln>
        </p:spPr>
        <p:txBody>
          <a:bodyPr anchorCtr="0" anchor="t" bIns="34275" lIns="68575" spcFirstLastPara="1" rIns="68575" wrap="square" tIns="34275">
            <a:spAutoFit/>
          </a:bodyPr>
          <a:lstStyle/>
          <a:p>
            <a:pPr indent="0" lvl="0" marL="0" rtl="0" algn="l">
              <a:lnSpc>
                <a:spcPct val="100000"/>
              </a:lnSpc>
              <a:spcBef>
                <a:spcPts val="1000"/>
              </a:spcBef>
              <a:spcAft>
                <a:spcPts val="0"/>
              </a:spcAft>
              <a:buNone/>
            </a:pPr>
            <a:r>
              <a:rPr lang="en" sz="1200">
                <a:solidFill>
                  <a:schemeClr val="dk1"/>
                </a:solidFill>
                <a:latin typeface="Montserrat"/>
                <a:ea typeface="Montserrat"/>
                <a:cs typeface="Montserrat"/>
                <a:sym typeface="Montserrat"/>
              </a:rPr>
              <a:t>Planning highlights:</a:t>
            </a:r>
            <a:endParaRPr sz="1200">
              <a:solidFill>
                <a:schemeClr val="dk1"/>
              </a:solidFill>
              <a:latin typeface="Montserrat"/>
              <a:ea typeface="Montserrat"/>
              <a:cs typeface="Montserrat"/>
              <a:sym typeface="Montserrat"/>
            </a:endParaRPr>
          </a:p>
          <a:p>
            <a:pPr indent="-241300" lvl="1" marL="685800" rtl="0" algn="l">
              <a:lnSpc>
                <a:spcPct val="100000"/>
              </a:lnSpc>
              <a:spcBef>
                <a:spcPts val="100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Continuity of ocean surface vector wind observations, with several upcoming missions, into the 40’s </a:t>
            </a:r>
            <a:endParaRPr sz="1200">
              <a:solidFill>
                <a:schemeClr val="dk1"/>
              </a:solidFill>
              <a:latin typeface="Montserrat"/>
              <a:ea typeface="Montserrat"/>
              <a:cs typeface="Montserrat"/>
              <a:sym typeface="Montserrat"/>
            </a:endParaRPr>
          </a:p>
          <a:p>
            <a:pPr indent="-241300" lvl="1" marL="685800" rtl="0" algn="l">
              <a:lnSpc>
                <a:spcPct val="100000"/>
              </a:lnSpc>
              <a:spcBef>
                <a:spcPts val="100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E.g. upcoming EPS-SG SCA launch in H2/2026 which will improve high-winds capabilities </a:t>
            </a:r>
            <a:endParaRPr sz="1200">
              <a:solidFill>
                <a:schemeClr val="dk1"/>
              </a:solidFill>
              <a:latin typeface="Montserrat"/>
              <a:ea typeface="Montserrat"/>
              <a:cs typeface="Montserrat"/>
              <a:sym typeface="Montserrat"/>
            </a:endParaRPr>
          </a:p>
          <a:p>
            <a:pPr indent="-241300" lvl="1" marL="685800" rtl="0" algn="l">
              <a:lnSpc>
                <a:spcPct val="100000"/>
              </a:lnSpc>
              <a:spcBef>
                <a:spcPts val="100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Coverage at different times during the diurnal cycle (5:00, 6:00, 7:00, 9:30 and 12:00), plus additional sampling in drifting orbits from NSOAS/CAST HY-2 series into the 30’s</a:t>
            </a:r>
            <a:endParaRPr sz="1200">
              <a:solidFill>
                <a:schemeClr val="dk1"/>
              </a:solidFill>
              <a:latin typeface="Montserrat"/>
              <a:ea typeface="Montserrat"/>
              <a:cs typeface="Montserrat"/>
              <a:sym typeface="Montserrat"/>
            </a:endParaRPr>
          </a:p>
          <a:p>
            <a:pPr indent="-241300" lvl="1" marL="685800" rtl="0" algn="l">
              <a:spcBef>
                <a:spcPts val="100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OSVW observations deliver high societal impact, particularly for monitoring extreme winds, NWP, and time series. Complementarity with other instruments (e.g., SAR and microwave radiometers) should continue to be explored.</a:t>
            </a:r>
            <a:endParaRPr sz="1200">
              <a:solidFill>
                <a:schemeClr val="dk1"/>
              </a:solidFill>
              <a:latin typeface="Montserrat"/>
              <a:ea typeface="Montserrat"/>
              <a:cs typeface="Montserrat"/>
              <a:sym typeface="Montserrat"/>
            </a:endParaRPr>
          </a:p>
          <a:p>
            <a:pPr indent="0" lvl="0" marL="0" rtl="0" algn="l">
              <a:lnSpc>
                <a:spcPct val="100000"/>
              </a:lnSpc>
              <a:spcBef>
                <a:spcPts val="1000"/>
              </a:spcBef>
              <a:spcAft>
                <a:spcPts val="0"/>
              </a:spcAft>
              <a:buNone/>
            </a:pPr>
            <a:r>
              <a:rPr lang="en" sz="1200">
                <a:solidFill>
                  <a:schemeClr val="dk1"/>
                </a:solidFill>
                <a:latin typeface="Montserrat"/>
                <a:ea typeface="Montserrat"/>
                <a:cs typeface="Montserrat"/>
                <a:sym typeface="Montserrat"/>
              </a:rPr>
              <a:t>Challenges</a:t>
            </a:r>
            <a:endParaRPr sz="1200">
              <a:solidFill>
                <a:schemeClr val="dk1"/>
              </a:solidFill>
              <a:latin typeface="Montserrat"/>
              <a:ea typeface="Montserrat"/>
              <a:cs typeface="Montserrat"/>
              <a:sym typeface="Montserrat"/>
            </a:endParaRPr>
          </a:p>
          <a:p>
            <a:pPr indent="-241300" lvl="1" marL="685800" rtl="0" algn="l">
              <a:spcBef>
                <a:spcPts val="100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VC Coordination through the IOVWST:</a:t>
            </a:r>
            <a:endParaRPr sz="1200">
              <a:solidFill>
                <a:schemeClr val="dk1"/>
              </a:solidFill>
              <a:latin typeface="Montserrat"/>
              <a:ea typeface="Montserrat"/>
              <a:cs typeface="Montserrat"/>
              <a:sym typeface="Montserrat"/>
            </a:endParaRPr>
          </a:p>
          <a:p>
            <a:pPr indent="-241300" lvl="2" marL="1028700" rtl="0" algn="l">
              <a:spcBef>
                <a:spcPts val="100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International Ocean Vector Science Team meeting</a:t>
            </a:r>
            <a:endParaRPr sz="1200">
              <a:solidFill>
                <a:schemeClr val="dk1"/>
              </a:solidFill>
              <a:latin typeface="Montserrat"/>
              <a:ea typeface="Montserrat"/>
              <a:cs typeface="Montserrat"/>
              <a:sym typeface="Montserrat"/>
            </a:endParaRPr>
          </a:p>
          <a:p>
            <a:pPr indent="-241300" lvl="2" marL="1028700" rtl="0" algn="l">
              <a:spcBef>
                <a:spcPts val="100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Location is alternating between US and Europe but attendance from various countries is becoming increasingly difficult</a:t>
            </a:r>
            <a:endParaRPr sz="1200">
              <a:solidFill>
                <a:schemeClr val="dk1"/>
              </a:solidFill>
              <a:latin typeface="Montserrat"/>
              <a:ea typeface="Montserrat"/>
              <a:cs typeface="Montserrat"/>
              <a:sym typeface="Montserrat"/>
            </a:endParaRPr>
          </a:p>
          <a:p>
            <a:pPr indent="-241300" lvl="2" marL="1028700" rtl="0" algn="l">
              <a:spcBef>
                <a:spcPts val="100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NASA funding until 2024, exceptional EUMETSAT funding in 2025</a:t>
            </a:r>
            <a:endParaRPr sz="1200">
              <a:solidFill>
                <a:schemeClr val="dk1"/>
              </a:solidFill>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21"/>
          <p:cNvSpPr txBox="1"/>
          <p:nvPr/>
        </p:nvSpPr>
        <p:spPr>
          <a:xfrm>
            <a:off x="126250" y="850173"/>
            <a:ext cx="8824500" cy="3952800"/>
          </a:xfrm>
          <a:prstGeom prst="rect">
            <a:avLst/>
          </a:prstGeom>
          <a:noFill/>
          <a:ln>
            <a:noFill/>
          </a:ln>
        </p:spPr>
        <p:txBody>
          <a:bodyPr anchorCtr="0" anchor="t" bIns="0" lIns="68575" spcFirstLastPara="1" rIns="68575" wrap="square" tIns="0">
            <a:spAutoFit/>
          </a:bodyPr>
          <a:lstStyle/>
          <a:p>
            <a:pPr indent="0" lvl="0" marL="0" rtl="0" algn="l">
              <a:lnSpc>
                <a:spcPct val="110000"/>
              </a:lnSpc>
              <a:spcBef>
                <a:spcPts val="600"/>
              </a:spcBef>
              <a:spcAft>
                <a:spcPts val="0"/>
              </a:spcAft>
              <a:buClr>
                <a:schemeClr val="dk1"/>
              </a:buClr>
              <a:buSzPts val="1100"/>
              <a:buFont typeface="Arial"/>
              <a:buNone/>
            </a:pPr>
            <a:r>
              <a:rPr i="1" lang="en" sz="1700">
                <a:solidFill>
                  <a:schemeClr val="dk1"/>
                </a:solidFill>
                <a:latin typeface="Montserrat"/>
                <a:ea typeface="Montserrat"/>
                <a:cs typeface="Montserrat"/>
                <a:sym typeface="Montserrat"/>
              </a:rPr>
              <a:t>Current product status</a:t>
            </a:r>
            <a:r>
              <a:rPr i="1" lang="en" sz="1700">
                <a:solidFill>
                  <a:schemeClr val="dk1"/>
                </a:solidFill>
                <a:latin typeface="Montserrat"/>
                <a:ea typeface="Montserrat"/>
                <a:cs typeface="Montserrat"/>
                <a:sym typeface="Montserrat"/>
              </a:rPr>
              <a:t>:</a:t>
            </a:r>
            <a:endParaRPr i="1" sz="1700">
              <a:solidFill>
                <a:schemeClr val="dk1"/>
              </a:solidFill>
              <a:latin typeface="Montserrat"/>
              <a:ea typeface="Montserrat"/>
              <a:cs typeface="Montserrat"/>
              <a:sym typeface="Montserrat"/>
            </a:endParaRPr>
          </a:p>
          <a:p>
            <a:pPr indent="-266700" lvl="0" marL="342900" rtl="0" algn="l">
              <a:lnSpc>
                <a:spcPct val="110000"/>
              </a:lnSpc>
              <a:spcBef>
                <a:spcPts val="60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Agency/organisation products generally freely available in HDF5/netCDF formats.</a:t>
            </a:r>
            <a:endParaRPr sz="1600">
              <a:solidFill>
                <a:schemeClr val="dk1"/>
              </a:solidFill>
              <a:latin typeface="Montserrat"/>
              <a:ea typeface="Montserrat"/>
              <a:cs typeface="Montserrat"/>
              <a:sym typeface="Montserrat"/>
            </a:endParaRPr>
          </a:p>
          <a:p>
            <a:pPr indent="-266700" lvl="0" marL="342900" rtl="0" algn="l">
              <a:lnSpc>
                <a:spcPct val="110000"/>
              </a:lnSpc>
              <a:spcBef>
                <a:spcPts val="60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New products based upon AI/ML are being developed (e.g. GPROF V08 precipitation retrieval product for release in 2026).</a:t>
            </a:r>
            <a:endParaRPr sz="1600">
              <a:solidFill>
                <a:schemeClr val="dk1"/>
              </a:solidFill>
              <a:latin typeface="Montserrat"/>
              <a:ea typeface="Montserrat"/>
              <a:cs typeface="Montserrat"/>
              <a:sym typeface="Montserrat"/>
            </a:endParaRPr>
          </a:p>
          <a:p>
            <a:pPr indent="-266700" lvl="0" marL="342900" rtl="0" algn="l">
              <a:lnSpc>
                <a:spcPct val="110000"/>
              </a:lnSpc>
              <a:spcBef>
                <a:spcPts val="60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CEOS-ARD PFS for precipitation under development </a:t>
            </a:r>
            <a:r>
              <a:rPr i="1" lang="en" sz="1600">
                <a:solidFill>
                  <a:schemeClr val="dk1"/>
                </a:solidFill>
                <a:latin typeface="Montserrat"/>
                <a:ea typeface="Montserrat"/>
                <a:cs typeface="Montserrat"/>
                <a:sym typeface="Montserrat"/>
              </a:rPr>
              <a:t>(primary agency/organisation products already in ARD-type formats)</a:t>
            </a:r>
            <a:r>
              <a:rPr lang="en" sz="1600">
                <a:solidFill>
                  <a:schemeClr val="dk1"/>
                </a:solidFill>
                <a:latin typeface="Montserrat"/>
                <a:ea typeface="Montserrat"/>
                <a:cs typeface="Montserrat"/>
                <a:sym typeface="Montserrat"/>
              </a:rPr>
              <a:t>.</a:t>
            </a:r>
            <a:endParaRPr sz="1600">
              <a:solidFill>
                <a:schemeClr val="dk1"/>
              </a:solidFill>
              <a:latin typeface="Montserrat"/>
              <a:ea typeface="Montserrat"/>
              <a:cs typeface="Montserrat"/>
              <a:sym typeface="Montserrat"/>
            </a:endParaRPr>
          </a:p>
          <a:p>
            <a:pPr indent="0" lvl="0" marL="0" rtl="0" algn="l">
              <a:lnSpc>
                <a:spcPct val="110000"/>
              </a:lnSpc>
              <a:spcBef>
                <a:spcPts val="1200"/>
              </a:spcBef>
              <a:spcAft>
                <a:spcPts val="0"/>
              </a:spcAft>
              <a:buNone/>
            </a:pPr>
            <a:r>
              <a:rPr i="1" lang="en" sz="1700">
                <a:solidFill>
                  <a:schemeClr val="dk1"/>
                </a:solidFill>
                <a:latin typeface="Montserrat"/>
                <a:ea typeface="Montserrat"/>
                <a:cs typeface="Montserrat"/>
                <a:sym typeface="Montserrat"/>
              </a:rPr>
              <a:t>Potential gaps in product availability</a:t>
            </a:r>
            <a:endParaRPr i="1" sz="1700">
              <a:solidFill>
                <a:schemeClr val="dk1"/>
              </a:solidFill>
              <a:latin typeface="Montserrat"/>
              <a:ea typeface="Montserrat"/>
              <a:cs typeface="Montserrat"/>
              <a:sym typeface="Montserrat"/>
            </a:endParaRPr>
          </a:p>
          <a:p>
            <a:pPr indent="-266700" lvl="0" marL="342900" rtl="0" algn="l">
              <a:lnSpc>
                <a:spcPct val="110000"/>
              </a:lnSpc>
              <a:spcBef>
                <a:spcPts val="60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Products heavily dependent on the suitability and availability of data.</a:t>
            </a:r>
            <a:endParaRPr sz="1600">
              <a:solidFill>
                <a:schemeClr val="dk1"/>
              </a:solidFill>
              <a:latin typeface="Montserrat"/>
              <a:ea typeface="Montserrat"/>
              <a:cs typeface="Montserrat"/>
              <a:sym typeface="Montserrat"/>
            </a:endParaRPr>
          </a:p>
          <a:p>
            <a:pPr indent="-266700" lvl="0" marL="342900" rtl="0" algn="l">
              <a:lnSpc>
                <a:spcPct val="110000"/>
              </a:lnSpc>
              <a:spcBef>
                <a:spcPts val="60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To 2030 - continued operations of core sensors (with some loss/gains). </a:t>
            </a:r>
            <a:endParaRPr sz="1600">
              <a:solidFill>
                <a:schemeClr val="dk1"/>
              </a:solidFill>
              <a:latin typeface="Montserrat"/>
              <a:ea typeface="Montserrat"/>
              <a:cs typeface="Montserrat"/>
              <a:sym typeface="Montserrat"/>
            </a:endParaRPr>
          </a:p>
          <a:p>
            <a:pPr indent="-266700" lvl="0" marL="342900" rtl="0" algn="l">
              <a:lnSpc>
                <a:spcPct val="110000"/>
              </a:lnSpc>
              <a:spcBef>
                <a:spcPts val="60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Commercial (high frequency microwave ) data available (at a significant cost).</a:t>
            </a:r>
            <a:endParaRPr sz="1600">
              <a:solidFill>
                <a:schemeClr val="dk1"/>
              </a:solidFill>
              <a:latin typeface="Montserrat"/>
              <a:ea typeface="Montserrat"/>
              <a:cs typeface="Montserrat"/>
              <a:sym typeface="Montserrat"/>
            </a:endParaRPr>
          </a:p>
          <a:p>
            <a:pPr indent="-266700" lvl="0" marL="342900" rtl="0" algn="l">
              <a:lnSpc>
                <a:spcPct val="110000"/>
              </a:lnSpc>
              <a:spcBef>
                <a:spcPts val="60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Post 2030 - GPM EoL, some new missions, but dominated by sounding instruments </a:t>
            </a:r>
            <a:r>
              <a:rPr i="1" lang="en" sz="1600">
                <a:solidFill>
                  <a:schemeClr val="dk1"/>
                </a:solidFill>
                <a:latin typeface="Montserrat"/>
                <a:ea typeface="Montserrat"/>
                <a:cs typeface="Montserrat"/>
                <a:sym typeface="Montserrat"/>
              </a:rPr>
              <a:t>(which are less capable for surface precipitation estimation)</a:t>
            </a:r>
            <a:r>
              <a:rPr lang="en" sz="1600">
                <a:solidFill>
                  <a:schemeClr val="dk1"/>
                </a:solidFill>
                <a:latin typeface="Montserrat"/>
                <a:ea typeface="Montserrat"/>
                <a:cs typeface="Montserrat"/>
                <a:sym typeface="Montserrat"/>
              </a:rPr>
              <a:t>.</a:t>
            </a:r>
            <a:endParaRPr sz="1700">
              <a:solidFill>
                <a:schemeClr val="dk1"/>
              </a:solidFill>
              <a:latin typeface="Montserrat"/>
              <a:ea typeface="Montserrat"/>
              <a:cs typeface="Montserrat"/>
              <a:sym typeface="Montserrat"/>
            </a:endParaRPr>
          </a:p>
        </p:txBody>
      </p:sp>
      <p:sp>
        <p:nvSpPr>
          <p:cNvPr id="202" name="Google Shape;202;p21"/>
          <p:cNvSpPr txBox="1"/>
          <p:nvPr/>
        </p:nvSpPr>
        <p:spPr>
          <a:xfrm>
            <a:off x="275675" y="125825"/>
            <a:ext cx="6811200" cy="592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3400">
                <a:solidFill>
                  <a:schemeClr val="lt1"/>
                </a:solidFill>
                <a:latin typeface="Montserrat"/>
                <a:ea typeface="Montserrat"/>
                <a:cs typeface="Montserrat"/>
                <a:sym typeface="Montserrat"/>
              </a:rPr>
              <a:t>Precipitation</a:t>
            </a:r>
            <a:endParaRPr sz="1200">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22"/>
          <p:cNvSpPr txBox="1"/>
          <p:nvPr/>
        </p:nvSpPr>
        <p:spPr>
          <a:xfrm>
            <a:off x="193475" y="898550"/>
            <a:ext cx="8295600" cy="3955800"/>
          </a:xfrm>
          <a:prstGeom prst="rect">
            <a:avLst/>
          </a:prstGeom>
          <a:noFill/>
          <a:ln>
            <a:noFill/>
          </a:ln>
        </p:spPr>
        <p:txBody>
          <a:bodyPr anchorCtr="0" anchor="t" bIns="91425" lIns="91425" spcFirstLastPara="1" rIns="91425" wrap="square" tIns="91425">
            <a:spAutoFit/>
          </a:bodyPr>
          <a:lstStyle/>
          <a:p>
            <a:pPr indent="0" lvl="0" marL="0" rtl="0" algn="l">
              <a:lnSpc>
                <a:spcPct val="110000"/>
              </a:lnSpc>
              <a:spcBef>
                <a:spcPts val="0"/>
              </a:spcBef>
              <a:spcAft>
                <a:spcPts val="0"/>
              </a:spcAft>
              <a:buNone/>
            </a:pPr>
            <a:r>
              <a:rPr lang="en" sz="1800">
                <a:solidFill>
                  <a:srgbClr val="000000"/>
                </a:solidFill>
                <a:latin typeface="Montserrat"/>
                <a:ea typeface="Montserrat"/>
                <a:cs typeface="Montserrat"/>
                <a:sym typeface="Montserrat"/>
              </a:rPr>
              <a:t>Satellite data provides key observations for mapping,  monitoring and measuring global precipitation:</a:t>
            </a:r>
            <a:endParaRPr sz="1800">
              <a:solidFill>
                <a:srgbClr val="000000"/>
              </a:solidFill>
              <a:latin typeface="Montserrat"/>
              <a:ea typeface="Montserrat"/>
              <a:cs typeface="Montserrat"/>
              <a:sym typeface="Montserrat"/>
            </a:endParaRPr>
          </a:p>
          <a:p>
            <a:pPr indent="-270000" lvl="0" marL="360000" rtl="0" algn="l">
              <a:lnSpc>
                <a:spcPct val="110000"/>
              </a:lnSpc>
              <a:spcBef>
                <a:spcPts val="1200"/>
              </a:spcBef>
              <a:spcAft>
                <a:spcPts val="0"/>
              </a:spcAft>
              <a:buNone/>
            </a:pPr>
            <a:r>
              <a:rPr lang="en" sz="2100">
                <a:solidFill>
                  <a:srgbClr val="000000"/>
                </a:solidFill>
                <a:latin typeface="Montserrat"/>
                <a:ea typeface="Montserrat"/>
                <a:cs typeface="Montserrat"/>
                <a:sym typeface="Montserrat"/>
              </a:rPr>
              <a:t>❖</a:t>
            </a:r>
            <a:r>
              <a:rPr i="1" lang="en" sz="1700">
                <a:solidFill>
                  <a:srgbClr val="000000"/>
                </a:solidFill>
                <a:latin typeface="Montserrat"/>
                <a:ea typeface="Montserrat"/>
                <a:cs typeface="Montserrat"/>
                <a:sym typeface="Montserrat"/>
              </a:rPr>
              <a:t>Critical gaps</a:t>
            </a:r>
            <a:r>
              <a:rPr lang="en" sz="1700">
                <a:solidFill>
                  <a:srgbClr val="000000"/>
                </a:solidFill>
                <a:latin typeface="Montserrat"/>
                <a:ea typeface="Montserrat"/>
                <a:cs typeface="Montserrat"/>
                <a:sym typeface="Montserrat"/>
              </a:rPr>
              <a:t>: possible </a:t>
            </a:r>
            <a:r>
              <a:rPr lang="en" sz="1700">
                <a:solidFill>
                  <a:srgbClr val="7F7F7F"/>
                </a:solidFill>
                <a:latin typeface="Montserrat"/>
                <a:ea typeface="Montserrat"/>
                <a:cs typeface="Montserrat"/>
                <a:sym typeface="Montserrat"/>
              </a:rPr>
              <a:t>(likely) </a:t>
            </a:r>
            <a:r>
              <a:rPr lang="en" sz="1700">
                <a:solidFill>
                  <a:srgbClr val="000000"/>
                </a:solidFill>
                <a:latin typeface="Montserrat"/>
                <a:ea typeface="Montserrat"/>
                <a:cs typeface="Montserrat"/>
                <a:sym typeface="Montserrat"/>
              </a:rPr>
              <a:t>lack of low inclination radar(s) </a:t>
            </a:r>
            <a:r>
              <a:rPr lang="en" sz="1700" u="sng">
                <a:solidFill>
                  <a:srgbClr val="000000"/>
                </a:solidFill>
                <a:latin typeface="Montserrat"/>
                <a:ea typeface="Montserrat"/>
                <a:cs typeface="Montserrat"/>
                <a:sym typeface="Montserrat"/>
              </a:rPr>
              <a:t>and</a:t>
            </a:r>
            <a:r>
              <a:rPr lang="en" sz="1700">
                <a:solidFill>
                  <a:srgbClr val="000000"/>
                </a:solidFill>
                <a:latin typeface="Montserrat"/>
                <a:ea typeface="Montserrat"/>
                <a:cs typeface="Montserrat"/>
                <a:sym typeface="Montserrat"/>
              </a:rPr>
              <a:t> suitable low frequency radiometers for precipitation is </a:t>
            </a:r>
            <a:r>
              <a:rPr b="1" lang="en" sz="1700">
                <a:solidFill>
                  <a:srgbClr val="000000"/>
                </a:solidFill>
                <a:latin typeface="Montserrat"/>
                <a:ea typeface="Montserrat"/>
                <a:cs typeface="Montserrat"/>
                <a:sym typeface="Montserrat"/>
              </a:rPr>
              <a:t>now critical</a:t>
            </a:r>
            <a:r>
              <a:rPr lang="en" sz="1700">
                <a:solidFill>
                  <a:srgbClr val="000000"/>
                </a:solidFill>
                <a:latin typeface="Montserrat"/>
                <a:ea typeface="Montserrat"/>
                <a:cs typeface="Montserrat"/>
                <a:sym typeface="Montserrat"/>
              </a:rPr>
              <a:t>. </a:t>
            </a:r>
            <a:r>
              <a:rPr i="1" lang="en" sz="1600">
                <a:solidFill>
                  <a:srgbClr val="595959"/>
                </a:solidFill>
                <a:latin typeface="Montserrat"/>
                <a:ea typeface="Montserrat"/>
                <a:cs typeface="Montserrat"/>
                <a:sym typeface="Montserrat"/>
              </a:rPr>
              <a:t>(Precipitation-focused missions have been largely ‘research’ missions).</a:t>
            </a:r>
            <a:endParaRPr i="1" sz="1600">
              <a:solidFill>
                <a:srgbClr val="595959"/>
              </a:solidFill>
              <a:latin typeface="Montserrat"/>
              <a:ea typeface="Montserrat"/>
              <a:cs typeface="Montserrat"/>
              <a:sym typeface="Montserrat"/>
            </a:endParaRPr>
          </a:p>
          <a:p>
            <a:pPr indent="-270000" lvl="0" marL="360000" rtl="0" algn="l">
              <a:lnSpc>
                <a:spcPct val="110000"/>
              </a:lnSpc>
              <a:spcBef>
                <a:spcPts val="1200"/>
              </a:spcBef>
              <a:spcAft>
                <a:spcPts val="0"/>
              </a:spcAft>
              <a:buNone/>
            </a:pPr>
            <a:r>
              <a:rPr lang="en" sz="1800">
                <a:solidFill>
                  <a:srgbClr val="000000"/>
                </a:solidFill>
                <a:latin typeface="Montserrat"/>
                <a:ea typeface="Montserrat"/>
                <a:cs typeface="Montserrat"/>
                <a:sym typeface="Montserrat"/>
              </a:rPr>
              <a:t>❖</a:t>
            </a:r>
            <a:r>
              <a:rPr i="1" lang="en" sz="1700">
                <a:solidFill>
                  <a:srgbClr val="000000"/>
                </a:solidFill>
                <a:latin typeface="Montserrat"/>
                <a:ea typeface="Montserrat"/>
                <a:cs typeface="Montserrat"/>
                <a:sym typeface="Montserrat"/>
              </a:rPr>
              <a:t>Coordination required:</a:t>
            </a:r>
            <a:r>
              <a:rPr lang="en" sz="1700">
                <a:solidFill>
                  <a:srgbClr val="000000"/>
                </a:solidFill>
                <a:latin typeface="Montserrat"/>
                <a:ea typeface="Montserrat"/>
                <a:cs typeface="Montserrat"/>
                <a:sym typeface="Montserrat"/>
              </a:rPr>
              <a:t> the continuation of a core set of precipitation-capable agency missions is vital - commercial missions are an added extra </a:t>
            </a:r>
            <a:r>
              <a:rPr i="1" lang="en" sz="1600">
                <a:solidFill>
                  <a:srgbClr val="595959"/>
                </a:solidFill>
                <a:latin typeface="Montserrat"/>
                <a:ea typeface="Montserrat"/>
                <a:cs typeface="Montserrat"/>
                <a:sym typeface="Montserrat"/>
              </a:rPr>
              <a:t>(albeit at a cost and reduced capability)</a:t>
            </a:r>
            <a:r>
              <a:rPr lang="en" sz="1600">
                <a:solidFill>
                  <a:srgbClr val="595959"/>
                </a:solidFill>
                <a:latin typeface="Montserrat"/>
                <a:ea typeface="Montserrat"/>
                <a:cs typeface="Montserrat"/>
                <a:sym typeface="Montserrat"/>
              </a:rPr>
              <a:t>.</a:t>
            </a:r>
            <a:endParaRPr sz="1600">
              <a:solidFill>
                <a:srgbClr val="595959"/>
              </a:solidFill>
              <a:latin typeface="Montserrat"/>
              <a:ea typeface="Montserrat"/>
              <a:cs typeface="Montserrat"/>
              <a:sym typeface="Montserrat"/>
            </a:endParaRPr>
          </a:p>
          <a:p>
            <a:pPr indent="-270000" lvl="0" marL="360000" rtl="0" algn="l">
              <a:lnSpc>
                <a:spcPct val="110000"/>
              </a:lnSpc>
              <a:spcBef>
                <a:spcPts val="1200"/>
              </a:spcBef>
              <a:spcAft>
                <a:spcPts val="0"/>
              </a:spcAft>
              <a:buNone/>
            </a:pPr>
            <a:r>
              <a:rPr lang="en" sz="2100">
                <a:solidFill>
                  <a:srgbClr val="000000"/>
                </a:solidFill>
                <a:latin typeface="Montserrat"/>
                <a:ea typeface="Montserrat"/>
                <a:cs typeface="Montserrat"/>
                <a:sym typeface="Montserrat"/>
              </a:rPr>
              <a:t>❖</a:t>
            </a:r>
            <a:r>
              <a:rPr i="1" lang="en" sz="1700">
                <a:solidFill>
                  <a:srgbClr val="000000"/>
                </a:solidFill>
                <a:latin typeface="Montserrat"/>
                <a:ea typeface="Montserrat"/>
                <a:cs typeface="Montserrat"/>
                <a:sym typeface="Montserrat"/>
              </a:rPr>
              <a:t>Societal impact: </a:t>
            </a:r>
            <a:r>
              <a:rPr lang="en" sz="1700">
                <a:solidFill>
                  <a:srgbClr val="000000"/>
                </a:solidFill>
                <a:latin typeface="Montserrat"/>
                <a:ea typeface="Montserrat"/>
                <a:cs typeface="Montserrat"/>
                <a:sym typeface="Montserrat"/>
              </a:rPr>
              <a:t>a reduction in the accuracy of satellite precipitation estimates impacts many aspects of our society from natural hazard mitigation to water resource planning.</a:t>
            </a:r>
            <a:endParaRPr sz="1700">
              <a:solidFill>
                <a:srgbClr val="000000"/>
              </a:solidFill>
              <a:latin typeface="Montserrat"/>
              <a:ea typeface="Montserrat"/>
              <a:cs typeface="Montserrat"/>
              <a:sym typeface="Montserrat"/>
            </a:endParaRPr>
          </a:p>
        </p:txBody>
      </p:sp>
      <p:sp>
        <p:nvSpPr>
          <p:cNvPr id="208" name="Google Shape;208;p22"/>
          <p:cNvSpPr txBox="1"/>
          <p:nvPr/>
        </p:nvSpPr>
        <p:spPr>
          <a:xfrm>
            <a:off x="275675" y="125825"/>
            <a:ext cx="6811200" cy="592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3400">
                <a:solidFill>
                  <a:schemeClr val="lt1"/>
                </a:solidFill>
                <a:latin typeface="Montserrat"/>
                <a:ea typeface="Montserrat"/>
                <a:cs typeface="Montserrat"/>
                <a:sym typeface="Montserrat"/>
              </a:rPr>
              <a:t>Precipitation</a:t>
            </a:r>
            <a:endParaRPr sz="1200">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23"/>
          <p:cNvSpPr txBox="1"/>
          <p:nvPr/>
        </p:nvSpPr>
        <p:spPr>
          <a:xfrm>
            <a:off x="275675" y="125825"/>
            <a:ext cx="6811200" cy="592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3400">
                <a:solidFill>
                  <a:schemeClr val="lt1"/>
                </a:solidFill>
                <a:latin typeface="Montserrat"/>
                <a:ea typeface="Montserrat"/>
                <a:cs typeface="Montserrat"/>
                <a:sym typeface="Montserrat"/>
              </a:rPr>
              <a:t>Sea Surface Temperature</a:t>
            </a:r>
            <a:endParaRPr sz="1200">
              <a:latin typeface="Montserrat"/>
              <a:ea typeface="Montserrat"/>
              <a:cs typeface="Montserrat"/>
              <a:sym typeface="Montserrat"/>
            </a:endParaRPr>
          </a:p>
        </p:txBody>
      </p:sp>
      <p:sp>
        <p:nvSpPr>
          <p:cNvPr id="214" name="Google Shape;214;p23"/>
          <p:cNvSpPr txBox="1"/>
          <p:nvPr/>
        </p:nvSpPr>
        <p:spPr>
          <a:xfrm>
            <a:off x="196600" y="788450"/>
            <a:ext cx="8295600" cy="40041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1000"/>
              </a:spcBef>
              <a:spcAft>
                <a:spcPts val="0"/>
              </a:spcAft>
              <a:buNone/>
            </a:pPr>
            <a:r>
              <a:rPr lang="en" sz="1300">
                <a:solidFill>
                  <a:schemeClr val="dk1"/>
                </a:solidFill>
                <a:latin typeface="Montserrat"/>
                <a:ea typeface="Montserrat"/>
                <a:cs typeface="Montserrat"/>
                <a:sym typeface="Montserrat"/>
              </a:rPr>
              <a:t>Planning highlights:</a:t>
            </a:r>
            <a:endParaRPr sz="1300">
              <a:solidFill>
                <a:schemeClr val="dk1"/>
              </a:solidFill>
              <a:latin typeface="Montserrat"/>
              <a:ea typeface="Montserrat"/>
              <a:cs typeface="Montserrat"/>
              <a:sym typeface="Montserrat"/>
            </a:endParaRPr>
          </a:p>
          <a:p>
            <a:pPr indent="-247650" lvl="1" marL="685800" rtl="0" algn="l">
              <a:lnSpc>
                <a:spcPct val="80000"/>
              </a:lnSpc>
              <a:spcBef>
                <a:spcPts val="100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Version 3 of the GHRSST Data Specification (GDS) for SST products is planned to include ultra-high SST (sub 100 m) and sea ice surface temperature. There is interest in CEOS-ARD compliance and cloud optimisation.</a:t>
            </a:r>
            <a:endParaRPr sz="1300">
              <a:solidFill>
                <a:schemeClr val="dk1"/>
              </a:solidFill>
              <a:latin typeface="Montserrat"/>
              <a:ea typeface="Montserrat"/>
              <a:cs typeface="Montserrat"/>
              <a:sym typeface="Montserrat"/>
            </a:endParaRPr>
          </a:p>
          <a:p>
            <a:pPr indent="-247650" lvl="2" marL="1028700" rtl="0" algn="l">
              <a:spcBef>
                <a:spcPts val="100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GDS provides a common format for SST products adopted by about 20 agencies, more than 150 datasets and many more every year, and provides interoperability between GHRSST datasets and services.</a:t>
            </a:r>
            <a:endParaRPr sz="1300">
              <a:solidFill>
                <a:schemeClr val="dk1"/>
              </a:solidFill>
              <a:latin typeface="Montserrat"/>
              <a:ea typeface="Montserrat"/>
              <a:cs typeface="Montserrat"/>
              <a:sym typeface="Montserrat"/>
            </a:endParaRPr>
          </a:p>
          <a:p>
            <a:pPr indent="-247650" lvl="1" marL="685800" rtl="0" algn="l">
              <a:spcBef>
                <a:spcPts val="100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Some commercial sector participation (Ororatech) joined GHRSST26 in June 2025 and interested in engagement with the community for possible ultra high-resolution SST from their satellite</a:t>
            </a:r>
            <a:endParaRPr sz="1300">
              <a:solidFill>
                <a:schemeClr val="dk1"/>
              </a:solidFill>
              <a:latin typeface="Montserrat"/>
              <a:ea typeface="Montserrat"/>
              <a:cs typeface="Montserrat"/>
              <a:sym typeface="Montserrat"/>
            </a:endParaRPr>
          </a:p>
          <a:p>
            <a:pPr indent="0" lvl="0" marL="0" rtl="0" algn="l">
              <a:lnSpc>
                <a:spcPct val="80000"/>
              </a:lnSpc>
              <a:spcBef>
                <a:spcPts val="1000"/>
              </a:spcBef>
              <a:spcAft>
                <a:spcPts val="0"/>
              </a:spcAft>
              <a:buNone/>
            </a:pPr>
            <a:r>
              <a:rPr lang="en" sz="1300">
                <a:solidFill>
                  <a:schemeClr val="dk1"/>
                </a:solidFill>
                <a:latin typeface="Montserrat"/>
                <a:ea typeface="Montserrat"/>
                <a:cs typeface="Montserrat"/>
                <a:sym typeface="Montserrat"/>
              </a:rPr>
              <a:t>Collaboration highlights:</a:t>
            </a:r>
            <a:endParaRPr sz="1300">
              <a:solidFill>
                <a:schemeClr val="dk1"/>
              </a:solidFill>
              <a:latin typeface="Montserrat"/>
              <a:ea typeface="Montserrat"/>
              <a:cs typeface="Montserrat"/>
              <a:sym typeface="Montserrat"/>
            </a:endParaRPr>
          </a:p>
          <a:p>
            <a:pPr indent="-247650" lvl="1" marL="685800" rtl="0" algn="l">
              <a:lnSpc>
                <a:spcPct val="80000"/>
              </a:lnSpc>
              <a:spcBef>
                <a:spcPts val="100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Worked with COAST-VC to develop joint statement on recommended coastal coverages of future ultra high-resolution IR sensors. </a:t>
            </a:r>
            <a:endParaRPr sz="1300">
              <a:solidFill>
                <a:schemeClr val="dk1"/>
              </a:solidFill>
              <a:latin typeface="Montserrat"/>
              <a:ea typeface="Montserrat"/>
              <a:cs typeface="Montserrat"/>
              <a:sym typeface="Montserrat"/>
            </a:endParaRPr>
          </a:p>
          <a:p>
            <a:pPr indent="-247650" lvl="1" marL="685800" rtl="0" algn="l">
              <a:spcBef>
                <a:spcPts val="100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Joined CEOS-ARD Surface Temperature PFS update kick-off in October, sharing SST perspectives and the potential GDS-aligned CEOS-ARD</a:t>
            </a:r>
            <a:endParaRPr sz="1300">
              <a:solidFill>
                <a:schemeClr val="dk1"/>
              </a:solidFill>
              <a:latin typeface="Montserrat"/>
              <a:ea typeface="Montserrat"/>
              <a:cs typeface="Montserrat"/>
              <a:sym typeface="Montserrat"/>
            </a:endParaRPr>
          </a:p>
          <a:p>
            <a:pPr indent="-247650" lvl="1" marL="685800" rtl="0" algn="l">
              <a:spcBef>
                <a:spcPts val="100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Inputs to Biodiversity Study Team user needs assessment</a:t>
            </a:r>
            <a:endParaRPr sz="1300">
              <a:solidFill>
                <a:schemeClr val="dk1"/>
              </a:solidFill>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 name="Shape 49"/>
        <p:cNvGrpSpPr/>
        <p:nvPr/>
      </p:nvGrpSpPr>
      <p:grpSpPr>
        <a:xfrm>
          <a:off x="0" y="0"/>
          <a:ext cx="0" cy="0"/>
          <a:chOff x="0" y="0"/>
          <a:chExt cx="0" cy="0"/>
        </a:xfrm>
      </p:grpSpPr>
      <p:sp>
        <p:nvSpPr>
          <p:cNvPr id="50" name="Google Shape;50;p6"/>
          <p:cNvSpPr txBox="1"/>
          <p:nvPr/>
        </p:nvSpPr>
        <p:spPr>
          <a:xfrm>
            <a:off x="283600" y="906925"/>
            <a:ext cx="5229600" cy="3840300"/>
          </a:xfrm>
          <a:prstGeom prst="rect">
            <a:avLst/>
          </a:prstGeom>
          <a:noFill/>
          <a:ln>
            <a:noFill/>
          </a:ln>
        </p:spPr>
        <p:txBody>
          <a:bodyPr anchorCtr="0" anchor="t" bIns="34275" lIns="68575" spcFirstLastPara="1" rIns="68575" wrap="square" tIns="34275">
            <a:spAutoFit/>
          </a:bodyPr>
          <a:lstStyle/>
          <a:p>
            <a:pPr indent="0" lvl="0" marL="0" marR="0" rtl="0" algn="l">
              <a:lnSpc>
                <a:spcPct val="115000"/>
              </a:lnSpc>
              <a:spcBef>
                <a:spcPts val="1400"/>
              </a:spcBef>
              <a:spcAft>
                <a:spcPts val="0"/>
              </a:spcAft>
              <a:buNone/>
            </a:pPr>
            <a:r>
              <a:rPr b="1" lang="en">
                <a:latin typeface="Montserrat"/>
                <a:ea typeface="Montserrat"/>
                <a:cs typeface="Montserrat"/>
                <a:sym typeface="Montserrat"/>
              </a:rPr>
              <a:t>Objectives</a:t>
            </a:r>
            <a:r>
              <a:rPr lang="en">
                <a:latin typeface="Montserrat"/>
                <a:ea typeface="Montserrat"/>
                <a:cs typeface="Montserrat"/>
                <a:sym typeface="Montserrat"/>
              </a:rPr>
              <a:t>:</a:t>
            </a:r>
            <a:endParaRPr>
              <a:latin typeface="Montserrat"/>
              <a:ea typeface="Montserrat"/>
              <a:cs typeface="Montserrat"/>
              <a:sym typeface="Montserrat"/>
            </a:endParaRPr>
          </a:p>
          <a:p>
            <a:pPr indent="-165100" lvl="0" marL="165100" marR="0" rtl="0" algn="l">
              <a:lnSpc>
                <a:spcPct val="115000"/>
              </a:lnSpc>
              <a:spcBef>
                <a:spcPts val="1400"/>
              </a:spcBef>
              <a:spcAft>
                <a:spcPts val="0"/>
              </a:spcAft>
              <a:buClr>
                <a:schemeClr val="dk1"/>
              </a:buClr>
              <a:buSzPts val="1200"/>
              <a:buFont typeface="Montserrat"/>
              <a:buChar char="❖"/>
            </a:pPr>
            <a:r>
              <a:rPr b="1" lang="en">
                <a:latin typeface="Montserrat"/>
                <a:ea typeface="Montserrat"/>
                <a:cs typeface="Montserrat"/>
                <a:sym typeface="Montserrat"/>
              </a:rPr>
              <a:t>Coordinate </a:t>
            </a:r>
            <a:r>
              <a:rPr lang="en">
                <a:latin typeface="Montserrat"/>
                <a:ea typeface="Montserrat"/>
                <a:cs typeface="Montserrat"/>
                <a:sym typeface="Montserrat"/>
              </a:rPr>
              <a:t>space-based, ground-based, data delivery systems</a:t>
            </a:r>
            <a:endParaRPr>
              <a:latin typeface="Montserrat"/>
              <a:ea typeface="Montserrat"/>
              <a:cs typeface="Montserrat"/>
              <a:sym typeface="Montserrat"/>
            </a:endParaRPr>
          </a:p>
          <a:p>
            <a:pPr indent="-165100" lvl="0" marL="165100" marR="0" rtl="0" algn="l">
              <a:lnSpc>
                <a:spcPct val="115000"/>
              </a:lnSpc>
              <a:spcBef>
                <a:spcPts val="1400"/>
              </a:spcBef>
              <a:spcAft>
                <a:spcPts val="0"/>
              </a:spcAft>
              <a:buClr>
                <a:schemeClr val="dk1"/>
              </a:buClr>
              <a:buSzPts val="1200"/>
              <a:buFont typeface="Montserrat"/>
              <a:buChar char="❖"/>
            </a:pPr>
            <a:r>
              <a:rPr b="1" lang="en">
                <a:latin typeface="Montserrat"/>
                <a:ea typeface="Montserrat"/>
                <a:cs typeface="Montserrat"/>
                <a:sym typeface="Montserrat"/>
              </a:rPr>
              <a:t>Meet </a:t>
            </a:r>
            <a:r>
              <a:rPr lang="en">
                <a:latin typeface="Montserrat"/>
                <a:ea typeface="Montserrat"/>
                <a:cs typeface="Montserrat"/>
                <a:sym typeface="Montserrat"/>
              </a:rPr>
              <a:t>a common set of requirements within a specific domain</a:t>
            </a:r>
            <a:endParaRPr>
              <a:latin typeface="Montserrat"/>
              <a:ea typeface="Montserrat"/>
              <a:cs typeface="Montserrat"/>
              <a:sym typeface="Montserrat"/>
            </a:endParaRPr>
          </a:p>
          <a:p>
            <a:pPr indent="-165100" lvl="0" marL="165100" marR="0" rtl="0" algn="l">
              <a:lnSpc>
                <a:spcPct val="115000"/>
              </a:lnSpc>
              <a:spcBef>
                <a:spcPts val="1400"/>
              </a:spcBef>
              <a:spcAft>
                <a:spcPts val="0"/>
              </a:spcAft>
              <a:buClr>
                <a:schemeClr val="dk1"/>
              </a:buClr>
              <a:buSzPts val="1200"/>
              <a:buFont typeface="Montserrat"/>
              <a:buChar char="❖"/>
            </a:pPr>
            <a:r>
              <a:rPr lang="en">
                <a:latin typeface="Montserrat"/>
                <a:ea typeface="Montserrat"/>
                <a:cs typeface="Montserrat"/>
                <a:sym typeface="Montserrat"/>
              </a:rPr>
              <a:t>Leverage inter-Agency </a:t>
            </a:r>
            <a:r>
              <a:rPr b="1" lang="en">
                <a:latin typeface="Montserrat"/>
                <a:ea typeface="Montserrat"/>
                <a:cs typeface="Montserrat"/>
                <a:sym typeface="Montserrat"/>
              </a:rPr>
              <a:t>collaboration and partnerships</a:t>
            </a:r>
            <a:endParaRPr b="1">
              <a:latin typeface="Montserrat"/>
              <a:ea typeface="Montserrat"/>
              <a:cs typeface="Montserrat"/>
              <a:sym typeface="Montserrat"/>
            </a:endParaRPr>
          </a:p>
          <a:p>
            <a:pPr indent="-165100" lvl="0" marL="165100" marR="0" rtl="0" algn="l">
              <a:lnSpc>
                <a:spcPct val="115000"/>
              </a:lnSpc>
              <a:spcBef>
                <a:spcPts val="1400"/>
              </a:spcBef>
              <a:spcAft>
                <a:spcPts val="0"/>
              </a:spcAft>
              <a:buClr>
                <a:schemeClr val="dk1"/>
              </a:buClr>
              <a:buSzPts val="1200"/>
              <a:buFont typeface="Montserrat"/>
              <a:buChar char="❖"/>
            </a:pPr>
            <a:r>
              <a:rPr b="1" lang="en">
                <a:latin typeface="Montserrat"/>
                <a:ea typeface="Montserrat"/>
                <a:cs typeface="Montserrat"/>
                <a:sym typeface="Montserrat"/>
              </a:rPr>
              <a:t>Address observational gaps</a:t>
            </a:r>
            <a:r>
              <a:rPr lang="en">
                <a:latin typeface="Montserrat"/>
                <a:ea typeface="Montserrat"/>
                <a:cs typeface="Montserrat"/>
                <a:sym typeface="Montserrat"/>
              </a:rPr>
              <a:t>, sustain the routine collection of critical observations</a:t>
            </a:r>
            <a:endParaRPr>
              <a:latin typeface="Montserrat"/>
              <a:ea typeface="Montserrat"/>
              <a:cs typeface="Montserrat"/>
              <a:sym typeface="Montserrat"/>
            </a:endParaRPr>
          </a:p>
          <a:p>
            <a:pPr indent="-165100" lvl="0" marL="165100" marR="0" rtl="0" algn="l">
              <a:lnSpc>
                <a:spcPct val="115000"/>
              </a:lnSpc>
              <a:spcBef>
                <a:spcPts val="1400"/>
              </a:spcBef>
              <a:spcAft>
                <a:spcPts val="0"/>
              </a:spcAft>
              <a:buClr>
                <a:schemeClr val="dk1"/>
              </a:buClr>
              <a:buSzPts val="1200"/>
              <a:buFont typeface="Montserrat"/>
              <a:buChar char="❖"/>
            </a:pPr>
            <a:r>
              <a:rPr b="1" lang="en">
                <a:latin typeface="Montserrat"/>
                <a:ea typeface="Montserrat"/>
                <a:cs typeface="Montserrat"/>
                <a:sym typeface="Montserrat"/>
              </a:rPr>
              <a:t>Minimise duplication</a:t>
            </a:r>
            <a:r>
              <a:rPr lang="en">
                <a:latin typeface="Montserrat"/>
                <a:ea typeface="Montserrat"/>
                <a:cs typeface="Montserrat"/>
                <a:sym typeface="Montserrat"/>
              </a:rPr>
              <a:t>/overlaps</a:t>
            </a:r>
            <a:endParaRPr>
              <a:latin typeface="Montserrat"/>
              <a:ea typeface="Montserrat"/>
              <a:cs typeface="Montserrat"/>
              <a:sym typeface="Montserrat"/>
            </a:endParaRPr>
          </a:p>
          <a:p>
            <a:pPr indent="-165100" lvl="0" marL="165100" marR="0" rtl="0" algn="l">
              <a:lnSpc>
                <a:spcPct val="115000"/>
              </a:lnSpc>
              <a:spcBef>
                <a:spcPts val="1400"/>
              </a:spcBef>
              <a:spcAft>
                <a:spcPts val="0"/>
              </a:spcAft>
              <a:buClr>
                <a:schemeClr val="dk1"/>
              </a:buClr>
              <a:buSzPts val="1200"/>
              <a:buFont typeface="Montserrat"/>
              <a:buChar char="❖"/>
            </a:pPr>
            <a:r>
              <a:rPr b="1" lang="en">
                <a:latin typeface="Montserrat"/>
                <a:ea typeface="Montserrat"/>
                <a:cs typeface="Montserrat"/>
                <a:sym typeface="Montserrat"/>
              </a:rPr>
              <a:t>Maintaining </a:t>
            </a:r>
            <a:r>
              <a:rPr lang="en">
                <a:latin typeface="Montserrat"/>
                <a:ea typeface="Montserrat"/>
                <a:cs typeface="Montserrat"/>
                <a:sym typeface="Montserrat"/>
              </a:rPr>
              <a:t>the </a:t>
            </a:r>
            <a:r>
              <a:rPr b="1" lang="en">
                <a:latin typeface="Montserrat"/>
                <a:ea typeface="Montserrat"/>
                <a:cs typeface="Montserrat"/>
                <a:sym typeface="Montserrat"/>
              </a:rPr>
              <a:t>independence </a:t>
            </a:r>
            <a:r>
              <a:rPr lang="en">
                <a:latin typeface="Montserrat"/>
                <a:ea typeface="Montserrat"/>
                <a:cs typeface="Montserrat"/>
                <a:sym typeface="Montserrat"/>
              </a:rPr>
              <a:t>of individual CEOS Agency contributions</a:t>
            </a:r>
            <a:endParaRPr>
              <a:latin typeface="Montserrat"/>
              <a:ea typeface="Montserrat"/>
              <a:cs typeface="Montserrat"/>
              <a:sym typeface="Montserrat"/>
            </a:endParaRPr>
          </a:p>
        </p:txBody>
      </p:sp>
      <p:sp>
        <p:nvSpPr>
          <p:cNvPr id="51" name="Google Shape;51;p6"/>
          <p:cNvSpPr txBox="1"/>
          <p:nvPr/>
        </p:nvSpPr>
        <p:spPr>
          <a:xfrm>
            <a:off x="70515" y="77436"/>
            <a:ext cx="6501300" cy="577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3300">
                <a:solidFill>
                  <a:schemeClr val="lt1"/>
                </a:solidFill>
                <a:latin typeface="Montserrat"/>
                <a:ea typeface="Montserrat"/>
                <a:cs typeface="Montserrat"/>
                <a:sym typeface="Montserrat"/>
              </a:rPr>
              <a:t>CEOS Virtual Constellations</a:t>
            </a:r>
            <a:endParaRPr sz="1100">
              <a:latin typeface="Montserrat"/>
              <a:ea typeface="Montserrat"/>
              <a:cs typeface="Montserrat"/>
              <a:sym typeface="Montserrat"/>
            </a:endParaRPr>
          </a:p>
        </p:txBody>
      </p:sp>
      <p:sp>
        <p:nvSpPr>
          <p:cNvPr id="52" name="Google Shape;52;p6"/>
          <p:cNvSpPr txBox="1"/>
          <p:nvPr/>
        </p:nvSpPr>
        <p:spPr>
          <a:xfrm>
            <a:off x="5631100" y="963325"/>
            <a:ext cx="3457800" cy="3727500"/>
          </a:xfrm>
          <a:prstGeom prst="rect">
            <a:avLst/>
          </a:prstGeom>
          <a:solidFill>
            <a:schemeClr val="accent4"/>
          </a:solidFill>
          <a:ln cap="flat" cmpd="sng" w="19050">
            <a:solidFill>
              <a:srgbClr val="000000"/>
            </a:solidFill>
            <a:prstDash val="solid"/>
            <a:round/>
            <a:headEnd len="sm" w="sm" type="none"/>
            <a:tailEnd len="sm" w="sm" type="none"/>
          </a:ln>
          <a:effectLst>
            <a:outerShdw blurRad="57150" rotWithShape="0" algn="bl" dir="2760000" dist="19050">
              <a:srgbClr val="000000">
                <a:alpha val="50000"/>
              </a:srgbClr>
            </a:outerShdw>
          </a:effectLst>
        </p:spPr>
        <p:txBody>
          <a:bodyPr anchorCtr="0" anchor="t" bIns="34275" lIns="68575" spcFirstLastPara="1" rIns="68575" wrap="square" tIns="34275">
            <a:spAutoFit/>
          </a:bodyPr>
          <a:lstStyle/>
          <a:p>
            <a:pPr indent="-165100" lvl="0" marL="165100" marR="0" rtl="0" algn="l">
              <a:lnSpc>
                <a:spcPct val="150000"/>
              </a:lnSpc>
              <a:spcBef>
                <a:spcPts val="140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Atmospheric Composition (AC-VC)</a:t>
            </a:r>
            <a:endParaRPr sz="1200">
              <a:solidFill>
                <a:schemeClr val="dk1"/>
              </a:solidFill>
              <a:latin typeface="Montserrat"/>
              <a:ea typeface="Montserrat"/>
              <a:cs typeface="Montserrat"/>
              <a:sym typeface="Montserrat"/>
            </a:endParaRPr>
          </a:p>
          <a:p>
            <a:pPr indent="-165100" lvl="0" marL="165100" marR="0" rtl="0" algn="l">
              <a:lnSpc>
                <a:spcPct val="150000"/>
              </a:lnSpc>
              <a:spcBef>
                <a:spcPts val="140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Coastal Observations Applications Services and Tools (COAST-VC)</a:t>
            </a:r>
            <a:endParaRPr sz="1200">
              <a:solidFill>
                <a:schemeClr val="dk1"/>
              </a:solidFill>
              <a:latin typeface="Montserrat"/>
              <a:ea typeface="Montserrat"/>
              <a:cs typeface="Montserrat"/>
              <a:sym typeface="Montserrat"/>
            </a:endParaRPr>
          </a:p>
          <a:p>
            <a:pPr indent="-165100" lvl="0" marL="165100" marR="0" rtl="0" algn="l">
              <a:lnSpc>
                <a:spcPct val="150000"/>
              </a:lnSpc>
              <a:spcBef>
                <a:spcPts val="140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Land Surface Imaging (LSI-VC)</a:t>
            </a:r>
            <a:endParaRPr sz="1200">
              <a:solidFill>
                <a:schemeClr val="dk1"/>
              </a:solidFill>
              <a:latin typeface="Montserrat"/>
              <a:ea typeface="Montserrat"/>
              <a:cs typeface="Montserrat"/>
              <a:sym typeface="Montserrat"/>
            </a:endParaRPr>
          </a:p>
          <a:p>
            <a:pPr indent="-165100" lvl="0" marL="165100" marR="0" rtl="0" algn="l">
              <a:lnSpc>
                <a:spcPct val="150000"/>
              </a:lnSpc>
              <a:spcBef>
                <a:spcPts val="140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Ocean Colour Radiometry (OCR-VC)</a:t>
            </a:r>
            <a:endParaRPr sz="1200">
              <a:solidFill>
                <a:schemeClr val="dk1"/>
              </a:solidFill>
              <a:latin typeface="Montserrat"/>
              <a:ea typeface="Montserrat"/>
              <a:cs typeface="Montserrat"/>
              <a:sym typeface="Montserrat"/>
            </a:endParaRPr>
          </a:p>
          <a:p>
            <a:pPr indent="-165100" lvl="0" marL="165100" marR="0" rtl="0" algn="l">
              <a:lnSpc>
                <a:spcPct val="150000"/>
              </a:lnSpc>
              <a:spcBef>
                <a:spcPts val="140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Ocean Surface Topography (OST-VC)</a:t>
            </a:r>
            <a:endParaRPr sz="1200">
              <a:solidFill>
                <a:schemeClr val="dk1"/>
              </a:solidFill>
              <a:latin typeface="Montserrat"/>
              <a:ea typeface="Montserrat"/>
              <a:cs typeface="Montserrat"/>
              <a:sym typeface="Montserrat"/>
            </a:endParaRPr>
          </a:p>
          <a:p>
            <a:pPr indent="-165100" lvl="0" marL="165100" marR="0" rtl="0" algn="l">
              <a:lnSpc>
                <a:spcPct val="150000"/>
              </a:lnSpc>
              <a:spcBef>
                <a:spcPts val="140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Ocean Surface Vector Wind (OSVW-VC)</a:t>
            </a:r>
            <a:endParaRPr sz="1200">
              <a:solidFill>
                <a:schemeClr val="dk1"/>
              </a:solidFill>
              <a:latin typeface="Montserrat"/>
              <a:ea typeface="Montserrat"/>
              <a:cs typeface="Montserrat"/>
              <a:sym typeface="Montserrat"/>
            </a:endParaRPr>
          </a:p>
          <a:p>
            <a:pPr indent="-165100" lvl="0" marL="165100" marR="0" rtl="0" algn="l">
              <a:lnSpc>
                <a:spcPct val="150000"/>
              </a:lnSpc>
              <a:spcBef>
                <a:spcPts val="140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Precipitation (P-VC)</a:t>
            </a:r>
            <a:endParaRPr sz="1200">
              <a:solidFill>
                <a:schemeClr val="dk1"/>
              </a:solidFill>
              <a:latin typeface="Montserrat"/>
              <a:ea typeface="Montserrat"/>
              <a:cs typeface="Montserrat"/>
              <a:sym typeface="Montserrat"/>
            </a:endParaRPr>
          </a:p>
          <a:p>
            <a:pPr indent="-165100" lvl="0" marL="165100" marR="0" rtl="0" algn="l">
              <a:lnSpc>
                <a:spcPct val="150000"/>
              </a:lnSpc>
              <a:spcBef>
                <a:spcPts val="140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Sea Surface Temperature (SST-VC)</a:t>
            </a:r>
            <a:endParaRPr sz="1200">
              <a:solidFill>
                <a:schemeClr val="dk1"/>
              </a:solidFill>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24"/>
          <p:cNvSpPr txBox="1"/>
          <p:nvPr/>
        </p:nvSpPr>
        <p:spPr>
          <a:xfrm>
            <a:off x="165150" y="945750"/>
            <a:ext cx="8470200" cy="3619800"/>
          </a:xfrm>
          <a:prstGeom prst="rect">
            <a:avLst/>
          </a:prstGeom>
          <a:noFill/>
          <a:ln>
            <a:noFill/>
          </a:ln>
        </p:spPr>
        <p:txBody>
          <a:bodyPr anchorCtr="0" anchor="t" bIns="91425" lIns="91425" spcFirstLastPara="1" rIns="91425" wrap="square" tIns="91425">
            <a:spAutoFit/>
          </a:bodyPr>
          <a:lstStyle/>
          <a:p>
            <a:pPr indent="-270000" lvl="0" marL="360000" rtl="0" algn="l">
              <a:lnSpc>
                <a:spcPct val="110000"/>
              </a:lnSpc>
              <a:spcBef>
                <a:spcPts val="1200"/>
              </a:spcBef>
              <a:spcAft>
                <a:spcPts val="0"/>
              </a:spcAft>
              <a:buNone/>
            </a:pPr>
            <a:r>
              <a:rPr lang="en" sz="1500">
                <a:solidFill>
                  <a:schemeClr val="dk1"/>
                </a:solidFill>
                <a:latin typeface="Montserrat"/>
                <a:ea typeface="Montserrat"/>
                <a:cs typeface="Montserrat"/>
                <a:sym typeface="Montserrat"/>
              </a:rPr>
              <a:t>Challenges:</a:t>
            </a:r>
            <a:endParaRPr sz="1500">
              <a:solidFill>
                <a:schemeClr val="dk1"/>
              </a:solidFill>
              <a:latin typeface="Montserrat"/>
              <a:ea typeface="Montserrat"/>
              <a:cs typeface="Montserrat"/>
              <a:sym typeface="Montserrat"/>
            </a:endParaRPr>
          </a:p>
          <a:p>
            <a:pPr indent="-260350" lvl="1" marL="685800" rtl="0" algn="l">
              <a:spcBef>
                <a:spcPts val="1000"/>
              </a:spcBef>
              <a:spcAft>
                <a:spcPts val="0"/>
              </a:spcAft>
              <a:buClr>
                <a:schemeClr val="dk1"/>
              </a:buClr>
              <a:buSzPts val="1500"/>
              <a:buFont typeface="Montserrat"/>
              <a:buChar char="❖"/>
            </a:pPr>
            <a:r>
              <a:rPr lang="en" sz="1500">
                <a:solidFill>
                  <a:schemeClr val="dk1"/>
                </a:solidFill>
                <a:latin typeface="Montserrat"/>
                <a:ea typeface="Montserrat"/>
                <a:cs typeface="Montserrat"/>
                <a:sym typeface="Montserrat"/>
              </a:rPr>
              <a:t>Gaps are foreseen in LEO microwave imaging capabilities beyond 2032</a:t>
            </a:r>
            <a:endParaRPr sz="1500">
              <a:solidFill>
                <a:schemeClr val="dk1"/>
              </a:solidFill>
              <a:latin typeface="Montserrat"/>
              <a:ea typeface="Montserrat"/>
              <a:cs typeface="Montserrat"/>
              <a:sym typeface="Montserrat"/>
            </a:endParaRPr>
          </a:p>
          <a:p>
            <a:pPr indent="-260350" lvl="2" marL="1028700" rtl="0" algn="l">
              <a:spcBef>
                <a:spcPts val="1000"/>
              </a:spcBef>
              <a:spcAft>
                <a:spcPts val="0"/>
              </a:spcAft>
              <a:buClr>
                <a:schemeClr val="dk1"/>
              </a:buClr>
              <a:buSzPts val="1500"/>
              <a:buFont typeface="Montserrat"/>
              <a:buChar char="■"/>
            </a:pPr>
            <a:r>
              <a:rPr lang="en" sz="1500">
                <a:solidFill>
                  <a:schemeClr val="dk1"/>
                </a:solidFill>
                <a:latin typeface="Montserrat"/>
                <a:ea typeface="Montserrat"/>
                <a:cs typeface="Montserrat"/>
                <a:sym typeface="Montserrat"/>
              </a:rPr>
              <a:t>How does data supply look in 2030?  – AMSR3 (2025-2032), HY-2E (2025-2028), CIMR-A (2029-2037)/-B(2034-2042)</a:t>
            </a:r>
            <a:endParaRPr sz="1500">
              <a:solidFill>
                <a:schemeClr val="dk1"/>
              </a:solidFill>
              <a:latin typeface="Montserrat"/>
              <a:ea typeface="Montserrat"/>
              <a:cs typeface="Montserrat"/>
              <a:sym typeface="Montserrat"/>
            </a:endParaRPr>
          </a:p>
          <a:p>
            <a:pPr indent="-260350" lvl="2" marL="1028700" rtl="0" algn="l">
              <a:spcBef>
                <a:spcPts val="1000"/>
              </a:spcBef>
              <a:spcAft>
                <a:spcPts val="0"/>
              </a:spcAft>
              <a:buClr>
                <a:schemeClr val="dk1"/>
              </a:buClr>
              <a:buSzPts val="1500"/>
              <a:buFont typeface="Montserrat"/>
              <a:buChar char="■"/>
            </a:pPr>
            <a:r>
              <a:rPr lang="en" sz="1500">
                <a:solidFill>
                  <a:schemeClr val="dk1"/>
                </a:solidFill>
                <a:latin typeface="Montserrat"/>
                <a:ea typeface="Montserrat"/>
                <a:cs typeface="Montserrat"/>
                <a:sym typeface="Montserrat"/>
              </a:rPr>
              <a:t>How does data supply look in 2035? – Potentially CIMR-A &amp; -B will be in operation. No confirmed successor for HY-2 nor AMSR – continuation needed</a:t>
            </a:r>
            <a:endParaRPr sz="1500">
              <a:solidFill>
                <a:schemeClr val="dk1"/>
              </a:solidFill>
              <a:latin typeface="Montserrat"/>
              <a:ea typeface="Montserrat"/>
              <a:cs typeface="Montserrat"/>
              <a:sym typeface="Montserrat"/>
            </a:endParaRPr>
          </a:p>
          <a:p>
            <a:pPr indent="-260350" lvl="1" marL="685800" rtl="0" algn="l">
              <a:spcBef>
                <a:spcPts val="1000"/>
              </a:spcBef>
              <a:spcAft>
                <a:spcPts val="0"/>
              </a:spcAft>
              <a:buClr>
                <a:schemeClr val="dk1"/>
              </a:buClr>
              <a:buSzPts val="1500"/>
              <a:buFont typeface="Montserrat"/>
              <a:buChar char="❖"/>
            </a:pPr>
            <a:r>
              <a:rPr lang="en" sz="1500">
                <a:solidFill>
                  <a:schemeClr val="dk1"/>
                </a:solidFill>
                <a:latin typeface="Montserrat"/>
                <a:ea typeface="Montserrat"/>
                <a:cs typeface="Montserrat"/>
                <a:sym typeface="Montserrat"/>
              </a:rPr>
              <a:t>Issues with engaging satellite operators, for testing and validation of ultra high-resolution SST of upcoming missions to analyse value of resolving significant features in coastal area</a:t>
            </a:r>
            <a:endParaRPr sz="1500">
              <a:solidFill>
                <a:schemeClr val="dk1"/>
              </a:solidFill>
              <a:latin typeface="Montserrat"/>
              <a:ea typeface="Montserrat"/>
              <a:cs typeface="Montserrat"/>
              <a:sym typeface="Montserrat"/>
            </a:endParaRPr>
          </a:p>
          <a:p>
            <a:pPr indent="-260350" lvl="1" marL="685800" rtl="0" algn="l">
              <a:spcBef>
                <a:spcPts val="1000"/>
              </a:spcBef>
              <a:spcAft>
                <a:spcPts val="0"/>
              </a:spcAft>
              <a:buClr>
                <a:schemeClr val="dk1"/>
              </a:buClr>
              <a:buSzPts val="1500"/>
              <a:buFont typeface="Montserrat"/>
              <a:buChar char="❖"/>
            </a:pPr>
            <a:r>
              <a:rPr lang="en" sz="1500">
                <a:solidFill>
                  <a:schemeClr val="dk1"/>
                </a:solidFill>
                <a:latin typeface="Montserrat"/>
                <a:ea typeface="Montserrat"/>
                <a:cs typeface="Montserrat"/>
                <a:sym typeface="Montserrat"/>
              </a:rPr>
              <a:t>SST-VC would benefit from coordination between parameter and area-focused VCs</a:t>
            </a:r>
            <a:endParaRPr sz="1500">
              <a:solidFill>
                <a:schemeClr val="dk1"/>
              </a:solidFill>
              <a:latin typeface="Montserrat"/>
              <a:ea typeface="Montserrat"/>
              <a:cs typeface="Montserrat"/>
              <a:sym typeface="Montserrat"/>
            </a:endParaRPr>
          </a:p>
        </p:txBody>
      </p:sp>
      <p:sp>
        <p:nvSpPr>
          <p:cNvPr id="220" name="Google Shape;220;p24"/>
          <p:cNvSpPr txBox="1"/>
          <p:nvPr/>
        </p:nvSpPr>
        <p:spPr>
          <a:xfrm>
            <a:off x="275675" y="125825"/>
            <a:ext cx="6811200" cy="592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3400">
                <a:solidFill>
                  <a:schemeClr val="lt1"/>
                </a:solidFill>
                <a:latin typeface="Montserrat"/>
                <a:ea typeface="Montserrat"/>
                <a:cs typeface="Montserrat"/>
                <a:sym typeface="Montserrat"/>
              </a:rPr>
              <a:t>Sea Surface Temperature</a:t>
            </a:r>
            <a:endParaRPr sz="1200">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 name="Shape 56"/>
        <p:cNvGrpSpPr/>
        <p:nvPr/>
      </p:nvGrpSpPr>
      <p:grpSpPr>
        <a:xfrm>
          <a:off x="0" y="0"/>
          <a:ext cx="0" cy="0"/>
          <a:chOff x="0" y="0"/>
          <a:chExt cx="0" cy="0"/>
        </a:xfrm>
      </p:grpSpPr>
      <p:sp>
        <p:nvSpPr>
          <p:cNvPr id="57" name="Google Shape;57;p7"/>
          <p:cNvSpPr txBox="1"/>
          <p:nvPr/>
        </p:nvSpPr>
        <p:spPr>
          <a:xfrm>
            <a:off x="70525" y="77425"/>
            <a:ext cx="7408800" cy="577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3300">
                <a:solidFill>
                  <a:schemeClr val="lt1"/>
                </a:solidFill>
                <a:latin typeface="Montserrat"/>
                <a:ea typeface="Montserrat"/>
                <a:cs typeface="Montserrat"/>
                <a:sym typeface="Montserrat"/>
              </a:rPr>
              <a:t>Virtual Constellation Leadership</a:t>
            </a:r>
            <a:endParaRPr sz="1100">
              <a:latin typeface="Montserrat"/>
              <a:ea typeface="Montserrat"/>
              <a:cs typeface="Montserrat"/>
              <a:sym typeface="Montserrat"/>
            </a:endParaRPr>
          </a:p>
        </p:txBody>
      </p:sp>
      <p:sp>
        <p:nvSpPr>
          <p:cNvPr id="58" name="Google Shape;58;p7"/>
          <p:cNvSpPr txBox="1"/>
          <p:nvPr/>
        </p:nvSpPr>
        <p:spPr>
          <a:xfrm>
            <a:off x="275679" y="921018"/>
            <a:ext cx="8334000" cy="3827400"/>
          </a:xfrm>
          <a:prstGeom prst="rect">
            <a:avLst/>
          </a:prstGeom>
          <a:noFill/>
          <a:ln>
            <a:noFill/>
          </a:ln>
        </p:spPr>
        <p:txBody>
          <a:bodyPr anchorCtr="0" anchor="t" bIns="34275" lIns="68575" spcFirstLastPara="1" rIns="68575" wrap="square" tIns="34275">
            <a:spAutoFit/>
          </a:bodyPr>
          <a:lstStyle/>
          <a:p>
            <a:pPr indent="-171450" lvl="0" marL="165100" marR="0" rtl="0" algn="l">
              <a:lnSpc>
                <a:spcPct val="115000"/>
              </a:lnSpc>
              <a:spcBef>
                <a:spcPts val="1400"/>
              </a:spcBef>
              <a:spcAft>
                <a:spcPts val="0"/>
              </a:spcAft>
              <a:buClr>
                <a:schemeClr val="dk1"/>
              </a:buClr>
              <a:buSzPts val="1300"/>
              <a:buFont typeface="Montserrat"/>
              <a:buChar char="❖"/>
            </a:pPr>
            <a:r>
              <a:rPr b="1" lang="en" sz="1300">
                <a:solidFill>
                  <a:schemeClr val="dk1"/>
                </a:solidFill>
                <a:latin typeface="Montserrat"/>
                <a:ea typeface="Montserrat"/>
                <a:cs typeface="Montserrat"/>
                <a:sym typeface="Montserrat"/>
              </a:rPr>
              <a:t>AC-VC</a:t>
            </a:r>
            <a:r>
              <a:rPr lang="en" sz="1300">
                <a:solidFill>
                  <a:schemeClr val="dk1"/>
                </a:solidFill>
                <a:latin typeface="Montserrat"/>
                <a:ea typeface="Montserrat"/>
                <a:cs typeface="Montserrat"/>
                <a:sym typeface="Montserrat"/>
              </a:rPr>
              <a:t>: Emma Knowland (NASA) </a:t>
            </a:r>
            <a:r>
              <a:rPr i="1" lang="en" sz="1300">
                <a:solidFill>
                  <a:schemeClr val="dk1"/>
                </a:solidFill>
                <a:latin typeface="Montserrat"/>
                <a:ea typeface="Montserrat"/>
                <a:cs typeface="Montserrat"/>
                <a:sym typeface="Montserrat"/>
              </a:rPr>
              <a:t>replacing Barry Lefer (NASA)</a:t>
            </a:r>
            <a:r>
              <a:rPr lang="en" sz="1300">
                <a:solidFill>
                  <a:schemeClr val="dk1"/>
                </a:solidFill>
                <a:latin typeface="Montserrat"/>
                <a:ea typeface="Montserrat"/>
                <a:cs typeface="Montserrat"/>
                <a:sym typeface="Montserrat"/>
              </a:rPr>
              <a:t>, Hiroshi Tanimoto (NIES), Ben Veihelmann (ESA)</a:t>
            </a:r>
            <a:endParaRPr sz="1300">
              <a:solidFill>
                <a:schemeClr val="dk1"/>
              </a:solidFill>
              <a:latin typeface="Montserrat"/>
              <a:ea typeface="Montserrat"/>
              <a:cs typeface="Montserrat"/>
              <a:sym typeface="Montserrat"/>
            </a:endParaRPr>
          </a:p>
          <a:p>
            <a:pPr indent="-171450" lvl="0" marL="165100" marR="0" rtl="0" algn="l">
              <a:lnSpc>
                <a:spcPct val="115000"/>
              </a:lnSpc>
              <a:spcBef>
                <a:spcPts val="1400"/>
              </a:spcBef>
              <a:spcAft>
                <a:spcPts val="0"/>
              </a:spcAft>
              <a:buClr>
                <a:schemeClr val="dk1"/>
              </a:buClr>
              <a:buSzPts val="1300"/>
              <a:buFont typeface="Montserrat"/>
              <a:buChar char="❖"/>
            </a:pPr>
            <a:r>
              <a:rPr b="1" lang="en" sz="1300">
                <a:solidFill>
                  <a:schemeClr val="dk1"/>
                </a:solidFill>
                <a:latin typeface="Montserrat"/>
                <a:ea typeface="Montserrat"/>
                <a:cs typeface="Montserrat"/>
                <a:sym typeface="Montserrat"/>
              </a:rPr>
              <a:t>COAST-VC</a:t>
            </a:r>
            <a:r>
              <a:rPr lang="en" sz="1300">
                <a:solidFill>
                  <a:schemeClr val="dk1"/>
                </a:solidFill>
                <a:latin typeface="Montserrat"/>
                <a:ea typeface="Montserrat"/>
                <a:cs typeface="Montserrat"/>
                <a:sym typeface="Montserrat"/>
              </a:rPr>
              <a:t>: Paul DiGiacomo (NOAA), Rashmi Sharma (ISRO), Aurelien Carbonniere (CNES), Merrie Beth Neely (NOAA)</a:t>
            </a:r>
            <a:endParaRPr sz="1300">
              <a:solidFill>
                <a:schemeClr val="dk1"/>
              </a:solidFill>
              <a:latin typeface="Montserrat"/>
              <a:ea typeface="Montserrat"/>
              <a:cs typeface="Montserrat"/>
              <a:sym typeface="Montserrat"/>
            </a:endParaRPr>
          </a:p>
          <a:p>
            <a:pPr indent="-171450" lvl="0" marL="165100" marR="0" rtl="0" algn="l">
              <a:lnSpc>
                <a:spcPct val="115000"/>
              </a:lnSpc>
              <a:spcBef>
                <a:spcPts val="1400"/>
              </a:spcBef>
              <a:spcAft>
                <a:spcPts val="0"/>
              </a:spcAft>
              <a:buClr>
                <a:schemeClr val="dk1"/>
              </a:buClr>
              <a:buSzPts val="1300"/>
              <a:buFont typeface="Montserrat"/>
              <a:buChar char="❖"/>
            </a:pPr>
            <a:r>
              <a:rPr b="1" lang="en" sz="1300">
                <a:solidFill>
                  <a:schemeClr val="dk1"/>
                </a:solidFill>
                <a:latin typeface="Montserrat"/>
                <a:ea typeface="Montserrat"/>
                <a:cs typeface="Montserrat"/>
                <a:sym typeface="Montserrat"/>
              </a:rPr>
              <a:t>LSI-VC</a:t>
            </a:r>
            <a:r>
              <a:rPr lang="en" sz="1300">
                <a:solidFill>
                  <a:schemeClr val="dk1"/>
                </a:solidFill>
                <a:latin typeface="Montserrat"/>
                <a:ea typeface="Montserrat"/>
                <a:cs typeface="Montserrat"/>
                <a:sym typeface="Montserrat"/>
              </a:rPr>
              <a:t>: Chris Barnes (USGS), Peter Strobl (EC), Jonathon Ross (GA), Takeo Tadono (JAXA)</a:t>
            </a:r>
            <a:endParaRPr sz="1300">
              <a:solidFill>
                <a:schemeClr val="dk1"/>
              </a:solidFill>
              <a:latin typeface="Montserrat"/>
              <a:ea typeface="Montserrat"/>
              <a:cs typeface="Montserrat"/>
              <a:sym typeface="Montserrat"/>
            </a:endParaRPr>
          </a:p>
          <a:p>
            <a:pPr indent="-171450" lvl="0" marL="165100" marR="0" rtl="0" algn="l">
              <a:lnSpc>
                <a:spcPct val="115000"/>
              </a:lnSpc>
              <a:spcBef>
                <a:spcPts val="1400"/>
              </a:spcBef>
              <a:spcAft>
                <a:spcPts val="0"/>
              </a:spcAft>
              <a:buClr>
                <a:schemeClr val="dk1"/>
              </a:buClr>
              <a:buSzPts val="1300"/>
              <a:buFont typeface="Montserrat"/>
              <a:buChar char="❖"/>
            </a:pPr>
            <a:r>
              <a:rPr b="1" lang="en" sz="1300">
                <a:solidFill>
                  <a:schemeClr val="dk1"/>
                </a:solidFill>
                <a:latin typeface="Montserrat"/>
                <a:ea typeface="Montserrat"/>
                <a:cs typeface="Montserrat"/>
                <a:sym typeface="Montserrat"/>
              </a:rPr>
              <a:t>OCR-VC</a:t>
            </a:r>
            <a:r>
              <a:rPr lang="en" sz="1300">
                <a:solidFill>
                  <a:schemeClr val="dk1"/>
                </a:solidFill>
                <a:latin typeface="Montserrat"/>
                <a:ea typeface="Montserrat"/>
                <a:cs typeface="Montserrat"/>
                <a:sym typeface="Montserrat"/>
              </a:rPr>
              <a:t>: Marie-Helene Rio (ESA), Ewa Kwiatkowska (EUMETSAT), Jeremy Werdell (NASA)</a:t>
            </a:r>
            <a:endParaRPr sz="1300">
              <a:solidFill>
                <a:schemeClr val="dk1"/>
              </a:solidFill>
              <a:latin typeface="Montserrat"/>
              <a:ea typeface="Montserrat"/>
              <a:cs typeface="Montserrat"/>
              <a:sym typeface="Montserrat"/>
            </a:endParaRPr>
          </a:p>
          <a:p>
            <a:pPr indent="-171450" lvl="0" marL="165100" marR="0" rtl="0" algn="l">
              <a:lnSpc>
                <a:spcPct val="115000"/>
              </a:lnSpc>
              <a:spcBef>
                <a:spcPts val="1400"/>
              </a:spcBef>
              <a:spcAft>
                <a:spcPts val="0"/>
              </a:spcAft>
              <a:buClr>
                <a:schemeClr val="dk1"/>
              </a:buClr>
              <a:buSzPts val="1300"/>
              <a:buFont typeface="Montserrat"/>
              <a:buChar char="❖"/>
            </a:pPr>
            <a:r>
              <a:rPr b="1" lang="en" sz="1300">
                <a:solidFill>
                  <a:schemeClr val="dk1"/>
                </a:solidFill>
                <a:latin typeface="Montserrat"/>
                <a:ea typeface="Montserrat"/>
                <a:cs typeface="Montserrat"/>
                <a:sym typeface="Montserrat"/>
              </a:rPr>
              <a:t>OST-VC: </a:t>
            </a:r>
            <a:r>
              <a:rPr lang="en" sz="1300">
                <a:solidFill>
                  <a:schemeClr val="dk1"/>
                </a:solidFill>
                <a:latin typeface="Montserrat"/>
                <a:ea typeface="Montserrat"/>
                <a:cs typeface="Montserrat"/>
                <a:sym typeface="Montserrat"/>
              </a:rPr>
              <a:t>Yannice Faugere (CNES), Estelle Obligis (EUMETSAT)</a:t>
            </a:r>
            <a:endParaRPr sz="1300">
              <a:solidFill>
                <a:schemeClr val="dk1"/>
              </a:solidFill>
              <a:latin typeface="Montserrat"/>
              <a:ea typeface="Montserrat"/>
              <a:cs typeface="Montserrat"/>
              <a:sym typeface="Montserrat"/>
            </a:endParaRPr>
          </a:p>
          <a:p>
            <a:pPr indent="-171450" lvl="0" marL="165100" marR="0" rtl="0" algn="l">
              <a:lnSpc>
                <a:spcPct val="115000"/>
              </a:lnSpc>
              <a:spcBef>
                <a:spcPts val="1400"/>
              </a:spcBef>
              <a:spcAft>
                <a:spcPts val="0"/>
              </a:spcAft>
              <a:buClr>
                <a:schemeClr val="dk1"/>
              </a:buClr>
              <a:buSzPts val="1300"/>
              <a:buFont typeface="Montserrat"/>
              <a:buChar char="❖"/>
            </a:pPr>
            <a:r>
              <a:rPr b="1" lang="en" sz="1300">
                <a:solidFill>
                  <a:schemeClr val="dk1"/>
                </a:solidFill>
                <a:latin typeface="Montserrat"/>
                <a:ea typeface="Montserrat"/>
                <a:cs typeface="Montserrat"/>
                <a:sym typeface="Montserrat"/>
              </a:rPr>
              <a:t>OSVW-VC</a:t>
            </a:r>
            <a:r>
              <a:rPr lang="en" sz="1300">
                <a:solidFill>
                  <a:schemeClr val="dk1"/>
                </a:solidFill>
                <a:latin typeface="Montserrat"/>
                <a:ea typeface="Montserrat"/>
                <a:cs typeface="Montserrat"/>
                <a:sym typeface="Montserrat"/>
              </a:rPr>
              <a:t>: Paul Chang (NOAA), Stefanie Linow (EUMETSAT), Abhisek Chakraborty (ISRO), Suchandra Aich Bhowmick (ISRO)</a:t>
            </a:r>
            <a:endParaRPr sz="1300">
              <a:solidFill>
                <a:schemeClr val="dk1"/>
              </a:solidFill>
              <a:latin typeface="Montserrat"/>
              <a:ea typeface="Montserrat"/>
              <a:cs typeface="Montserrat"/>
              <a:sym typeface="Montserrat"/>
            </a:endParaRPr>
          </a:p>
          <a:p>
            <a:pPr indent="-171450" lvl="0" marL="165100" marR="0" rtl="0" algn="l">
              <a:lnSpc>
                <a:spcPct val="115000"/>
              </a:lnSpc>
              <a:spcBef>
                <a:spcPts val="1400"/>
              </a:spcBef>
              <a:spcAft>
                <a:spcPts val="0"/>
              </a:spcAft>
              <a:buClr>
                <a:schemeClr val="dk1"/>
              </a:buClr>
              <a:buSzPts val="1300"/>
              <a:buFont typeface="Montserrat"/>
              <a:buChar char="❖"/>
            </a:pPr>
            <a:r>
              <a:rPr b="1" lang="en" sz="1300">
                <a:solidFill>
                  <a:schemeClr val="dk1"/>
                </a:solidFill>
                <a:latin typeface="Montserrat"/>
                <a:ea typeface="Montserrat"/>
                <a:cs typeface="Montserrat"/>
                <a:sym typeface="Montserrat"/>
              </a:rPr>
              <a:t>P-VC</a:t>
            </a:r>
            <a:r>
              <a:rPr lang="en" sz="1300">
                <a:solidFill>
                  <a:schemeClr val="dk1"/>
                </a:solidFill>
                <a:latin typeface="Montserrat"/>
                <a:ea typeface="Montserrat"/>
                <a:cs typeface="Montserrat"/>
                <a:sym typeface="Montserrat"/>
              </a:rPr>
              <a:t>: Chris Kidd (NASA), Takuji Kubota (JAXA)</a:t>
            </a:r>
            <a:endParaRPr sz="1300">
              <a:solidFill>
                <a:schemeClr val="dk1"/>
              </a:solidFill>
              <a:latin typeface="Montserrat"/>
              <a:ea typeface="Montserrat"/>
              <a:cs typeface="Montserrat"/>
              <a:sym typeface="Montserrat"/>
            </a:endParaRPr>
          </a:p>
          <a:p>
            <a:pPr indent="-171450" lvl="0" marL="165100" marR="0" rtl="0" algn="l">
              <a:lnSpc>
                <a:spcPct val="115000"/>
              </a:lnSpc>
              <a:spcBef>
                <a:spcPts val="1400"/>
              </a:spcBef>
              <a:spcAft>
                <a:spcPts val="0"/>
              </a:spcAft>
              <a:buClr>
                <a:schemeClr val="dk1"/>
              </a:buClr>
              <a:buSzPts val="1300"/>
              <a:buFont typeface="Montserrat"/>
              <a:buChar char="❖"/>
            </a:pPr>
            <a:r>
              <a:rPr b="1" lang="en" sz="1300">
                <a:solidFill>
                  <a:schemeClr val="dk1"/>
                </a:solidFill>
                <a:latin typeface="Montserrat"/>
                <a:ea typeface="Montserrat"/>
                <a:cs typeface="Montserrat"/>
                <a:sym typeface="Montserrat"/>
              </a:rPr>
              <a:t>SST-VC</a:t>
            </a:r>
            <a:r>
              <a:rPr lang="en" sz="1300">
                <a:solidFill>
                  <a:schemeClr val="dk1"/>
                </a:solidFill>
                <a:latin typeface="Montserrat"/>
                <a:ea typeface="Montserrat"/>
                <a:cs typeface="Montserrat"/>
                <a:sym typeface="Montserrat"/>
              </a:rPr>
              <a:t>: Misako Kachi (JAXA), Christo Whittle (CSIR)</a:t>
            </a:r>
            <a:endParaRPr sz="1300">
              <a:solidFill>
                <a:schemeClr val="dk1"/>
              </a:solidFill>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8"/>
          <p:cNvSpPr txBox="1"/>
          <p:nvPr/>
        </p:nvSpPr>
        <p:spPr>
          <a:xfrm>
            <a:off x="70525" y="77425"/>
            <a:ext cx="7408800" cy="5772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None/>
            </a:pPr>
            <a:r>
              <a:rPr lang="en" sz="3300">
                <a:solidFill>
                  <a:schemeClr val="lt1"/>
                </a:solidFill>
                <a:latin typeface="Montserrat"/>
                <a:ea typeface="Montserrat"/>
                <a:cs typeface="Montserrat"/>
                <a:sym typeface="Montserrat"/>
              </a:rPr>
              <a:t>Virtual Constellation Leadership</a:t>
            </a:r>
            <a:endParaRPr sz="3300">
              <a:solidFill>
                <a:schemeClr val="lt1"/>
              </a:solidFill>
              <a:latin typeface="Montserrat"/>
              <a:ea typeface="Montserrat"/>
              <a:cs typeface="Montserrat"/>
              <a:sym typeface="Montserrat"/>
            </a:endParaRPr>
          </a:p>
        </p:txBody>
      </p:sp>
      <p:pic>
        <p:nvPicPr>
          <p:cNvPr id="64" name="Google Shape;64;p8" title="tadono_photo35x45_220421.jpg"/>
          <p:cNvPicPr preferRelativeResize="0"/>
          <p:nvPr/>
        </p:nvPicPr>
        <p:blipFill rotWithShape="1">
          <a:blip r:embed="rId3">
            <a:alphaModFix/>
          </a:blip>
          <a:srcRect b="0" l="0" r="0" t="3929"/>
          <a:stretch/>
        </p:blipFill>
        <p:spPr>
          <a:xfrm>
            <a:off x="0" y="978600"/>
            <a:ext cx="841175" cy="1037974"/>
          </a:xfrm>
          <a:prstGeom prst="rect">
            <a:avLst/>
          </a:prstGeom>
          <a:noFill/>
          <a:ln>
            <a:noFill/>
          </a:ln>
        </p:spPr>
      </p:pic>
      <p:sp>
        <p:nvSpPr>
          <p:cNvPr id="65" name="Google Shape;65;p8"/>
          <p:cNvSpPr txBox="1"/>
          <p:nvPr/>
        </p:nvSpPr>
        <p:spPr>
          <a:xfrm>
            <a:off x="854075" y="1952363"/>
            <a:ext cx="841200" cy="245400"/>
          </a:xfrm>
          <a:prstGeom prst="rect">
            <a:avLst/>
          </a:prstGeom>
          <a:noFill/>
          <a:ln>
            <a:noFill/>
          </a:ln>
        </p:spPr>
        <p:txBody>
          <a:bodyPr anchorCtr="0" anchor="t" bIns="91425" lIns="91425" spcFirstLastPara="1" rIns="91425" wrap="square" tIns="91425">
            <a:noAutofit/>
          </a:bodyPr>
          <a:lstStyle/>
          <a:p>
            <a:pPr indent="0" lvl="0" marL="0" rtl="0" algn="ctr">
              <a:spcBef>
                <a:spcPts val="1400"/>
              </a:spcBef>
              <a:spcAft>
                <a:spcPts val="0"/>
              </a:spcAft>
              <a:buNone/>
            </a:pPr>
            <a:r>
              <a:rPr lang="en" sz="700">
                <a:solidFill>
                  <a:schemeClr val="dk1"/>
                </a:solidFill>
                <a:latin typeface="Montserrat"/>
                <a:ea typeface="Montserrat"/>
                <a:cs typeface="Montserrat"/>
                <a:sym typeface="Montserrat"/>
              </a:rPr>
              <a:t>Chris Barnes USGS</a:t>
            </a:r>
            <a:endParaRPr/>
          </a:p>
        </p:txBody>
      </p:sp>
      <p:pic>
        <p:nvPicPr>
          <p:cNvPr id="66" name="Google Shape;66;p8"/>
          <p:cNvPicPr preferRelativeResize="0"/>
          <p:nvPr/>
        </p:nvPicPr>
        <p:blipFill>
          <a:blip r:embed="rId4">
            <a:alphaModFix/>
          </a:blip>
          <a:stretch>
            <a:fillRect/>
          </a:stretch>
        </p:blipFill>
        <p:spPr>
          <a:xfrm>
            <a:off x="1695263" y="996423"/>
            <a:ext cx="866975" cy="1006326"/>
          </a:xfrm>
          <a:prstGeom prst="rect">
            <a:avLst/>
          </a:prstGeom>
          <a:noFill/>
          <a:ln>
            <a:noFill/>
          </a:ln>
        </p:spPr>
      </p:pic>
      <p:sp>
        <p:nvSpPr>
          <p:cNvPr id="67" name="Google Shape;67;p8"/>
          <p:cNvSpPr txBox="1"/>
          <p:nvPr/>
        </p:nvSpPr>
        <p:spPr>
          <a:xfrm>
            <a:off x="1708150" y="1952363"/>
            <a:ext cx="841200" cy="305400"/>
          </a:xfrm>
          <a:prstGeom prst="rect">
            <a:avLst/>
          </a:prstGeom>
          <a:noFill/>
          <a:ln>
            <a:noFill/>
          </a:ln>
        </p:spPr>
        <p:txBody>
          <a:bodyPr anchorCtr="0" anchor="t" bIns="91425" lIns="91425" spcFirstLastPara="1" rIns="91425" wrap="square" tIns="91425">
            <a:noAutofit/>
          </a:bodyPr>
          <a:lstStyle/>
          <a:p>
            <a:pPr indent="0" lvl="0" marL="0" rtl="0" algn="ctr">
              <a:spcBef>
                <a:spcPts val="1400"/>
              </a:spcBef>
              <a:spcAft>
                <a:spcPts val="0"/>
              </a:spcAft>
              <a:buNone/>
            </a:pPr>
            <a:r>
              <a:rPr lang="en" sz="700">
                <a:solidFill>
                  <a:schemeClr val="dk1"/>
                </a:solidFill>
                <a:latin typeface="Montserrat"/>
                <a:ea typeface="Montserrat"/>
                <a:cs typeface="Montserrat"/>
                <a:sym typeface="Montserrat"/>
              </a:rPr>
              <a:t>Jonathon Ross GA</a:t>
            </a:r>
            <a:endParaRPr/>
          </a:p>
        </p:txBody>
      </p:sp>
      <p:sp>
        <p:nvSpPr>
          <p:cNvPr id="68" name="Google Shape;68;p8"/>
          <p:cNvSpPr txBox="1"/>
          <p:nvPr/>
        </p:nvSpPr>
        <p:spPr>
          <a:xfrm>
            <a:off x="0" y="1952363"/>
            <a:ext cx="841200" cy="245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1400"/>
              </a:spcBef>
              <a:spcAft>
                <a:spcPts val="0"/>
              </a:spcAft>
              <a:buNone/>
            </a:pPr>
            <a:r>
              <a:rPr lang="en" sz="700">
                <a:solidFill>
                  <a:schemeClr val="dk1"/>
                </a:solidFill>
                <a:latin typeface="Montserrat"/>
                <a:ea typeface="Montserrat"/>
                <a:cs typeface="Montserrat"/>
                <a:sym typeface="Montserrat"/>
              </a:rPr>
              <a:t>Takeo Tadono JAXA</a:t>
            </a:r>
            <a:endParaRPr sz="700">
              <a:solidFill>
                <a:schemeClr val="dk1"/>
              </a:solidFill>
              <a:latin typeface="Montserrat"/>
              <a:ea typeface="Montserrat"/>
              <a:cs typeface="Montserrat"/>
              <a:sym typeface="Montserrat"/>
            </a:endParaRPr>
          </a:p>
        </p:txBody>
      </p:sp>
      <p:pic>
        <p:nvPicPr>
          <p:cNvPr id="69" name="Google Shape;69;p8"/>
          <p:cNvPicPr preferRelativeResize="0"/>
          <p:nvPr/>
        </p:nvPicPr>
        <p:blipFill rotWithShape="1">
          <a:blip r:embed="rId5">
            <a:alphaModFix/>
          </a:blip>
          <a:srcRect b="4364" l="14753" r="15979" t="6189"/>
          <a:stretch/>
        </p:blipFill>
        <p:spPr>
          <a:xfrm>
            <a:off x="2562225" y="1014400"/>
            <a:ext cx="748300" cy="966376"/>
          </a:xfrm>
          <a:prstGeom prst="rect">
            <a:avLst/>
          </a:prstGeom>
          <a:noFill/>
          <a:ln>
            <a:noFill/>
          </a:ln>
        </p:spPr>
      </p:pic>
      <p:sp>
        <p:nvSpPr>
          <p:cNvPr id="70" name="Google Shape;70;p8"/>
          <p:cNvSpPr txBox="1"/>
          <p:nvPr/>
        </p:nvSpPr>
        <p:spPr>
          <a:xfrm>
            <a:off x="2515775" y="1922363"/>
            <a:ext cx="841200" cy="305400"/>
          </a:xfrm>
          <a:prstGeom prst="rect">
            <a:avLst/>
          </a:prstGeom>
          <a:noFill/>
          <a:ln>
            <a:noFill/>
          </a:ln>
        </p:spPr>
        <p:txBody>
          <a:bodyPr anchorCtr="0" anchor="t" bIns="91425" lIns="91425" spcFirstLastPara="1" rIns="91425" wrap="square" tIns="91425">
            <a:noAutofit/>
          </a:bodyPr>
          <a:lstStyle/>
          <a:p>
            <a:pPr indent="0" lvl="0" marL="0" rtl="0" algn="ctr">
              <a:spcBef>
                <a:spcPts val="1400"/>
              </a:spcBef>
              <a:spcAft>
                <a:spcPts val="0"/>
              </a:spcAft>
              <a:buNone/>
            </a:pPr>
            <a:r>
              <a:rPr lang="en" sz="700">
                <a:solidFill>
                  <a:schemeClr val="dk1"/>
                </a:solidFill>
                <a:latin typeface="Montserrat"/>
                <a:ea typeface="Montserrat"/>
                <a:cs typeface="Montserrat"/>
                <a:sym typeface="Montserrat"/>
              </a:rPr>
              <a:t>Peter Strobl EC</a:t>
            </a:r>
            <a:endParaRPr/>
          </a:p>
        </p:txBody>
      </p:sp>
      <p:sp>
        <p:nvSpPr>
          <p:cNvPr id="71" name="Google Shape;71;p8"/>
          <p:cNvSpPr txBox="1"/>
          <p:nvPr/>
        </p:nvSpPr>
        <p:spPr>
          <a:xfrm>
            <a:off x="1287675" y="712538"/>
            <a:ext cx="841200" cy="245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1400"/>
              </a:spcBef>
              <a:spcAft>
                <a:spcPts val="0"/>
              </a:spcAft>
              <a:buNone/>
            </a:pPr>
            <a:r>
              <a:rPr b="1" lang="en" sz="1200">
                <a:solidFill>
                  <a:schemeClr val="dk1"/>
                </a:solidFill>
                <a:latin typeface="Montserrat"/>
                <a:ea typeface="Montserrat"/>
                <a:cs typeface="Montserrat"/>
                <a:sym typeface="Montserrat"/>
              </a:rPr>
              <a:t>LSI-VC</a:t>
            </a:r>
            <a:endParaRPr b="1" sz="1900">
              <a:solidFill>
                <a:schemeClr val="dk1"/>
              </a:solidFill>
              <a:latin typeface="Montserrat"/>
              <a:ea typeface="Montserrat"/>
              <a:cs typeface="Montserrat"/>
              <a:sym typeface="Montserrat"/>
            </a:endParaRPr>
          </a:p>
        </p:txBody>
      </p:sp>
      <p:pic>
        <p:nvPicPr>
          <p:cNvPr id="72" name="Google Shape;72;p8"/>
          <p:cNvPicPr preferRelativeResize="0"/>
          <p:nvPr/>
        </p:nvPicPr>
        <p:blipFill rotWithShape="1">
          <a:blip r:embed="rId6">
            <a:alphaModFix/>
          </a:blip>
          <a:srcRect b="0" l="21770" r="21090" t="0"/>
          <a:stretch/>
        </p:blipFill>
        <p:spPr>
          <a:xfrm>
            <a:off x="5985512" y="965512"/>
            <a:ext cx="748301" cy="982176"/>
          </a:xfrm>
          <a:prstGeom prst="rect">
            <a:avLst/>
          </a:prstGeom>
          <a:noFill/>
          <a:ln>
            <a:noFill/>
          </a:ln>
        </p:spPr>
      </p:pic>
      <p:sp>
        <p:nvSpPr>
          <p:cNvPr id="73" name="Google Shape;73;p8"/>
          <p:cNvSpPr txBox="1"/>
          <p:nvPr/>
        </p:nvSpPr>
        <p:spPr>
          <a:xfrm>
            <a:off x="5911913" y="1881913"/>
            <a:ext cx="961200" cy="305400"/>
          </a:xfrm>
          <a:prstGeom prst="rect">
            <a:avLst/>
          </a:prstGeom>
          <a:noFill/>
          <a:ln>
            <a:noFill/>
          </a:ln>
        </p:spPr>
        <p:txBody>
          <a:bodyPr anchorCtr="0" anchor="t" bIns="91425" lIns="91425" spcFirstLastPara="1" rIns="91425" wrap="square" tIns="91425">
            <a:noAutofit/>
          </a:bodyPr>
          <a:lstStyle/>
          <a:p>
            <a:pPr indent="0" lvl="0" marL="0" rtl="0" algn="ctr">
              <a:spcBef>
                <a:spcPts val="1400"/>
              </a:spcBef>
              <a:spcAft>
                <a:spcPts val="0"/>
              </a:spcAft>
              <a:buNone/>
            </a:pPr>
            <a:r>
              <a:rPr lang="en" sz="600">
                <a:solidFill>
                  <a:schemeClr val="dk1"/>
                </a:solidFill>
                <a:latin typeface="Montserrat"/>
                <a:ea typeface="Montserrat"/>
                <a:cs typeface="Montserrat"/>
                <a:sym typeface="Montserrat"/>
              </a:rPr>
              <a:t>Emma Knowland NASA</a:t>
            </a:r>
            <a:endParaRPr sz="1300"/>
          </a:p>
        </p:txBody>
      </p:sp>
      <p:pic>
        <p:nvPicPr>
          <p:cNvPr id="74" name="Google Shape;74;p8"/>
          <p:cNvPicPr preferRelativeResize="0"/>
          <p:nvPr/>
        </p:nvPicPr>
        <p:blipFill rotWithShape="1">
          <a:blip r:embed="rId7">
            <a:alphaModFix/>
          </a:blip>
          <a:srcRect b="0" l="11275" r="11283" t="0"/>
          <a:stretch/>
        </p:blipFill>
        <p:spPr>
          <a:xfrm>
            <a:off x="5237213" y="973415"/>
            <a:ext cx="748300" cy="966360"/>
          </a:xfrm>
          <a:prstGeom prst="rect">
            <a:avLst/>
          </a:prstGeom>
          <a:noFill/>
          <a:ln>
            <a:noFill/>
          </a:ln>
        </p:spPr>
      </p:pic>
      <p:sp>
        <p:nvSpPr>
          <p:cNvPr id="75" name="Google Shape;75;p8"/>
          <p:cNvSpPr txBox="1"/>
          <p:nvPr/>
        </p:nvSpPr>
        <p:spPr>
          <a:xfrm>
            <a:off x="5177863" y="1881913"/>
            <a:ext cx="867000" cy="305400"/>
          </a:xfrm>
          <a:prstGeom prst="rect">
            <a:avLst/>
          </a:prstGeom>
          <a:noFill/>
          <a:ln>
            <a:noFill/>
          </a:ln>
        </p:spPr>
        <p:txBody>
          <a:bodyPr anchorCtr="0" anchor="t" bIns="91425" lIns="91425" spcFirstLastPara="1" rIns="91425" wrap="square" tIns="91425">
            <a:noAutofit/>
          </a:bodyPr>
          <a:lstStyle/>
          <a:p>
            <a:pPr indent="0" lvl="0" marL="0" rtl="0" algn="ctr">
              <a:spcBef>
                <a:spcPts val="1400"/>
              </a:spcBef>
              <a:spcAft>
                <a:spcPts val="0"/>
              </a:spcAft>
              <a:buNone/>
            </a:pPr>
            <a:r>
              <a:rPr lang="en" sz="700">
                <a:solidFill>
                  <a:schemeClr val="dk1"/>
                </a:solidFill>
                <a:latin typeface="Montserrat"/>
                <a:ea typeface="Montserrat"/>
                <a:cs typeface="Montserrat"/>
                <a:sym typeface="Montserrat"/>
              </a:rPr>
              <a:t>Barry Lefer </a:t>
            </a:r>
            <a:r>
              <a:rPr lang="en" sz="700">
                <a:solidFill>
                  <a:schemeClr val="dk1"/>
                </a:solidFill>
                <a:latin typeface="Montserrat"/>
                <a:ea typeface="Montserrat"/>
                <a:cs typeface="Montserrat"/>
                <a:sym typeface="Montserrat"/>
              </a:rPr>
              <a:t>NASA</a:t>
            </a:r>
            <a:endParaRPr/>
          </a:p>
        </p:txBody>
      </p:sp>
      <p:pic>
        <p:nvPicPr>
          <p:cNvPr id="76" name="Google Shape;76;p8"/>
          <p:cNvPicPr preferRelativeResize="0"/>
          <p:nvPr/>
        </p:nvPicPr>
        <p:blipFill rotWithShape="1">
          <a:blip r:embed="rId8">
            <a:alphaModFix/>
          </a:blip>
          <a:srcRect b="4351" l="0" r="0" t="0"/>
          <a:stretch/>
        </p:blipFill>
        <p:spPr>
          <a:xfrm>
            <a:off x="4488913" y="957613"/>
            <a:ext cx="748300" cy="982175"/>
          </a:xfrm>
          <a:prstGeom prst="rect">
            <a:avLst/>
          </a:prstGeom>
          <a:noFill/>
          <a:ln>
            <a:noFill/>
          </a:ln>
        </p:spPr>
      </p:pic>
      <p:sp>
        <p:nvSpPr>
          <p:cNvPr id="77" name="Google Shape;77;p8"/>
          <p:cNvSpPr txBox="1"/>
          <p:nvPr/>
        </p:nvSpPr>
        <p:spPr>
          <a:xfrm>
            <a:off x="4382463" y="1881913"/>
            <a:ext cx="961200" cy="305400"/>
          </a:xfrm>
          <a:prstGeom prst="rect">
            <a:avLst/>
          </a:prstGeom>
          <a:noFill/>
          <a:ln>
            <a:noFill/>
          </a:ln>
        </p:spPr>
        <p:txBody>
          <a:bodyPr anchorCtr="0" anchor="t" bIns="91425" lIns="91425" spcFirstLastPara="1" rIns="91425" wrap="square" tIns="91425">
            <a:noAutofit/>
          </a:bodyPr>
          <a:lstStyle/>
          <a:p>
            <a:pPr indent="0" lvl="0" marL="0" rtl="0" algn="ctr">
              <a:spcBef>
                <a:spcPts val="1400"/>
              </a:spcBef>
              <a:spcAft>
                <a:spcPts val="0"/>
              </a:spcAft>
              <a:buNone/>
            </a:pPr>
            <a:r>
              <a:rPr lang="en" sz="600">
                <a:solidFill>
                  <a:schemeClr val="dk1"/>
                </a:solidFill>
                <a:latin typeface="Montserrat"/>
                <a:ea typeface="Montserrat"/>
                <a:cs typeface="Montserrat"/>
                <a:sym typeface="Montserrat"/>
              </a:rPr>
              <a:t>Ben Veihelmann ESA</a:t>
            </a:r>
            <a:endParaRPr sz="1300"/>
          </a:p>
        </p:txBody>
      </p:sp>
      <p:pic>
        <p:nvPicPr>
          <p:cNvPr id="78" name="Google Shape;78;p8"/>
          <p:cNvPicPr preferRelativeResize="0"/>
          <p:nvPr/>
        </p:nvPicPr>
        <p:blipFill rotWithShape="1">
          <a:blip r:embed="rId9">
            <a:alphaModFix/>
          </a:blip>
          <a:srcRect b="0" l="9477" r="12774" t="0"/>
          <a:stretch/>
        </p:blipFill>
        <p:spPr>
          <a:xfrm>
            <a:off x="3800692" y="965512"/>
            <a:ext cx="688220" cy="982175"/>
          </a:xfrm>
          <a:prstGeom prst="rect">
            <a:avLst/>
          </a:prstGeom>
          <a:noFill/>
          <a:ln>
            <a:noFill/>
          </a:ln>
        </p:spPr>
      </p:pic>
      <p:sp>
        <p:nvSpPr>
          <p:cNvPr id="79" name="Google Shape;79;p8"/>
          <p:cNvSpPr txBox="1"/>
          <p:nvPr/>
        </p:nvSpPr>
        <p:spPr>
          <a:xfrm>
            <a:off x="3664200" y="1881913"/>
            <a:ext cx="961200" cy="305400"/>
          </a:xfrm>
          <a:prstGeom prst="rect">
            <a:avLst/>
          </a:prstGeom>
          <a:noFill/>
          <a:ln>
            <a:noFill/>
          </a:ln>
        </p:spPr>
        <p:txBody>
          <a:bodyPr anchorCtr="0" anchor="t" bIns="91425" lIns="91425" spcFirstLastPara="1" rIns="91425" wrap="square" tIns="91425">
            <a:noAutofit/>
          </a:bodyPr>
          <a:lstStyle/>
          <a:p>
            <a:pPr indent="0" lvl="0" marL="0" rtl="0" algn="ctr">
              <a:spcBef>
                <a:spcPts val="1400"/>
              </a:spcBef>
              <a:spcAft>
                <a:spcPts val="0"/>
              </a:spcAft>
              <a:buNone/>
            </a:pPr>
            <a:r>
              <a:rPr lang="en" sz="600">
                <a:solidFill>
                  <a:schemeClr val="dk1"/>
                </a:solidFill>
                <a:latin typeface="Montserrat"/>
                <a:ea typeface="Montserrat"/>
                <a:cs typeface="Montserrat"/>
                <a:sym typeface="Montserrat"/>
              </a:rPr>
              <a:t>Hiroshi Tanimoto NIES</a:t>
            </a:r>
            <a:endParaRPr sz="1300"/>
          </a:p>
        </p:txBody>
      </p:sp>
      <p:sp>
        <p:nvSpPr>
          <p:cNvPr id="80" name="Google Shape;80;p8"/>
          <p:cNvSpPr txBox="1"/>
          <p:nvPr/>
        </p:nvSpPr>
        <p:spPr>
          <a:xfrm>
            <a:off x="4800388" y="683413"/>
            <a:ext cx="841200" cy="245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1400"/>
              </a:spcBef>
              <a:spcAft>
                <a:spcPts val="0"/>
              </a:spcAft>
              <a:buNone/>
            </a:pPr>
            <a:r>
              <a:rPr b="1" lang="en" sz="1200">
                <a:solidFill>
                  <a:schemeClr val="dk1"/>
                </a:solidFill>
                <a:latin typeface="Montserrat"/>
                <a:ea typeface="Montserrat"/>
                <a:cs typeface="Montserrat"/>
                <a:sym typeface="Montserrat"/>
              </a:rPr>
              <a:t>AC-VC</a:t>
            </a:r>
            <a:endParaRPr b="1" sz="1900">
              <a:solidFill>
                <a:schemeClr val="dk1"/>
              </a:solidFill>
              <a:latin typeface="Montserrat"/>
              <a:ea typeface="Montserrat"/>
              <a:cs typeface="Montserrat"/>
              <a:sym typeface="Montserrat"/>
            </a:endParaRPr>
          </a:p>
        </p:txBody>
      </p:sp>
      <p:pic>
        <p:nvPicPr>
          <p:cNvPr id="81" name="Google Shape;81;p8"/>
          <p:cNvPicPr preferRelativeResize="0"/>
          <p:nvPr/>
        </p:nvPicPr>
        <p:blipFill rotWithShape="1">
          <a:blip r:embed="rId10">
            <a:alphaModFix/>
          </a:blip>
          <a:srcRect b="20566" l="15393" r="15393" t="2663"/>
          <a:stretch/>
        </p:blipFill>
        <p:spPr>
          <a:xfrm>
            <a:off x="6130158" y="2296199"/>
            <a:ext cx="826871" cy="1008769"/>
          </a:xfrm>
          <a:prstGeom prst="rect">
            <a:avLst/>
          </a:prstGeom>
          <a:noFill/>
          <a:ln>
            <a:noFill/>
          </a:ln>
        </p:spPr>
      </p:pic>
      <p:sp>
        <p:nvSpPr>
          <p:cNvPr id="82" name="Google Shape;82;p8"/>
          <p:cNvSpPr txBox="1"/>
          <p:nvPr/>
        </p:nvSpPr>
        <p:spPr>
          <a:xfrm>
            <a:off x="6094575" y="3228226"/>
            <a:ext cx="898200" cy="337500"/>
          </a:xfrm>
          <a:prstGeom prst="rect">
            <a:avLst/>
          </a:prstGeom>
          <a:noFill/>
          <a:ln>
            <a:noFill/>
          </a:ln>
        </p:spPr>
        <p:txBody>
          <a:bodyPr anchorCtr="0" anchor="t" bIns="101025" lIns="101025" spcFirstLastPara="1" rIns="101025" wrap="square" tIns="101025">
            <a:noAutofit/>
          </a:bodyPr>
          <a:lstStyle/>
          <a:p>
            <a:pPr indent="0" lvl="0" marL="0" rtl="0" algn="ctr">
              <a:spcBef>
                <a:spcPts val="1547"/>
              </a:spcBef>
              <a:spcAft>
                <a:spcPts val="0"/>
              </a:spcAft>
              <a:buNone/>
            </a:pPr>
            <a:r>
              <a:rPr lang="en" sz="663">
                <a:solidFill>
                  <a:schemeClr val="dk1"/>
                </a:solidFill>
                <a:latin typeface="Montserrat"/>
                <a:ea typeface="Montserrat"/>
                <a:cs typeface="Montserrat"/>
                <a:sym typeface="Montserrat"/>
              </a:rPr>
              <a:t>Paul DiGiacomo NOAA</a:t>
            </a:r>
            <a:endParaRPr sz="1436"/>
          </a:p>
        </p:txBody>
      </p:sp>
      <p:pic>
        <p:nvPicPr>
          <p:cNvPr id="83" name="Google Shape;83;p8"/>
          <p:cNvPicPr preferRelativeResize="0"/>
          <p:nvPr/>
        </p:nvPicPr>
        <p:blipFill>
          <a:blip r:embed="rId11">
            <a:alphaModFix/>
          </a:blip>
          <a:stretch>
            <a:fillRect/>
          </a:stretch>
        </p:blipFill>
        <p:spPr>
          <a:xfrm>
            <a:off x="6977130" y="2352341"/>
            <a:ext cx="826860" cy="826860"/>
          </a:xfrm>
          <a:prstGeom prst="rect">
            <a:avLst/>
          </a:prstGeom>
          <a:noFill/>
          <a:ln>
            <a:noFill/>
          </a:ln>
        </p:spPr>
      </p:pic>
      <p:sp>
        <p:nvSpPr>
          <p:cNvPr id="84" name="Google Shape;84;p8"/>
          <p:cNvSpPr txBox="1"/>
          <p:nvPr/>
        </p:nvSpPr>
        <p:spPr>
          <a:xfrm>
            <a:off x="6876575" y="3193414"/>
            <a:ext cx="1028100" cy="337500"/>
          </a:xfrm>
          <a:prstGeom prst="rect">
            <a:avLst/>
          </a:prstGeom>
          <a:noFill/>
          <a:ln>
            <a:noFill/>
          </a:ln>
        </p:spPr>
        <p:txBody>
          <a:bodyPr anchorCtr="0" anchor="t" bIns="101025" lIns="101025" spcFirstLastPara="1" rIns="101025" wrap="square" tIns="101025">
            <a:noAutofit/>
          </a:bodyPr>
          <a:lstStyle/>
          <a:p>
            <a:pPr indent="0" lvl="0" marL="0" rtl="0" algn="ctr">
              <a:spcBef>
                <a:spcPts val="1547"/>
              </a:spcBef>
              <a:spcAft>
                <a:spcPts val="0"/>
              </a:spcAft>
              <a:buNone/>
            </a:pPr>
            <a:r>
              <a:rPr lang="en" sz="663">
                <a:solidFill>
                  <a:schemeClr val="dk1"/>
                </a:solidFill>
                <a:latin typeface="Montserrat"/>
                <a:ea typeface="Montserrat"/>
                <a:cs typeface="Montserrat"/>
                <a:sym typeface="Montserrat"/>
              </a:rPr>
              <a:t>Rashmi Sharma ISRO</a:t>
            </a:r>
            <a:endParaRPr sz="1325"/>
          </a:p>
        </p:txBody>
      </p:sp>
      <p:pic>
        <p:nvPicPr>
          <p:cNvPr id="85" name="Google Shape;85;p8"/>
          <p:cNvPicPr preferRelativeResize="0"/>
          <p:nvPr/>
        </p:nvPicPr>
        <p:blipFill>
          <a:blip r:embed="rId12">
            <a:alphaModFix/>
          </a:blip>
          <a:stretch>
            <a:fillRect/>
          </a:stretch>
        </p:blipFill>
        <p:spPr>
          <a:xfrm>
            <a:off x="7804002" y="2352340"/>
            <a:ext cx="826860" cy="826860"/>
          </a:xfrm>
          <a:prstGeom prst="rect">
            <a:avLst/>
          </a:prstGeom>
          <a:noFill/>
          <a:ln>
            <a:noFill/>
          </a:ln>
        </p:spPr>
      </p:pic>
      <p:sp>
        <p:nvSpPr>
          <p:cNvPr id="86" name="Google Shape;86;p8"/>
          <p:cNvSpPr txBox="1"/>
          <p:nvPr/>
        </p:nvSpPr>
        <p:spPr>
          <a:xfrm>
            <a:off x="7656208" y="3130264"/>
            <a:ext cx="1122300" cy="337500"/>
          </a:xfrm>
          <a:prstGeom prst="rect">
            <a:avLst/>
          </a:prstGeom>
          <a:noFill/>
          <a:ln>
            <a:noFill/>
          </a:ln>
        </p:spPr>
        <p:txBody>
          <a:bodyPr anchorCtr="0" anchor="t" bIns="101025" lIns="101025" spcFirstLastPara="1" rIns="101025" wrap="square" tIns="101025">
            <a:noAutofit/>
          </a:bodyPr>
          <a:lstStyle/>
          <a:p>
            <a:pPr indent="0" lvl="0" marL="0" rtl="0" algn="ctr">
              <a:spcBef>
                <a:spcPts val="1547"/>
              </a:spcBef>
              <a:spcAft>
                <a:spcPts val="0"/>
              </a:spcAft>
              <a:buNone/>
            </a:pPr>
            <a:r>
              <a:rPr lang="en" sz="663">
                <a:solidFill>
                  <a:schemeClr val="dk1"/>
                </a:solidFill>
                <a:latin typeface="Montserrat"/>
                <a:ea typeface="Montserrat"/>
                <a:cs typeface="Montserrat"/>
                <a:sym typeface="Montserrat"/>
              </a:rPr>
              <a:t>Aurélien Carbonnière CNES</a:t>
            </a:r>
            <a:endParaRPr sz="1325"/>
          </a:p>
        </p:txBody>
      </p:sp>
      <p:pic>
        <p:nvPicPr>
          <p:cNvPr id="87" name="Google Shape;87;p8"/>
          <p:cNvPicPr preferRelativeResize="0"/>
          <p:nvPr/>
        </p:nvPicPr>
        <p:blipFill rotWithShape="1">
          <a:blip r:embed="rId13">
            <a:alphaModFix/>
          </a:blip>
          <a:srcRect b="0" l="3956" r="18155" t="0"/>
          <a:stretch/>
        </p:blipFill>
        <p:spPr>
          <a:xfrm>
            <a:off x="3032163" y="3823630"/>
            <a:ext cx="841175" cy="810020"/>
          </a:xfrm>
          <a:prstGeom prst="rect">
            <a:avLst/>
          </a:prstGeom>
          <a:noFill/>
          <a:ln>
            <a:noFill/>
          </a:ln>
        </p:spPr>
      </p:pic>
      <p:sp>
        <p:nvSpPr>
          <p:cNvPr id="88" name="Google Shape;88;p8"/>
          <p:cNvSpPr txBox="1"/>
          <p:nvPr/>
        </p:nvSpPr>
        <p:spPr>
          <a:xfrm>
            <a:off x="2972150" y="4576625"/>
            <a:ext cx="961200" cy="245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1400"/>
              </a:spcBef>
              <a:spcAft>
                <a:spcPts val="0"/>
              </a:spcAft>
              <a:buNone/>
            </a:pPr>
            <a:r>
              <a:rPr lang="en" sz="700">
                <a:solidFill>
                  <a:schemeClr val="dk1"/>
                </a:solidFill>
                <a:latin typeface="Montserrat"/>
                <a:ea typeface="Montserrat"/>
                <a:cs typeface="Montserrat"/>
                <a:sym typeface="Montserrat"/>
              </a:rPr>
              <a:t>Marie-Hélène Rio ESA</a:t>
            </a:r>
            <a:endParaRPr sz="700">
              <a:solidFill>
                <a:schemeClr val="dk1"/>
              </a:solidFill>
              <a:latin typeface="Montserrat"/>
              <a:ea typeface="Montserrat"/>
              <a:cs typeface="Montserrat"/>
              <a:sym typeface="Montserrat"/>
            </a:endParaRPr>
          </a:p>
        </p:txBody>
      </p:sp>
      <p:pic>
        <p:nvPicPr>
          <p:cNvPr id="89" name="Google Shape;89;p8"/>
          <p:cNvPicPr preferRelativeResize="0"/>
          <p:nvPr/>
        </p:nvPicPr>
        <p:blipFill rotWithShape="1">
          <a:blip r:embed="rId14">
            <a:alphaModFix/>
          </a:blip>
          <a:srcRect b="8165" l="23513" r="7734" t="5523"/>
          <a:stretch/>
        </p:blipFill>
        <p:spPr>
          <a:xfrm>
            <a:off x="3873325" y="3595675"/>
            <a:ext cx="826850" cy="1037975"/>
          </a:xfrm>
          <a:prstGeom prst="rect">
            <a:avLst/>
          </a:prstGeom>
          <a:noFill/>
          <a:ln>
            <a:noFill/>
          </a:ln>
        </p:spPr>
      </p:pic>
      <p:sp>
        <p:nvSpPr>
          <p:cNvPr id="90" name="Google Shape;90;p8"/>
          <p:cNvSpPr txBox="1"/>
          <p:nvPr/>
        </p:nvSpPr>
        <p:spPr>
          <a:xfrm>
            <a:off x="3772700" y="4576625"/>
            <a:ext cx="1028100" cy="245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1400"/>
              </a:spcBef>
              <a:spcAft>
                <a:spcPts val="0"/>
              </a:spcAft>
              <a:buNone/>
            </a:pPr>
            <a:r>
              <a:rPr lang="en" sz="700">
                <a:solidFill>
                  <a:schemeClr val="dk1"/>
                </a:solidFill>
                <a:latin typeface="Montserrat"/>
                <a:ea typeface="Montserrat"/>
                <a:cs typeface="Montserrat"/>
                <a:sym typeface="Montserrat"/>
              </a:rPr>
              <a:t>Ewa Kwiatkowska EUMETSAT</a:t>
            </a:r>
            <a:endParaRPr sz="700">
              <a:solidFill>
                <a:schemeClr val="dk1"/>
              </a:solidFill>
              <a:latin typeface="Montserrat"/>
              <a:ea typeface="Montserrat"/>
              <a:cs typeface="Montserrat"/>
              <a:sym typeface="Montserrat"/>
            </a:endParaRPr>
          </a:p>
        </p:txBody>
      </p:sp>
      <p:sp>
        <p:nvSpPr>
          <p:cNvPr id="91" name="Google Shape;91;p8"/>
          <p:cNvSpPr txBox="1"/>
          <p:nvPr/>
        </p:nvSpPr>
        <p:spPr>
          <a:xfrm>
            <a:off x="6876575" y="2057913"/>
            <a:ext cx="1028100" cy="245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1400"/>
              </a:spcBef>
              <a:spcAft>
                <a:spcPts val="0"/>
              </a:spcAft>
              <a:buNone/>
            </a:pPr>
            <a:r>
              <a:rPr b="1" lang="en" sz="1200">
                <a:solidFill>
                  <a:schemeClr val="dk1"/>
                </a:solidFill>
                <a:latin typeface="Montserrat"/>
                <a:ea typeface="Montserrat"/>
                <a:cs typeface="Montserrat"/>
                <a:sym typeface="Montserrat"/>
              </a:rPr>
              <a:t>COAST-VC</a:t>
            </a:r>
            <a:endParaRPr b="1" sz="1900">
              <a:solidFill>
                <a:schemeClr val="dk1"/>
              </a:solidFill>
              <a:latin typeface="Montserrat"/>
              <a:ea typeface="Montserrat"/>
              <a:cs typeface="Montserrat"/>
              <a:sym typeface="Montserrat"/>
            </a:endParaRPr>
          </a:p>
        </p:txBody>
      </p:sp>
      <p:pic>
        <p:nvPicPr>
          <p:cNvPr id="92" name="Google Shape;92;p8"/>
          <p:cNvPicPr preferRelativeResize="0"/>
          <p:nvPr/>
        </p:nvPicPr>
        <p:blipFill rotWithShape="1">
          <a:blip r:embed="rId15">
            <a:alphaModFix/>
          </a:blip>
          <a:srcRect b="16680" l="14969" r="14884" t="0"/>
          <a:stretch/>
        </p:blipFill>
        <p:spPr>
          <a:xfrm>
            <a:off x="4700175" y="3643525"/>
            <a:ext cx="826850" cy="982200"/>
          </a:xfrm>
          <a:prstGeom prst="rect">
            <a:avLst/>
          </a:prstGeom>
          <a:noFill/>
          <a:ln>
            <a:noFill/>
          </a:ln>
        </p:spPr>
      </p:pic>
      <p:sp>
        <p:nvSpPr>
          <p:cNvPr id="93" name="Google Shape;93;p8"/>
          <p:cNvSpPr txBox="1"/>
          <p:nvPr/>
        </p:nvSpPr>
        <p:spPr>
          <a:xfrm>
            <a:off x="4664500" y="4576625"/>
            <a:ext cx="898200" cy="400200"/>
          </a:xfrm>
          <a:prstGeom prst="rect">
            <a:avLst/>
          </a:prstGeom>
          <a:noFill/>
          <a:ln>
            <a:noFill/>
          </a:ln>
        </p:spPr>
        <p:txBody>
          <a:bodyPr anchorCtr="0" anchor="t" bIns="91425" lIns="91425" spcFirstLastPara="1" rIns="91425" wrap="square" tIns="91425">
            <a:spAutoFit/>
          </a:bodyPr>
          <a:lstStyle/>
          <a:p>
            <a:pPr indent="0" lvl="0" marL="0" rtl="0" algn="ctr">
              <a:spcBef>
                <a:spcPts val="1400"/>
              </a:spcBef>
              <a:spcAft>
                <a:spcPts val="0"/>
              </a:spcAft>
              <a:buNone/>
            </a:pPr>
            <a:r>
              <a:rPr lang="en" sz="700">
                <a:solidFill>
                  <a:schemeClr val="dk1"/>
                </a:solidFill>
                <a:latin typeface="Montserrat"/>
                <a:ea typeface="Montserrat"/>
                <a:cs typeface="Montserrat"/>
                <a:sym typeface="Montserrat"/>
              </a:rPr>
              <a:t>Jeremy Werdell NASA</a:t>
            </a:r>
            <a:endParaRPr/>
          </a:p>
        </p:txBody>
      </p:sp>
      <p:sp>
        <p:nvSpPr>
          <p:cNvPr id="94" name="Google Shape;94;p8"/>
          <p:cNvSpPr txBox="1"/>
          <p:nvPr/>
        </p:nvSpPr>
        <p:spPr>
          <a:xfrm>
            <a:off x="3772688" y="3334650"/>
            <a:ext cx="1028100" cy="245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1400"/>
              </a:spcBef>
              <a:spcAft>
                <a:spcPts val="0"/>
              </a:spcAft>
              <a:buNone/>
            </a:pPr>
            <a:r>
              <a:rPr b="1" lang="en" sz="1200">
                <a:solidFill>
                  <a:schemeClr val="dk1"/>
                </a:solidFill>
                <a:latin typeface="Montserrat"/>
                <a:ea typeface="Montserrat"/>
                <a:cs typeface="Montserrat"/>
                <a:sym typeface="Montserrat"/>
              </a:rPr>
              <a:t>OCR-VC</a:t>
            </a:r>
            <a:endParaRPr b="1" sz="1900">
              <a:solidFill>
                <a:schemeClr val="dk1"/>
              </a:solidFill>
              <a:latin typeface="Montserrat"/>
              <a:ea typeface="Montserrat"/>
              <a:cs typeface="Montserrat"/>
              <a:sym typeface="Montserrat"/>
            </a:endParaRPr>
          </a:p>
        </p:txBody>
      </p:sp>
      <p:pic>
        <p:nvPicPr>
          <p:cNvPr id="95" name="Google Shape;95;p8"/>
          <p:cNvPicPr preferRelativeResize="0"/>
          <p:nvPr/>
        </p:nvPicPr>
        <p:blipFill rotWithShape="1">
          <a:blip r:embed="rId16">
            <a:alphaModFix/>
          </a:blip>
          <a:srcRect b="19917" l="23978" r="18131" t="4088"/>
          <a:stretch/>
        </p:blipFill>
        <p:spPr>
          <a:xfrm>
            <a:off x="6548675" y="3675949"/>
            <a:ext cx="748300" cy="982175"/>
          </a:xfrm>
          <a:prstGeom prst="rect">
            <a:avLst/>
          </a:prstGeom>
          <a:noFill/>
          <a:ln>
            <a:noFill/>
          </a:ln>
        </p:spPr>
      </p:pic>
      <p:sp>
        <p:nvSpPr>
          <p:cNvPr id="96" name="Google Shape;96;p8"/>
          <p:cNvSpPr txBox="1"/>
          <p:nvPr/>
        </p:nvSpPr>
        <p:spPr>
          <a:xfrm>
            <a:off x="6468475" y="4577375"/>
            <a:ext cx="961200" cy="245400"/>
          </a:xfrm>
          <a:prstGeom prst="rect">
            <a:avLst/>
          </a:prstGeom>
          <a:noFill/>
          <a:ln>
            <a:noFill/>
          </a:ln>
        </p:spPr>
        <p:txBody>
          <a:bodyPr anchorCtr="0" anchor="t" bIns="91425" lIns="91425" spcFirstLastPara="1" rIns="91425" wrap="square" tIns="91425">
            <a:noAutofit/>
          </a:bodyPr>
          <a:lstStyle/>
          <a:p>
            <a:pPr indent="0" lvl="0" marL="0" rtl="0" algn="ctr">
              <a:spcBef>
                <a:spcPts val="1400"/>
              </a:spcBef>
              <a:spcAft>
                <a:spcPts val="0"/>
              </a:spcAft>
              <a:buClr>
                <a:schemeClr val="dk1"/>
              </a:buClr>
              <a:buSzPts val="1100"/>
              <a:buFont typeface="Arial"/>
              <a:buNone/>
            </a:pPr>
            <a:r>
              <a:rPr lang="en" sz="700">
                <a:solidFill>
                  <a:schemeClr val="dk1"/>
                </a:solidFill>
                <a:latin typeface="Montserrat"/>
                <a:ea typeface="Montserrat"/>
                <a:cs typeface="Montserrat"/>
                <a:sym typeface="Montserrat"/>
              </a:rPr>
              <a:t>Yannice Faugere (CNES)</a:t>
            </a:r>
            <a:endParaRPr sz="700">
              <a:solidFill>
                <a:schemeClr val="dk1"/>
              </a:solidFill>
              <a:latin typeface="Montserrat"/>
              <a:ea typeface="Montserrat"/>
              <a:cs typeface="Montserrat"/>
              <a:sym typeface="Montserrat"/>
            </a:endParaRPr>
          </a:p>
        </p:txBody>
      </p:sp>
      <p:pic>
        <p:nvPicPr>
          <p:cNvPr id="97" name="Google Shape;97;p8"/>
          <p:cNvPicPr preferRelativeResize="0"/>
          <p:nvPr/>
        </p:nvPicPr>
        <p:blipFill rotWithShape="1">
          <a:blip r:embed="rId17">
            <a:alphaModFix/>
          </a:blip>
          <a:srcRect b="44314" l="32313" r="19210" t="0"/>
          <a:stretch/>
        </p:blipFill>
        <p:spPr>
          <a:xfrm>
            <a:off x="7296975" y="3693500"/>
            <a:ext cx="841200" cy="966375"/>
          </a:xfrm>
          <a:prstGeom prst="rect">
            <a:avLst/>
          </a:prstGeom>
          <a:noFill/>
          <a:ln>
            <a:noFill/>
          </a:ln>
        </p:spPr>
      </p:pic>
      <p:sp>
        <p:nvSpPr>
          <p:cNvPr id="98" name="Google Shape;98;p8"/>
          <p:cNvSpPr txBox="1"/>
          <p:nvPr/>
        </p:nvSpPr>
        <p:spPr>
          <a:xfrm>
            <a:off x="7263225" y="4577375"/>
            <a:ext cx="961200" cy="245400"/>
          </a:xfrm>
          <a:prstGeom prst="rect">
            <a:avLst/>
          </a:prstGeom>
          <a:noFill/>
          <a:ln>
            <a:noFill/>
          </a:ln>
        </p:spPr>
        <p:txBody>
          <a:bodyPr anchorCtr="0" anchor="t" bIns="91425" lIns="91425" spcFirstLastPara="1" rIns="91425" wrap="square" tIns="91425">
            <a:noAutofit/>
          </a:bodyPr>
          <a:lstStyle/>
          <a:p>
            <a:pPr indent="0" lvl="0" marL="0" rtl="0" algn="ctr">
              <a:spcBef>
                <a:spcPts val="1400"/>
              </a:spcBef>
              <a:spcAft>
                <a:spcPts val="0"/>
              </a:spcAft>
              <a:buClr>
                <a:schemeClr val="dk1"/>
              </a:buClr>
              <a:buSzPts val="1100"/>
              <a:buFont typeface="Arial"/>
              <a:buNone/>
            </a:pPr>
            <a:r>
              <a:rPr lang="en" sz="700">
                <a:solidFill>
                  <a:schemeClr val="dk1"/>
                </a:solidFill>
                <a:latin typeface="Montserrat"/>
                <a:ea typeface="Montserrat"/>
                <a:cs typeface="Montserrat"/>
                <a:sym typeface="Montserrat"/>
              </a:rPr>
              <a:t>Estelle Obligis (EUMETSAT)</a:t>
            </a:r>
            <a:endParaRPr sz="700">
              <a:solidFill>
                <a:schemeClr val="dk1"/>
              </a:solidFill>
              <a:latin typeface="Montserrat"/>
              <a:ea typeface="Montserrat"/>
              <a:cs typeface="Montserrat"/>
              <a:sym typeface="Montserrat"/>
            </a:endParaRPr>
          </a:p>
        </p:txBody>
      </p:sp>
      <p:sp>
        <p:nvSpPr>
          <p:cNvPr id="99" name="Google Shape;99;p8"/>
          <p:cNvSpPr txBox="1"/>
          <p:nvPr/>
        </p:nvSpPr>
        <p:spPr>
          <a:xfrm>
            <a:off x="6774400" y="3430538"/>
            <a:ext cx="1028100" cy="245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1400"/>
              </a:spcBef>
              <a:spcAft>
                <a:spcPts val="0"/>
              </a:spcAft>
              <a:buNone/>
            </a:pPr>
            <a:r>
              <a:rPr b="1" lang="en" sz="1200">
                <a:solidFill>
                  <a:schemeClr val="dk1"/>
                </a:solidFill>
                <a:latin typeface="Montserrat"/>
                <a:ea typeface="Montserrat"/>
                <a:cs typeface="Montserrat"/>
                <a:sym typeface="Montserrat"/>
              </a:rPr>
              <a:t>OST-VC</a:t>
            </a:r>
            <a:endParaRPr b="1" sz="1900">
              <a:solidFill>
                <a:schemeClr val="dk1"/>
              </a:solidFill>
              <a:latin typeface="Montserrat"/>
              <a:ea typeface="Montserrat"/>
              <a:cs typeface="Montserrat"/>
              <a:sym typeface="Montserrat"/>
            </a:endParaRPr>
          </a:p>
        </p:txBody>
      </p:sp>
      <p:pic>
        <p:nvPicPr>
          <p:cNvPr id="100" name="Google Shape;100;p8"/>
          <p:cNvPicPr preferRelativeResize="0"/>
          <p:nvPr/>
        </p:nvPicPr>
        <p:blipFill rotWithShape="1">
          <a:blip r:embed="rId18">
            <a:alphaModFix/>
          </a:blip>
          <a:srcRect b="19268" l="11512" r="10332" t="4569"/>
          <a:stretch/>
        </p:blipFill>
        <p:spPr>
          <a:xfrm>
            <a:off x="7330500" y="970850"/>
            <a:ext cx="841176" cy="982175"/>
          </a:xfrm>
          <a:prstGeom prst="rect">
            <a:avLst/>
          </a:prstGeom>
          <a:noFill/>
          <a:ln>
            <a:noFill/>
          </a:ln>
        </p:spPr>
      </p:pic>
      <p:sp>
        <p:nvSpPr>
          <p:cNvPr id="101" name="Google Shape;101;p8"/>
          <p:cNvSpPr txBox="1"/>
          <p:nvPr/>
        </p:nvSpPr>
        <p:spPr>
          <a:xfrm>
            <a:off x="7301975" y="1868475"/>
            <a:ext cx="898200" cy="400200"/>
          </a:xfrm>
          <a:prstGeom prst="rect">
            <a:avLst/>
          </a:prstGeom>
          <a:noFill/>
          <a:ln>
            <a:noFill/>
          </a:ln>
        </p:spPr>
        <p:txBody>
          <a:bodyPr anchorCtr="0" anchor="t" bIns="91425" lIns="91425" spcFirstLastPara="1" rIns="91425" wrap="square" tIns="91425">
            <a:spAutoFit/>
          </a:bodyPr>
          <a:lstStyle/>
          <a:p>
            <a:pPr indent="0" lvl="0" marL="0" rtl="0" algn="ctr">
              <a:spcBef>
                <a:spcPts val="1400"/>
              </a:spcBef>
              <a:spcAft>
                <a:spcPts val="0"/>
              </a:spcAft>
              <a:buNone/>
            </a:pPr>
            <a:r>
              <a:rPr lang="en" sz="700">
                <a:solidFill>
                  <a:schemeClr val="dk1"/>
                </a:solidFill>
                <a:latin typeface="Montserrat"/>
                <a:ea typeface="Montserrat"/>
                <a:cs typeface="Montserrat"/>
                <a:sym typeface="Montserrat"/>
              </a:rPr>
              <a:t>Chris Kidd NASA</a:t>
            </a:r>
            <a:endParaRPr/>
          </a:p>
        </p:txBody>
      </p:sp>
      <p:pic>
        <p:nvPicPr>
          <p:cNvPr id="102" name="Google Shape;102;p8"/>
          <p:cNvPicPr preferRelativeResize="0"/>
          <p:nvPr/>
        </p:nvPicPr>
        <p:blipFill rotWithShape="1">
          <a:blip r:embed="rId19">
            <a:alphaModFix/>
          </a:blip>
          <a:srcRect b="19458" l="20510" r="15872" t="0"/>
          <a:stretch/>
        </p:blipFill>
        <p:spPr>
          <a:xfrm>
            <a:off x="8171675" y="982275"/>
            <a:ext cx="760475" cy="982175"/>
          </a:xfrm>
          <a:prstGeom prst="rect">
            <a:avLst/>
          </a:prstGeom>
          <a:noFill/>
          <a:ln>
            <a:noFill/>
          </a:ln>
        </p:spPr>
      </p:pic>
      <p:sp>
        <p:nvSpPr>
          <p:cNvPr id="103" name="Google Shape;103;p8"/>
          <p:cNvSpPr txBox="1"/>
          <p:nvPr/>
        </p:nvSpPr>
        <p:spPr>
          <a:xfrm>
            <a:off x="8021213" y="1868475"/>
            <a:ext cx="1061400" cy="400200"/>
          </a:xfrm>
          <a:prstGeom prst="rect">
            <a:avLst/>
          </a:prstGeom>
          <a:noFill/>
          <a:ln>
            <a:noFill/>
          </a:ln>
        </p:spPr>
        <p:txBody>
          <a:bodyPr anchorCtr="0" anchor="t" bIns="91425" lIns="91425" spcFirstLastPara="1" rIns="91425" wrap="square" tIns="91425">
            <a:spAutoFit/>
          </a:bodyPr>
          <a:lstStyle/>
          <a:p>
            <a:pPr indent="0" lvl="0" marL="0" rtl="0" algn="ctr">
              <a:spcBef>
                <a:spcPts val="1400"/>
              </a:spcBef>
              <a:spcAft>
                <a:spcPts val="0"/>
              </a:spcAft>
              <a:buNone/>
            </a:pPr>
            <a:r>
              <a:rPr lang="en" sz="700">
                <a:solidFill>
                  <a:schemeClr val="dk1"/>
                </a:solidFill>
                <a:latin typeface="Montserrat"/>
                <a:ea typeface="Montserrat"/>
                <a:cs typeface="Montserrat"/>
                <a:sym typeface="Montserrat"/>
              </a:rPr>
              <a:t>Takuji Kubota (JAXA)</a:t>
            </a:r>
            <a:endParaRPr/>
          </a:p>
        </p:txBody>
      </p:sp>
      <p:pic>
        <p:nvPicPr>
          <p:cNvPr id="104" name="Google Shape;104;p8"/>
          <p:cNvPicPr preferRelativeResize="0"/>
          <p:nvPr/>
        </p:nvPicPr>
        <p:blipFill rotWithShape="1">
          <a:blip r:embed="rId20">
            <a:alphaModFix/>
          </a:blip>
          <a:srcRect b="0" l="16021" r="8117" t="0"/>
          <a:stretch/>
        </p:blipFill>
        <p:spPr>
          <a:xfrm>
            <a:off x="134465" y="2406922"/>
            <a:ext cx="826850" cy="1101166"/>
          </a:xfrm>
          <a:prstGeom prst="rect">
            <a:avLst/>
          </a:prstGeom>
          <a:noFill/>
          <a:ln>
            <a:noFill/>
          </a:ln>
        </p:spPr>
      </p:pic>
      <p:sp>
        <p:nvSpPr>
          <p:cNvPr id="105" name="Google Shape;105;p8"/>
          <p:cNvSpPr txBox="1"/>
          <p:nvPr/>
        </p:nvSpPr>
        <p:spPr>
          <a:xfrm>
            <a:off x="127288" y="3447463"/>
            <a:ext cx="841200" cy="245400"/>
          </a:xfrm>
          <a:prstGeom prst="rect">
            <a:avLst/>
          </a:prstGeom>
          <a:noFill/>
          <a:ln>
            <a:noFill/>
          </a:ln>
        </p:spPr>
        <p:txBody>
          <a:bodyPr anchorCtr="0" anchor="t" bIns="91425" lIns="91425" spcFirstLastPara="1" rIns="91425" wrap="square" tIns="91425">
            <a:noAutofit/>
          </a:bodyPr>
          <a:lstStyle/>
          <a:p>
            <a:pPr indent="0" lvl="0" marL="0" rtl="0" algn="ctr">
              <a:spcBef>
                <a:spcPts val="1400"/>
              </a:spcBef>
              <a:spcAft>
                <a:spcPts val="0"/>
              </a:spcAft>
              <a:buNone/>
            </a:pPr>
            <a:r>
              <a:rPr lang="en" sz="700">
                <a:solidFill>
                  <a:schemeClr val="dk1"/>
                </a:solidFill>
                <a:latin typeface="Montserrat"/>
                <a:ea typeface="Montserrat"/>
                <a:cs typeface="Montserrat"/>
                <a:sym typeface="Montserrat"/>
              </a:rPr>
              <a:t>Paul Chang NOAA</a:t>
            </a:r>
            <a:endParaRPr sz="700">
              <a:solidFill>
                <a:schemeClr val="dk1"/>
              </a:solidFill>
              <a:latin typeface="Montserrat"/>
              <a:ea typeface="Montserrat"/>
              <a:cs typeface="Montserrat"/>
              <a:sym typeface="Montserrat"/>
            </a:endParaRPr>
          </a:p>
        </p:txBody>
      </p:sp>
      <p:pic>
        <p:nvPicPr>
          <p:cNvPr id="106" name="Google Shape;106;p8"/>
          <p:cNvPicPr preferRelativeResize="0"/>
          <p:nvPr/>
        </p:nvPicPr>
        <p:blipFill rotWithShape="1">
          <a:blip r:embed="rId21">
            <a:alphaModFix/>
          </a:blip>
          <a:srcRect b="0" l="21928" r="4806" t="0"/>
          <a:stretch/>
        </p:blipFill>
        <p:spPr>
          <a:xfrm>
            <a:off x="1718450" y="2470745"/>
            <a:ext cx="760475" cy="1037968"/>
          </a:xfrm>
          <a:prstGeom prst="rect">
            <a:avLst/>
          </a:prstGeom>
          <a:noFill/>
          <a:ln>
            <a:noFill/>
          </a:ln>
        </p:spPr>
      </p:pic>
      <p:sp>
        <p:nvSpPr>
          <p:cNvPr id="107" name="Google Shape;107;p8"/>
          <p:cNvSpPr txBox="1"/>
          <p:nvPr/>
        </p:nvSpPr>
        <p:spPr>
          <a:xfrm>
            <a:off x="1678088" y="3448088"/>
            <a:ext cx="841200" cy="245400"/>
          </a:xfrm>
          <a:prstGeom prst="rect">
            <a:avLst/>
          </a:prstGeom>
          <a:noFill/>
          <a:ln>
            <a:noFill/>
          </a:ln>
        </p:spPr>
        <p:txBody>
          <a:bodyPr anchorCtr="0" anchor="t" bIns="91425" lIns="91425" spcFirstLastPara="1" rIns="91425" wrap="square" tIns="91425">
            <a:noAutofit/>
          </a:bodyPr>
          <a:lstStyle/>
          <a:p>
            <a:pPr indent="0" lvl="0" marL="0" rtl="0" algn="ctr">
              <a:spcBef>
                <a:spcPts val="1400"/>
              </a:spcBef>
              <a:spcAft>
                <a:spcPts val="0"/>
              </a:spcAft>
              <a:buNone/>
            </a:pPr>
            <a:r>
              <a:rPr lang="en" sz="700">
                <a:solidFill>
                  <a:schemeClr val="dk1"/>
                </a:solidFill>
                <a:latin typeface="Montserrat"/>
                <a:ea typeface="Montserrat"/>
                <a:cs typeface="Montserrat"/>
                <a:sym typeface="Montserrat"/>
              </a:rPr>
              <a:t>Stefanie Linow EUMETSAT</a:t>
            </a:r>
            <a:endParaRPr sz="700">
              <a:solidFill>
                <a:schemeClr val="dk1"/>
              </a:solidFill>
              <a:latin typeface="Montserrat"/>
              <a:ea typeface="Montserrat"/>
              <a:cs typeface="Montserrat"/>
              <a:sym typeface="Montserrat"/>
            </a:endParaRPr>
          </a:p>
        </p:txBody>
      </p:sp>
      <p:sp>
        <p:nvSpPr>
          <p:cNvPr id="108" name="Google Shape;108;p8"/>
          <p:cNvSpPr txBox="1"/>
          <p:nvPr/>
        </p:nvSpPr>
        <p:spPr>
          <a:xfrm>
            <a:off x="736663" y="3447463"/>
            <a:ext cx="1163100" cy="245400"/>
          </a:xfrm>
          <a:prstGeom prst="rect">
            <a:avLst/>
          </a:prstGeom>
          <a:noFill/>
          <a:ln>
            <a:noFill/>
          </a:ln>
        </p:spPr>
        <p:txBody>
          <a:bodyPr anchorCtr="0" anchor="t" bIns="91425" lIns="91425" spcFirstLastPara="1" rIns="91425" wrap="square" tIns="91425">
            <a:noAutofit/>
          </a:bodyPr>
          <a:lstStyle/>
          <a:p>
            <a:pPr indent="0" lvl="0" marL="0" rtl="0" algn="ctr">
              <a:spcBef>
                <a:spcPts val="1400"/>
              </a:spcBef>
              <a:spcAft>
                <a:spcPts val="0"/>
              </a:spcAft>
              <a:buNone/>
            </a:pPr>
            <a:r>
              <a:rPr lang="en" sz="600">
                <a:solidFill>
                  <a:schemeClr val="dk1"/>
                </a:solidFill>
                <a:latin typeface="Montserrat"/>
                <a:ea typeface="Montserrat"/>
                <a:cs typeface="Montserrat"/>
                <a:sym typeface="Montserrat"/>
              </a:rPr>
              <a:t>Abhisek Chakraborty ISRO</a:t>
            </a:r>
            <a:endParaRPr sz="600">
              <a:solidFill>
                <a:schemeClr val="dk1"/>
              </a:solidFill>
              <a:latin typeface="Montserrat"/>
              <a:ea typeface="Montserrat"/>
              <a:cs typeface="Montserrat"/>
              <a:sym typeface="Montserrat"/>
            </a:endParaRPr>
          </a:p>
        </p:txBody>
      </p:sp>
      <p:pic>
        <p:nvPicPr>
          <p:cNvPr id="109" name="Google Shape;109;p8"/>
          <p:cNvPicPr preferRelativeResize="0"/>
          <p:nvPr/>
        </p:nvPicPr>
        <p:blipFill rotWithShape="1">
          <a:blip r:embed="rId22">
            <a:alphaModFix/>
          </a:blip>
          <a:srcRect b="16802" l="21648" r="26172" t="1430"/>
          <a:stretch/>
        </p:blipFill>
        <p:spPr>
          <a:xfrm>
            <a:off x="961313" y="2398237"/>
            <a:ext cx="713792" cy="1118550"/>
          </a:xfrm>
          <a:prstGeom prst="rect">
            <a:avLst/>
          </a:prstGeom>
          <a:noFill/>
          <a:ln>
            <a:noFill/>
          </a:ln>
        </p:spPr>
      </p:pic>
      <p:pic>
        <p:nvPicPr>
          <p:cNvPr id="110" name="Google Shape;110;p8"/>
          <p:cNvPicPr preferRelativeResize="0"/>
          <p:nvPr/>
        </p:nvPicPr>
        <p:blipFill>
          <a:blip r:embed="rId23">
            <a:alphaModFix/>
          </a:blip>
          <a:stretch>
            <a:fillRect/>
          </a:stretch>
        </p:blipFill>
        <p:spPr>
          <a:xfrm>
            <a:off x="2463650" y="2521388"/>
            <a:ext cx="810025" cy="810025"/>
          </a:xfrm>
          <a:prstGeom prst="rect">
            <a:avLst/>
          </a:prstGeom>
          <a:noFill/>
          <a:ln>
            <a:noFill/>
          </a:ln>
        </p:spPr>
      </p:pic>
      <p:sp>
        <p:nvSpPr>
          <p:cNvPr id="111" name="Google Shape;111;p8"/>
          <p:cNvSpPr txBox="1"/>
          <p:nvPr/>
        </p:nvSpPr>
        <p:spPr>
          <a:xfrm>
            <a:off x="2448050" y="3294488"/>
            <a:ext cx="841200" cy="245400"/>
          </a:xfrm>
          <a:prstGeom prst="rect">
            <a:avLst/>
          </a:prstGeom>
          <a:noFill/>
          <a:ln>
            <a:noFill/>
          </a:ln>
        </p:spPr>
        <p:txBody>
          <a:bodyPr anchorCtr="0" anchor="t" bIns="91425" lIns="91425" spcFirstLastPara="1" rIns="91425" wrap="square" tIns="91425">
            <a:noAutofit/>
          </a:bodyPr>
          <a:lstStyle/>
          <a:p>
            <a:pPr indent="0" lvl="0" marL="0" rtl="0" algn="ctr">
              <a:spcBef>
                <a:spcPts val="1400"/>
              </a:spcBef>
              <a:spcAft>
                <a:spcPts val="0"/>
              </a:spcAft>
              <a:buNone/>
            </a:pPr>
            <a:r>
              <a:rPr lang="en" sz="600">
                <a:solidFill>
                  <a:schemeClr val="dk1"/>
                </a:solidFill>
                <a:latin typeface="Montserrat"/>
                <a:ea typeface="Montserrat"/>
                <a:cs typeface="Montserrat"/>
                <a:sym typeface="Montserrat"/>
              </a:rPr>
              <a:t>Suchandra Aich Bhowmick ISRO</a:t>
            </a:r>
            <a:endParaRPr sz="600">
              <a:solidFill>
                <a:schemeClr val="dk1"/>
              </a:solidFill>
              <a:latin typeface="Montserrat"/>
              <a:ea typeface="Montserrat"/>
              <a:cs typeface="Montserrat"/>
              <a:sym typeface="Montserrat"/>
            </a:endParaRPr>
          </a:p>
        </p:txBody>
      </p:sp>
      <p:sp>
        <p:nvSpPr>
          <p:cNvPr id="112" name="Google Shape;112;p8"/>
          <p:cNvSpPr txBox="1"/>
          <p:nvPr/>
        </p:nvSpPr>
        <p:spPr>
          <a:xfrm>
            <a:off x="7715325" y="708775"/>
            <a:ext cx="841200" cy="245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1400"/>
              </a:spcBef>
              <a:spcAft>
                <a:spcPts val="0"/>
              </a:spcAft>
              <a:buNone/>
            </a:pPr>
            <a:r>
              <a:rPr b="1" lang="en" sz="1200">
                <a:solidFill>
                  <a:schemeClr val="dk1"/>
                </a:solidFill>
                <a:latin typeface="Montserrat"/>
                <a:ea typeface="Montserrat"/>
                <a:cs typeface="Montserrat"/>
                <a:sym typeface="Montserrat"/>
              </a:rPr>
              <a:t>P-VC</a:t>
            </a:r>
            <a:endParaRPr b="1" sz="1900">
              <a:solidFill>
                <a:schemeClr val="dk1"/>
              </a:solidFill>
              <a:latin typeface="Montserrat"/>
              <a:ea typeface="Montserrat"/>
              <a:cs typeface="Montserrat"/>
              <a:sym typeface="Montserrat"/>
            </a:endParaRPr>
          </a:p>
        </p:txBody>
      </p:sp>
      <p:sp>
        <p:nvSpPr>
          <p:cNvPr id="113" name="Google Shape;113;p8"/>
          <p:cNvSpPr txBox="1"/>
          <p:nvPr/>
        </p:nvSpPr>
        <p:spPr>
          <a:xfrm>
            <a:off x="1172088" y="2141925"/>
            <a:ext cx="1028100" cy="245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1400"/>
              </a:spcBef>
              <a:spcAft>
                <a:spcPts val="0"/>
              </a:spcAft>
              <a:buNone/>
            </a:pPr>
            <a:r>
              <a:rPr b="1" lang="en" sz="1200">
                <a:solidFill>
                  <a:schemeClr val="dk1"/>
                </a:solidFill>
                <a:latin typeface="Montserrat"/>
                <a:ea typeface="Montserrat"/>
                <a:cs typeface="Montserrat"/>
                <a:sym typeface="Montserrat"/>
              </a:rPr>
              <a:t>OSVW-VC</a:t>
            </a:r>
            <a:endParaRPr b="1" sz="1900">
              <a:solidFill>
                <a:schemeClr val="dk1"/>
              </a:solidFill>
              <a:latin typeface="Montserrat"/>
              <a:ea typeface="Montserrat"/>
              <a:cs typeface="Montserrat"/>
              <a:sym typeface="Montserrat"/>
            </a:endParaRPr>
          </a:p>
        </p:txBody>
      </p:sp>
      <p:pic>
        <p:nvPicPr>
          <p:cNvPr id="114" name="Google Shape;114;p8"/>
          <p:cNvPicPr preferRelativeResize="0"/>
          <p:nvPr/>
        </p:nvPicPr>
        <p:blipFill>
          <a:blip r:embed="rId24">
            <a:alphaModFix/>
          </a:blip>
          <a:stretch>
            <a:fillRect/>
          </a:stretch>
        </p:blipFill>
        <p:spPr>
          <a:xfrm>
            <a:off x="3662280" y="2338145"/>
            <a:ext cx="826875" cy="826835"/>
          </a:xfrm>
          <a:prstGeom prst="rect">
            <a:avLst/>
          </a:prstGeom>
          <a:noFill/>
          <a:ln>
            <a:noFill/>
          </a:ln>
        </p:spPr>
      </p:pic>
      <p:sp>
        <p:nvSpPr>
          <p:cNvPr id="115" name="Google Shape;115;p8"/>
          <p:cNvSpPr txBox="1"/>
          <p:nvPr/>
        </p:nvSpPr>
        <p:spPr>
          <a:xfrm>
            <a:off x="3655113" y="3102738"/>
            <a:ext cx="841200" cy="245400"/>
          </a:xfrm>
          <a:prstGeom prst="rect">
            <a:avLst/>
          </a:prstGeom>
          <a:noFill/>
          <a:ln>
            <a:noFill/>
          </a:ln>
        </p:spPr>
        <p:txBody>
          <a:bodyPr anchorCtr="0" anchor="t" bIns="91425" lIns="91425" spcFirstLastPara="1" rIns="91425" wrap="square" tIns="91425">
            <a:noAutofit/>
          </a:bodyPr>
          <a:lstStyle/>
          <a:p>
            <a:pPr indent="0" lvl="0" marL="0" rtl="0" algn="ctr">
              <a:spcBef>
                <a:spcPts val="1400"/>
              </a:spcBef>
              <a:spcAft>
                <a:spcPts val="0"/>
              </a:spcAft>
              <a:buNone/>
            </a:pPr>
            <a:r>
              <a:rPr lang="en" sz="700">
                <a:solidFill>
                  <a:schemeClr val="dk1"/>
                </a:solidFill>
                <a:latin typeface="Montserrat"/>
                <a:ea typeface="Montserrat"/>
                <a:cs typeface="Montserrat"/>
                <a:sym typeface="Montserrat"/>
              </a:rPr>
              <a:t>Misako Kachi JAXA</a:t>
            </a:r>
            <a:endParaRPr sz="700">
              <a:solidFill>
                <a:schemeClr val="dk1"/>
              </a:solidFill>
              <a:latin typeface="Montserrat"/>
              <a:ea typeface="Montserrat"/>
              <a:cs typeface="Montserrat"/>
              <a:sym typeface="Montserrat"/>
            </a:endParaRPr>
          </a:p>
        </p:txBody>
      </p:sp>
      <p:pic>
        <p:nvPicPr>
          <p:cNvPr id="116" name="Google Shape;116;p8"/>
          <p:cNvPicPr preferRelativeResize="0"/>
          <p:nvPr/>
        </p:nvPicPr>
        <p:blipFill>
          <a:blip r:embed="rId25">
            <a:alphaModFix/>
          </a:blip>
          <a:stretch>
            <a:fillRect/>
          </a:stretch>
        </p:blipFill>
        <p:spPr>
          <a:xfrm>
            <a:off x="4466513" y="2329687"/>
            <a:ext cx="826875" cy="826875"/>
          </a:xfrm>
          <a:prstGeom prst="rect">
            <a:avLst/>
          </a:prstGeom>
          <a:noFill/>
          <a:ln>
            <a:noFill/>
          </a:ln>
        </p:spPr>
      </p:pic>
      <p:sp>
        <p:nvSpPr>
          <p:cNvPr id="117" name="Google Shape;117;p8"/>
          <p:cNvSpPr txBox="1"/>
          <p:nvPr/>
        </p:nvSpPr>
        <p:spPr>
          <a:xfrm>
            <a:off x="4438013" y="3102738"/>
            <a:ext cx="867000" cy="245400"/>
          </a:xfrm>
          <a:prstGeom prst="rect">
            <a:avLst/>
          </a:prstGeom>
          <a:noFill/>
          <a:ln>
            <a:noFill/>
          </a:ln>
        </p:spPr>
        <p:txBody>
          <a:bodyPr anchorCtr="0" anchor="t" bIns="91425" lIns="91425" spcFirstLastPara="1" rIns="91425" wrap="square" tIns="91425">
            <a:noAutofit/>
          </a:bodyPr>
          <a:lstStyle/>
          <a:p>
            <a:pPr indent="0" lvl="0" marL="0" rtl="0" algn="ctr">
              <a:spcBef>
                <a:spcPts val="1400"/>
              </a:spcBef>
              <a:spcAft>
                <a:spcPts val="0"/>
              </a:spcAft>
              <a:buNone/>
            </a:pPr>
            <a:r>
              <a:rPr lang="en" sz="700">
                <a:solidFill>
                  <a:schemeClr val="dk1"/>
                </a:solidFill>
                <a:latin typeface="Montserrat"/>
                <a:ea typeface="Montserrat"/>
                <a:cs typeface="Montserrat"/>
                <a:sym typeface="Montserrat"/>
              </a:rPr>
              <a:t>Christo Whittle CSIR</a:t>
            </a:r>
            <a:endParaRPr sz="700">
              <a:solidFill>
                <a:schemeClr val="dk1"/>
              </a:solidFill>
              <a:latin typeface="Montserrat"/>
              <a:ea typeface="Montserrat"/>
              <a:cs typeface="Montserrat"/>
              <a:sym typeface="Montserrat"/>
            </a:endParaRPr>
          </a:p>
          <a:p>
            <a:pPr indent="0" lvl="0" marL="0" rtl="0" algn="ctr">
              <a:spcBef>
                <a:spcPts val="1400"/>
              </a:spcBef>
              <a:spcAft>
                <a:spcPts val="0"/>
              </a:spcAft>
              <a:buNone/>
            </a:pPr>
            <a:r>
              <a:t/>
            </a:r>
            <a:endParaRPr sz="700">
              <a:solidFill>
                <a:schemeClr val="dk1"/>
              </a:solidFill>
              <a:latin typeface="Montserrat"/>
              <a:ea typeface="Montserrat"/>
              <a:cs typeface="Montserrat"/>
              <a:sym typeface="Montserrat"/>
            </a:endParaRPr>
          </a:p>
        </p:txBody>
      </p:sp>
      <p:sp>
        <p:nvSpPr>
          <p:cNvPr id="118" name="Google Shape;118;p8"/>
          <p:cNvSpPr txBox="1"/>
          <p:nvPr/>
        </p:nvSpPr>
        <p:spPr>
          <a:xfrm>
            <a:off x="3933350" y="2084275"/>
            <a:ext cx="1028100" cy="245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1400"/>
              </a:spcBef>
              <a:spcAft>
                <a:spcPts val="0"/>
              </a:spcAft>
              <a:buNone/>
            </a:pPr>
            <a:r>
              <a:rPr b="1" lang="en" sz="1200">
                <a:solidFill>
                  <a:schemeClr val="dk1"/>
                </a:solidFill>
                <a:latin typeface="Montserrat"/>
                <a:ea typeface="Montserrat"/>
                <a:cs typeface="Montserrat"/>
                <a:sym typeface="Montserrat"/>
              </a:rPr>
              <a:t>SST-VC</a:t>
            </a:r>
            <a:endParaRPr b="1" sz="1900">
              <a:solidFill>
                <a:schemeClr val="dk1"/>
              </a:solidFill>
              <a:latin typeface="Montserrat"/>
              <a:ea typeface="Montserrat"/>
              <a:cs typeface="Montserrat"/>
              <a:sym typeface="Montserrat"/>
            </a:endParaRPr>
          </a:p>
        </p:txBody>
      </p:sp>
      <p:pic>
        <p:nvPicPr>
          <p:cNvPr id="119" name="Google Shape;119;p8"/>
          <p:cNvPicPr preferRelativeResize="0"/>
          <p:nvPr/>
        </p:nvPicPr>
        <p:blipFill>
          <a:blip r:embed="rId26">
            <a:alphaModFix/>
          </a:blip>
          <a:stretch>
            <a:fillRect/>
          </a:stretch>
        </p:blipFill>
        <p:spPr>
          <a:xfrm>
            <a:off x="841175" y="991900"/>
            <a:ext cx="928384" cy="10135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9"/>
          <p:cNvSpPr txBox="1"/>
          <p:nvPr/>
        </p:nvSpPr>
        <p:spPr>
          <a:xfrm>
            <a:off x="70525" y="77425"/>
            <a:ext cx="7408800" cy="577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3300">
                <a:solidFill>
                  <a:schemeClr val="lt1"/>
                </a:solidFill>
                <a:latin typeface="Montserrat"/>
                <a:ea typeface="Montserrat"/>
                <a:cs typeface="Montserrat"/>
                <a:sym typeface="Montserrat"/>
              </a:rPr>
              <a:t>Virtual Constellation Oversight</a:t>
            </a:r>
            <a:endParaRPr sz="1100">
              <a:latin typeface="Montserrat"/>
              <a:ea typeface="Montserrat"/>
              <a:cs typeface="Montserrat"/>
              <a:sym typeface="Montserrat"/>
            </a:endParaRPr>
          </a:p>
        </p:txBody>
      </p:sp>
      <p:sp>
        <p:nvSpPr>
          <p:cNvPr id="125" name="Google Shape;125;p9"/>
          <p:cNvSpPr txBox="1"/>
          <p:nvPr/>
        </p:nvSpPr>
        <p:spPr>
          <a:xfrm>
            <a:off x="252104" y="948918"/>
            <a:ext cx="8334000" cy="3582900"/>
          </a:xfrm>
          <a:prstGeom prst="rect">
            <a:avLst/>
          </a:prstGeom>
          <a:noFill/>
          <a:ln>
            <a:noFill/>
          </a:ln>
        </p:spPr>
        <p:txBody>
          <a:bodyPr anchorCtr="0" anchor="t" bIns="34275" lIns="68575" spcFirstLastPara="1" rIns="68575" wrap="square" tIns="34275">
            <a:spAutoFit/>
          </a:bodyPr>
          <a:lstStyle/>
          <a:p>
            <a:pPr indent="0" lvl="0" marL="0" marR="0" rtl="0" algn="l">
              <a:lnSpc>
                <a:spcPct val="115000"/>
              </a:lnSpc>
              <a:spcBef>
                <a:spcPts val="1400"/>
              </a:spcBef>
              <a:spcAft>
                <a:spcPts val="0"/>
              </a:spcAft>
              <a:buNone/>
            </a:pPr>
            <a:r>
              <a:rPr lang="en" sz="1600">
                <a:solidFill>
                  <a:schemeClr val="dk1"/>
                </a:solidFill>
                <a:latin typeface="Montserrat"/>
                <a:ea typeface="Montserrat"/>
                <a:cs typeface="Montserrat"/>
                <a:sym typeface="Montserrat"/>
              </a:rPr>
              <a:t>The CEOS SIT Chair has the responsibility to oversee and guide the work of CEOS Virtual Constellations</a:t>
            </a:r>
            <a:endParaRPr sz="1600">
              <a:solidFill>
                <a:schemeClr val="dk1"/>
              </a:solidFill>
              <a:latin typeface="Montserrat"/>
              <a:ea typeface="Montserrat"/>
              <a:cs typeface="Montserrat"/>
              <a:sym typeface="Montserrat"/>
            </a:endParaRPr>
          </a:p>
          <a:p>
            <a:pPr indent="-190500" lvl="0" marL="165100" marR="0" rtl="0" algn="l">
              <a:lnSpc>
                <a:spcPct val="115000"/>
              </a:lnSpc>
              <a:spcBef>
                <a:spcPts val="1400"/>
              </a:spcBef>
              <a:spcAft>
                <a:spcPts val="0"/>
              </a:spcAft>
              <a:buClr>
                <a:schemeClr val="dk1"/>
              </a:buClr>
              <a:buSzPts val="1600"/>
              <a:buFont typeface="Montserrat"/>
              <a:buChar char="❖"/>
            </a:pPr>
            <a:r>
              <a:rPr b="1" lang="en" sz="1600">
                <a:solidFill>
                  <a:schemeClr val="dk1"/>
                </a:solidFill>
                <a:latin typeface="Montserrat"/>
                <a:ea typeface="Montserrat"/>
                <a:cs typeface="Montserrat"/>
                <a:sym typeface="Montserrat"/>
              </a:rPr>
              <a:t>Leadership &amp; Coordination</a:t>
            </a:r>
            <a:r>
              <a:rPr lang="en" sz="1600">
                <a:solidFill>
                  <a:schemeClr val="dk1"/>
                </a:solidFill>
                <a:latin typeface="Montserrat"/>
                <a:ea typeface="Montserrat"/>
                <a:cs typeface="Montserrat"/>
                <a:sym typeface="Montserrat"/>
              </a:rPr>
              <a:t>: Guiding to ensure alignment with CEOS priorities and global initiatives.</a:t>
            </a:r>
            <a:endParaRPr sz="1600">
              <a:solidFill>
                <a:schemeClr val="dk1"/>
              </a:solidFill>
              <a:latin typeface="Montserrat"/>
              <a:ea typeface="Montserrat"/>
              <a:cs typeface="Montserrat"/>
              <a:sym typeface="Montserrat"/>
            </a:endParaRPr>
          </a:p>
          <a:p>
            <a:pPr indent="-190500" lvl="0" marL="165100" marR="0" rtl="0" algn="l">
              <a:lnSpc>
                <a:spcPct val="115000"/>
              </a:lnSpc>
              <a:spcBef>
                <a:spcPts val="1400"/>
              </a:spcBef>
              <a:spcAft>
                <a:spcPts val="0"/>
              </a:spcAft>
              <a:buClr>
                <a:schemeClr val="dk1"/>
              </a:buClr>
              <a:buSzPts val="1600"/>
              <a:buFont typeface="Montserrat"/>
              <a:buChar char="❖"/>
            </a:pPr>
            <a:r>
              <a:rPr b="1" lang="en" sz="1600">
                <a:solidFill>
                  <a:schemeClr val="dk1"/>
                </a:solidFill>
                <a:latin typeface="Montserrat"/>
                <a:ea typeface="Montserrat"/>
                <a:cs typeface="Montserrat"/>
                <a:sym typeface="Montserrat"/>
              </a:rPr>
              <a:t>Strategic Oversight</a:t>
            </a:r>
            <a:r>
              <a:rPr lang="en" sz="1600">
                <a:solidFill>
                  <a:schemeClr val="dk1"/>
                </a:solidFill>
                <a:latin typeface="Montserrat"/>
                <a:ea typeface="Montserrat"/>
                <a:cs typeface="Montserrat"/>
                <a:sym typeface="Montserrat"/>
              </a:rPr>
              <a:t>: Coordination to CEOS activity areas, such as climate monitoring and SDGs</a:t>
            </a:r>
            <a:endParaRPr sz="1600">
              <a:solidFill>
                <a:schemeClr val="dk1"/>
              </a:solidFill>
              <a:latin typeface="Montserrat"/>
              <a:ea typeface="Montserrat"/>
              <a:cs typeface="Montserrat"/>
              <a:sym typeface="Montserrat"/>
            </a:endParaRPr>
          </a:p>
          <a:p>
            <a:pPr indent="-190500" lvl="0" marL="165100" marR="0" rtl="0" algn="l">
              <a:lnSpc>
                <a:spcPct val="115000"/>
              </a:lnSpc>
              <a:spcBef>
                <a:spcPts val="1400"/>
              </a:spcBef>
              <a:spcAft>
                <a:spcPts val="0"/>
              </a:spcAft>
              <a:buClr>
                <a:schemeClr val="dk1"/>
              </a:buClr>
              <a:buSzPts val="1600"/>
              <a:buFont typeface="Montserrat"/>
              <a:buChar char="❖"/>
            </a:pPr>
            <a:r>
              <a:rPr b="1" lang="en" sz="1600">
                <a:solidFill>
                  <a:schemeClr val="dk1"/>
                </a:solidFill>
                <a:latin typeface="Montserrat"/>
                <a:ea typeface="Montserrat"/>
                <a:cs typeface="Montserrat"/>
                <a:sym typeface="Montserrat"/>
              </a:rPr>
              <a:t>Facilitates Collaboration</a:t>
            </a:r>
            <a:r>
              <a:rPr lang="en" sz="1600">
                <a:solidFill>
                  <a:schemeClr val="dk1"/>
                </a:solidFill>
                <a:latin typeface="Montserrat"/>
                <a:ea typeface="Montserrat"/>
                <a:cs typeface="Montserrat"/>
                <a:sym typeface="Montserrat"/>
              </a:rPr>
              <a:t>: Integration with other CEOS entities to maximize data impact</a:t>
            </a:r>
            <a:endParaRPr sz="1600">
              <a:solidFill>
                <a:schemeClr val="dk1"/>
              </a:solidFill>
              <a:latin typeface="Montserrat"/>
              <a:ea typeface="Montserrat"/>
              <a:cs typeface="Montserrat"/>
              <a:sym typeface="Montserrat"/>
            </a:endParaRPr>
          </a:p>
          <a:p>
            <a:pPr indent="-190500" lvl="0" marL="165100" marR="0" rtl="0" algn="l">
              <a:lnSpc>
                <a:spcPct val="115000"/>
              </a:lnSpc>
              <a:spcBef>
                <a:spcPts val="1400"/>
              </a:spcBef>
              <a:spcAft>
                <a:spcPts val="0"/>
              </a:spcAft>
              <a:buClr>
                <a:schemeClr val="dk1"/>
              </a:buClr>
              <a:buSzPts val="1600"/>
              <a:buFont typeface="Montserrat"/>
              <a:buChar char="❖"/>
            </a:pPr>
            <a:r>
              <a:rPr b="1" lang="en" sz="1600">
                <a:solidFill>
                  <a:schemeClr val="dk1"/>
                </a:solidFill>
                <a:latin typeface="Montserrat"/>
                <a:ea typeface="Montserrat"/>
                <a:cs typeface="Montserrat"/>
                <a:sym typeface="Montserrat"/>
              </a:rPr>
              <a:t>Progress Monitoring</a:t>
            </a:r>
            <a:r>
              <a:rPr lang="en" sz="1600">
                <a:solidFill>
                  <a:schemeClr val="dk1"/>
                </a:solidFill>
                <a:latin typeface="Montserrat"/>
                <a:ea typeface="Montserrat"/>
                <a:cs typeface="Montserrat"/>
                <a:sym typeface="Montserrat"/>
              </a:rPr>
              <a:t>: Progress, addressing challenges and supporting new initiatives.</a:t>
            </a:r>
            <a:endParaRPr b="1" sz="1600">
              <a:solidFill>
                <a:schemeClr val="dk1"/>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10"/>
          <p:cNvSpPr txBox="1"/>
          <p:nvPr/>
        </p:nvSpPr>
        <p:spPr>
          <a:xfrm>
            <a:off x="70525" y="77425"/>
            <a:ext cx="7408800" cy="531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3000">
                <a:solidFill>
                  <a:schemeClr val="lt1"/>
                </a:solidFill>
                <a:latin typeface="Montserrat"/>
                <a:ea typeface="Montserrat"/>
                <a:cs typeface="Montserrat"/>
                <a:sym typeface="Montserrat"/>
              </a:rPr>
              <a:t>A Common format for VC Reporting</a:t>
            </a:r>
            <a:endParaRPr sz="800">
              <a:latin typeface="Montserrat"/>
              <a:ea typeface="Montserrat"/>
              <a:cs typeface="Montserrat"/>
              <a:sym typeface="Montserrat"/>
            </a:endParaRPr>
          </a:p>
        </p:txBody>
      </p:sp>
      <p:sp>
        <p:nvSpPr>
          <p:cNvPr id="131" name="Google Shape;131;p10"/>
          <p:cNvSpPr txBox="1"/>
          <p:nvPr/>
        </p:nvSpPr>
        <p:spPr>
          <a:xfrm>
            <a:off x="281700" y="872375"/>
            <a:ext cx="8580600" cy="2265300"/>
          </a:xfrm>
          <a:prstGeom prst="rect">
            <a:avLst/>
          </a:prstGeom>
          <a:noFill/>
          <a:ln>
            <a:noFill/>
          </a:ln>
        </p:spPr>
        <p:txBody>
          <a:bodyPr anchorCtr="0" anchor="t" bIns="34275" lIns="68575" spcFirstLastPara="1" rIns="68575" wrap="square" tIns="34275">
            <a:spAutoFit/>
          </a:bodyPr>
          <a:lstStyle/>
          <a:p>
            <a:pPr indent="-165100" lvl="0" marL="165100" marR="0" rtl="0" algn="l">
              <a:lnSpc>
                <a:spcPct val="100000"/>
              </a:lnSpc>
              <a:spcBef>
                <a:spcPts val="140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At SIT Technical Workshop 2025, the VC Co-leads trialled a common format to report on VC updates and the state of the observing system. These included:</a:t>
            </a:r>
            <a:endParaRPr sz="1200">
              <a:solidFill>
                <a:schemeClr val="dk1"/>
              </a:solidFill>
              <a:latin typeface="Montserrat"/>
              <a:ea typeface="Montserrat"/>
              <a:cs typeface="Montserrat"/>
              <a:sym typeface="Montserrat"/>
            </a:endParaRPr>
          </a:p>
          <a:p>
            <a:pPr indent="-241300" lvl="1" marL="685800" marR="0" rtl="0" algn="l">
              <a:lnSpc>
                <a:spcPct val="100000"/>
              </a:lnSpc>
              <a:spcBef>
                <a:spcPts val="140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Timelines of key missions produced with the CEOS MIM Database</a:t>
            </a:r>
            <a:endParaRPr sz="1200">
              <a:solidFill>
                <a:schemeClr val="dk1"/>
              </a:solidFill>
              <a:latin typeface="Montserrat"/>
              <a:ea typeface="Montserrat"/>
              <a:cs typeface="Montserrat"/>
              <a:sym typeface="Montserrat"/>
            </a:endParaRPr>
          </a:p>
          <a:p>
            <a:pPr indent="-241300" lvl="1" marL="685800" marR="0" rtl="0" algn="l">
              <a:lnSpc>
                <a:spcPct val="100000"/>
              </a:lnSpc>
              <a:spcBef>
                <a:spcPts val="140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Planning highlights: Continuity of observations, missions, and products; potential gaps in data supply through to the 2030’s</a:t>
            </a:r>
            <a:endParaRPr sz="1200">
              <a:solidFill>
                <a:schemeClr val="dk1"/>
              </a:solidFill>
              <a:latin typeface="Montserrat"/>
              <a:ea typeface="Montserrat"/>
              <a:cs typeface="Montserrat"/>
              <a:sym typeface="Montserrat"/>
            </a:endParaRPr>
          </a:p>
          <a:p>
            <a:pPr indent="-241300" lvl="1" marL="685800" marR="0" rtl="0" algn="l">
              <a:lnSpc>
                <a:spcPct val="100000"/>
              </a:lnSpc>
              <a:spcBef>
                <a:spcPts val="140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Issues for SIT attention: Issues engaging with satellite operators and the commercial sector; items for CEOS Principal attention / guidance</a:t>
            </a:r>
            <a:endParaRPr sz="1200">
              <a:solidFill>
                <a:schemeClr val="dk1"/>
              </a:solidFill>
              <a:latin typeface="Montserrat"/>
              <a:ea typeface="Montserrat"/>
              <a:cs typeface="Montserrat"/>
              <a:sym typeface="Montserrat"/>
            </a:endParaRPr>
          </a:p>
          <a:p>
            <a:pPr indent="-165100" lvl="0" marL="165100" marR="0" rtl="0" algn="l">
              <a:lnSpc>
                <a:spcPct val="100000"/>
              </a:lnSpc>
              <a:spcBef>
                <a:spcPts val="140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The digestible format was well received at SIT TW, although highlighted the need to retain the VCs’ flexibility</a:t>
            </a:r>
            <a:endParaRPr sz="1200">
              <a:solidFill>
                <a:schemeClr val="dk1"/>
              </a:solidFill>
              <a:latin typeface="Montserrat"/>
              <a:ea typeface="Montserrat"/>
              <a:cs typeface="Montserrat"/>
              <a:sym typeface="Montserrat"/>
            </a:endParaRPr>
          </a:p>
        </p:txBody>
      </p:sp>
      <p:pic>
        <p:nvPicPr>
          <p:cNvPr id="132" name="Google Shape;132;p10" title="Sea Surface Temperature Virtual Constellation - LEO (2).png"/>
          <p:cNvPicPr preferRelativeResize="0"/>
          <p:nvPr/>
        </p:nvPicPr>
        <p:blipFill rotWithShape="1">
          <a:blip r:embed="rId3">
            <a:alphaModFix/>
          </a:blip>
          <a:srcRect b="0" l="0" r="0" t="0"/>
          <a:stretch/>
        </p:blipFill>
        <p:spPr>
          <a:xfrm>
            <a:off x="0" y="3309549"/>
            <a:ext cx="2427817" cy="1564817"/>
          </a:xfrm>
          <a:prstGeom prst="rect">
            <a:avLst/>
          </a:prstGeom>
          <a:noFill/>
          <a:ln>
            <a:noFill/>
          </a:ln>
        </p:spPr>
      </p:pic>
      <p:pic>
        <p:nvPicPr>
          <p:cNvPr id="133" name="Google Shape;133;p10" title="CEOS-ARD_ Surface Reflectance.png"/>
          <p:cNvPicPr preferRelativeResize="0"/>
          <p:nvPr/>
        </p:nvPicPr>
        <p:blipFill>
          <a:blip r:embed="rId4">
            <a:alphaModFix/>
          </a:blip>
          <a:stretch>
            <a:fillRect/>
          </a:stretch>
        </p:blipFill>
        <p:spPr>
          <a:xfrm>
            <a:off x="2436673" y="3309549"/>
            <a:ext cx="2918733" cy="1564820"/>
          </a:xfrm>
          <a:prstGeom prst="rect">
            <a:avLst/>
          </a:prstGeom>
          <a:noFill/>
          <a:ln>
            <a:noFill/>
          </a:ln>
        </p:spPr>
      </p:pic>
      <p:pic>
        <p:nvPicPr>
          <p:cNvPr descr="グラフ&#10;&#10;AI 生成コンテンツは誤りを含む可能性があります。" id="134" name="Google Shape;134;p10"/>
          <p:cNvPicPr preferRelativeResize="0"/>
          <p:nvPr/>
        </p:nvPicPr>
        <p:blipFill rotWithShape="1">
          <a:blip r:embed="rId5">
            <a:alphaModFix/>
          </a:blip>
          <a:srcRect b="0" l="0" r="0" t="0"/>
          <a:stretch/>
        </p:blipFill>
        <p:spPr>
          <a:xfrm>
            <a:off x="5364260" y="3343991"/>
            <a:ext cx="3779741" cy="14959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11"/>
          <p:cNvSpPr txBox="1"/>
          <p:nvPr/>
        </p:nvSpPr>
        <p:spPr>
          <a:xfrm>
            <a:off x="219925" y="101025"/>
            <a:ext cx="5796600" cy="577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3300">
                <a:solidFill>
                  <a:schemeClr val="lt1"/>
                </a:solidFill>
                <a:latin typeface="Montserrat"/>
                <a:ea typeface="Montserrat"/>
                <a:cs typeface="Montserrat"/>
                <a:sym typeface="Montserrat"/>
              </a:rPr>
              <a:t>Atmospheric Composition</a:t>
            </a:r>
            <a:endParaRPr sz="1100">
              <a:latin typeface="Montserrat"/>
              <a:ea typeface="Montserrat"/>
              <a:cs typeface="Montserrat"/>
              <a:sym typeface="Montserrat"/>
            </a:endParaRPr>
          </a:p>
        </p:txBody>
      </p:sp>
      <p:sp>
        <p:nvSpPr>
          <p:cNvPr id="140" name="Google Shape;140;p11"/>
          <p:cNvSpPr txBox="1"/>
          <p:nvPr/>
        </p:nvSpPr>
        <p:spPr>
          <a:xfrm>
            <a:off x="219929" y="796193"/>
            <a:ext cx="8334000" cy="4048200"/>
          </a:xfrm>
          <a:prstGeom prst="rect">
            <a:avLst/>
          </a:prstGeom>
          <a:noFill/>
          <a:ln>
            <a:noFill/>
          </a:ln>
        </p:spPr>
        <p:txBody>
          <a:bodyPr anchorCtr="0" anchor="t" bIns="34275" lIns="68575" spcFirstLastPara="1" rIns="68575" wrap="square" tIns="34275">
            <a:spAutoFit/>
          </a:bodyPr>
          <a:lstStyle/>
          <a:p>
            <a:pPr indent="0" lvl="0" marL="0" marR="0" rtl="0" algn="l">
              <a:lnSpc>
                <a:spcPct val="115000"/>
              </a:lnSpc>
              <a:spcBef>
                <a:spcPts val="1400"/>
              </a:spcBef>
              <a:spcAft>
                <a:spcPts val="0"/>
              </a:spcAft>
              <a:buNone/>
            </a:pPr>
            <a:r>
              <a:rPr lang="en" sz="1300">
                <a:solidFill>
                  <a:schemeClr val="dk1"/>
                </a:solidFill>
                <a:latin typeface="Montserrat"/>
                <a:ea typeface="Montserrat"/>
                <a:cs typeface="Montserrat"/>
                <a:sym typeface="Montserrat"/>
              </a:rPr>
              <a:t>Planning highlights:</a:t>
            </a:r>
            <a:endParaRPr sz="1300">
              <a:solidFill>
                <a:schemeClr val="dk1"/>
              </a:solidFill>
              <a:latin typeface="Montserrat"/>
              <a:ea typeface="Montserrat"/>
              <a:cs typeface="Montserrat"/>
              <a:sym typeface="Montserrat"/>
            </a:endParaRPr>
          </a:p>
          <a:p>
            <a:pPr indent="-247650" lvl="1" marL="685800" marR="0" rtl="0" algn="l">
              <a:lnSpc>
                <a:spcPct val="115000"/>
              </a:lnSpc>
              <a:spcBef>
                <a:spcPts val="140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New missions in 2025: GOSAT-GW, MicroCarb, MetOp-SG-A1, &amp; MTG-S1. </a:t>
            </a:r>
            <a:r>
              <a:rPr lang="en" sz="1300">
                <a:solidFill>
                  <a:schemeClr val="dk1"/>
                </a:solidFill>
                <a:latin typeface="Montserrat"/>
                <a:ea typeface="Montserrat"/>
                <a:cs typeface="Montserrat"/>
                <a:sym typeface="Montserrat"/>
              </a:rPr>
              <a:t>MTG and MetOp will continue the long record of space-based AC data, alongside Sentinel-4 and -5, IRS, and the geostationary AQ constellation</a:t>
            </a:r>
            <a:endParaRPr sz="1300">
              <a:solidFill>
                <a:schemeClr val="dk1"/>
              </a:solidFill>
              <a:latin typeface="Montserrat"/>
              <a:ea typeface="Montserrat"/>
              <a:cs typeface="Montserrat"/>
              <a:sym typeface="Montserrat"/>
            </a:endParaRPr>
          </a:p>
          <a:p>
            <a:pPr indent="-247650" lvl="1" marL="685800" marR="0" rtl="0" algn="l">
              <a:lnSpc>
                <a:spcPct val="115000"/>
              </a:lnSpc>
              <a:spcBef>
                <a:spcPts val="140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There is interest to develop more operational GHG validation infrastructure, with plans to initiate a Level 2 intercomparison exercise for total column data. AC-VC submitted papers to the Phase-II Tropospheric Ozone Assessment Report (TOAR-II)</a:t>
            </a:r>
            <a:endParaRPr sz="1300">
              <a:solidFill>
                <a:schemeClr val="dk1"/>
              </a:solidFill>
              <a:latin typeface="Montserrat"/>
              <a:ea typeface="Montserrat"/>
              <a:cs typeface="Montserrat"/>
              <a:sym typeface="Montserrat"/>
            </a:endParaRPr>
          </a:p>
          <a:p>
            <a:pPr indent="-247650" lvl="1" marL="685800" rtl="0" algn="l">
              <a:lnSpc>
                <a:spcPct val="115000"/>
              </a:lnSpc>
              <a:spcBef>
                <a:spcPts val="140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New AC-VC Co-lead Emma Knowland (NASA) replacing Barry Lefer (NASA)</a:t>
            </a:r>
            <a:endParaRPr sz="1300">
              <a:solidFill>
                <a:schemeClr val="dk1"/>
              </a:solidFill>
              <a:latin typeface="Montserrat"/>
              <a:ea typeface="Montserrat"/>
              <a:cs typeface="Montserrat"/>
              <a:sym typeface="Montserrat"/>
            </a:endParaRPr>
          </a:p>
          <a:p>
            <a:pPr indent="-247650" lvl="1" marL="685800" rtl="0" algn="l">
              <a:spcBef>
                <a:spcPts val="140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The AC-VC </a:t>
            </a:r>
            <a:r>
              <a:rPr i="1" lang="en" sz="1300">
                <a:solidFill>
                  <a:schemeClr val="dk1"/>
                </a:solidFill>
                <a:latin typeface="Montserrat"/>
                <a:ea typeface="Montserrat"/>
                <a:cs typeface="Montserrat"/>
                <a:sym typeface="Montserrat"/>
              </a:rPr>
              <a:t>Enhancing the role of satellites in PM2.5 monitoring</a:t>
            </a:r>
            <a:r>
              <a:rPr lang="en" sz="1300">
                <a:solidFill>
                  <a:schemeClr val="dk1"/>
                </a:solidFill>
                <a:latin typeface="Montserrat"/>
                <a:ea typeface="Montserrat"/>
                <a:cs typeface="Montserrat"/>
                <a:sym typeface="Montserrat"/>
              </a:rPr>
              <a:t> white paper is at a consolidated draft stage, to be completed by the end of 2025. </a:t>
            </a:r>
            <a:endParaRPr sz="1300">
              <a:solidFill>
                <a:schemeClr val="dk1"/>
              </a:solidFill>
              <a:latin typeface="Montserrat"/>
              <a:ea typeface="Montserrat"/>
              <a:cs typeface="Montserrat"/>
              <a:sym typeface="Montserrat"/>
            </a:endParaRPr>
          </a:p>
          <a:p>
            <a:pPr indent="-247650" lvl="1" marL="685800" rtl="0" algn="l">
              <a:lnSpc>
                <a:spcPct val="115000"/>
              </a:lnSpc>
              <a:spcBef>
                <a:spcPts val="140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AC-VC-21 meeting June 2025 jointly with IWGGMS and WGCV-ACSG in Japan: progress on GHG, tropospheric ozone, and air quality</a:t>
            </a:r>
            <a:endParaRPr sz="1300">
              <a:solidFill>
                <a:schemeClr val="dk1"/>
              </a:solidFill>
              <a:latin typeface="Montserrat"/>
              <a:ea typeface="Montserrat"/>
              <a:cs typeface="Montserrat"/>
              <a:sym typeface="Montserrat"/>
            </a:endParaRPr>
          </a:p>
          <a:p>
            <a:pPr indent="-247650" lvl="1" marL="685800" rtl="0" algn="l">
              <a:lnSpc>
                <a:spcPct val="115000"/>
              </a:lnSpc>
              <a:spcBef>
                <a:spcPts val="140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AC-VC-22 meeting planned for June 2026 in Leiden, Netherlands</a:t>
            </a:r>
            <a:endParaRPr sz="1300">
              <a:solidFill>
                <a:schemeClr val="dk1"/>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12"/>
          <p:cNvSpPr txBox="1"/>
          <p:nvPr/>
        </p:nvSpPr>
        <p:spPr>
          <a:xfrm>
            <a:off x="219925" y="0"/>
            <a:ext cx="7068000" cy="7773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2300">
                <a:solidFill>
                  <a:schemeClr val="lt1"/>
                </a:solidFill>
                <a:latin typeface="Montserrat"/>
                <a:ea typeface="Montserrat"/>
                <a:cs typeface="Montserrat"/>
                <a:sym typeface="Montserrat"/>
              </a:rPr>
              <a:t>AC-VC White Paper: Expanding Geostationary Monitoring of Atmospheric Composition</a:t>
            </a:r>
            <a:endParaRPr sz="100">
              <a:latin typeface="Montserrat"/>
              <a:ea typeface="Montserrat"/>
              <a:cs typeface="Montserrat"/>
              <a:sym typeface="Montserrat"/>
            </a:endParaRPr>
          </a:p>
        </p:txBody>
      </p:sp>
      <p:pic>
        <p:nvPicPr>
          <p:cNvPr id="146" name="Google Shape;146;p12"/>
          <p:cNvPicPr preferRelativeResize="0"/>
          <p:nvPr/>
        </p:nvPicPr>
        <p:blipFill>
          <a:blip r:embed="rId3">
            <a:alphaModFix/>
          </a:blip>
          <a:stretch>
            <a:fillRect/>
          </a:stretch>
        </p:blipFill>
        <p:spPr>
          <a:xfrm>
            <a:off x="5112925" y="1732645"/>
            <a:ext cx="4031075" cy="2700530"/>
          </a:xfrm>
          <a:prstGeom prst="rect">
            <a:avLst/>
          </a:prstGeom>
          <a:noFill/>
          <a:ln>
            <a:noFill/>
          </a:ln>
        </p:spPr>
      </p:pic>
      <p:sp>
        <p:nvSpPr>
          <p:cNvPr id="147" name="Google Shape;147;p12"/>
          <p:cNvSpPr txBox="1"/>
          <p:nvPr/>
        </p:nvSpPr>
        <p:spPr>
          <a:xfrm>
            <a:off x="219925" y="1732650"/>
            <a:ext cx="4893000" cy="2694600"/>
          </a:xfrm>
          <a:prstGeom prst="rect">
            <a:avLst/>
          </a:prstGeom>
          <a:noFill/>
          <a:ln>
            <a:noFill/>
          </a:ln>
        </p:spPr>
        <p:txBody>
          <a:bodyPr anchorCtr="0" anchor="t" bIns="34275" lIns="68575" spcFirstLastPara="1" rIns="68575" wrap="square" tIns="34275">
            <a:spAutoFit/>
          </a:bodyPr>
          <a:lstStyle/>
          <a:p>
            <a:pPr indent="-254000" lvl="0" marL="342900" rtl="0" algn="l">
              <a:lnSpc>
                <a:spcPct val="115000"/>
              </a:lnSpc>
              <a:spcBef>
                <a:spcPts val="140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AC-VC is developing a white paper titled Expanding geostationary monitoring of atmospheric composition: Large parts of the globe are not covered by the current constellation of geostationary AC satellites. The white paper advocates for new satellites to fill gaps in coverage and complement the existing GeoAC constellation, requiring regional-level ownership and participation</a:t>
            </a:r>
            <a:endParaRPr>
              <a:solidFill>
                <a:schemeClr val="dk1"/>
              </a:solidFill>
              <a:latin typeface="Montserrat"/>
              <a:ea typeface="Montserrat"/>
              <a:cs typeface="Montserrat"/>
              <a:sym typeface="Montserrat"/>
            </a:endParaRPr>
          </a:p>
          <a:p>
            <a:pPr indent="-234950" lvl="0" marL="342900" rtl="0" algn="l">
              <a:lnSpc>
                <a:spcPct val="115000"/>
              </a:lnSpc>
              <a:spcBef>
                <a:spcPts val="140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Consolidated draft expected by the end of 2025</a:t>
            </a:r>
            <a:endParaRPr>
              <a:solidFill>
                <a:schemeClr val="dk1"/>
              </a:solidFill>
              <a:latin typeface="Montserrat"/>
              <a:ea typeface="Montserrat"/>
              <a:cs typeface="Montserrat"/>
              <a:sym typeface="Montserrat"/>
            </a:endParaRPr>
          </a:p>
        </p:txBody>
      </p:sp>
      <p:sp>
        <p:nvSpPr>
          <p:cNvPr id="148" name="Google Shape;148;p12"/>
          <p:cNvSpPr txBox="1"/>
          <p:nvPr/>
        </p:nvSpPr>
        <p:spPr>
          <a:xfrm>
            <a:off x="219925" y="897075"/>
            <a:ext cx="8603700" cy="780300"/>
          </a:xfrm>
          <a:prstGeom prst="rect">
            <a:avLst/>
          </a:prstGeom>
          <a:noFill/>
          <a:ln>
            <a:noFill/>
          </a:ln>
        </p:spPr>
        <p:txBody>
          <a:bodyPr anchorCtr="0" anchor="t" bIns="34275" lIns="68575" spcFirstLastPara="1" rIns="68575" wrap="square" tIns="34275">
            <a:spAutoFit/>
          </a:bodyPr>
          <a:lstStyle/>
          <a:p>
            <a:pPr indent="-254000" lvl="0" marL="342900" rtl="0" algn="l">
              <a:lnSpc>
                <a:spcPct val="115000"/>
              </a:lnSpc>
              <a:spcBef>
                <a:spcPts val="140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There is concern about the potential ending of OCO-2 and OCO-3, as well as the de-scope of GeoXO ACX providing TEMPO continuity over North America. Operational continuity of Sentinel-5P is needed, alongside Sentinel-5</a:t>
            </a:r>
            <a:endParaRPr>
              <a:solidFill>
                <a:schemeClr val="dk1"/>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13"/>
          <p:cNvSpPr txBox="1"/>
          <p:nvPr/>
        </p:nvSpPr>
        <p:spPr>
          <a:xfrm>
            <a:off x="267825" y="968210"/>
            <a:ext cx="8334000" cy="2828700"/>
          </a:xfrm>
          <a:prstGeom prst="rect">
            <a:avLst/>
          </a:prstGeom>
          <a:noFill/>
          <a:ln>
            <a:noFill/>
          </a:ln>
        </p:spPr>
        <p:txBody>
          <a:bodyPr anchorCtr="0" anchor="t" bIns="34275" lIns="68575" spcFirstLastPara="1" rIns="68575" wrap="square" tIns="34275">
            <a:spAutoFit/>
          </a:bodyPr>
          <a:lstStyle/>
          <a:p>
            <a:pPr indent="0" lvl="0" marL="0" rtl="0" algn="l">
              <a:lnSpc>
                <a:spcPct val="115000"/>
              </a:lnSpc>
              <a:spcBef>
                <a:spcPts val="1400"/>
              </a:spcBef>
              <a:spcAft>
                <a:spcPts val="0"/>
              </a:spcAft>
              <a:buClr>
                <a:schemeClr val="dk1"/>
              </a:buClr>
              <a:buSzPts val="1100"/>
              <a:buFont typeface="Arial"/>
              <a:buNone/>
            </a:pPr>
            <a:r>
              <a:rPr lang="en" sz="1300">
                <a:solidFill>
                  <a:schemeClr val="dk1"/>
                </a:solidFill>
                <a:latin typeface="Montserrat"/>
                <a:ea typeface="Montserrat"/>
                <a:cs typeface="Montserrat"/>
                <a:sym typeface="Montserrat"/>
              </a:rPr>
              <a:t>Planning highlights:</a:t>
            </a:r>
            <a:endParaRPr sz="1300">
              <a:solidFill>
                <a:schemeClr val="dk1"/>
              </a:solidFill>
              <a:latin typeface="Montserrat"/>
              <a:ea typeface="Montserrat"/>
              <a:cs typeface="Montserrat"/>
              <a:sym typeface="Montserrat"/>
            </a:endParaRPr>
          </a:p>
          <a:p>
            <a:pPr indent="-247650" lvl="1" marL="685800" rtl="0" algn="l">
              <a:lnSpc>
                <a:spcPct val="115000"/>
              </a:lnSpc>
              <a:spcBef>
                <a:spcPts val="140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New COAST-VC Member: CSA</a:t>
            </a:r>
            <a:endParaRPr sz="1300">
              <a:solidFill>
                <a:schemeClr val="dk1"/>
              </a:solidFill>
              <a:latin typeface="Montserrat"/>
              <a:ea typeface="Montserrat"/>
              <a:cs typeface="Montserrat"/>
              <a:sym typeface="Montserrat"/>
            </a:endParaRPr>
          </a:p>
          <a:p>
            <a:pPr indent="-247650" lvl="1" marL="685800" rtl="0" algn="l">
              <a:lnSpc>
                <a:spcPct val="115000"/>
              </a:lnSpc>
              <a:spcBef>
                <a:spcPts val="140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A Coastal Satellite-Derived Bathymetry </a:t>
            </a:r>
            <a:r>
              <a:rPr lang="en" sz="1300">
                <a:solidFill>
                  <a:schemeClr val="dk1"/>
                </a:solidFill>
                <a:latin typeface="Montserrat"/>
                <a:ea typeface="Montserrat"/>
                <a:cs typeface="Montserrat"/>
                <a:sym typeface="Montserrat"/>
              </a:rPr>
              <a:t>Working Group </a:t>
            </a:r>
            <a:r>
              <a:rPr lang="en" sz="1300">
                <a:solidFill>
                  <a:schemeClr val="dk1"/>
                </a:solidFill>
                <a:latin typeface="Montserrat"/>
                <a:ea typeface="Montserrat"/>
                <a:cs typeface="Montserrat"/>
                <a:sym typeface="Montserrat"/>
              </a:rPr>
              <a:t>was established under COAST-VC in October, which will meet monthly</a:t>
            </a:r>
            <a:endParaRPr sz="1300">
              <a:solidFill>
                <a:schemeClr val="dk1"/>
              </a:solidFill>
              <a:latin typeface="Montserrat"/>
              <a:ea typeface="Montserrat"/>
              <a:cs typeface="Montserrat"/>
              <a:sym typeface="Montserrat"/>
            </a:endParaRPr>
          </a:p>
          <a:p>
            <a:pPr indent="-247650" lvl="1" marL="685800" rtl="0" algn="l">
              <a:lnSpc>
                <a:spcPct val="115000"/>
              </a:lnSpc>
              <a:spcBef>
                <a:spcPts val="140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Coastal Data Gap Analysis activity c</a:t>
            </a:r>
            <a:r>
              <a:rPr lang="en" sz="1300">
                <a:solidFill>
                  <a:schemeClr val="dk1"/>
                </a:solidFill>
                <a:latin typeface="Montserrat"/>
                <a:ea typeface="Montserrat"/>
                <a:cs typeface="Montserrat"/>
                <a:sym typeface="Montserrat"/>
              </a:rPr>
              <a:t>ommenced in October as a contribution to the CEOS Work Plan and the Space4Ocean Alliance. </a:t>
            </a:r>
            <a:r>
              <a:rPr lang="en" sz="1300">
                <a:solidFill>
                  <a:schemeClr val="dk1"/>
                </a:solidFill>
                <a:latin typeface="Montserrat"/>
                <a:ea typeface="Montserrat"/>
                <a:cs typeface="Montserrat"/>
                <a:sym typeface="Montserrat"/>
              </a:rPr>
              <a:t>Volunteers</a:t>
            </a:r>
            <a:r>
              <a:rPr lang="en" sz="1300">
                <a:solidFill>
                  <a:schemeClr val="dk1"/>
                </a:solidFill>
                <a:latin typeface="Montserrat"/>
                <a:ea typeface="Montserrat"/>
                <a:cs typeface="Montserrat"/>
                <a:sym typeface="Montserrat"/>
              </a:rPr>
              <a:t> from VC and WGs are invited to sign up to the mailing list</a:t>
            </a:r>
            <a:endParaRPr sz="1300">
              <a:solidFill>
                <a:schemeClr val="dk1"/>
              </a:solidFill>
              <a:latin typeface="Montserrat"/>
              <a:ea typeface="Montserrat"/>
              <a:cs typeface="Montserrat"/>
              <a:sym typeface="Montserrat"/>
            </a:endParaRPr>
          </a:p>
          <a:p>
            <a:pPr indent="-247650" lvl="1" marL="685800" rtl="0" algn="l">
              <a:lnSpc>
                <a:spcPct val="115000"/>
              </a:lnSpc>
              <a:spcBef>
                <a:spcPts val="140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The Coastal Application Knowledge Hub (AKH) recently introduced improved intertidal bathymetry from GA and NOAA’s marsh mapping tools.</a:t>
            </a:r>
            <a:endParaRPr sz="1300">
              <a:solidFill>
                <a:schemeClr val="dk1"/>
              </a:solidFill>
              <a:latin typeface="Montserrat"/>
              <a:ea typeface="Montserrat"/>
              <a:cs typeface="Montserrat"/>
              <a:sym typeface="Montserrat"/>
            </a:endParaRPr>
          </a:p>
        </p:txBody>
      </p:sp>
      <p:sp>
        <p:nvSpPr>
          <p:cNvPr id="154" name="Google Shape;154;p13"/>
          <p:cNvSpPr txBox="1"/>
          <p:nvPr/>
        </p:nvSpPr>
        <p:spPr>
          <a:xfrm>
            <a:off x="86275" y="-47200"/>
            <a:ext cx="6811200" cy="869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2600">
                <a:solidFill>
                  <a:schemeClr val="lt1"/>
                </a:solidFill>
                <a:latin typeface="Montserrat"/>
                <a:ea typeface="Montserrat"/>
                <a:cs typeface="Montserrat"/>
                <a:sym typeface="Montserrat"/>
              </a:rPr>
              <a:t>Coastal Observations Applications Services and Tools</a:t>
            </a:r>
            <a:endParaRPr sz="400">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