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5143500" cx="9144000"/>
  <p:notesSz cx="6858000" cy="9144000"/>
  <p:embeddedFontLst>
    <p:embeddedFont>
      <p:font typeface="Montserrat"/>
      <p:regular r:id="rId26"/>
      <p:bold r:id="rId27"/>
      <p:italic r:id="rId28"/>
      <p:boldItalic r:id="rId29"/>
    </p:embeddedFont>
    <p:embeddedFont>
      <p:font typeface="Montserrat Medium"/>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C382A9-E5E7-4468-A33C-F4088CF6A210}">
  <a:tblStyle styleId="{EBC382A9-E5E7-4468-A33C-F4088CF6A21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A09D508-86D5-4EB7-BFC9-F4DBC31C1B47}"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8B4545B-E03F-4C5A-BEDC-05A4CCF279EF}" styleName="Table_2">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Montserrat-regular.fntdata"/><Relationship Id="rId25" Type="http://schemas.openxmlformats.org/officeDocument/2006/relationships/slide" Target="slides/slide18.xml"/><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ontserrat-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Medium-bold.fntdata"/><Relationship Id="rId30" Type="http://schemas.openxmlformats.org/officeDocument/2006/relationships/font" Target="fonts/MontserratMedium-regular.fntdata"/><Relationship Id="rId11" Type="http://schemas.openxmlformats.org/officeDocument/2006/relationships/slide" Target="slides/slide4.xml"/><Relationship Id="rId33" Type="http://schemas.openxmlformats.org/officeDocument/2006/relationships/font" Target="fonts/MontserratMedium-boldItalic.fntdata"/><Relationship Id="rId10" Type="http://schemas.openxmlformats.org/officeDocument/2006/relationships/slide" Target="slides/slide3.xml"/><Relationship Id="rId32" Type="http://schemas.openxmlformats.org/officeDocument/2006/relationships/font" Target="fonts/MontserratMedium-italic.fntdata"/><Relationship Id="rId13" Type="http://schemas.openxmlformats.org/officeDocument/2006/relationships/slide" Target="slides/slide6.xml"/><Relationship Id="rId35" Type="http://schemas.openxmlformats.org/officeDocument/2006/relationships/font" Target="fonts/OpenSans-bold.fntdata"/><Relationship Id="rId12" Type="http://schemas.openxmlformats.org/officeDocument/2006/relationships/slide" Target="slides/slide5.xml"/><Relationship Id="rId34" Type="http://schemas.openxmlformats.org/officeDocument/2006/relationships/font" Target="fonts/OpenSans-regular.fntdata"/><Relationship Id="rId15" Type="http://schemas.openxmlformats.org/officeDocument/2006/relationships/slide" Target="slides/slide8.xml"/><Relationship Id="rId37" Type="http://schemas.openxmlformats.org/officeDocument/2006/relationships/font" Target="fonts/OpenSans-boldItalic.fntdata"/><Relationship Id="rId14" Type="http://schemas.openxmlformats.org/officeDocument/2006/relationships/slide" Target="slides/slide7.xml"/><Relationship Id="rId36" Type="http://schemas.openxmlformats.org/officeDocument/2006/relationships/font" Target="fonts/OpenSans-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ionalacademies.org/beckman-center"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98b6e5e951_0_1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98b6e5e951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98b6e5e951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98b6e5e951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98b6e5e951_0_4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98b6e5e951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98b6e5e951_0_5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98b6e5e951_0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98b6e5e951_0_5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98b6e5e951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98b6e5e951_0_5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98b6e5e951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98b6e5e951_0_5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98b6e5e951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9" name="Google Shape;29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5" name="Google Shape;305;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98b6e5e951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398b6e5e951_0_2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98b6e5e951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98b6e5e95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Points → </a:t>
            </a:r>
            <a:endParaRPr/>
          </a:p>
          <a:p>
            <a:pPr indent="-298450" lvl="0" marL="457200" rtl="0" algn="l">
              <a:spcBef>
                <a:spcPts val="0"/>
              </a:spcBef>
              <a:spcAft>
                <a:spcPts val="0"/>
              </a:spcAft>
              <a:buSzPts val="1100"/>
              <a:buChar char="-"/>
            </a:pPr>
            <a:r>
              <a:rPr lang="en"/>
              <a:t>These are the actions we will ask for today, I’ll describe them later</a:t>
            </a:r>
            <a:endParaRPr/>
          </a:p>
          <a:p>
            <a:pPr indent="-298450" lvl="0" marL="457200" rtl="0" algn="l">
              <a:spcBef>
                <a:spcPts val="0"/>
              </a:spcBef>
              <a:spcAft>
                <a:spcPts val="0"/>
              </a:spcAft>
              <a:buSzPts val="1100"/>
              <a:buChar char="-"/>
            </a:pPr>
            <a:r>
              <a:rPr lang="en"/>
              <a:t>We are absorbing the old actions into the new actions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98b6e5e951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98b6e5e951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98b6e5e951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98b6e5e951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98b6e5e951_0_7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98b6e5e951_0_7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Points:</a:t>
            </a:r>
            <a:endParaRPr/>
          </a:p>
          <a:p>
            <a:pPr indent="-298450" lvl="0" marL="457200" rtl="0" algn="l">
              <a:spcBef>
                <a:spcPts val="0"/>
              </a:spcBef>
              <a:spcAft>
                <a:spcPts val="0"/>
              </a:spcAft>
              <a:buSzPts val="1100"/>
              <a:buChar char="-"/>
            </a:pPr>
            <a:r>
              <a:rPr lang="en"/>
              <a:t>Single set = consensus</a:t>
            </a:r>
            <a:endParaRPr/>
          </a:p>
          <a:p>
            <a:pPr indent="-298450" lvl="0" marL="457200" rtl="0" algn="l">
              <a:spcBef>
                <a:spcPts val="0"/>
              </a:spcBef>
              <a:spcAft>
                <a:spcPts val="0"/>
              </a:spcAft>
              <a:buSzPts val="1100"/>
              <a:buChar char="-"/>
            </a:pPr>
            <a:r>
              <a:rPr lang="en"/>
              <a:t>Multiple sets for uses = a realistic picture of how EO data are used</a:t>
            </a:r>
            <a:endParaRPr/>
          </a:p>
          <a:p>
            <a:pPr indent="-298450" lvl="0" marL="457200" rtl="0" algn="l">
              <a:spcBef>
                <a:spcPts val="0"/>
              </a:spcBef>
              <a:spcAft>
                <a:spcPts val="0"/>
              </a:spcAft>
              <a:buSzPts val="1100"/>
              <a:buChar char="-"/>
            </a:pPr>
            <a:r>
              <a:rPr lang="en"/>
              <a:t>But at the end, we narrow and distill down  </a:t>
            </a:r>
            <a:endParaRPr/>
          </a:p>
          <a:p>
            <a:pPr indent="-298450" lvl="0" marL="457200" rtl="0" algn="l">
              <a:spcBef>
                <a:spcPts val="0"/>
              </a:spcBef>
              <a:spcAft>
                <a:spcPts val="0"/>
              </a:spcAft>
              <a:buSzPts val="1100"/>
              <a:buChar char="-"/>
            </a:pPr>
            <a:r>
              <a:rPr lang="en"/>
              <a:t>Missions piece is where we really need agency help - products are good too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98b6e5e951_0_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98b6e5e951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Focusing on this use here - but later we will distill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98b6e5e951_0_3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98b6e5e951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6550" lvl="0" marL="457200" rtl="0" algn="l">
              <a:lnSpc>
                <a:spcPct val="115000"/>
              </a:lnSpc>
              <a:spcBef>
                <a:spcPts val="100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By Plenary-39 → Review SIT-41 action - and set some deadline after which the ToR simply is assumed endorsed (?)</a:t>
            </a:r>
            <a:endParaRPr sz="1700">
              <a:solidFill>
                <a:schemeClr val="dk1"/>
              </a:solidFill>
              <a:latin typeface="Montserrat"/>
              <a:ea typeface="Montserrat"/>
              <a:cs typeface="Montserrat"/>
              <a:sym typeface="Montserrat"/>
            </a:endParaRPr>
          </a:p>
          <a:p>
            <a:pPr indent="-336550" lvl="0" marL="457200" rtl="0" algn="l">
              <a:lnSpc>
                <a:spcPct val="115000"/>
              </a:lnSpc>
              <a:spcBef>
                <a:spcPts val="100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By Plenary-39 → Agencies to fill in the blanks on LSI-VC group</a:t>
            </a:r>
            <a:endParaRPr sz="1700">
              <a:solidFill>
                <a:schemeClr val="dk1"/>
              </a:solidFill>
              <a:latin typeface="Montserrat"/>
              <a:ea typeface="Montserrat"/>
              <a:cs typeface="Montserrat"/>
              <a:sym typeface="Montserrat"/>
            </a:endParaRPr>
          </a:p>
          <a:p>
            <a:pPr indent="-336550" lvl="1" marL="914400" rtl="0" algn="l">
              <a:lnSpc>
                <a:spcPct val="115000"/>
              </a:lnSpc>
              <a:spcBef>
                <a:spcPts val="500"/>
              </a:spcBef>
              <a:spcAft>
                <a:spcPts val="0"/>
              </a:spcAft>
              <a:buClr>
                <a:schemeClr val="dk1"/>
              </a:buClr>
              <a:buSzPts val="1700"/>
              <a:buFont typeface="Montserrat"/>
              <a:buChar char="-"/>
            </a:pPr>
            <a:r>
              <a:rPr i="1" lang="en" sz="1700">
                <a:solidFill>
                  <a:schemeClr val="dk1"/>
                </a:solidFill>
                <a:latin typeface="Montserrat"/>
                <a:ea typeface="Montserrat"/>
                <a:cs typeface="Montserrat"/>
                <a:sym typeface="Montserrat"/>
              </a:rPr>
              <a:t>Beginning in the context of the stocktake support for the 6 actions</a:t>
            </a:r>
            <a:endParaRPr i="1" sz="1700">
              <a:solidFill>
                <a:schemeClr val="dk1"/>
              </a:solidFill>
              <a:latin typeface="Montserrat"/>
              <a:ea typeface="Montserrat"/>
              <a:cs typeface="Montserrat"/>
              <a:sym typeface="Montserrat"/>
            </a:endParaRPr>
          </a:p>
          <a:p>
            <a:pPr indent="-336550" lvl="1" marL="914400" rtl="0" algn="l">
              <a:lnSpc>
                <a:spcPct val="115000"/>
              </a:lnSpc>
              <a:spcBef>
                <a:spcPts val="500"/>
              </a:spcBef>
              <a:spcAft>
                <a:spcPts val="0"/>
              </a:spcAft>
              <a:buClr>
                <a:schemeClr val="dk1"/>
              </a:buClr>
              <a:buSzPts val="1700"/>
              <a:buFont typeface="Montserrat"/>
              <a:buChar char="-"/>
            </a:pPr>
            <a:r>
              <a:rPr i="1" lang="en" sz="1700">
                <a:solidFill>
                  <a:schemeClr val="dk1"/>
                </a:solidFill>
                <a:latin typeface="Montserrat"/>
                <a:ea typeface="Montserrat"/>
                <a:cs typeface="Montserrat"/>
                <a:sym typeface="Montserrat"/>
              </a:rPr>
              <a:t>We could name the individual agencies who have been active in the past (see right pane)</a:t>
            </a:r>
            <a:endParaRPr i="1" sz="17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a:solidFill>
                <a:srgbClr val="222222"/>
              </a:solidFill>
              <a:highlight>
                <a:srgbClr val="FFFFFF"/>
              </a:highlight>
            </a:endParaRPr>
          </a:p>
          <a:p>
            <a:pPr indent="0" lvl="0" marL="457200" rtl="0" algn="l">
              <a:lnSpc>
                <a:spcPct val="115000"/>
              </a:lnSpc>
              <a:spcBef>
                <a:spcPts val="0"/>
              </a:spcBef>
              <a:spcAft>
                <a:spcPts val="0"/>
              </a:spcAft>
              <a:buNone/>
            </a:pPr>
            <a:r>
              <a:t/>
            </a:r>
            <a:endParaRPr>
              <a:solidFill>
                <a:srgbClr val="222222"/>
              </a:solidFill>
              <a:highlight>
                <a:srgbClr val="FFFFFF"/>
              </a:highlight>
            </a:endParaRPr>
          </a:p>
          <a:p>
            <a:pPr indent="0" lvl="0" marL="457200" rtl="0" algn="l">
              <a:lnSpc>
                <a:spcPct val="115000"/>
              </a:lnSpc>
              <a:spcBef>
                <a:spcPts val="0"/>
              </a:spcBef>
              <a:spcAft>
                <a:spcPts val="0"/>
              </a:spcAft>
              <a:buNone/>
            </a:pPr>
            <a:r>
              <a:t/>
            </a:r>
            <a:endParaRPr>
              <a:solidFill>
                <a:srgbClr val="222222"/>
              </a:solidFill>
              <a:highlight>
                <a:srgbClr val="FFFFFF"/>
              </a:highlight>
            </a:endParaRPr>
          </a:p>
          <a:p>
            <a:pPr indent="-298450" lvl="0" marL="596900" rtl="0" algn="l">
              <a:lnSpc>
                <a:spcPct val="115000"/>
              </a:lnSpc>
              <a:spcBef>
                <a:spcPts val="0"/>
              </a:spcBef>
              <a:spcAft>
                <a:spcPts val="0"/>
              </a:spcAft>
              <a:buClr>
                <a:srgbClr val="222222"/>
              </a:buClr>
              <a:buSzPts val="1100"/>
              <a:buChar char="●"/>
            </a:pPr>
            <a:r>
              <a:rPr lang="en">
                <a:solidFill>
                  <a:srgbClr val="222222"/>
                </a:solidFill>
                <a:highlight>
                  <a:srgbClr val="FFFFFF"/>
                </a:highlight>
              </a:rPr>
              <a:t>April 14-16, 2026 - NASEM Beckman Center in Irvine, CA - </a:t>
            </a:r>
            <a:r>
              <a:rPr lang="en" u="sng">
                <a:solidFill>
                  <a:srgbClr val="1155CC"/>
                </a:solidFill>
                <a:highlight>
                  <a:srgbClr val="FFFFFF"/>
                </a:highlight>
                <a:hlinkClick r:id="rId2">
                  <a:extLst>
                    <a:ext uri="{A12FA001-AC4F-418D-AE19-62706E023703}">
                      <ahyp:hlinkClr val="tx"/>
                    </a:ext>
                  </a:extLst>
                </a:hlinkClick>
              </a:rPr>
              <a:t>https://www.nationalacademies.org/beckman-center</a:t>
            </a:r>
            <a:endParaRPr u="sng">
              <a:solidFill>
                <a:srgbClr val="1155CC"/>
              </a:solidFill>
              <a:highlight>
                <a:srgbClr val="FFFFFF"/>
              </a:highlight>
            </a:endParaRPr>
          </a:p>
          <a:p>
            <a:pPr indent="0" lvl="0" marL="0" rtl="0" algn="l">
              <a:lnSpc>
                <a:spcPct val="115000"/>
              </a:lnSpc>
              <a:spcBef>
                <a:spcPts val="0"/>
              </a:spcBef>
              <a:spcAft>
                <a:spcPts val="0"/>
              </a:spcAft>
              <a:buNone/>
            </a:pPr>
            <a:r>
              <a:rPr lang="en">
                <a:solidFill>
                  <a:srgbClr val="222222"/>
                </a:solidFill>
                <a:highlight>
                  <a:srgbClr val="FFFFFF"/>
                </a:highlight>
              </a:rPr>
              <a:t> </a:t>
            </a:r>
            <a:endParaRPr>
              <a:solidFill>
                <a:srgbClr val="222222"/>
              </a:solidFill>
              <a:highlight>
                <a:srgbClr val="FFFFFF"/>
              </a:highlight>
            </a:endParaRPr>
          </a:p>
          <a:p>
            <a:pPr indent="0" lvl="0" marL="0" rtl="0" algn="l">
              <a:lnSpc>
                <a:spcPct val="115000"/>
              </a:lnSpc>
              <a:spcBef>
                <a:spcPts val="0"/>
              </a:spcBef>
              <a:spcAft>
                <a:spcPts val="0"/>
              </a:spcAft>
              <a:buNone/>
            </a:pPr>
            <a:r>
              <a:rPr lang="en">
                <a:solidFill>
                  <a:srgbClr val="222222"/>
                </a:solidFill>
                <a:highlight>
                  <a:srgbClr val="FFFFFF"/>
                </a:highlight>
              </a:rPr>
              <a:t>→ Agencies work on prioritized stocktake for 2 months (?)</a:t>
            </a:r>
            <a:endParaRPr>
              <a:solidFill>
                <a:srgbClr val="222222"/>
              </a:solidFill>
              <a:highlight>
                <a:srgbClr val="FFFFFF"/>
              </a:highlight>
            </a:endParaRPr>
          </a:p>
          <a:p>
            <a:pPr indent="0" lvl="0" marL="0" rtl="0" algn="l">
              <a:lnSpc>
                <a:spcPct val="115000"/>
              </a:lnSpc>
              <a:spcBef>
                <a:spcPts val="0"/>
              </a:spcBef>
              <a:spcAft>
                <a:spcPts val="0"/>
              </a:spcAft>
              <a:buNone/>
            </a:pPr>
            <a:r>
              <a:t/>
            </a:r>
            <a:endParaRPr>
              <a:solidFill>
                <a:srgbClr val="222222"/>
              </a:solidFill>
              <a:highlight>
                <a:srgbClr val="FFFFFF"/>
              </a:highlight>
            </a:endParaRPr>
          </a:p>
          <a:p>
            <a:pPr indent="0" lvl="0" marL="0" rtl="0" algn="l">
              <a:lnSpc>
                <a:spcPct val="115000"/>
              </a:lnSpc>
              <a:spcBef>
                <a:spcPts val="0"/>
              </a:spcBef>
              <a:spcAft>
                <a:spcPts val="0"/>
              </a:spcAft>
              <a:buNone/>
            </a:pPr>
            <a:r>
              <a:rPr lang="en">
                <a:solidFill>
                  <a:srgbClr val="222222"/>
                </a:solidFill>
                <a:highlight>
                  <a:srgbClr val="FFFFFF"/>
                </a:highlight>
              </a:rPr>
              <a:t>→ More MIM</a:t>
            </a:r>
            <a:endParaRPr>
              <a:solidFill>
                <a:srgbClr val="222222"/>
              </a:solidFill>
              <a:highlight>
                <a:srgbClr val="FFFFFF"/>
              </a:highlight>
            </a:endParaRPr>
          </a:p>
          <a:p>
            <a:pPr indent="0" lvl="0" marL="0" rtl="0" algn="l">
              <a:lnSpc>
                <a:spcPct val="115000"/>
              </a:lnSpc>
              <a:spcBef>
                <a:spcPts val="0"/>
              </a:spcBef>
              <a:spcAft>
                <a:spcPts val="0"/>
              </a:spcAft>
              <a:buNone/>
            </a:pPr>
            <a:r>
              <a:t/>
            </a:r>
            <a:endParaRPr>
              <a:solidFill>
                <a:srgbClr val="222222"/>
              </a:solidFill>
              <a:highlight>
                <a:srgbClr val="FFFFFF"/>
              </a:highlight>
            </a:endParaRPr>
          </a:p>
          <a:p>
            <a:pPr indent="0" lvl="0" marL="0" rtl="0" algn="l">
              <a:lnSpc>
                <a:spcPct val="115000"/>
              </a:lnSpc>
              <a:spcBef>
                <a:spcPts val="0"/>
              </a:spcBef>
              <a:spcAft>
                <a:spcPts val="0"/>
              </a:spcAft>
              <a:buNone/>
            </a:pPr>
            <a:r>
              <a:rPr lang="en">
                <a:solidFill>
                  <a:srgbClr val="222222"/>
                </a:solidFill>
                <a:highlight>
                  <a:srgbClr val="FFFFFF"/>
                </a:highlight>
              </a:rPr>
              <a:t>→ June-July period… GEOGLAM Prioritisation workshop (because full req’s + stocktake (as much as agencies want) + gap analysis can be complete) … outcome of this = prioritisation plan</a:t>
            </a:r>
            <a:endParaRPr>
              <a:solidFill>
                <a:srgbClr val="222222"/>
              </a:solidFill>
              <a:highlight>
                <a:srgbClr val="FFFFFF"/>
              </a:highlight>
            </a:endParaRPr>
          </a:p>
          <a:p>
            <a:pPr indent="0" lvl="0" marL="0" rtl="0" algn="l">
              <a:lnSpc>
                <a:spcPct val="115000"/>
              </a:lnSpc>
              <a:spcBef>
                <a:spcPts val="0"/>
              </a:spcBef>
              <a:spcAft>
                <a:spcPts val="0"/>
              </a:spcAft>
              <a:buNone/>
            </a:pPr>
            <a:r>
              <a:t/>
            </a:r>
            <a:endParaRPr>
              <a:solidFill>
                <a:srgbClr val="222222"/>
              </a:solidFill>
              <a:highlight>
                <a:srgbClr val="FFFFFF"/>
              </a:highlight>
            </a:endParaRPr>
          </a:p>
          <a:p>
            <a:pPr indent="-298450" lvl="0" marL="596900" rtl="0" algn="l">
              <a:lnSpc>
                <a:spcPct val="115000"/>
              </a:lnSpc>
              <a:spcBef>
                <a:spcPts val="0"/>
              </a:spcBef>
              <a:spcAft>
                <a:spcPts val="0"/>
              </a:spcAft>
              <a:buClr>
                <a:srgbClr val="222222"/>
              </a:buClr>
              <a:buSzPts val="1100"/>
              <a:buChar char="●"/>
            </a:pPr>
            <a:r>
              <a:rPr lang="en">
                <a:solidFill>
                  <a:srgbClr val="222222"/>
                </a:solidFill>
                <a:highlight>
                  <a:srgbClr val="FFFFFF"/>
                </a:highlight>
              </a:rPr>
              <a:t>Sept. 8-10, 2026 - NASEM in Washington, D.C. → review prioritisation plan</a:t>
            </a:r>
            <a:endParaRPr>
              <a:solidFill>
                <a:srgbClr val="222222"/>
              </a:solidFill>
              <a:highlight>
                <a:srgbClr val="FFFFFF"/>
              </a:highlight>
            </a:endParaRPr>
          </a:p>
          <a:p>
            <a:pPr indent="0" lvl="0" marL="0" rtl="0" algn="l">
              <a:lnSpc>
                <a:spcPct val="115000"/>
              </a:lnSpc>
              <a:spcBef>
                <a:spcPts val="0"/>
              </a:spcBef>
              <a:spcAft>
                <a:spcPts val="0"/>
              </a:spcAft>
              <a:buNone/>
            </a:pPr>
            <a:r>
              <a:t/>
            </a:r>
            <a:endParaRPr>
              <a:solidFill>
                <a:srgbClr val="222222"/>
              </a:solidFill>
              <a:highlight>
                <a:srgbClr val="FFFFFF"/>
              </a:highlight>
            </a:endParaRPr>
          </a:p>
          <a:p>
            <a:pPr indent="0" lvl="0" marL="0" rtl="0" algn="l">
              <a:lnSpc>
                <a:spcPct val="115000"/>
              </a:lnSpc>
              <a:spcBef>
                <a:spcPts val="0"/>
              </a:spcBef>
              <a:spcAft>
                <a:spcPts val="0"/>
              </a:spcAft>
              <a:buNone/>
            </a:pPr>
            <a:r>
              <a:rPr lang="en">
                <a:solidFill>
                  <a:srgbClr val="222222"/>
                </a:solidFill>
                <a:highlight>
                  <a:srgbClr val="FFFFFF"/>
                </a:highlight>
              </a:rPr>
              <a:t>→ Plenary 2026… present final stocktake and operationalised MIM</a:t>
            </a:r>
            <a:endParaRPr>
              <a:solidFill>
                <a:srgbClr val="222222"/>
              </a:solidFill>
              <a:highlight>
                <a:srgbClr val="FFFFFF"/>
              </a:highlight>
            </a:endParaRPr>
          </a:p>
          <a:p>
            <a:pPr indent="0" lvl="0" marL="0" rtl="0" algn="l">
              <a:lnSpc>
                <a:spcPct val="115000"/>
              </a:lnSpc>
              <a:spcBef>
                <a:spcPts val="0"/>
              </a:spcBef>
              <a:spcAft>
                <a:spcPts val="0"/>
              </a:spcAft>
              <a:buNone/>
            </a:pPr>
            <a:r>
              <a:rPr lang="en">
                <a:solidFill>
                  <a:srgbClr val="222222"/>
                </a:solidFill>
                <a:highlight>
                  <a:srgbClr val="FFFFFF"/>
                </a:highlight>
              </a:rPr>
              <a:t> </a:t>
            </a:r>
            <a:endParaRPr>
              <a:solidFill>
                <a:srgbClr val="222222"/>
              </a:solidFill>
              <a:highlight>
                <a:srgbClr val="FFFFFF"/>
              </a:highlight>
            </a:endParaRPr>
          </a:p>
          <a:p>
            <a:pPr indent="-298450" lvl="0" marL="596900" rtl="0" algn="l">
              <a:lnSpc>
                <a:spcPct val="115000"/>
              </a:lnSpc>
              <a:spcBef>
                <a:spcPts val="0"/>
              </a:spcBef>
              <a:spcAft>
                <a:spcPts val="0"/>
              </a:spcAft>
              <a:buClr>
                <a:srgbClr val="222222"/>
              </a:buClr>
              <a:buSzPts val="1100"/>
              <a:buChar char="●"/>
            </a:pPr>
            <a:r>
              <a:rPr lang="en">
                <a:solidFill>
                  <a:srgbClr val="222222"/>
                </a:solidFill>
                <a:highlight>
                  <a:srgbClr val="FFFFFF"/>
                </a:highlight>
              </a:rPr>
              <a:t>April 20-22, 2027 - NASEM in Washington, D.C.</a:t>
            </a:r>
            <a:endParaRPr>
              <a:solidFill>
                <a:srgbClr val="222222"/>
              </a:solidFill>
              <a:highlight>
                <a:srgbClr val="FFFFFF"/>
              </a:highlight>
            </a:endParaRPr>
          </a:p>
          <a:p>
            <a:pPr indent="0" lvl="0" marL="0" rtl="0" algn="l">
              <a:lnSpc>
                <a:spcPct val="115000"/>
              </a:lnSpc>
              <a:spcBef>
                <a:spcPts val="0"/>
              </a:spcBef>
              <a:spcAft>
                <a:spcPts val="0"/>
              </a:spcAft>
              <a:buNone/>
            </a:pPr>
            <a:r>
              <a:rPr lang="en">
                <a:solidFill>
                  <a:srgbClr val="222222"/>
                </a:solidFill>
                <a:highlight>
                  <a:srgbClr val="FFFFFF"/>
                </a:highlight>
              </a:rPr>
              <a:t> </a:t>
            </a:r>
            <a:endParaRPr>
              <a:solidFill>
                <a:srgbClr val="222222"/>
              </a:solidFill>
              <a:highlight>
                <a:srgbClr val="FFFFFF"/>
              </a:highlight>
            </a:endParaRPr>
          </a:p>
          <a:p>
            <a:pPr indent="-298450" lvl="0" marL="596900" rtl="0" algn="l">
              <a:lnSpc>
                <a:spcPct val="115000"/>
              </a:lnSpc>
              <a:spcBef>
                <a:spcPts val="0"/>
              </a:spcBef>
              <a:spcAft>
                <a:spcPts val="0"/>
              </a:spcAft>
              <a:buClr>
                <a:srgbClr val="222222"/>
              </a:buClr>
              <a:buSzPts val="1100"/>
              <a:buChar char="●"/>
            </a:pPr>
            <a:r>
              <a:rPr lang="en">
                <a:solidFill>
                  <a:srgbClr val="222222"/>
                </a:solidFill>
                <a:highlight>
                  <a:srgbClr val="FFFFFF"/>
                </a:highlight>
              </a:rPr>
              <a:t>Sept. 7-9, 2027 – NASEM Beckman Center in Irvine, CA</a:t>
            </a:r>
            <a:endParaRPr>
              <a:solidFill>
                <a:srgbClr val="222222"/>
              </a:solidFill>
              <a:highlight>
                <a:srgbClr val="FFFFFF"/>
              </a:highlight>
            </a:endParaRPr>
          </a:p>
          <a:p>
            <a:pPr indent="0" lvl="0" marL="0" rtl="0" algn="l">
              <a:lnSpc>
                <a:spcPct val="115000"/>
              </a:lnSpc>
              <a:spcBef>
                <a:spcPts val="0"/>
              </a:spcBef>
              <a:spcAft>
                <a:spcPts val="0"/>
              </a:spcAft>
              <a:buNone/>
            </a:pPr>
            <a:r>
              <a:rPr lang="en">
                <a:solidFill>
                  <a:srgbClr val="222222"/>
                </a:solidFill>
                <a:highlight>
                  <a:srgbClr val="FFFFFF"/>
                </a:highlight>
              </a:rPr>
              <a:t> </a:t>
            </a:r>
            <a:endParaRPr>
              <a:solidFill>
                <a:srgbClr val="2222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98b6e5e951_0_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98b6e5e951_0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2.jpg"/><Relationship Id="rId4" Type="http://schemas.openxmlformats.org/officeDocument/2006/relationships/image" Target="../media/image8.jpg"/><Relationship Id="rId5" Type="http://schemas.openxmlformats.org/officeDocument/2006/relationships/image" Target="../media/image11.png"/><Relationship Id="rId6"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12.jpg"/><Relationship Id="rId4" Type="http://schemas.openxmlformats.org/officeDocument/2006/relationships/image" Target="../media/image8.jpg"/><Relationship Id="rId5" Type="http://schemas.openxmlformats.org/officeDocument/2006/relationships/image" Target="../media/image11.png"/><Relationship Id="rId6"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5" name="Google Shape;15;p2"/>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 name="Google Shape;16;p2"/>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19" name="Google Shape;19;p2"/>
          <p:cNvPicPr preferRelativeResize="0"/>
          <p:nvPr/>
        </p:nvPicPr>
        <p:blipFill rotWithShape="1">
          <a:blip r:embed="rId6">
            <a:alphaModFix amt="34000"/>
          </a:blip>
          <a:srcRect b="672" l="54016" r="11355" t="36081"/>
          <a:stretch/>
        </p:blipFill>
        <p:spPr>
          <a:xfrm rot="-5400000">
            <a:off x="4344520" y="3615007"/>
            <a:ext cx="1289700" cy="1775100"/>
          </a:xfrm>
          <a:prstGeom prst="rtTriangle">
            <a:avLst/>
          </a:prstGeom>
          <a:noFill/>
          <a:ln>
            <a:noFill/>
          </a:ln>
        </p:spPr>
      </p:pic>
      <p:sp>
        <p:nvSpPr>
          <p:cNvPr id="20" name="Google Shape;20;p2"/>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8" name="Shape 108"/>
        <p:cNvGrpSpPr/>
        <p:nvPr/>
      </p:nvGrpSpPr>
      <p:grpSpPr>
        <a:xfrm>
          <a:off x="0" y="0"/>
          <a:ext cx="0" cy="0"/>
          <a:chOff x="0" y="0"/>
          <a:chExt cx="0" cy="0"/>
        </a:xfrm>
      </p:grpSpPr>
      <p:sp>
        <p:nvSpPr>
          <p:cNvPr id="109" name="Google Shape;109;p12"/>
          <p:cNvSpPr/>
          <p:nvPr/>
        </p:nvSpPr>
        <p:spPr>
          <a:xfrm>
            <a:off x="0" y="1"/>
            <a:ext cx="9144000" cy="777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pic>
        <p:nvPicPr>
          <p:cNvPr id="110" name="Google Shape;110;p12"/>
          <p:cNvPicPr preferRelativeResize="0"/>
          <p:nvPr/>
        </p:nvPicPr>
        <p:blipFill rotWithShape="1">
          <a:blip r:embed="rId2">
            <a:alphaModFix amt="34000"/>
          </a:blip>
          <a:srcRect b="35419" l="51341" r="-2842" t="39268"/>
          <a:stretch/>
        </p:blipFill>
        <p:spPr>
          <a:xfrm flipH="1">
            <a:off x="6978317" y="0"/>
            <a:ext cx="2165683" cy="778120"/>
          </a:xfrm>
          <a:prstGeom prst="rect">
            <a:avLst/>
          </a:prstGeom>
          <a:noFill/>
          <a:ln>
            <a:noFill/>
          </a:ln>
        </p:spPr>
      </p:pic>
      <p:pic>
        <p:nvPicPr>
          <p:cNvPr id="111" name="Google Shape;111;p12"/>
          <p:cNvPicPr preferRelativeResize="0"/>
          <p:nvPr/>
        </p:nvPicPr>
        <p:blipFill rotWithShape="1">
          <a:blip r:embed="rId3">
            <a:alphaModFix/>
          </a:blip>
          <a:srcRect b="0" l="0" r="0" t="0"/>
          <a:stretch/>
        </p:blipFill>
        <p:spPr>
          <a:xfrm>
            <a:off x="7343775" y="83742"/>
            <a:ext cx="1520924" cy="602579"/>
          </a:xfrm>
          <a:prstGeom prst="rect">
            <a:avLst/>
          </a:prstGeom>
          <a:noFill/>
          <a:ln>
            <a:noFill/>
          </a:ln>
          <a:effectLst>
            <a:outerShdw blurRad="38100" rotWithShape="0" algn="tl" dir="2700000" dist="28575">
              <a:srgbClr val="000000">
                <a:alpha val="40000"/>
              </a:srgbClr>
            </a:outerShdw>
          </a:effectLst>
        </p:spPr>
      </p:pic>
      <p:sp>
        <p:nvSpPr>
          <p:cNvPr id="112" name="Google Shape;112;p12"/>
          <p:cNvSpPr/>
          <p:nvPr/>
        </p:nvSpPr>
        <p:spPr>
          <a:xfrm>
            <a:off x="-1333" y="4930953"/>
            <a:ext cx="9145500" cy="2127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113" name="Google Shape;113;p12"/>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114" name="Google Shape;114;p12"/>
          <p:cNvSpPr txBox="1"/>
          <p:nvPr>
            <p:ph idx="1" type="body"/>
          </p:nvPr>
        </p:nvSpPr>
        <p:spPr>
          <a:xfrm>
            <a:off x="3885009" y="1030389"/>
            <a:ext cx="4629300" cy="3520800"/>
          </a:xfrm>
          <a:prstGeom prst="rect">
            <a:avLst/>
          </a:prstGeom>
          <a:noFill/>
          <a:ln>
            <a:noFill/>
          </a:ln>
        </p:spPr>
        <p:txBody>
          <a:bodyPr anchorCtr="0" anchor="t" bIns="34275" lIns="68575" spcFirstLastPara="1" rIns="68575" wrap="square" tIns="34275">
            <a:noAutofit/>
          </a:bodyPr>
          <a:lstStyle>
            <a:lvl1pPr indent="-381000" lvl="0" marL="457200" marR="0" algn="l">
              <a:lnSpc>
                <a:spcPct val="115000"/>
              </a:lnSpc>
              <a:spcBef>
                <a:spcPts val="8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1pPr>
            <a:lvl2pPr indent="-361950" lvl="1" marL="914400" marR="0" algn="l">
              <a:lnSpc>
                <a:spcPct val="115000"/>
              </a:lnSpc>
              <a:spcBef>
                <a:spcPts val="400"/>
              </a:spcBef>
              <a:spcAft>
                <a:spcPts val="0"/>
              </a:spcAft>
              <a:buClr>
                <a:schemeClr val="dk1"/>
              </a:buClr>
              <a:buSzPts val="2100"/>
              <a:buFont typeface="Montserrat"/>
              <a:buChar char="▪"/>
              <a:defRPr i="0" sz="2100" u="none" cap="none" strike="noStrike">
                <a:solidFill>
                  <a:schemeClr val="dk1"/>
                </a:solidFill>
                <a:latin typeface="Montserrat"/>
                <a:ea typeface="Montserrat"/>
                <a:cs typeface="Montserrat"/>
                <a:sym typeface="Montserrat"/>
              </a:defRPr>
            </a:lvl2pPr>
            <a:lvl3pPr indent="-342900" lvl="2" marL="1371600" marR="0" algn="l">
              <a:lnSpc>
                <a:spcPct val="115000"/>
              </a:lnSpc>
              <a:spcBef>
                <a:spcPts val="400"/>
              </a:spcBef>
              <a:spcAft>
                <a:spcPts val="0"/>
              </a:spcAft>
              <a:buClr>
                <a:schemeClr val="dk1"/>
              </a:buClr>
              <a:buSzPts val="1800"/>
              <a:buFont typeface="Montserrat"/>
              <a:buChar char="o"/>
              <a:defRPr i="0" sz="1800" u="none" cap="none" strike="noStrike">
                <a:solidFill>
                  <a:schemeClr val="dk1"/>
                </a:solidFill>
                <a:latin typeface="Montserrat"/>
                <a:ea typeface="Montserrat"/>
                <a:cs typeface="Montserrat"/>
                <a:sym typeface="Montserrat"/>
              </a:defRPr>
            </a:lvl3pPr>
            <a:lvl4pPr indent="-323850" lvl="3" marL="18288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4pPr>
            <a:lvl5pPr indent="-323850" lvl="4" marL="22860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5pPr>
            <a:lvl6pPr indent="-323850" lvl="5" marL="27432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6pPr>
            <a:lvl7pPr indent="-323850" lvl="6" marL="32004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7pPr>
            <a:lvl8pPr indent="-323850" lvl="7" marL="36576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8pPr>
            <a:lvl9pPr indent="-323850" lvl="8" marL="41148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9pPr>
          </a:lstStyle>
          <a:p/>
        </p:txBody>
      </p:sp>
      <p:sp>
        <p:nvSpPr>
          <p:cNvPr id="115" name="Google Shape;115;p12"/>
          <p:cNvSpPr txBox="1"/>
          <p:nvPr>
            <p:ph idx="2" type="body"/>
          </p:nvPr>
        </p:nvSpPr>
        <p:spPr>
          <a:xfrm>
            <a:off x="629841" y="1030389"/>
            <a:ext cx="2949000" cy="3472800"/>
          </a:xfrm>
          <a:prstGeom prst="rect">
            <a:avLst/>
          </a:prstGeom>
          <a:noFill/>
          <a:ln>
            <a:noFill/>
          </a:ln>
        </p:spPr>
        <p:txBody>
          <a:bodyPr anchorCtr="0" anchor="t" bIns="34275" lIns="68575" spcFirstLastPara="1" rIns="68575" wrap="square" tIns="34275">
            <a:noAutofit/>
          </a:bodyPr>
          <a:lstStyle>
            <a:lvl1pPr indent="-228600" lvl="0" marL="457200" marR="0" algn="l">
              <a:lnSpc>
                <a:spcPct val="115000"/>
              </a:lnSpc>
              <a:spcBef>
                <a:spcPts val="8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1pPr>
            <a:lvl2pPr indent="-228600" lvl="1" marL="914400" marR="0" algn="l">
              <a:lnSpc>
                <a:spcPct val="115000"/>
              </a:lnSpc>
              <a:spcBef>
                <a:spcPts val="400"/>
              </a:spcBef>
              <a:spcAft>
                <a:spcPts val="0"/>
              </a:spcAft>
              <a:buClr>
                <a:schemeClr val="dk1"/>
              </a:buClr>
              <a:buSzPts val="1100"/>
              <a:buFont typeface="Montserrat"/>
              <a:buNone/>
              <a:defRPr i="0" sz="1100" u="none" cap="none" strike="noStrike">
                <a:solidFill>
                  <a:schemeClr val="dk1"/>
                </a:solidFill>
                <a:latin typeface="Montserrat"/>
                <a:ea typeface="Montserrat"/>
                <a:cs typeface="Montserrat"/>
                <a:sym typeface="Montserrat"/>
              </a:defRPr>
            </a:lvl2pPr>
            <a:lvl3pPr indent="-228600" lvl="2" marL="1371600" marR="0" algn="l">
              <a:lnSpc>
                <a:spcPct val="115000"/>
              </a:lnSpc>
              <a:spcBef>
                <a:spcPts val="400"/>
              </a:spcBef>
              <a:spcAft>
                <a:spcPts val="0"/>
              </a:spcAft>
              <a:buClr>
                <a:schemeClr val="dk1"/>
              </a:buClr>
              <a:buSzPts val="900"/>
              <a:buFont typeface="Montserrat"/>
              <a:buNone/>
              <a:defRPr i="0" sz="900" u="none" cap="none" strike="noStrike">
                <a:solidFill>
                  <a:schemeClr val="dk1"/>
                </a:solidFill>
                <a:latin typeface="Montserrat"/>
                <a:ea typeface="Montserrat"/>
                <a:cs typeface="Montserrat"/>
                <a:sym typeface="Montserrat"/>
              </a:defRPr>
            </a:lvl3pPr>
            <a:lvl4pPr indent="-228600" lvl="3" marL="1828800" marR="0" algn="l">
              <a:lnSpc>
                <a:spcPct val="115000"/>
              </a:lnSpc>
              <a:spcBef>
                <a:spcPts val="400"/>
              </a:spcBef>
              <a:spcAft>
                <a:spcPts val="0"/>
              </a:spcAft>
              <a:buClr>
                <a:schemeClr val="dk1"/>
              </a:buClr>
              <a:buSzPts val="800"/>
              <a:buFont typeface="Montserrat"/>
              <a:buNone/>
              <a:defRPr i="0" sz="800" u="none" cap="none" strike="noStrike">
                <a:solidFill>
                  <a:schemeClr val="dk1"/>
                </a:solidFill>
                <a:latin typeface="Montserrat"/>
                <a:ea typeface="Montserrat"/>
                <a:cs typeface="Montserrat"/>
                <a:sym typeface="Montserrat"/>
              </a:defRPr>
            </a:lvl4pPr>
            <a:lvl5pPr indent="-228600" lvl="4" marL="2286000" marR="0" algn="l">
              <a:lnSpc>
                <a:spcPct val="115000"/>
              </a:lnSpc>
              <a:spcBef>
                <a:spcPts val="400"/>
              </a:spcBef>
              <a:spcAft>
                <a:spcPts val="0"/>
              </a:spcAft>
              <a:buClr>
                <a:schemeClr val="dk1"/>
              </a:buClr>
              <a:buSzPts val="800"/>
              <a:buFont typeface="Montserrat"/>
              <a:buNone/>
              <a:defRPr i="0" sz="800" u="none" cap="none" strike="noStrike">
                <a:solidFill>
                  <a:schemeClr val="dk1"/>
                </a:solidFill>
                <a:latin typeface="Montserrat"/>
                <a:ea typeface="Montserrat"/>
                <a:cs typeface="Montserrat"/>
                <a:sym typeface="Montserrat"/>
              </a:defRPr>
            </a:lvl5pPr>
            <a:lvl6pPr indent="-228600" lvl="5" marL="2743200" marR="0" algn="l">
              <a:lnSpc>
                <a:spcPct val="115000"/>
              </a:lnSpc>
              <a:spcBef>
                <a:spcPts val="400"/>
              </a:spcBef>
              <a:spcAft>
                <a:spcPts val="0"/>
              </a:spcAft>
              <a:buClr>
                <a:schemeClr val="dk1"/>
              </a:buClr>
              <a:buSzPts val="800"/>
              <a:buFont typeface="Montserrat"/>
              <a:buNone/>
              <a:defRPr i="0" sz="800" u="none" cap="none" strike="noStrike">
                <a:solidFill>
                  <a:schemeClr val="dk1"/>
                </a:solidFill>
                <a:latin typeface="Montserrat"/>
                <a:ea typeface="Montserrat"/>
                <a:cs typeface="Montserrat"/>
                <a:sym typeface="Montserrat"/>
              </a:defRPr>
            </a:lvl6pPr>
            <a:lvl7pPr indent="-228600" lvl="6" marL="3200400" marR="0" algn="l">
              <a:lnSpc>
                <a:spcPct val="115000"/>
              </a:lnSpc>
              <a:spcBef>
                <a:spcPts val="400"/>
              </a:spcBef>
              <a:spcAft>
                <a:spcPts val="0"/>
              </a:spcAft>
              <a:buClr>
                <a:schemeClr val="dk1"/>
              </a:buClr>
              <a:buSzPts val="800"/>
              <a:buFont typeface="Montserrat"/>
              <a:buNone/>
              <a:defRPr i="0" sz="800" u="none" cap="none" strike="noStrike">
                <a:solidFill>
                  <a:schemeClr val="dk1"/>
                </a:solidFill>
                <a:latin typeface="Montserrat"/>
                <a:ea typeface="Montserrat"/>
                <a:cs typeface="Montserrat"/>
                <a:sym typeface="Montserrat"/>
              </a:defRPr>
            </a:lvl7pPr>
            <a:lvl8pPr indent="-228600" lvl="7" marL="3657600" marR="0" algn="l">
              <a:lnSpc>
                <a:spcPct val="115000"/>
              </a:lnSpc>
              <a:spcBef>
                <a:spcPts val="400"/>
              </a:spcBef>
              <a:spcAft>
                <a:spcPts val="0"/>
              </a:spcAft>
              <a:buClr>
                <a:schemeClr val="dk1"/>
              </a:buClr>
              <a:buSzPts val="800"/>
              <a:buFont typeface="Montserrat"/>
              <a:buNone/>
              <a:defRPr i="0" sz="800" u="none" cap="none" strike="noStrike">
                <a:solidFill>
                  <a:schemeClr val="dk1"/>
                </a:solidFill>
                <a:latin typeface="Montserrat"/>
                <a:ea typeface="Montserrat"/>
                <a:cs typeface="Montserrat"/>
                <a:sym typeface="Montserrat"/>
              </a:defRPr>
            </a:lvl8pPr>
            <a:lvl9pPr indent="-228600" lvl="8" marL="4114800" marR="0" algn="l">
              <a:lnSpc>
                <a:spcPct val="115000"/>
              </a:lnSpc>
              <a:spcBef>
                <a:spcPts val="400"/>
              </a:spcBef>
              <a:spcAft>
                <a:spcPts val="0"/>
              </a:spcAft>
              <a:buClr>
                <a:schemeClr val="dk1"/>
              </a:buClr>
              <a:buSzPts val="800"/>
              <a:buFont typeface="Montserrat"/>
              <a:buNone/>
              <a:defRPr i="0" sz="800" u="none" cap="none" strike="noStrike">
                <a:solidFill>
                  <a:schemeClr val="dk1"/>
                </a:solidFill>
                <a:latin typeface="Montserrat"/>
                <a:ea typeface="Montserrat"/>
                <a:cs typeface="Montserrat"/>
                <a:sym typeface="Montserrat"/>
              </a:defRPr>
            </a:lvl9pPr>
          </a:lstStyle>
          <a:p/>
        </p:txBody>
      </p:sp>
      <p:sp>
        <p:nvSpPr>
          <p:cNvPr id="116" name="Google Shape;116;p12"/>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100">
                <a:solidFill>
                  <a:schemeClr val="accent1"/>
                </a:solidFill>
                <a:latin typeface="Montserrat"/>
                <a:ea typeface="Montserrat"/>
                <a:cs typeface="Montserrat"/>
                <a:sym typeface="Montserrat"/>
              </a:rPr>
              <a:t>Slide </a:t>
            </a:r>
            <a:fld id="{00000000-1234-1234-1234-123412341234}" type="slidenum">
              <a:rPr b="1" lang="en" sz="1100">
                <a:solidFill>
                  <a:schemeClr val="accent1"/>
                </a:solidFill>
                <a:latin typeface="Montserrat"/>
                <a:ea typeface="Montserrat"/>
                <a:cs typeface="Montserrat"/>
                <a:sym typeface="Montserrat"/>
              </a:rPr>
              <a:t>‹#›</a:t>
            </a:fld>
            <a:endParaRPr b="1" sz="1100">
              <a:solidFill>
                <a:schemeClr val="accent1"/>
              </a:solidFill>
              <a:latin typeface="Montserrat"/>
              <a:ea typeface="Montserrat"/>
              <a:cs typeface="Montserrat"/>
              <a:sym typeface="Montserrat"/>
            </a:endParaRPr>
          </a:p>
        </p:txBody>
      </p:sp>
      <p:sp>
        <p:nvSpPr>
          <p:cNvPr id="117" name="Google Shape;117;p12"/>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lt1"/>
              </a:buClr>
              <a:buSzPts val="3300"/>
              <a:buFont typeface="Montserrat"/>
              <a:buNone/>
              <a:defRPr i="0" sz="3300" u="none" cap="none" strike="noStrike">
                <a:solidFill>
                  <a:schemeClr val="lt1"/>
                </a:solidFill>
                <a:latin typeface="Montserrat"/>
                <a:ea typeface="Montserrat"/>
                <a:cs typeface="Montserrat"/>
                <a:sym typeface="Montserrat"/>
              </a:defRPr>
            </a:lvl1pPr>
            <a:lvl2pPr lvl="1">
              <a:spcBef>
                <a:spcPts val="0"/>
              </a:spcBef>
              <a:spcAft>
                <a:spcPts val="0"/>
              </a:spcAft>
              <a:buSzPts val="1100"/>
              <a:buFont typeface="Montserrat"/>
              <a:buNone/>
              <a:defRPr sz="1400">
                <a:latin typeface="Montserrat"/>
                <a:ea typeface="Montserrat"/>
                <a:cs typeface="Montserrat"/>
                <a:sym typeface="Montserrat"/>
              </a:defRPr>
            </a:lvl2pPr>
            <a:lvl3pPr lvl="2">
              <a:spcBef>
                <a:spcPts val="0"/>
              </a:spcBef>
              <a:spcAft>
                <a:spcPts val="0"/>
              </a:spcAft>
              <a:buSzPts val="1100"/>
              <a:buFont typeface="Montserrat"/>
              <a:buNone/>
              <a:defRPr sz="1400">
                <a:latin typeface="Montserrat"/>
                <a:ea typeface="Montserrat"/>
                <a:cs typeface="Montserrat"/>
                <a:sym typeface="Montserrat"/>
              </a:defRPr>
            </a:lvl3pPr>
            <a:lvl4pPr lvl="3">
              <a:spcBef>
                <a:spcPts val="0"/>
              </a:spcBef>
              <a:spcAft>
                <a:spcPts val="0"/>
              </a:spcAft>
              <a:buSzPts val="1100"/>
              <a:buFont typeface="Montserrat"/>
              <a:buNone/>
              <a:defRPr sz="1400">
                <a:latin typeface="Montserrat"/>
                <a:ea typeface="Montserrat"/>
                <a:cs typeface="Montserrat"/>
                <a:sym typeface="Montserrat"/>
              </a:defRPr>
            </a:lvl4pPr>
            <a:lvl5pPr lvl="4">
              <a:spcBef>
                <a:spcPts val="0"/>
              </a:spcBef>
              <a:spcAft>
                <a:spcPts val="0"/>
              </a:spcAft>
              <a:buSzPts val="1100"/>
              <a:buFont typeface="Montserrat"/>
              <a:buNone/>
              <a:defRPr sz="1400">
                <a:latin typeface="Montserrat"/>
                <a:ea typeface="Montserrat"/>
                <a:cs typeface="Montserrat"/>
                <a:sym typeface="Montserrat"/>
              </a:defRPr>
            </a:lvl5pPr>
            <a:lvl6pPr lvl="5">
              <a:spcBef>
                <a:spcPts val="0"/>
              </a:spcBef>
              <a:spcAft>
                <a:spcPts val="0"/>
              </a:spcAft>
              <a:buSzPts val="1100"/>
              <a:buFont typeface="Montserrat"/>
              <a:buNone/>
              <a:defRPr sz="1400">
                <a:latin typeface="Montserrat"/>
                <a:ea typeface="Montserrat"/>
                <a:cs typeface="Montserrat"/>
                <a:sym typeface="Montserrat"/>
              </a:defRPr>
            </a:lvl6pPr>
            <a:lvl7pPr lvl="6">
              <a:spcBef>
                <a:spcPts val="0"/>
              </a:spcBef>
              <a:spcAft>
                <a:spcPts val="0"/>
              </a:spcAft>
              <a:buSzPts val="1100"/>
              <a:buFont typeface="Montserrat"/>
              <a:buNone/>
              <a:defRPr sz="1400">
                <a:latin typeface="Montserrat"/>
                <a:ea typeface="Montserrat"/>
                <a:cs typeface="Montserrat"/>
                <a:sym typeface="Montserrat"/>
              </a:defRPr>
            </a:lvl7pPr>
            <a:lvl8pPr lvl="7">
              <a:spcBef>
                <a:spcPts val="0"/>
              </a:spcBef>
              <a:spcAft>
                <a:spcPts val="0"/>
              </a:spcAft>
              <a:buSzPts val="1100"/>
              <a:buFont typeface="Montserrat"/>
              <a:buNone/>
              <a:defRPr sz="1400">
                <a:latin typeface="Montserrat"/>
                <a:ea typeface="Montserrat"/>
                <a:cs typeface="Montserrat"/>
                <a:sym typeface="Montserrat"/>
              </a:defRPr>
            </a:lvl8pPr>
            <a:lvl9pPr lvl="8">
              <a:spcBef>
                <a:spcPts val="0"/>
              </a:spcBef>
              <a:spcAft>
                <a:spcPts val="0"/>
              </a:spcAft>
              <a:buSzPts val="1100"/>
              <a:buFont typeface="Montserrat"/>
              <a:buNone/>
              <a:defRPr sz="1400">
                <a:latin typeface="Montserrat"/>
                <a:ea typeface="Montserrat"/>
                <a:cs typeface="Montserrat"/>
                <a:sym typeface="Montserrat"/>
              </a:defRPr>
            </a:lvl9pPr>
          </a:lstStyle>
          <a:p/>
        </p:txBody>
      </p:sp>
      <p:sp>
        <p:nvSpPr>
          <p:cNvPr id="118" name="Google Shape;118;p12"/>
          <p:cNvSpPr txBox="1"/>
          <p:nvPr/>
        </p:nvSpPr>
        <p:spPr>
          <a:xfrm>
            <a:off x="-18281" y="4922100"/>
            <a:ext cx="44064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accent1"/>
                </a:solidFill>
                <a:latin typeface="Montserrat"/>
                <a:ea typeface="Montserrat"/>
                <a:cs typeface="Montserrat"/>
                <a:sym typeface="Montserrat"/>
              </a:rPr>
              <a:t>SIT TW 2025, 9-11 September 2025</a:t>
            </a:r>
            <a:endParaRPr b="1" sz="1100">
              <a:solidFill>
                <a:schemeClr val="accent1"/>
              </a:solidFill>
              <a:latin typeface="Montserrat"/>
              <a:ea typeface="Montserrat"/>
              <a:cs typeface="Montserrat"/>
              <a:sym typeface="Montserra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7" name="Google Shape;27;p3"/>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 sz="1100" u="none" cap="none" strike="noStrike">
                <a:solidFill>
                  <a:schemeClr val="accent1"/>
                </a:solidFill>
                <a:latin typeface="Montserrat"/>
                <a:ea typeface="Montserrat"/>
                <a:cs typeface="Montserrat"/>
                <a:sym typeface="Montserrat"/>
              </a:rPr>
              <a:t>Slide </a:t>
            </a:r>
            <a:fld id="{00000000-1234-1234-1234-123412341234}" type="slidenum">
              <a:rPr b="1" i="0" lang="en"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28" name="Google Shape;28;p3"/>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29" name="Google Shape;29;p3"/>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3"/>
          <p:cNvSpPr txBox="1"/>
          <p:nvPr/>
        </p:nvSpPr>
        <p:spPr>
          <a:xfrm>
            <a:off x="-40725" y="4872750"/>
            <a:ext cx="34890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chemeClr val="dk2"/>
                </a:solidFill>
                <a:latin typeface="Montserrat"/>
                <a:ea typeface="Montserrat"/>
                <a:cs typeface="Montserrat"/>
                <a:sym typeface="Montserrat"/>
              </a:rPr>
              <a:t>39th CEOS Plenary, 4-6 November 2025</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1" name="Shape 31"/>
        <p:cNvGrpSpPr/>
        <p:nvPr/>
      </p:nvGrpSpPr>
      <p:grpSpPr>
        <a:xfrm>
          <a:off x="0" y="0"/>
          <a:ext cx="0" cy="0"/>
          <a:chOff x="0" y="0"/>
          <a:chExt cx="0" cy="0"/>
        </a:xfrm>
      </p:grpSpPr>
      <p:sp>
        <p:nvSpPr>
          <p:cNvPr id="32" name="Google Shape;32;p4"/>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6" name="Google Shape;36;p4"/>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7" name="Google Shape;37;p4"/>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 sz="1100" u="none" cap="none" strike="noStrike">
                <a:solidFill>
                  <a:schemeClr val="accent1"/>
                </a:solidFill>
                <a:latin typeface="Montserrat"/>
                <a:ea typeface="Montserrat"/>
                <a:cs typeface="Montserrat"/>
                <a:sym typeface="Montserrat"/>
              </a:rPr>
              <a:t>Slide </a:t>
            </a:r>
            <a:fld id="{00000000-1234-1234-1234-123412341234}" type="slidenum">
              <a:rPr b="1" i="0" lang="en"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38" name="Google Shape;38;p4"/>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4"/>
          <p:cNvSpPr txBox="1"/>
          <p:nvPr/>
        </p:nvSpPr>
        <p:spPr>
          <a:xfrm>
            <a:off x="-40725" y="4872750"/>
            <a:ext cx="34890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chemeClr val="dk2"/>
                </a:solidFill>
                <a:latin typeface="Montserrat"/>
                <a:ea typeface="Montserrat"/>
                <a:cs typeface="Montserrat"/>
                <a:sym typeface="Montserrat"/>
              </a:rPr>
              <a:t>39th CEOS Plenary, 4-6 November 2025</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0" name="Shape 40"/>
        <p:cNvGrpSpPr/>
        <p:nvPr/>
      </p:nvGrpSpPr>
      <p:grpSpPr>
        <a:xfrm>
          <a:off x="0" y="0"/>
          <a:ext cx="0" cy="0"/>
          <a:chOff x="0" y="0"/>
          <a:chExt cx="0" cy="0"/>
        </a:xfrm>
      </p:grpSpPr>
      <p:sp>
        <p:nvSpPr>
          <p:cNvPr id="41" name="Google Shape;41;p5"/>
          <p:cNvSpPr/>
          <p:nvPr/>
        </p:nvSpPr>
        <p:spPr>
          <a:xfrm>
            <a:off x="0" y="1"/>
            <a:ext cx="9144000" cy="777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pic>
        <p:nvPicPr>
          <p:cNvPr id="42" name="Google Shape;42;p5"/>
          <p:cNvPicPr preferRelativeResize="0"/>
          <p:nvPr/>
        </p:nvPicPr>
        <p:blipFill rotWithShape="1">
          <a:blip r:embed="rId2">
            <a:alphaModFix amt="34000"/>
          </a:blip>
          <a:srcRect b="35419" l="51341" r="-2842" t="39268"/>
          <a:stretch/>
        </p:blipFill>
        <p:spPr>
          <a:xfrm flipH="1">
            <a:off x="6978317" y="0"/>
            <a:ext cx="2165683" cy="778120"/>
          </a:xfrm>
          <a:prstGeom prst="rect">
            <a:avLst/>
          </a:prstGeom>
          <a:noFill/>
          <a:ln>
            <a:noFill/>
          </a:ln>
        </p:spPr>
      </p:pic>
      <p:pic>
        <p:nvPicPr>
          <p:cNvPr id="43" name="Google Shape;43;p5"/>
          <p:cNvPicPr preferRelativeResize="0"/>
          <p:nvPr/>
        </p:nvPicPr>
        <p:blipFill rotWithShape="1">
          <a:blip r:embed="rId3">
            <a:alphaModFix/>
          </a:blip>
          <a:srcRect b="0" l="0" r="0" t="0"/>
          <a:stretch/>
        </p:blipFill>
        <p:spPr>
          <a:xfrm>
            <a:off x="7343775" y="83742"/>
            <a:ext cx="1520924" cy="602579"/>
          </a:xfrm>
          <a:prstGeom prst="rect">
            <a:avLst/>
          </a:prstGeom>
          <a:noFill/>
          <a:ln>
            <a:noFill/>
          </a:ln>
          <a:effectLst>
            <a:outerShdw blurRad="38100" rotWithShape="0" algn="tl" dir="2700000" dist="28575">
              <a:srgbClr val="000000">
                <a:alpha val="40000"/>
              </a:srgbClr>
            </a:outerShdw>
          </a:effectLst>
        </p:spPr>
      </p:pic>
      <p:sp>
        <p:nvSpPr>
          <p:cNvPr id="44" name="Google Shape;44;p5"/>
          <p:cNvSpPr/>
          <p:nvPr/>
        </p:nvSpPr>
        <p:spPr>
          <a:xfrm>
            <a:off x="-1333" y="4930953"/>
            <a:ext cx="9145500" cy="2127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45" name="Google Shape;45;p5"/>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46" name="Google Shape;46;p5"/>
          <p:cNvSpPr txBox="1"/>
          <p:nvPr>
            <p:ph idx="1" type="body"/>
          </p:nvPr>
        </p:nvSpPr>
        <p:spPr>
          <a:xfrm>
            <a:off x="3885009" y="1030389"/>
            <a:ext cx="4629300" cy="3520800"/>
          </a:xfrm>
          <a:prstGeom prst="rect">
            <a:avLst/>
          </a:prstGeom>
          <a:noFill/>
          <a:ln>
            <a:noFill/>
          </a:ln>
        </p:spPr>
        <p:txBody>
          <a:bodyPr anchorCtr="0" anchor="t" bIns="34275" lIns="68575" spcFirstLastPara="1" rIns="68575" wrap="square" tIns="34275">
            <a:noAutofit/>
          </a:bodyPr>
          <a:lstStyle>
            <a:lvl1pPr indent="-381000" lvl="0" marL="457200" marR="0" algn="l">
              <a:lnSpc>
                <a:spcPct val="115000"/>
              </a:lnSpc>
              <a:spcBef>
                <a:spcPts val="8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1pPr>
            <a:lvl2pPr indent="-361950" lvl="1" marL="914400" marR="0" algn="l">
              <a:lnSpc>
                <a:spcPct val="115000"/>
              </a:lnSpc>
              <a:spcBef>
                <a:spcPts val="400"/>
              </a:spcBef>
              <a:spcAft>
                <a:spcPts val="0"/>
              </a:spcAft>
              <a:buClr>
                <a:schemeClr val="dk1"/>
              </a:buClr>
              <a:buSzPts val="2100"/>
              <a:buFont typeface="Montserrat"/>
              <a:buChar char="▪"/>
              <a:defRPr i="0" sz="2100" u="none" cap="none" strike="noStrike">
                <a:solidFill>
                  <a:schemeClr val="dk1"/>
                </a:solidFill>
                <a:latin typeface="Montserrat"/>
                <a:ea typeface="Montserrat"/>
                <a:cs typeface="Montserrat"/>
                <a:sym typeface="Montserrat"/>
              </a:defRPr>
            </a:lvl2pPr>
            <a:lvl3pPr indent="-342900" lvl="2" marL="1371600" marR="0" algn="l">
              <a:lnSpc>
                <a:spcPct val="115000"/>
              </a:lnSpc>
              <a:spcBef>
                <a:spcPts val="400"/>
              </a:spcBef>
              <a:spcAft>
                <a:spcPts val="0"/>
              </a:spcAft>
              <a:buClr>
                <a:schemeClr val="dk1"/>
              </a:buClr>
              <a:buSzPts val="1800"/>
              <a:buFont typeface="Montserrat"/>
              <a:buChar char="o"/>
              <a:defRPr i="0" sz="1800" u="none" cap="none" strike="noStrike">
                <a:solidFill>
                  <a:schemeClr val="dk1"/>
                </a:solidFill>
                <a:latin typeface="Montserrat"/>
                <a:ea typeface="Montserrat"/>
                <a:cs typeface="Montserrat"/>
                <a:sym typeface="Montserrat"/>
              </a:defRPr>
            </a:lvl3pPr>
            <a:lvl4pPr indent="-323850" lvl="3" marL="18288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4pPr>
            <a:lvl5pPr indent="-323850" lvl="4" marL="22860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5pPr>
            <a:lvl6pPr indent="-323850" lvl="5" marL="27432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6pPr>
            <a:lvl7pPr indent="-323850" lvl="6" marL="32004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7pPr>
            <a:lvl8pPr indent="-323850" lvl="7" marL="36576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8pPr>
            <a:lvl9pPr indent="-323850" lvl="8" marL="41148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9pPr>
          </a:lstStyle>
          <a:p/>
        </p:txBody>
      </p:sp>
      <p:sp>
        <p:nvSpPr>
          <p:cNvPr id="47" name="Google Shape;47;p5"/>
          <p:cNvSpPr txBox="1"/>
          <p:nvPr>
            <p:ph idx="2" type="body"/>
          </p:nvPr>
        </p:nvSpPr>
        <p:spPr>
          <a:xfrm>
            <a:off x="629841" y="1030389"/>
            <a:ext cx="2949000" cy="3472800"/>
          </a:xfrm>
          <a:prstGeom prst="rect">
            <a:avLst/>
          </a:prstGeom>
          <a:noFill/>
          <a:ln>
            <a:noFill/>
          </a:ln>
        </p:spPr>
        <p:txBody>
          <a:bodyPr anchorCtr="0" anchor="t" bIns="34275" lIns="68575" spcFirstLastPara="1" rIns="68575" wrap="square" tIns="34275">
            <a:noAutofit/>
          </a:bodyPr>
          <a:lstStyle>
            <a:lvl1pPr indent="-228600" lvl="0" marL="457200" marR="0" algn="l">
              <a:lnSpc>
                <a:spcPct val="115000"/>
              </a:lnSpc>
              <a:spcBef>
                <a:spcPts val="8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1pPr>
            <a:lvl2pPr indent="-228600" lvl="1" marL="914400" marR="0" algn="l">
              <a:lnSpc>
                <a:spcPct val="115000"/>
              </a:lnSpc>
              <a:spcBef>
                <a:spcPts val="400"/>
              </a:spcBef>
              <a:spcAft>
                <a:spcPts val="0"/>
              </a:spcAft>
              <a:buClr>
                <a:schemeClr val="dk1"/>
              </a:buClr>
              <a:buSzPts val="1100"/>
              <a:buFont typeface="Montserrat"/>
              <a:buNone/>
              <a:defRPr i="0" sz="1100" u="none" cap="none" strike="noStrike">
                <a:solidFill>
                  <a:schemeClr val="dk1"/>
                </a:solidFill>
                <a:latin typeface="Montserrat"/>
                <a:ea typeface="Montserrat"/>
                <a:cs typeface="Montserrat"/>
                <a:sym typeface="Montserrat"/>
              </a:defRPr>
            </a:lvl2pPr>
            <a:lvl3pPr indent="-228600" lvl="2" marL="1371600" marR="0" algn="l">
              <a:lnSpc>
                <a:spcPct val="115000"/>
              </a:lnSpc>
              <a:spcBef>
                <a:spcPts val="400"/>
              </a:spcBef>
              <a:spcAft>
                <a:spcPts val="0"/>
              </a:spcAft>
              <a:buClr>
                <a:schemeClr val="dk1"/>
              </a:buClr>
              <a:buSzPts val="900"/>
              <a:buFont typeface="Montserrat"/>
              <a:buNone/>
              <a:defRPr i="0" sz="900" u="none" cap="none" strike="noStrike">
                <a:solidFill>
                  <a:schemeClr val="dk1"/>
                </a:solidFill>
                <a:latin typeface="Montserrat"/>
                <a:ea typeface="Montserrat"/>
                <a:cs typeface="Montserrat"/>
                <a:sym typeface="Montserrat"/>
              </a:defRPr>
            </a:lvl3pPr>
            <a:lvl4pPr indent="-228600" lvl="3" marL="1828800" marR="0" algn="l">
              <a:lnSpc>
                <a:spcPct val="115000"/>
              </a:lnSpc>
              <a:spcBef>
                <a:spcPts val="400"/>
              </a:spcBef>
              <a:spcAft>
                <a:spcPts val="0"/>
              </a:spcAft>
              <a:buClr>
                <a:schemeClr val="dk1"/>
              </a:buClr>
              <a:buSzPts val="800"/>
              <a:buFont typeface="Montserrat"/>
              <a:buNone/>
              <a:defRPr i="0" sz="800" u="none" cap="none" strike="noStrike">
                <a:solidFill>
                  <a:schemeClr val="dk1"/>
                </a:solidFill>
                <a:latin typeface="Montserrat"/>
                <a:ea typeface="Montserrat"/>
                <a:cs typeface="Montserrat"/>
                <a:sym typeface="Montserrat"/>
              </a:defRPr>
            </a:lvl4pPr>
            <a:lvl5pPr indent="-228600" lvl="4" marL="2286000" marR="0" algn="l">
              <a:lnSpc>
                <a:spcPct val="115000"/>
              </a:lnSpc>
              <a:spcBef>
                <a:spcPts val="400"/>
              </a:spcBef>
              <a:spcAft>
                <a:spcPts val="0"/>
              </a:spcAft>
              <a:buClr>
                <a:schemeClr val="dk1"/>
              </a:buClr>
              <a:buSzPts val="800"/>
              <a:buFont typeface="Montserrat"/>
              <a:buNone/>
              <a:defRPr i="0" sz="800" u="none" cap="none" strike="noStrike">
                <a:solidFill>
                  <a:schemeClr val="dk1"/>
                </a:solidFill>
                <a:latin typeface="Montserrat"/>
                <a:ea typeface="Montserrat"/>
                <a:cs typeface="Montserrat"/>
                <a:sym typeface="Montserrat"/>
              </a:defRPr>
            </a:lvl5pPr>
            <a:lvl6pPr indent="-228600" lvl="5" marL="2743200" marR="0" algn="l">
              <a:lnSpc>
                <a:spcPct val="115000"/>
              </a:lnSpc>
              <a:spcBef>
                <a:spcPts val="400"/>
              </a:spcBef>
              <a:spcAft>
                <a:spcPts val="0"/>
              </a:spcAft>
              <a:buClr>
                <a:schemeClr val="dk1"/>
              </a:buClr>
              <a:buSzPts val="800"/>
              <a:buFont typeface="Montserrat"/>
              <a:buNone/>
              <a:defRPr i="0" sz="800" u="none" cap="none" strike="noStrike">
                <a:solidFill>
                  <a:schemeClr val="dk1"/>
                </a:solidFill>
                <a:latin typeface="Montserrat"/>
                <a:ea typeface="Montserrat"/>
                <a:cs typeface="Montserrat"/>
                <a:sym typeface="Montserrat"/>
              </a:defRPr>
            </a:lvl6pPr>
            <a:lvl7pPr indent="-228600" lvl="6" marL="3200400" marR="0" algn="l">
              <a:lnSpc>
                <a:spcPct val="115000"/>
              </a:lnSpc>
              <a:spcBef>
                <a:spcPts val="400"/>
              </a:spcBef>
              <a:spcAft>
                <a:spcPts val="0"/>
              </a:spcAft>
              <a:buClr>
                <a:schemeClr val="dk1"/>
              </a:buClr>
              <a:buSzPts val="800"/>
              <a:buFont typeface="Montserrat"/>
              <a:buNone/>
              <a:defRPr i="0" sz="800" u="none" cap="none" strike="noStrike">
                <a:solidFill>
                  <a:schemeClr val="dk1"/>
                </a:solidFill>
                <a:latin typeface="Montserrat"/>
                <a:ea typeface="Montserrat"/>
                <a:cs typeface="Montserrat"/>
                <a:sym typeface="Montserrat"/>
              </a:defRPr>
            </a:lvl7pPr>
            <a:lvl8pPr indent="-228600" lvl="7" marL="3657600" marR="0" algn="l">
              <a:lnSpc>
                <a:spcPct val="115000"/>
              </a:lnSpc>
              <a:spcBef>
                <a:spcPts val="400"/>
              </a:spcBef>
              <a:spcAft>
                <a:spcPts val="0"/>
              </a:spcAft>
              <a:buClr>
                <a:schemeClr val="dk1"/>
              </a:buClr>
              <a:buSzPts val="800"/>
              <a:buFont typeface="Montserrat"/>
              <a:buNone/>
              <a:defRPr i="0" sz="800" u="none" cap="none" strike="noStrike">
                <a:solidFill>
                  <a:schemeClr val="dk1"/>
                </a:solidFill>
                <a:latin typeface="Montserrat"/>
                <a:ea typeface="Montserrat"/>
                <a:cs typeface="Montserrat"/>
                <a:sym typeface="Montserrat"/>
              </a:defRPr>
            </a:lvl8pPr>
            <a:lvl9pPr indent="-228600" lvl="8" marL="4114800" marR="0" algn="l">
              <a:lnSpc>
                <a:spcPct val="115000"/>
              </a:lnSpc>
              <a:spcBef>
                <a:spcPts val="400"/>
              </a:spcBef>
              <a:spcAft>
                <a:spcPts val="0"/>
              </a:spcAft>
              <a:buClr>
                <a:schemeClr val="dk1"/>
              </a:buClr>
              <a:buSzPts val="800"/>
              <a:buFont typeface="Montserrat"/>
              <a:buNone/>
              <a:defRPr i="0" sz="800" u="none" cap="none" strike="noStrike">
                <a:solidFill>
                  <a:schemeClr val="dk1"/>
                </a:solidFill>
                <a:latin typeface="Montserrat"/>
                <a:ea typeface="Montserrat"/>
                <a:cs typeface="Montserrat"/>
                <a:sym typeface="Montserrat"/>
              </a:defRPr>
            </a:lvl9pPr>
          </a:lstStyle>
          <a:p/>
        </p:txBody>
      </p:sp>
      <p:sp>
        <p:nvSpPr>
          <p:cNvPr id="48" name="Google Shape;48;p5"/>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100">
                <a:solidFill>
                  <a:schemeClr val="accent1"/>
                </a:solidFill>
                <a:latin typeface="Montserrat"/>
                <a:ea typeface="Montserrat"/>
                <a:cs typeface="Montserrat"/>
                <a:sym typeface="Montserrat"/>
              </a:rPr>
              <a:t>Slide </a:t>
            </a:r>
            <a:fld id="{00000000-1234-1234-1234-123412341234}" type="slidenum">
              <a:rPr b="1" lang="en" sz="1100">
                <a:solidFill>
                  <a:schemeClr val="accent1"/>
                </a:solidFill>
                <a:latin typeface="Montserrat"/>
                <a:ea typeface="Montserrat"/>
                <a:cs typeface="Montserrat"/>
                <a:sym typeface="Montserrat"/>
              </a:rPr>
              <a:t>‹#›</a:t>
            </a:fld>
            <a:endParaRPr b="1" sz="11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lt1"/>
              </a:buClr>
              <a:buSzPts val="3300"/>
              <a:buFont typeface="Montserrat"/>
              <a:buNone/>
              <a:defRPr i="0" sz="3300" u="none" cap="none" strike="noStrike">
                <a:solidFill>
                  <a:schemeClr val="lt1"/>
                </a:solidFill>
                <a:latin typeface="Montserrat"/>
                <a:ea typeface="Montserrat"/>
                <a:cs typeface="Montserrat"/>
                <a:sym typeface="Montserrat"/>
              </a:defRPr>
            </a:lvl1pPr>
            <a:lvl2pPr lvl="1">
              <a:spcBef>
                <a:spcPts val="0"/>
              </a:spcBef>
              <a:spcAft>
                <a:spcPts val="0"/>
              </a:spcAft>
              <a:buSzPts val="1100"/>
              <a:buFont typeface="Montserrat"/>
              <a:buNone/>
              <a:defRPr sz="1400">
                <a:latin typeface="Montserrat"/>
                <a:ea typeface="Montserrat"/>
                <a:cs typeface="Montserrat"/>
                <a:sym typeface="Montserrat"/>
              </a:defRPr>
            </a:lvl2pPr>
            <a:lvl3pPr lvl="2">
              <a:spcBef>
                <a:spcPts val="0"/>
              </a:spcBef>
              <a:spcAft>
                <a:spcPts val="0"/>
              </a:spcAft>
              <a:buSzPts val="1100"/>
              <a:buFont typeface="Montserrat"/>
              <a:buNone/>
              <a:defRPr sz="1400">
                <a:latin typeface="Montserrat"/>
                <a:ea typeface="Montserrat"/>
                <a:cs typeface="Montserrat"/>
                <a:sym typeface="Montserrat"/>
              </a:defRPr>
            </a:lvl3pPr>
            <a:lvl4pPr lvl="3">
              <a:spcBef>
                <a:spcPts val="0"/>
              </a:spcBef>
              <a:spcAft>
                <a:spcPts val="0"/>
              </a:spcAft>
              <a:buSzPts val="1100"/>
              <a:buFont typeface="Montserrat"/>
              <a:buNone/>
              <a:defRPr sz="1400">
                <a:latin typeface="Montserrat"/>
                <a:ea typeface="Montserrat"/>
                <a:cs typeface="Montserrat"/>
                <a:sym typeface="Montserrat"/>
              </a:defRPr>
            </a:lvl4pPr>
            <a:lvl5pPr lvl="4">
              <a:spcBef>
                <a:spcPts val="0"/>
              </a:spcBef>
              <a:spcAft>
                <a:spcPts val="0"/>
              </a:spcAft>
              <a:buSzPts val="1100"/>
              <a:buFont typeface="Montserrat"/>
              <a:buNone/>
              <a:defRPr sz="1400">
                <a:latin typeface="Montserrat"/>
                <a:ea typeface="Montserrat"/>
                <a:cs typeface="Montserrat"/>
                <a:sym typeface="Montserrat"/>
              </a:defRPr>
            </a:lvl5pPr>
            <a:lvl6pPr lvl="5">
              <a:spcBef>
                <a:spcPts val="0"/>
              </a:spcBef>
              <a:spcAft>
                <a:spcPts val="0"/>
              </a:spcAft>
              <a:buSzPts val="1100"/>
              <a:buFont typeface="Montserrat"/>
              <a:buNone/>
              <a:defRPr sz="1400">
                <a:latin typeface="Montserrat"/>
                <a:ea typeface="Montserrat"/>
                <a:cs typeface="Montserrat"/>
                <a:sym typeface="Montserrat"/>
              </a:defRPr>
            </a:lvl6pPr>
            <a:lvl7pPr lvl="6">
              <a:spcBef>
                <a:spcPts val="0"/>
              </a:spcBef>
              <a:spcAft>
                <a:spcPts val="0"/>
              </a:spcAft>
              <a:buSzPts val="1100"/>
              <a:buFont typeface="Montserrat"/>
              <a:buNone/>
              <a:defRPr sz="1400">
                <a:latin typeface="Montserrat"/>
                <a:ea typeface="Montserrat"/>
                <a:cs typeface="Montserrat"/>
                <a:sym typeface="Montserrat"/>
              </a:defRPr>
            </a:lvl7pPr>
            <a:lvl8pPr lvl="7">
              <a:spcBef>
                <a:spcPts val="0"/>
              </a:spcBef>
              <a:spcAft>
                <a:spcPts val="0"/>
              </a:spcAft>
              <a:buSzPts val="1100"/>
              <a:buFont typeface="Montserrat"/>
              <a:buNone/>
              <a:defRPr sz="1400">
                <a:latin typeface="Montserrat"/>
                <a:ea typeface="Montserrat"/>
                <a:cs typeface="Montserrat"/>
                <a:sym typeface="Montserrat"/>
              </a:defRPr>
            </a:lvl8pPr>
            <a:lvl9pPr lvl="8">
              <a:spcBef>
                <a:spcPts val="0"/>
              </a:spcBef>
              <a:spcAft>
                <a:spcPts val="0"/>
              </a:spcAft>
              <a:buSzPts val="1100"/>
              <a:buFont typeface="Montserrat"/>
              <a:buNone/>
              <a:defRPr sz="1400">
                <a:latin typeface="Montserrat"/>
                <a:ea typeface="Montserrat"/>
                <a:cs typeface="Montserrat"/>
                <a:sym typeface="Montserrat"/>
              </a:defRPr>
            </a:lvl9pPr>
          </a:lstStyle>
          <a:p/>
        </p:txBody>
      </p:sp>
      <p:sp>
        <p:nvSpPr>
          <p:cNvPr id="50" name="Google Shape;50;p5"/>
          <p:cNvSpPr txBox="1"/>
          <p:nvPr/>
        </p:nvSpPr>
        <p:spPr>
          <a:xfrm>
            <a:off x="-18281" y="4922100"/>
            <a:ext cx="44064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accent1"/>
                </a:solidFill>
                <a:latin typeface="Montserrat"/>
                <a:ea typeface="Montserrat"/>
                <a:cs typeface="Montserrat"/>
                <a:sym typeface="Montserrat"/>
              </a:rPr>
              <a:t>SIT TW 2025, 9-11 September 2025</a:t>
            </a:r>
            <a:endParaRPr b="1" sz="1100">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1" name="Shape 51"/>
        <p:cNvGrpSpPr/>
        <p:nvPr/>
      </p:nvGrpSpPr>
      <p:grpSpPr>
        <a:xfrm>
          <a:off x="0" y="0"/>
          <a:ext cx="0" cy="0"/>
          <a:chOff x="0" y="0"/>
          <a:chExt cx="0" cy="0"/>
        </a:xfrm>
      </p:grpSpPr>
      <p:sp>
        <p:nvSpPr>
          <p:cNvPr id="52" name="Google Shape;52;p6"/>
          <p:cNvSpPr/>
          <p:nvPr/>
        </p:nvSpPr>
        <p:spPr>
          <a:xfrm>
            <a:off x="0" y="1"/>
            <a:ext cx="9144000" cy="777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41" r="-2842" t="39268"/>
          <a:stretch/>
        </p:blipFill>
        <p:spPr>
          <a:xfrm flipH="1">
            <a:off x="6978317" y="0"/>
            <a:ext cx="2165683" cy="778120"/>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7343775" y="83742"/>
            <a:ext cx="1520924" cy="602579"/>
          </a:xfrm>
          <a:prstGeom prst="rect">
            <a:avLst/>
          </a:prstGeom>
          <a:noFill/>
          <a:ln>
            <a:noFill/>
          </a:ln>
          <a:effectLst>
            <a:outerShdw blurRad="38100" rotWithShape="0" algn="tl" dir="2700000" dist="28575">
              <a:srgbClr val="000000">
                <a:alpha val="40000"/>
              </a:srgbClr>
            </a:outerShdw>
          </a:effectLst>
        </p:spPr>
      </p:pic>
      <p:sp>
        <p:nvSpPr>
          <p:cNvPr id="55" name="Google Shape;55;p6"/>
          <p:cNvSpPr/>
          <p:nvPr/>
        </p:nvSpPr>
        <p:spPr>
          <a:xfrm>
            <a:off x="-1333" y="4930953"/>
            <a:ext cx="9145500" cy="2127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56" name="Google Shape;56;p6"/>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57" name="Google Shape;57;p6"/>
          <p:cNvSpPr txBox="1"/>
          <p:nvPr>
            <p:ph idx="1" type="body"/>
          </p:nvPr>
        </p:nvSpPr>
        <p:spPr>
          <a:xfrm>
            <a:off x="289974" y="1084442"/>
            <a:ext cx="4131600" cy="3581700"/>
          </a:xfrm>
          <a:prstGeom prst="rect">
            <a:avLst/>
          </a:prstGeom>
          <a:noFill/>
          <a:ln>
            <a:noFill/>
          </a:ln>
        </p:spPr>
        <p:txBody>
          <a:bodyPr anchorCtr="0" anchor="t" bIns="34275" lIns="68575" spcFirstLastPara="1" rIns="68575" wrap="square" tIns="34275">
            <a:noAutofit/>
          </a:bodyPr>
          <a:lstStyle>
            <a:lvl1pPr indent="-361950" lvl="0" marL="457200" marR="0" algn="l">
              <a:lnSpc>
                <a:spcPct val="115000"/>
              </a:lnSpc>
              <a:spcBef>
                <a:spcPts val="800"/>
              </a:spcBef>
              <a:spcAft>
                <a:spcPts val="0"/>
              </a:spcAft>
              <a:buClr>
                <a:schemeClr val="dk1"/>
              </a:buClr>
              <a:buSzPts val="2100"/>
              <a:buFont typeface="Montserrat"/>
              <a:buChar char="❖"/>
              <a:defRPr i="0" sz="2100" u="none" cap="none" strike="noStrike">
                <a:solidFill>
                  <a:schemeClr val="dk1"/>
                </a:solidFill>
                <a:latin typeface="Montserrat"/>
                <a:ea typeface="Montserrat"/>
                <a:cs typeface="Montserrat"/>
                <a:sym typeface="Montserrat"/>
              </a:defRPr>
            </a:lvl1pPr>
            <a:lvl2pPr indent="-342900" lvl="1" marL="914400" marR="0" algn="l">
              <a:lnSpc>
                <a:spcPct val="115000"/>
              </a:lnSpc>
              <a:spcBef>
                <a:spcPts val="4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2pPr>
            <a:lvl3pPr indent="-323850" lvl="2" marL="1371600" marR="0" algn="l">
              <a:lnSpc>
                <a:spcPct val="115000"/>
              </a:lnSpc>
              <a:spcBef>
                <a:spcPts val="400"/>
              </a:spcBef>
              <a:spcAft>
                <a:spcPts val="0"/>
              </a:spcAft>
              <a:buClr>
                <a:schemeClr val="dk1"/>
              </a:buClr>
              <a:buSzPts val="1500"/>
              <a:buFont typeface="Montserrat"/>
              <a:buChar char="o"/>
              <a:defRPr i="0" sz="1500" u="none" cap="none" strike="noStrike">
                <a:solidFill>
                  <a:schemeClr val="dk1"/>
                </a:solidFill>
                <a:latin typeface="Montserrat"/>
                <a:ea typeface="Montserrat"/>
                <a:cs typeface="Montserrat"/>
                <a:sym typeface="Montserrat"/>
              </a:defRPr>
            </a:lvl3pPr>
            <a:lvl4pPr indent="-317500" lvl="3" marL="1828800" marR="0" algn="l">
              <a:lnSpc>
                <a:spcPct val="115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4pPr>
            <a:lvl5pPr indent="-317500" lvl="4" marL="2286000" marR="0" algn="l">
              <a:lnSpc>
                <a:spcPct val="115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5pPr>
            <a:lvl6pPr indent="-323850" lvl="5" marL="27432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6pPr>
            <a:lvl7pPr indent="-323850" lvl="6" marL="32004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7pPr>
            <a:lvl8pPr indent="-323850" lvl="7" marL="36576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8pPr>
            <a:lvl9pPr indent="-323850" lvl="8" marL="41148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4722271" y="1084442"/>
            <a:ext cx="4131600" cy="3581700"/>
          </a:xfrm>
          <a:prstGeom prst="rect">
            <a:avLst/>
          </a:prstGeom>
          <a:noFill/>
          <a:ln>
            <a:noFill/>
          </a:ln>
        </p:spPr>
        <p:txBody>
          <a:bodyPr anchorCtr="0" anchor="t" bIns="34275" lIns="68575" spcFirstLastPara="1" rIns="68575" wrap="square" tIns="34275">
            <a:noAutofit/>
          </a:bodyPr>
          <a:lstStyle>
            <a:lvl1pPr indent="-361950" lvl="0" marL="457200" marR="0" algn="l">
              <a:lnSpc>
                <a:spcPct val="115000"/>
              </a:lnSpc>
              <a:spcBef>
                <a:spcPts val="800"/>
              </a:spcBef>
              <a:spcAft>
                <a:spcPts val="0"/>
              </a:spcAft>
              <a:buClr>
                <a:schemeClr val="dk1"/>
              </a:buClr>
              <a:buSzPts val="2100"/>
              <a:buFont typeface="Montserrat"/>
              <a:buChar char="❖"/>
              <a:defRPr i="0" sz="2100" u="none" cap="none" strike="noStrike">
                <a:solidFill>
                  <a:schemeClr val="dk1"/>
                </a:solidFill>
                <a:latin typeface="Montserrat"/>
                <a:ea typeface="Montserrat"/>
                <a:cs typeface="Montserrat"/>
                <a:sym typeface="Montserrat"/>
              </a:defRPr>
            </a:lvl1pPr>
            <a:lvl2pPr indent="-342900" lvl="1" marL="914400" marR="0" algn="l">
              <a:lnSpc>
                <a:spcPct val="115000"/>
              </a:lnSpc>
              <a:spcBef>
                <a:spcPts val="4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2pPr>
            <a:lvl3pPr indent="-323850" lvl="2" marL="1371600" marR="0" algn="l">
              <a:lnSpc>
                <a:spcPct val="115000"/>
              </a:lnSpc>
              <a:spcBef>
                <a:spcPts val="400"/>
              </a:spcBef>
              <a:spcAft>
                <a:spcPts val="0"/>
              </a:spcAft>
              <a:buClr>
                <a:schemeClr val="dk1"/>
              </a:buClr>
              <a:buSzPts val="1500"/>
              <a:buFont typeface="Montserrat"/>
              <a:buChar char="o"/>
              <a:defRPr i="0" sz="1500" u="none" cap="none" strike="noStrike">
                <a:solidFill>
                  <a:schemeClr val="dk1"/>
                </a:solidFill>
                <a:latin typeface="Montserrat"/>
                <a:ea typeface="Montserrat"/>
                <a:cs typeface="Montserrat"/>
                <a:sym typeface="Montserrat"/>
              </a:defRPr>
            </a:lvl3pPr>
            <a:lvl4pPr indent="-317500" lvl="3" marL="1828800" marR="0" algn="l">
              <a:lnSpc>
                <a:spcPct val="115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4pPr>
            <a:lvl5pPr indent="-317500" lvl="4" marL="2286000" marR="0" algn="l">
              <a:lnSpc>
                <a:spcPct val="115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5pPr>
            <a:lvl6pPr indent="-323850" lvl="5" marL="27432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6pPr>
            <a:lvl7pPr indent="-323850" lvl="6" marL="32004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7pPr>
            <a:lvl8pPr indent="-323850" lvl="7" marL="36576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8pPr>
            <a:lvl9pPr indent="-323850" lvl="8" marL="41148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100">
                <a:solidFill>
                  <a:schemeClr val="accent1"/>
                </a:solidFill>
                <a:latin typeface="Montserrat"/>
                <a:ea typeface="Montserrat"/>
                <a:cs typeface="Montserrat"/>
                <a:sym typeface="Montserrat"/>
              </a:rPr>
              <a:t>Slide </a:t>
            </a:r>
            <a:fld id="{00000000-1234-1234-1234-123412341234}" type="slidenum">
              <a:rPr b="1" lang="en" sz="1100">
                <a:solidFill>
                  <a:schemeClr val="accent1"/>
                </a:solidFill>
                <a:latin typeface="Montserrat"/>
                <a:ea typeface="Montserrat"/>
                <a:cs typeface="Montserrat"/>
                <a:sym typeface="Montserrat"/>
              </a:rPr>
              <a:t>‹#›</a:t>
            </a:fld>
            <a:endParaRPr b="1" sz="11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lt1"/>
              </a:buClr>
              <a:buSzPts val="3300"/>
              <a:buFont typeface="Montserrat"/>
              <a:buNone/>
              <a:defRPr i="0" sz="3300" u="none" cap="none" strike="noStrike">
                <a:solidFill>
                  <a:schemeClr val="lt1"/>
                </a:solidFill>
                <a:latin typeface="Montserrat"/>
                <a:ea typeface="Montserrat"/>
                <a:cs typeface="Montserrat"/>
                <a:sym typeface="Montserrat"/>
              </a:defRPr>
            </a:lvl1pPr>
            <a:lvl2pPr lvl="1">
              <a:spcBef>
                <a:spcPts val="0"/>
              </a:spcBef>
              <a:spcAft>
                <a:spcPts val="0"/>
              </a:spcAft>
              <a:buSzPts val="1100"/>
              <a:buFont typeface="Montserrat"/>
              <a:buNone/>
              <a:defRPr sz="1400">
                <a:latin typeface="Montserrat"/>
                <a:ea typeface="Montserrat"/>
                <a:cs typeface="Montserrat"/>
                <a:sym typeface="Montserrat"/>
              </a:defRPr>
            </a:lvl2pPr>
            <a:lvl3pPr lvl="2">
              <a:spcBef>
                <a:spcPts val="0"/>
              </a:spcBef>
              <a:spcAft>
                <a:spcPts val="0"/>
              </a:spcAft>
              <a:buSzPts val="1100"/>
              <a:buFont typeface="Montserrat"/>
              <a:buNone/>
              <a:defRPr sz="1400">
                <a:latin typeface="Montserrat"/>
                <a:ea typeface="Montserrat"/>
                <a:cs typeface="Montserrat"/>
                <a:sym typeface="Montserrat"/>
              </a:defRPr>
            </a:lvl3pPr>
            <a:lvl4pPr lvl="3">
              <a:spcBef>
                <a:spcPts val="0"/>
              </a:spcBef>
              <a:spcAft>
                <a:spcPts val="0"/>
              </a:spcAft>
              <a:buSzPts val="1100"/>
              <a:buFont typeface="Montserrat"/>
              <a:buNone/>
              <a:defRPr sz="1400">
                <a:latin typeface="Montserrat"/>
                <a:ea typeface="Montserrat"/>
                <a:cs typeface="Montserrat"/>
                <a:sym typeface="Montserrat"/>
              </a:defRPr>
            </a:lvl4pPr>
            <a:lvl5pPr lvl="4">
              <a:spcBef>
                <a:spcPts val="0"/>
              </a:spcBef>
              <a:spcAft>
                <a:spcPts val="0"/>
              </a:spcAft>
              <a:buSzPts val="1100"/>
              <a:buFont typeface="Montserrat"/>
              <a:buNone/>
              <a:defRPr sz="1400">
                <a:latin typeface="Montserrat"/>
                <a:ea typeface="Montserrat"/>
                <a:cs typeface="Montserrat"/>
                <a:sym typeface="Montserrat"/>
              </a:defRPr>
            </a:lvl5pPr>
            <a:lvl6pPr lvl="5">
              <a:spcBef>
                <a:spcPts val="0"/>
              </a:spcBef>
              <a:spcAft>
                <a:spcPts val="0"/>
              </a:spcAft>
              <a:buSzPts val="1100"/>
              <a:buFont typeface="Montserrat"/>
              <a:buNone/>
              <a:defRPr sz="1400">
                <a:latin typeface="Montserrat"/>
                <a:ea typeface="Montserrat"/>
                <a:cs typeface="Montserrat"/>
                <a:sym typeface="Montserrat"/>
              </a:defRPr>
            </a:lvl6pPr>
            <a:lvl7pPr lvl="6">
              <a:spcBef>
                <a:spcPts val="0"/>
              </a:spcBef>
              <a:spcAft>
                <a:spcPts val="0"/>
              </a:spcAft>
              <a:buSzPts val="1100"/>
              <a:buFont typeface="Montserrat"/>
              <a:buNone/>
              <a:defRPr sz="1400">
                <a:latin typeface="Montserrat"/>
                <a:ea typeface="Montserrat"/>
                <a:cs typeface="Montserrat"/>
                <a:sym typeface="Montserrat"/>
              </a:defRPr>
            </a:lvl7pPr>
            <a:lvl8pPr lvl="7">
              <a:spcBef>
                <a:spcPts val="0"/>
              </a:spcBef>
              <a:spcAft>
                <a:spcPts val="0"/>
              </a:spcAft>
              <a:buSzPts val="1100"/>
              <a:buFont typeface="Montserrat"/>
              <a:buNone/>
              <a:defRPr sz="1400">
                <a:latin typeface="Montserrat"/>
                <a:ea typeface="Montserrat"/>
                <a:cs typeface="Montserrat"/>
                <a:sym typeface="Montserrat"/>
              </a:defRPr>
            </a:lvl8pPr>
            <a:lvl9pPr lvl="8">
              <a:spcBef>
                <a:spcPts val="0"/>
              </a:spcBef>
              <a:spcAft>
                <a:spcPts val="0"/>
              </a:spcAft>
              <a:buSzPts val="1100"/>
              <a:buFont typeface="Montserrat"/>
              <a:buNone/>
              <a:defRPr sz="1400">
                <a:latin typeface="Montserrat"/>
                <a:ea typeface="Montserrat"/>
                <a:cs typeface="Montserrat"/>
                <a:sym typeface="Montserrat"/>
              </a:defRPr>
            </a:lvl9pPr>
          </a:lstStyle>
          <a:p/>
        </p:txBody>
      </p:sp>
      <p:sp>
        <p:nvSpPr>
          <p:cNvPr id="61" name="Google Shape;61;p6"/>
          <p:cNvSpPr txBox="1"/>
          <p:nvPr/>
        </p:nvSpPr>
        <p:spPr>
          <a:xfrm>
            <a:off x="-18281" y="4922100"/>
            <a:ext cx="4406400" cy="2385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n" sz="1100">
                <a:solidFill>
                  <a:schemeClr val="accent1"/>
                </a:solidFill>
                <a:latin typeface="Montserrat"/>
                <a:ea typeface="Montserrat"/>
                <a:cs typeface="Montserrat"/>
                <a:sym typeface="Montserrat"/>
              </a:rPr>
              <a:t>CEOS LSI-VC-18, 2-5 September 2025</a:t>
            </a:r>
            <a:endParaRPr b="1" sz="1100">
              <a:solidFill>
                <a:schemeClr val="accent1"/>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8" name="Shape 68"/>
        <p:cNvGrpSpPr/>
        <p:nvPr/>
      </p:nvGrpSpPr>
      <p:grpSpPr>
        <a:xfrm>
          <a:off x="0" y="0"/>
          <a:ext cx="0" cy="0"/>
          <a:chOff x="0" y="0"/>
          <a:chExt cx="0" cy="0"/>
        </a:xfrm>
      </p:grpSpPr>
      <p:pic>
        <p:nvPicPr>
          <p:cNvPr id="69" name="Google Shape;69;p8"/>
          <p:cNvPicPr preferRelativeResize="0"/>
          <p:nvPr/>
        </p:nvPicPr>
        <p:blipFill rotWithShape="1">
          <a:blip r:embed="rId2">
            <a:alphaModFix/>
          </a:blip>
          <a:srcRect b="0" l="0" r="0" t="0"/>
          <a:stretch/>
        </p:blipFill>
        <p:spPr>
          <a:xfrm>
            <a:off x="2476313" y="1699297"/>
            <a:ext cx="6216117" cy="2067535"/>
          </a:xfrm>
          <a:prstGeom prst="rect">
            <a:avLst/>
          </a:prstGeom>
          <a:noFill/>
          <a:ln>
            <a:noFill/>
          </a:ln>
        </p:spPr>
      </p:pic>
      <p:pic>
        <p:nvPicPr>
          <p:cNvPr id="70" name="Google Shape;70;p8"/>
          <p:cNvPicPr preferRelativeResize="0"/>
          <p:nvPr/>
        </p:nvPicPr>
        <p:blipFill rotWithShape="1">
          <a:blip r:embed="rId3">
            <a:alphaModFix/>
          </a:blip>
          <a:srcRect b="-110"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71" name="Google Shape;71;p8"/>
          <p:cNvPicPr preferRelativeResize="0"/>
          <p:nvPr/>
        </p:nvPicPr>
        <p:blipFill rotWithShape="1">
          <a:blip r:embed="rId4">
            <a:alphaModFix/>
          </a:blip>
          <a:srcRect b="0" l="0" r="0" t="0"/>
          <a:stretch/>
        </p:blipFill>
        <p:spPr>
          <a:xfrm>
            <a:off x="6358008" y="-1"/>
            <a:ext cx="2785992" cy="2015112"/>
          </a:xfrm>
          <a:prstGeom prst="rect">
            <a:avLst/>
          </a:prstGeom>
          <a:noFill/>
          <a:ln>
            <a:noFill/>
          </a:ln>
        </p:spPr>
      </p:pic>
      <p:sp>
        <p:nvSpPr>
          <p:cNvPr id="72" name="Google Shape;72;p8"/>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38100" rotWithShape="0" algn="br" dir="13500000" dist="28575">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3" name="Google Shape;73;p8"/>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38100" rotWithShape="0" algn="t" dir="2700000" dist="28575">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74" name="Google Shape;74;p8"/>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38100" rotWithShape="0" algn="tl" dir="2700000" dist="28575">
              <a:srgbClr val="000000">
                <a:alpha val="40000"/>
              </a:srgbClr>
            </a:outerShdw>
          </a:effectLst>
        </p:spPr>
      </p:pic>
      <p:pic>
        <p:nvPicPr>
          <p:cNvPr id="75" name="Google Shape;75;p8"/>
          <p:cNvPicPr preferRelativeResize="0"/>
          <p:nvPr/>
        </p:nvPicPr>
        <p:blipFill rotWithShape="1">
          <a:blip r:embed="rId6">
            <a:alphaModFix amt="34000"/>
          </a:blip>
          <a:srcRect b="-8775" l="32581" r="8553" t="2403"/>
          <a:stretch/>
        </p:blipFill>
        <p:spPr>
          <a:xfrm rot="5400000">
            <a:off x="4300773" y="-762121"/>
            <a:ext cx="4091400" cy="5610600"/>
          </a:xfrm>
          <a:prstGeom prst="rtTriangle">
            <a:avLst/>
          </a:prstGeom>
          <a:noFill/>
          <a:ln>
            <a:noFill/>
          </a:ln>
        </p:spPr>
      </p:pic>
      <p:pic>
        <p:nvPicPr>
          <p:cNvPr id="76" name="Google Shape;76;p8"/>
          <p:cNvPicPr preferRelativeResize="0"/>
          <p:nvPr/>
        </p:nvPicPr>
        <p:blipFill rotWithShape="1">
          <a:blip r:embed="rId6">
            <a:alphaModFix amt="34000"/>
          </a:blip>
          <a:srcRect b="676" l="54016" r="11354" t="36080"/>
          <a:stretch/>
        </p:blipFill>
        <p:spPr>
          <a:xfrm rot="-5400000">
            <a:off x="4344520" y="3615007"/>
            <a:ext cx="1289700" cy="1775100"/>
          </a:xfrm>
          <a:prstGeom prst="rtTriangle">
            <a:avLst/>
          </a:prstGeom>
          <a:noFill/>
          <a:ln>
            <a:noFill/>
          </a:ln>
        </p:spPr>
      </p:pic>
      <p:sp>
        <p:nvSpPr>
          <p:cNvPr id="77" name="Google Shape;77;p8"/>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lt1"/>
              </a:buClr>
              <a:buSzPts val="6000"/>
              <a:buFont typeface="Montserrat"/>
              <a:buNone/>
              <a:defRPr i="0" sz="6000" u="none" cap="none" strike="noStrike">
                <a:solidFill>
                  <a:schemeClr val="lt1"/>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8" name="Shape 78"/>
        <p:cNvGrpSpPr/>
        <p:nvPr/>
      </p:nvGrpSpPr>
      <p:grpSpPr>
        <a:xfrm>
          <a:off x="0" y="0"/>
          <a:ext cx="0" cy="0"/>
          <a:chOff x="0" y="0"/>
          <a:chExt cx="0" cy="0"/>
        </a:xfrm>
      </p:grpSpPr>
      <p:sp>
        <p:nvSpPr>
          <p:cNvPr id="79" name="Google Shape;79;p9"/>
          <p:cNvSpPr/>
          <p:nvPr/>
        </p:nvSpPr>
        <p:spPr>
          <a:xfrm>
            <a:off x="0" y="1"/>
            <a:ext cx="9144000" cy="777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pic>
        <p:nvPicPr>
          <p:cNvPr id="80" name="Google Shape;80;p9"/>
          <p:cNvPicPr preferRelativeResize="0"/>
          <p:nvPr/>
        </p:nvPicPr>
        <p:blipFill rotWithShape="1">
          <a:blip r:embed="rId2">
            <a:alphaModFix amt="34000"/>
          </a:blip>
          <a:srcRect b="35419" l="51341" r="-2842" t="39268"/>
          <a:stretch/>
        </p:blipFill>
        <p:spPr>
          <a:xfrm flipH="1">
            <a:off x="6978317" y="0"/>
            <a:ext cx="2165683" cy="778120"/>
          </a:xfrm>
          <a:prstGeom prst="rect">
            <a:avLst/>
          </a:prstGeom>
          <a:noFill/>
          <a:ln>
            <a:noFill/>
          </a:ln>
        </p:spPr>
      </p:pic>
      <p:pic>
        <p:nvPicPr>
          <p:cNvPr id="81" name="Google Shape;81;p9"/>
          <p:cNvPicPr preferRelativeResize="0"/>
          <p:nvPr/>
        </p:nvPicPr>
        <p:blipFill rotWithShape="1">
          <a:blip r:embed="rId3">
            <a:alphaModFix/>
          </a:blip>
          <a:srcRect b="0" l="0" r="0" t="0"/>
          <a:stretch/>
        </p:blipFill>
        <p:spPr>
          <a:xfrm>
            <a:off x="7343775" y="83742"/>
            <a:ext cx="1520924" cy="602579"/>
          </a:xfrm>
          <a:prstGeom prst="rect">
            <a:avLst/>
          </a:prstGeom>
          <a:noFill/>
          <a:ln>
            <a:noFill/>
          </a:ln>
          <a:effectLst>
            <a:outerShdw blurRad="38100" rotWithShape="0" algn="tl" dir="2700000" dist="28575">
              <a:srgbClr val="000000">
                <a:alpha val="40000"/>
              </a:srgbClr>
            </a:outerShdw>
          </a:effectLst>
        </p:spPr>
      </p:pic>
      <p:sp>
        <p:nvSpPr>
          <p:cNvPr id="82" name="Google Shape;82;p9"/>
          <p:cNvSpPr/>
          <p:nvPr/>
        </p:nvSpPr>
        <p:spPr>
          <a:xfrm>
            <a:off x="-1333" y="4930953"/>
            <a:ext cx="9145500" cy="2127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
        <p:nvSpPr>
          <p:cNvPr id="83" name="Google Shape;83;p9"/>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
        <p:nvSpPr>
          <p:cNvPr id="84" name="Google Shape;84;p9"/>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i="0" lang="en" sz="1100" u="none" cap="none" strike="noStrike">
                <a:solidFill>
                  <a:schemeClr val="accent1"/>
                </a:solidFill>
                <a:latin typeface="Montserrat"/>
                <a:ea typeface="Montserrat"/>
                <a:cs typeface="Montserrat"/>
                <a:sym typeface="Montserrat"/>
              </a:rPr>
              <a:t>Slide </a:t>
            </a:r>
            <a:fld id="{00000000-1234-1234-1234-123412341234}" type="slidenum">
              <a:rPr b="1" i="0" lang="en"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85" name="Google Shape;85;p9"/>
          <p:cNvSpPr txBox="1"/>
          <p:nvPr/>
        </p:nvSpPr>
        <p:spPr>
          <a:xfrm>
            <a:off x="-18281" y="4922100"/>
            <a:ext cx="44064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accent1"/>
                </a:solidFill>
                <a:latin typeface="Montserrat"/>
                <a:ea typeface="Montserrat"/>
                <a:cs typeface="Montserrat"/>
                <a:sym typeface="Montserrat"/>
              </a:rPr>
              <a:t>SIT TW 2025, 9-11 September 2025</a:t>
            </a:r>
            <a:endParaRPr b="1" sz="1100">
              <a:solidFill>
                <a:schemeClr val="accent1"/>
              </a:solidFill>
              <a:latin typeface="Montserrat"/>
              <a:ea typeface="Montserrat"/>
              <a:cs typeface="Montserrat"/>
              <a:sym typeface="Montserrat"/>
            </a:endParaRPr>
          </a:p>
        </p:txBody>
      </p:sp>
      <p:sp>
        <p:nvSpPr>
          <p:cNvPr id="86" name="Google Shape;86;p9"/>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algn="l">
              <a:lnSpc>
                <a:spcPct val="115000"/>
              </a:lnSpc>
              <a:spcBef>
                <a:spcPts val="800"/>
              </a:spcBef>
              <a:spcAft>
                <a:spcPts val="0"/>
              </a:spcAft>
              <a:buClr>
                <a:schemeClr val="dk1"/>
              </a:buClr>
              <a:buSzPts val="2100"/>
              <a:buFont typeface="Montserrat"/>
              <a:buChar char="❖"/>
              <a:defRPr i="0" sz="2100" u="none" cap="none" strike="noStrike">
                <a:solidFill>
                  <a:schemeClr val="dk1"/>
                </a:solidFill>
                <a:latin typeface="Montserrat"/>
                <a:ea typeface="Montserrat"/>
                <a:cs typeface="Montserrat"/>
                <a:sym typeface="Montserrat"/>
              </a:defRPr>
            </a:lvl1pPr>
            <a:lvl2pPr indent="-342900" lvl="1" marL="914400" marR="0" algn="l">
              <a:lnSpc>
                <a:spcPct val="115000"/>
              </a:lnSpc>
              <a:spcBef>
                <a:spcPts val="4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2pPr>
            <a:lvl3pPr indent="-323850" lvl="2" marL="1371600" marR="0" algn="l">
              <a:lnSpc>
                <a:spcPct val="115000"/>
              </a:lnSpc>
              <a:spcBef>
                <a:spcPts val="400"/>
              </a:spcBef>
              <a:spcAft>
                <a:spcPts val="0"/>
              </a:spcAft>
              <a:buClr>
                <a:schemeClr val="dk1"/>
              </a:buClr>
              <a:buSzPts val="1500"/>
              <a:buFont typeface="Montserrat"/>
              <a:buChar char="o"/>
              <a:defRPr i="0" sz="1500" u="none" cap="none" strike="noStrike">
                <a:solidFill>
                  <a:schemeClr val="dk1"/>
                </a:solidFill>
                <a:latin typeface="Montserrat"/>
                <a:ea typeface="Montserrat"/>
                <a:cs typeface="Montserrat"/>
                <a:sym typeface="Montserrat"/>
              </a:defRPr>
            </a:lvl3pPr>
            <a:lvl4pPr indent="-317500" lvl="3" marL="1828800" marR="0" algn="l">
              <a:lnSpc>
                <a:spcPct val="115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4pPr>
            <a:lvl5pPr indent="-317500" lvl="4" marL="2286000" marR="0" algn="l">
              <a:lnSpc>
                <a:spcPct val="115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5pPr>
            <a:lvl6pPr indent="-323850" lvl="5" marL="27432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6pPr>
            <a:lvl7pPr indent="-323850" lvl="6" marL="32004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7pPr>
            <a:lvl8pPr indent="-323850" lvl="7" marL="36576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8pPr>
            <a:lvl9pPr indent="-323850" lvl="8" marL="41148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9pPr>
          </a:lstStyle>
          <a:p/>
        </p:txBody>
      </p:sp>
      <p:sp>
        <p:nvSpPr>
          <p:cNvPr id="87" name="Google Shape;87;p9"/>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lt1"/>
              </a:buClr>
              <a:buSzPts val="3300"/>
              <a:buFont typeface="Montserrat"/>
              <a:buNone/>
              <a:defRPr i="0" sz="3300" u="none" cap="none" strike="noStrike">
                <a:solidFill>
                  <a:schemeClr val="lt1"/>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8" name="Shape 88"/>
        <p:cNvGrpSpPr/>
        <p:nvPr/>
      </p:nvGrpSpPr>
      <p:grpSpPr>
        <a:xfrm>
          <a:off x="0" y="0"/>
          <a:ext cx="0" cy="0"/>
          <a:chOff x="0" y="0"/>
          <a:chExt cx="0" cy="0"/>
        </a:xfrm>
      </p:grpSpPr>
      <p:sp>
        <p:nvSpPr>
          <p:cNvPr id="89" name="Google Shape;89;p10"/>
          <p:cNvSpPr/>
          <p:nvPr/>
        </p:nvSpPr>
        <p:spPr>
          <a:xfrm>
            <a:off x="0" y="1"/>
            <a:ext cx="9144000" cy="777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pic>
        <p:nvPicPr>
          <p:cNvPr id="90" name="Google Shape;90;p10"/>
          <p:cNvPicPr preferRelativeResize="0"/>
          <p:nvPr/>
        </p:nvPicPr>
        <p:blipFill rotWithShape="1">
          <a:blip r:embed="rId2">
            <a:alphaModFix amt="34000"/>
          </a:blip>
          <a:srcRect b="35419" l="51341" r="-2842" t="39268"/>
          <a:stretch/>
        </p:blipFill>
        <p:spPr>
          <a:xfrm flipH="1">
            <a:off x="6978317" y="0"/>
            <a:ext cx="2165683" cy="778120"/>
          </a:xfrm>
          <a:prstGeom prst="rect">
            <a:avLst/>
          </a:prstGeom>
          <a:noFill/>
          <a:ln>
            <a:noFill/>
          </a:ln>
        </p:spPr>
      </p:pic>
      <p:pic>
        <p:nvPicPr>
          <p:cNvPr id="91" name="Google Shape;91;p10"/>
          <p:cNvPicPr preferRelativeResize="0"/>
          <p:nvPr/>
        </p:nvPicPr>
        <p:blipFill rotWithShape="1">
          <a:blip r:embed="rId3">
            <a:alphaModFix/>
          </a:blip>
          <a:srcRect b="0" l="0" r="0" t="0"/>
          <a:stretch/>
        </p:blipFill>
        <p:spPr>
          <a:xfrm>
            <a:off x="7343775" y="83742"/>
            <a:ext cx="1520924" cy="602579"/>
          </a:xfrm>
          <a:prstGeom prst="rect">
            <a:avLst/>
          </a:prstGeom>
          <a:noFill/>
          <a:ln>
            <a:noFill/>
          </a:ln>
          <a:effectLst>
            <a:outerShdw blurRad="38100" rotWithShape="0" algn="tl" dir="2700000" dist="28575">
              <a:srgbClr val="000000">
                <a:alpha val="40000"/>
              </a:srgbClr>
            </a:outerShdw>
          </a:effectLst>
        </p:spPr>
      </p:pic>
      <p:sp>
        <p:nvSpPr>
          <p:cNvPr id="92" name="Google Shape;92;p10"/>
          <p:cNvSpPr/>
          <p:nvPr/>
        </p:nvSpPr>
        <p:spPr>
          <a:xfrm>
            <a:off x="-1333" y="4930953"/>
            <a:ext cx="9145500" cy="2127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93" name="Google Shape;93;p10"/>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94" name="Google Shape;94;p10"/>
          <p:cNvSpPr txBox="1"/>
          <p:nvPr>
            <p:ph idx="1" type="body"/>
          </p:nvPr>
        </p:nvSpPr>
        <p:spPr>
          <a:xfrm>
            <a:off x="289974" y="1084442"/>
            <a:ext cx="4131600" cy="3581700"/>
          </a:xfrm>
          <a:prstGeom prst="rect">
            <a:avLst/>
          </a:prstGeom>
          <a:noFill/>
          <a:ln>
            <a:noFill/>
          </a:ln>
        </p:spPr>
        <p:txBody>
          <a:bodyPr anchorCtr="0" anchor="t" bIns="34275" lIns="68575" spcFirstLastPara="1" rIns="68575" wrap="square" tIns="34275">
            <a:noAutofit/>
          </a:bodyPr>
          <a:lstStyle>
            <a:lvl1pPr indent="-361950" lvl="0" marL="457200" marR="0" algn="l">
              <a:lnSpc>
                <a:spcPct val="115000"/>
              </a:lnSpc>
              <a:spcBef>
                <a:spcPts val="800"/>
              </a:spcBef>
              <a:spcAft>
                <a:spcPts val="0"/>
              </a:spcAft>
              <a:buClr>
                <a:schemeClr val="dk1"/>
              </a:buClr>
              <a:buSzPts val="2100"/>
              <a:buFont typeface="Montserrat"/>
              <a:buChar char="❖"/>
              <a:defRPr i="0" sz="2100" u="none" cap="none" strike="noStrike">
                <a:solidFill>
                  <a:schemeClr val="dk1"/>
                </a:solidFill>
                <a:latin typeface="Montserrat"/>
                <a:ea typeface="Montserrat"/>
                <a:cs typeface="Montserrat"/>
                <a:sym typeface="Montserrat"/>
              </a:defRPr>
            </a:lvl1pPr>
            <a:lvl2pPr indent="-342900" lvl="1" marL="914400" marR="0" algn="l">
              <a:lnSpc>
                <a:spcPct val="115000"/>
              </a:lnSpc>
              <a:spcBef>
                <a:spcPts val="4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2pPr>
            <a:lvl3pPr indent="-323850" lvl="2" marL="1371600" marR="0" algn="l">
              <a:lnSpc>
                <a:spcPct val="115000"/>
              </a:lnSpc>
              <a:spcBef>
                <a:spcPts val="400"/>
              </a:spcBef>
              <a:spcAft>
                <a:spcPts val="0"/>
              </a:spcAft>
              <a:buClr>
                <a:schemeClr val="dk1"/>
              </a:buClr>
              <a:buSzPts val="1500"/>
              <a:buFont typeface="Montserrat"/>
              <a:buChar char="o"/>
              <a:defRPr i="0" sz="1500" u="none" cap="none" strike="noStrike">
                <a:solidFill>
                  <a:schemeClr val="dk1"/>
                </a:solidFill>
                <a:latin typeface="Montserrat"/>
                <a:ea typeface="Montserrat"/>
                <a:cs typeface="Montserrat"/>
                <a:sym typeface="Montserrat"/>
              </a:defRPr>
            </a:lvl3pPr>
            <a:lvl4pPr indent="-317500" lvl="3" marL="1828800" marR="0" algn="l">
              <a:lnSpc>
                <a:spcPct val="115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4pPr>
            <a:lvl5pPr indent="-317500" lvl="4" marL="2286000" marR="0" algn="l">
              <a:lnSpc>
                <a:spcPct val="115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5pPr>
            <a:lvl6pPr indent="-323850" lvl="5" marL="27432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6pPr>
            <a:lvl7pPr indent="-323850" lvl="6" marL="32004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7pPr>
            <a:lvl8pPr indent="-323850" lvl="7" marL="36576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8pPr>
            <a:lvl9pPr indent="-323850" lvl="8" marL="41148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9pPr>
          </a:lstStyle>
          <a:p/>
        </p:txBody>
      </p:sp>
      <p:sp>
        <p:nvSpPr>
          <p:cNvPr id="95" name="Google Shape;95;p10"/>
          <p:cNvSpPr txBox="1"/>
          <p:nvPr>
            <p:ph idx="2" type="body"/>
          </p:nvPr>
        </p:nvSpPr>
        <p:spPr>
          <a:xfrm>
            <a:off x="4722271" y="1084442"/>
            <a:ext cx="4131600" cy="3581700"/>
          </a:xfrm>
          <a:prstGeom prst="rect">
            <a:avLst/>
          </a:prstGeom>
          <a:noFill/>
          <a:ln>
            <a:noFill/>
          </a:ln>
        </p:spPr>
        <p:txBody>
          <a:bodyPr anchorCtr="0" anchor="t" bIns="34275" lIns="68575" spcFirstLastPara="1" rIns="68575" wrap="square" tIns="34275">
            <a:noAutofit/>
          </a:bodyPr>
          <a:lstStyle>
            <a:lvl1pPr indent="-361950" lvl="0" marL="457200" marR="0" algn="l">
              <a:lnSpc>
                <a:spcPct val="115000"/>
              </a:lnSpc>
              <a:spcBef>
                <a:spcPts val="800"/>
              </a:spcBef>
              <a:spcAft>
                <a:spcPts val="0"/>
              </a:spcAft>
              <a:buClr>
                <a:schemeClr val="dk1"/>
              </a:buClr>
              <a:buSzPts val="2100"/>
              <a:buFont typeface="Montserrat"/>
              <a:buChar char="❖"/>
              <a:defRPr i="0" sz="2100" u="none" cap="none" strike="noStrike">
                <a:solidFill>
                  <a:schemeClr val="dk1"/>
                </a:solidFill>
                <a:latin typeface="Montserrat"/>
                <a:ea typeface="Montserrat"/>
                <a:cs typeface="Montserrat"/>
                <a:sym typeface="Montserrat"/>
              </a:defRPr>
            </a:lvl1pPr>
            <a:lvl2pPr indent="-342900" lvl="1" marL="914400" marR="0" algn="l">
              <a:lnSpc>
                <a:spcPct val="115000"/>
              </a:lnSpc>
              <a:spcBef>
                <a:spcPts val="4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2pPr>
            <a:lvl3pPr indent="-323850" lvl="2" marL="1371600" marR="0" algn="l">
              <a:lnSpc>
                <a:spcPct val="115000"/>
              </a:lnSpc>
              <a:spcBef>
                <a:spcPts val="400"/>
              </a:spcBef>
              <a:spcAft>
                <a:spcPts val="0"/>
              </a:spcAft>
              <a:buClr>
                <a:schemeClr val="dk1"/>
              </a:buClr>
              <a:buSzPts val="1500"/>
              <a:buFont typeface="Montserrat"/>
              <a:buChar char="o"/>
              <a:defRPr i="0" sz="1500" u="none" cap="none" strike="noStrike">
                <a:solidFill>
                  <a:schemeClr val="dk1"/>
                </a:solidFill>
                <a:latin typeface="Montserrat"/>
                <a:ea typeface="Montserrat"/>
                <a:cs typeface="Montserrat"/>
                <a:sym typeface="Montserrat"/>
              </a:defRPr>
            </a:lvl3pPr>
            <a:lvl4pPr indent="-317500" lvl="3" marL="1828800" marR="0" algn="l">
              <a:lnSpc>
                <a:spcPct val="115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4pPr>
            <a:lvl5pPr indent="-317500" lvl="4" marL="2286000" marR="0" algn="l">
              <a:lnSpc>
                <a:spcPct val="115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5pPr>
            <a:lvl6pPr indent="-323850" lvl="5" marL="27432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6pPr>
            <a:lvl7pPr indent="-323850" lvl="6" marL="32004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7pPr>
            <a:lvl8pPr indent="-323850" lvl="7" marL="36576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8pPr>
            <a:lvl9pPr indent="-323850" lvl="8" marL="4114800" marR="0" algn="l">
              <a:lnSpc>
                <a:spcPct val="115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9pPr>
          </a:lstStyle>
          <a:p/>
        </p:txBody>
      </p:sp>
      <p:sp>
        <p:nvSpPr>
          <p:cNvPr id="96" name="Google Shape;96;p10"/>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100">
                <a:solidFill>
                  <a:schemeClr val="accent1"/>
                </a:solidFill>
                <a:latin typeface="Montserrat"/>
                <a:ea typeface="Montserrat"/>
                <a:cs typeface="Montserrat"/>
                <a:sym typeface="Montserrat"/>
              </a:rPr>
              <a:t>Slide </a:t>
            </a:r>
            <a:fld id="{00000000-1234-1234-1234-123412341234}" type="slidenum">
              <a:rPr b="1" lang="en" sz="1100">
                <a:solidFill>
                  <a:schemeClr val="accent1"/>
                </a:solidFill>
                <a:latin typeface="Montserrat"/>
                <a:ea typeface="Montserrat"/>
                <a:cs typeface="Montserrat"/>
                <a:sym typeface="Montserrat"/>
              </a:rPr>
              <a:t>‹#›</a:t>
            </a:fld>
            <a:endParaRPr b="1" sz="1100">
              <a:solidFill>
                <a:schemeClr val="accent1"/>
              </a:solidFill>
              <a:latin typeface="Montserrat"/>
              <a:ea typeface="Montserrat"/>
              <a:cs typeface="Montserrat"/>
              <a:sym typeface="Montserrat"/>
            </a:endParaRPr>
          </a:p>
        </p:txBody>
      </p:sp>
      <p:sp>
        <p:nvSpPr>
          <p:cNvPr id="97" name="Google Shape;97;p10"/>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lt1"/>
              </a:buClr>
              <a:buSzPts val="3300"/>
              <a:buFont typeface="Montserrat"/>
              <a:buNone/>
              <a:defRPr i="0" sz="3300" u="none" cap="none" strike="noStrike">
                <a:solidFill>
                  <a:schemeClr val="lt1"/>
                </a:solidFill>
                <a:latin typeface="Montserrat"/>
                <a:ea typeface="Montserrat"/>
                <a:cs typeface="Montserrat"/>
                <a:sym typeface="Montserrat"/>
              </a:defRPr>
            </a:lvl1pPr>
            <a:lvl2pPr lvl="1">
              <a:spcBef>
                <a:spcPts val="0"/>
              </a:spcBef>
              <a:spcAft>
                <a:spcPts val="0"/>
              </a:spcAft>
              <a:buSzPts val="1100"/>
              <a:buFont typeface="Montserrat"/>
              <a:buNone/>
              <a:defRPr sz="1400">
                <a:latin typeface="Montserrat"/>
                <a:ea typeface="Montserrat"/>
                <a:cs typeface="Montserrat"/>
                <a:sym typeface="Montserrat"/>
              </a:defRPr>
            </a:lvl2pPr>
            <a:lvl3pPr lvl="2">
              <a:spcBef>
                <a:spcPts val="0"/>
              </a:spcBef>
              <a:spcAft>
                <a:spcPts val="0"/>
              </a:spcAft>
              <a:buSzPts val="1100"/>
              <a:buFont typeface="Montserrat"/>
              <a:buNone/>
              <a:defRPr sz="1400">
                <a:latin typeface="Montserrat"/>
                <a:ea typeface="Montserrat"/>
                <a:cs typeface="Montserrat"/>
                <a:sym typeface="Montserrat"/>
              </a:defRPr>
            </a:lvl3pPr>
            <a:lvl4pPr lvl="3">
              <a:spcBef>
                <a:spcPts val="0"/>
              </a:spcBef>
              <a:spcAft>
                <a:spcPts val="0"/>
              </a:spcAft>
              <a:buSzPts val="1100"/>
              <a:buFont typeface="Montserrat"/>
              <a:buNone/>
              <a:defRPr sz="1400">
                <a:latin typeface="Montserrat"/>
                <a:ea typeface="Montserrat"/>
                <a:cs typeface="Montserrat"/>
                <a:sym typeface="Montserrat"/>
              </a:defRPr>
            </a:lvl4pPr>
            <a:lvl5pPr lvl="4">
              <a:spcBef>
                <a:spcPts val="0"/>
              </a:spcBef>
              <a:spcAft>
                <a:spcPts val="0"/>
              </a:spcAft>
              <a:buSzPts val="1100"/>
              <a:buFont typeface="Montserrat"/>
              <a:buNone/>
              <a:defRPr sz="1400">
                <a:latin typeface="Montserrat"/>
                <a:ea typeface="Montserrat"/>
                <a:cs typeface="Montserrat"/>
                <a:sym typeface="Montserrat"/>
              </a:defRPr>
            </a:lvl5pPr>
            <a:lvl6pPr lvl="5">
              <a:spcBef>
                <a:spcPts val="0"/>
              </a:spcBef>
              <a:spcAft>
                <a:spcPts val="0"/>
              </a:spcAft>
              <a:buSzPts val="1100"/>
              <a:buFont typeface="Montserrat"/>
              <a:buNone/>
              <a:defRPr sz="1400">
                <a:latin typeface="Montserrat"/>
                <a:ea typeface="Montserrat"/>
                <a:cs typeface="Montserrat"/>
                <a:sym typeface="Montserrat"/>
              </a:defRPr>
            </a:lvl6pPr>
            <a:lvl7pPr lvl="6">
              <a:spcBef>
                <a:spcPts val="0"/>
              </a:spcBef>
              <a:spcAft>
                <a:spcPts val="0"/>
              </a:spcAft>
              <a:buSzPts val="1100"/>
              <a:buFont typeface="Montserrat"/>
              <a:buNone/>
              <a:defRPr sz="1400">
                <a:latin typeface="Montserrat"/>
                <a:ea typeface="Montserrat"/>
                <a:cs typeface="Montserrat"/>
                <a:sym typeface="Montserrat"/>
              </a:defRPr>
            </a:lvl7pPr>
            <a:lvl8pPr lvl="7">
              <a:spcBef>
                <a:spcPts val="0"/>
              </a:spcBef>
              <a:spcAft>
                <a:spcPts val="0"/>
              </a:spcAft>
              <a:buSzPts val="1100"/>
              <a:buFont typeface="Montserrat"/>
              <a:buNone/>
              <a:defRPr sz="1400">
                <a:latin typeface="Montserrat"/>
                <a:ea typeface="Montserrat"/>
                <a:cs typeface="Montserrat"/>
                <a:sym typeface="Montserrat"/>
              </a:defRPr>
            </a:lvl8pPr>
            <a:lvl9pPr lvl="8">
              <a:spcBef>
                <a:spcPts val="0"/>
              </a:spcBef>
              <a:spcAft>
                <a:spcPts val="0"/>
              </a:spcAft>
              <a:buSzPts val="1100"/>
              <a:buFont typeface="Montserrat"/>
              <a:buNone/>
              <a:defRPr sz="1400">
                <a:latin typeface="Montserrat"/>
                <a:ea typeface="Montserrat"/>
                <a:cs typeface="Montserrat"/>
                <a:sym typeface="Montserrat"/>
              </a:defRPr>
            </a:lvl9pPr>
          </a:lstStyle>
          <a:p/>
        </p:txBody>
      </p:sp>
      <p:sp>
        <p:nvSpPr>
          <p:cNvPr id="98" name="Google Shape;98;p10"/>
          <p:cNvSpPr txBox="1"/>
          <p:nvPr/>
        </p:nvSpPr>
        <p:spPr>
          <a:xfrm>
            <a:off x="-18281" y="4922100"/>
            <a:ext cx="44064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accent1"/>
                </a:solidFill>
                <a:latin typeface="Montserrat"/>
                <a:ea typeface="Montserrat"/>
                <a:cs typeface="Montserrat"/>
                <a:sym typeface="Montserrat"/>
              </a:rPr>
              <a:t>SIT TW 2025, 9-11 September 2025</a:t>
            </a:r>
            <a:endParaRPr b="1" sz="1100">
              <a:solidFill>
                <a:schemeClr val="accent1"/>
              </a:solidFill>
              <a:latin typeface="Montserrat"/>
              <a:ea typeface="Montserrat"/>
              <a:cs typeface="Montserrat"/>
              <a:sym typeface="Montserra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9" name="Shape 99"/>
        <p:cNvGrpSpPr/>
        <p:nvPr/>
      </p:nvGrpSpPr>
      <p:grpSpPr>
        <a:xfrm>
          <a:off x="0" y="0"/>
          <a:ext cx="0" cy="0"/>
          <a:chOff x="0" y="0"/>
          <a:chExt cx="0" cy="0"/>
        </a:xfrm>
      </p:grpSpPr>
      <p:sp>
        <p:nvSpPr>
          <p:cNvPr id="100" name="Google Shape;100;p11"/>
          <p:cNvSpPr/>
          <p:nvPr/>
        </p:nvSpPr>
        <p:spPr>
          <a:xfrm>
            <a:off x="0" y="1"/>
            <a:ext cx="9144000" cy="777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pic>
        <p:nvPicPr>
          <p:cNvPr id="101" name="Google Shape;101;p11"/>
          <p:cNvPicPr preferRelativeResize="0"/>
          <p:nvPr/>
        </p:nvPicPr>
        <p:blipFill rotWithShape="1">
          <a:blip r:embed="rId2">
            <a:alphaModFix amt="34000"/>
          </a:blip>
          <a:srcRect b="35419" l="51341" r="-2842" t="39268"/>
          <a:stretch/>
        </p:blipFill>
        <p:spPr>
          <a:xfrm flipH="1">
            <a:off x="6978317" y="0"/>
            <a:ext cx="2165683" cy="778120"/>
          </a:xfrm>
          <a:prstGeom prst="rect">
            <a:avLst/>
          </a:prstGeom>
          <a:noFill/>
          <a:ln>
            <a:noFill/>
          </a:ln>
        </p:spPr>
      </p:pic>
      <p:pic>
        <p:nvPicPr>
          <p:cNvPr id="102" name="Google Shape;102;p11"/>
          <p:cNvPicPr preferRelativeResize="0"/>
          <p:nvPr/>
        </p:nvPicPr>
        <p:blipFill rotWithShape="1">
          <a:blip r:embed="rId3">
            <a:alphaModFix/>
          </a:blip>
          <a:srcRect b="0" l="0" r="0" t="0"/>
          <a:stretch/>
        </p:blipFill>
        <p:spPr>
          <a:xfrm>
            <a:off x="7343775" y="83742"/>
            <a:ext cx="1520924" cy="602579"/>
          </a:xfrm>
          <a:prstGeom prst="rect">
            <a:avLst/>
          </a:prstGeom>
          <a:noFill/>
          <a:ln>
            <a:noFill/>
          </a:ln>
          <a:effectLst>
            <a:outerShdw blurRad="38100" rotWithShape="0" algn="tl" dir="2700000" dist="28575">
              <a:srgbClr val="000000">
                <a:alpha val="40000"/>
              </a:srgbClr>
            </a:outerShdw>
          </a:effectLst>
        </p:spPr>
      </p:pic>
      <p:sp>
        <p:nvSpPr>
          <p:cNvPr id="103" name="Google Shape;103;p11"/>
          <p:cNvSpPr/>
          <p:nvPr/>
        </p:nvSpPr>
        <p:spPr>
          <a:xfrm>
            <a:off x="-1333" y="4930953"/>
            <a:ext cx="9145500" cy="2127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104" name="Google Shape;104;p11"/>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105" name="Google Shape;105;p11"/>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100">
                <a:solidFill>
                  <a:schemeClr val="accent1"/>
                </a:solidFill>
                <a:latin typeface="Montserrat"/>
                <a:ea typeface="Montserrat"/>
                <a:cs typeface="Montserrat"/>
                <a:sym typeface="Montserrat"/>
              </a:rPr>
              <a:t>Slide </a:t>
            </a:r>
            <a:fld id="{00000000-1234-1234-1234-123412341234}" type="slidenum">
              <a:rPr b="1" lang="en" sz="1100">
                <a:solidFill>
                  <a:schemeClr val="accent1"/>
                </a:solidFill>
                <a:latin typeface="Montserrat"/>
                <a:ea typeface="Montserrat"/>
                <a:cs typeface="Montserrat"/>
                <a:sym typeface="Montserrat"/>
              </a:rPr>
              <a:t>‹#›</a:t>
            </a:fld>
            <a:endParaRPr b="1" sz="1100">
              <a:solidFill>
                <a:schemeClr val="accent1"/>
              </a:solidFill>
              <a:latin typeface="Montserrat"/>
              <a:ea typeface="Montserrat"/>
              <a:cs typeface="Montserrat"/>
              <a:sym typeface="Montserrat"/>
            </a:endParaRPr>
          </a:p>
        </p:txBody>
      </p:sp>
      <p:sp>
        <p:nvSpPr>
          <p:cNvPr id="106" name="Google Shape;106;p11"/>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lt1"/>
              </a:buClr>
              <a:buSzPts val="3300"/>
              <a:buFont typeface="Montserrat"/>
              <a:buNone/>
              <a:defRPr i="0" sz="3300" u="none" cap="none" strike="noStrike">
                <a:solidFill>
                  <a:schemeClr val="lt1"/>
                </a:solidFill>
                <a:latin typeface="Montserrat"/>
                <a:ea typeface="Montserrat"/>
                <a:cs typeface="Montserrat"/>
                <a:sym typeface="Montserrat"/>
              </a:defRPr>
            </a:lvl1pPr>
            <a:lvl2pPr lvl="1">
              <a:spcBef>
                <a:spcPts val="0"/>
              </a:spcBef>
              <a:spcAft>
                <a:spcPts val="0"/>
              </a:spcAft>
              <a:buSzPts val="1100"/>
              <a:buFont typeface="Montserrat"/>
              <a:buNone/>
              <a:defRPr sz="1400">
                <a:latin typeface="Montserrat"/>
                <a:ea typeface="Montserrat"/>
                <a:cs typeface="Montserrat"/>
                <a:sym typeface="Montserrat"/>
              </a:defRPr>
            </a:lvl2pPr>
            <a:lvl3pPr lvl="2">
              <a:spcBef>
                <a:spcPts val="0"/>
              </a:spcBef>
              <a:spcAft>
                <a:spcPts val="0"/>
              </a:spcAft>
              <a:buSzPts val="1100"/>
              <a:buFont typeface="Montserrat"/>
              <a:buNone/>
              <a:defRPr sz="1400">
                <a:latin typeface="Montserrat"/>
                <a:ea typeface="Montserrat"/>
                <a:cs typeface="Montserrat"/>
                <a:sym typeface="Montserrat"/>
              </a:defRPr>
            </a:lvl3pPr>
            <a:lvl4pPr lvl="3">
              <a:spcBef>
                <a:spcPts val="0"/>
              </a:spcBef>
              <a:spcAft>
                <a:spcPts val="0"/>
              </a:spcAft>
              <a:buSzPts val="1100"/>
              <a:buFont typeface="Montserrat"/>
              <a:buNone/>
              <a:defRPr sz="1400">
                <a:latin typeface="Montserrat"/>
                <a:ea typeface="Montserrat"/>
                <a:cs typeface="Montserrat"/>
                <a:sym typeface="Montserrat"/>
              </a:defRPr>
            </a:lvl4pPr>
            <a:lvl5pPr lvl="4">
              <a:spcBef>
                <a:spcPts val="0"/>
              </a:spcBef>
              <a:spcAft>
                <a:spcPts val="0"/>
              </a:spcAft>
              <a:buSzPts val="1100"/>
              <a:buFont typeface="Montserrat"/>
              <a:buNone/>
              <a:defRPr sz="1400">
                <a:latin typeface="Montserrat"/>
                <a:ea typeface="Montserrat"/>
                <a:cs typeface="Montserrat"/>
                <a:sym typeface="Montserrat"/>
              </a:defRPr>
            </a:lvl5pPr>
            <a:lvl6pPr lvl="5">
              <a:spcBef>
                <a:spcPts val="0"/>
              </a:spcBef>
              <a:spcAft>
                <a:spcPts val="0"/>
              </a:spcAft>
              <a:buSzPts val="1100"/>
              <a:buFont typeface="Montserrat"/>
              <a:buNone/>
              <a:defRPr sz="1400">
                <a:latin typeface="Montserrat"/>
                <a:ea typeface="Montserrat"/>
                <a:cs typeface="Montserrat"/>
                <a:sym typeface="Montserrat"/>
              </a:defRPr>
            </a:lvl6pPr>
            <a:lvl7pPr lvl="6">
              <a:spcBef>
                <a:spcPts val="0"/>
              </a:spcBef>
              <a:spcAft>
                <a:spcPts val="0"/>
              </a:spcAft>
              <a:buSzPts val="1100"/>
              <a:buFont typeface="Montserrat"/>
              <a:buNone/>
              <a:defRPr sz="1400">
                <a:latin typeface="Montserrat"/>
                <a:ea typeface="Montserrat"/>
                <a:cs typeface="Montserrat"/>
                <a:sym typeface="Montserrat"/>
              </a:defRPr>
            </a:lvl7pPr>
            <a:lvl8pPr lvl="7">
              <a:spcBef>
                <a:spcPts val="0"/>
              </a:spcBef>
              <a:spcAft>
                <a:spcPts val="0"/>
              </a:spcAft>
              <a:buSzPts val="1100"/>
              <a:buFont typeface="Montserrat"/>
              <a:buNone/>
              <a:defRPr sz="1400">
                <a:latin typeface="Montserrat"/>
                <a:ea typeface="Montserrat"/>
                <a:cs typeface="Montserrat"/>
                <a:sym typeface="Montserrat"/>
              </a:defRPr>
            </a:lvl8pPr>
            <a:lvl9pPr lvl="8">
              <a:spcBef>
                <a:spcPts val="0"/>
              </a:spcBef>
              <a:spcAft>
                <a:spcPts val="0"/>
              </a:spcAft>
              <a:buSzPts val="1100"/>
              <a:buFont typeface="Montserrat"/>
              <a:buNone/>
              <a:defRPr sz="1400">
                <a:latin typeface="Montserrat"/>
                <a:ea typeface="Montserrat"/>
                <a:cs typeface="Montserrat"/>
                <a:sym typeface="Montserrat"/>
              </a:defRPr>
            </a:lvl9pPr>
          </a:lstStyle>
          <a:p/>
        </p:txBody>
      </p:sp>
      <p:sp>
        <p:nvSpPr>
          <p:cNvPr id="107" name="Google Shape;107;p11"/>
          <p:cNvSpPr txBox="1"/>
          <p:nvPr/>
        </p:nvSpPr>
        <p:spPr>
          <a:xfrm>
            <a:off x="-18281" y="4922100"/>
            <a:ext cx="44064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accent1"/>
                </a:solidFill>
                <a:latin typeface="Montserrat"/>
                <a:ea typeface="Montserrat"/>
                <a:cs typeface="Montserrat"/>
                <a:sym typeface="Montserrat"/>
              </a:rPr>
              <a:t>SIT TW 2025, 9-11 September 2025</a:t>
            </a:r>
            <a:endParaRPr b="1" sz="1100">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7"/>
          <p:cNvSpPr/>
          <p:nvPr/>
        </p:nvSpPr>
        <p:spPr>
          <a:xfrm>
            <a:off x="0" y="1"/>
            <a:ext cx="9144000" cy="777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pic>
        <p:nvPicPr>
          <p:cNvPr id="64" name="Google Shape;64;p7"/>
          <p:cNvPicPr preferRelativeResize="0"/>
          <p:nvPr/>
        </p:nvPicPr>
        <p:blipFill rotWithShape="1">
          <a:blip r:embed="rId1">
            <a:alphaModFix amt="34000"/>
          </a:blip>
          <a:srcRect b="35419" l="51341" r="-2842" t="39268"/>
          <a:stretch/>
        </p:blipFill>
        <p:spPr>
          <a:xfrm flipH="1">
            <a:off x="6978317" y="0"/>
            <a:ext cx="2165683" cy="778120"/>
          </a:xfrm>
          <a:prstGeom prst="rect">
            <a:avLst/>
          </a:prstGeom>
          <a:noFill/>
          <a:ln>
            <a:noFill/>
          </a:ln>
        </p:spPr>
      </p:pic>
      <p:pic>
        <p:nvPicPr>
          <p:cNvPr id="65" name="Google Shape;65;p7"/>
          <p:cNvPicPr preferRelativeResize="0"/>
          <p:nvPr/>
        </p:nvPicPr>
        <p:blipFill rotWithShape="1">
          <a:blip r:embed="rId2">
            <a:alphaModFix/>
          </a:blip>
          <a:srcRect b="0" l="0" r="0" t="0"/>
          <a:stretch/>
        </p:blipFill>
        <p:spPr>
          <a:xfrm>
            <a:off x="7343775" y="83742"/>
            <a:ext cx="1520924" cy="602579"/>
          </a:xfrm>
          <a:prstGeom prst="rect">
            <a:avLst/>
          </a:prstGeom>
          <a:noFill/>
          <a:ln>
            <a:noFill/>
          </a:ln>
          <a:effectLst>
            <a:outerShdw blurRad="38100" rotWithShape="0" algn="tl" dir="2700000" dist="28575">
              <a:srgbClr val="000000">
                <a:alpha val="40000"/>
              </a:srgbClr>
            </a:outerShdw>
          </a:effectLst>
        </p:spPr>
      </p:pic>
      <p:sp>
        <p:nvSpPr>
          <p:cNvPr id="66" name="Google Shape;66;p7"/>
          <p:cNvSpPr/>
          <p:nvPr/>
        </p:nvSpPr>
        <p:spPr>
          <a:xfrm>
            <a:off x="-1333" y="4930953"/>
            <a:ext cx="9145500" cy="2127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
        <p:nvSpPr>
          <p:cNvPr id="67" name="Google Shape;67;p7"/>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3"/>
    <p:sldLayoutId id="2147483654" r:id="rId4"/>
    <p:sldLayoutId id="2147483655" r:id="rId5"/>
    <p:sldLayoutId id="2147483656" r:id="rId6"/>
    <p:sldLayoutId id="2147483657"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4.png"/><Relationship Id="rId4" Type="http://schemas.openxmlformats.org/officeDocument/2006/relationships/image" Target="../media/image23.png"/><Relationship Id="rId5"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mailto:akwhitcraft@geoglam.org" TargetMode="External"/><Relationship Id="rId4" Type="http://schemas.openxmlformats.org/officeDocument/2006/relationships/hyperlink" Target="mailto:sgilliams@geosec.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go.umd.edu/GEOGLAM-LSIVC_ToR" TargetMode="External"/><Relationship Id="rId4" Type="http://schemas.openxmlformats.org/officeDocument/2006/relationships/hyperlink" Target="https://go.umd.edu/GEOGLAM-LSIVC_ToR" TargetMode="External"/><Relationship Id="rId5"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drive.google.com/drive/folders/1P7w4uj_ixCWcmkur_pyuopZYINnUUyrm" TargetMode="External"/><Relationship Id="rId4" Type="http://schemas.openxmlformats.org/officeDocument/2006/relationships/hyperlink" Target="mailto:uksa-ceos-chair-2025@googlegroups.com" TargetMode="External"/><Relationship Id="rId5" Type="http://schemas.openxmlformats.org/officeDocument/2006/relationships/hyperlink" Target="https://ceos.org/meetings/39th-ceos-plenar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docs.google.com/document/d/1OiLauM-R0rbN_PLtnqWh5FdTBDypqgc4Rt4B5mTGeZg/edit?tab=t.0" TargetMode="External"/><Relationship Id="rId4" Type="http://schemas.openxmlformats.org/officeDocument/2006/relationships/image" Target="../media/image3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24.png"/><Relationship Id="rId5"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0.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3"/>
          <p:cNvSpPr txBox="1"/>
          <p:nvPr/>
        </p:nvSpPr>
        <p:spPr>
          <a:xfrm>
            <a:off x="58775" y="67050"/>
            <a:ext cx="5763900" cy="3972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6000"/>
              <a:buFont typeface="Arial"/>
              <a:buNone/>
            </a:pPr>
            <a:r>
              <a:rPr b="0" i="0" lang="en" sz="6000" u="none" cap="none" strike="noStrike">
                <a:solidFill>
                  <a:srgbClr val="FFFFFF"/>
                </a:solidFill>
                <a:latin typeface="Montserrat"/>
                <a:ea typeface="Montserrat"/>
                <a:cs typeface="Montserrat"/>
                <a:sym typeface="Montserrat"/>
              </a:rPr>
              <a:t>CEOS Plenary 2025</a:t>
            </a:r>
            <a:endParaRPr b="0" i="0" sz="6000" u="none" cap="none" strike="noStrike">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 sz="5300">
                <a:solidFill>
                  <a:srgbClr val="93C47D"/>
                </a:solidFill>
                <a:latin typeface="Montserrat"/>
                <a:ea typeface="Montserrat"/>
                <a:cs typeface="Montserrat"/>
                <a:sym typeface="Montserrat"/>
              </a:rPr>
              <a:t>GEOGLAM</a:t>
            </a:r>
            <a:endParaRPr b="0" i="1" sz="2500" u="none" cap="none" strike="noStrike">
              <a:solidFill>
                <a:srgbClr val="FFFFFF"/>
              </a:solidFill>
              <a:latin typeface="Montserrat"/>
              <a:ea typeface="Montserrat"/>
              <a:cs typeface="Montserrat"/>
              <a:sym typeface="Montserrat"/>
            </a:endParaRPr>
          </a:p>
        </p:txBody>
      </p:sp>
      <p:sp>
        <p:nvSpPr>
          <p:cNvPr id="124" name="Google Shape;124;p13"/>
          <p:cNvSpPr/>
          <p:nvPr/>
        </p:nvSpPr>
        <p:spPr>
          <a:xfrm>
            <a:off x="4252225" y="2648350"/>
            <a:ext cx="4833000" cy="2428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1700"/>
              <a:buFont typeface="Arial"/>
              <a:buNone/>
            </a:pPr>
            <a:r>
              <a:t/>
            </a:r>
            <a:endParaRPr b="1" i="0" sz="1700" u="none" cap="none" strike="noStrike">
              <a:solidFill>
                <a:srgbClr val="33445F"/>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1700"/>
              <a:buFont typeface="Arial"/>
              <a:buNone/>
            </a:pPr>
            <a:r>
              <a:rPr b="1" lang="en" sz="1700">
                <a:solidFill>
                  <a:srgbClr val="33445F"/>
                </a:solidFill>
                <a:latin typeface="Montserrat"/>
                <a:ea typeface="Montserrat"/>
                <a:cs typeface="Montserrat"/>
                <a:sym typeface="Montserrat"/>
              </a:rPr>
              <a:t>Alyssa Whitcraft</a:t>
            </a:r>
            <a:endParaRPr b="1" sz="1700">
              <a:solidFill>
                <a:srgbClr val="33445F"/>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1700"/>
              <a:buFont typeface="Arial"/>
              <a:buNone/>
            </a:pPr>
            <a:r>
              <a:rPr b="1" lang="en" sz="1700">
                <a:solidFill>
                  <a:srgbClr val="33445F"/>
                </a:solidFill>
                <a:latin typeface="Montserrat"/>
                <a:ea typeface="Montserrat"/>
                <a:cs typeface="Montserrat"/>
                <a:sym typeface="Montserrat"/>
              </a:rPr>
              <a:t>GEOGLAM</a:t>
            </a:r>
            <a:endParaRPr b="1" sz="1700">
              <a:solidFill>
                <a:srgbClr val="33445F"/>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1700"/>
              <a:buFont typeface="Arial"/>
              <a:buNone/>
            </a:pPr>
            <a:r>
              <a:rPr b="1" lang="en" sz="1700">
                <a:solidFill>
                  <a:srgbClr val="33445F"/>
                </a:solidFill>
                <a:latin typeface="Montserrat"/>
                <a:ea typeface="Montserrat"/>
                <a:cs typeface="Montserrat"/>
                <a:sym typeface="Montserrat"/>
              </a:rPr>
              <a:t>A</a:t>
            </a:r>
            <a:r>
              <a:rPr b="1" i="0" lang="en" sz="1700" u="none" cap="none" strike="noStrike">
                <a:solidFill>
                  <a:srgbClr val="33445F"/>
                </a:solidFill>
                <a:latin typeface="Montserrat"/>
                <a:ea typeface="Montserrat"/>
                <a:cs typeface="Montserrat"/>
                <a:sym typeface="Montserrat"/>
              </a:rPr>
              <a:t>genda Item #7.6</a:t>
            </a:r>
            <a:endParaRPr b="0" i="0" sz="9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1700"/>
              <a:buFont typeface="Arial"/>
              <a:buNone/>
            </a:pPr>
            <a:r>
              <a:rPr b="1" i="0" lang="en" sz="1700" u="none" cap="none" strike="noStrike">
                <a:solidFill>
                  <a:srgbClr val="33445F"/>
                </a:solidFill>
                <a:latin typeface="Montserrat"/>
                <a:ea typeface="Montserrat"/>
                <a:cs typeface="Montserrat"/>
                <a:sym typeface="Montserrat"/>
              </a:rPr>
              <a:t>39th CEOS Plenary</a:t>
            </a:r>
            <a:endParaRPr b="1" i="0" sz="1700" u="none" cap="none" strike="noStrike">
              <a:solidFill>
                <a:srgbClr val="33445F"/>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1700"/>
              <a:buFont typeface="Arial"/>
              <a:buNone/>
            </a:pPr>
            <a:r>
              <a:rPr b="1" i="0" lang="en" sz="1700" u="none" cap="none" strike="noStrike">
                <a:solidFill>
                  <a:srgbClr val="33445F"/>
                </a:solidFill>
                <a:latin typeface="Montserrat"/>
                <a:ea typeface="Montserrat"/>
                <a:cs typeface="Montserrat"/>
                <a:sym typeface="Montserrat"/>
              </a:rPr>
              <a:t>Bath, United Kingdom</a:t>
            </a:r>
            <a:endParaRPr b="1" i="0" sz="1700" u="none" cap="none" strike="noStrike">
              <a:solidFill>
                <a:srgbClr val="33445F"/>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1700"/>
              <a:buFont typeface="Arial"/>
              <a:buNone/>
            </a:pPr>
            <a:r>
              <a:rPr b="1" i="0" lang="en" sz="1700" u="none" cap="none" strike="noStrike">
                <a:solidFill>
                  <a:srgbClr val="33445F"/>
                </a:solidFill>
                <a:latin typeface="Montserrat"/>
                <a:ea typeface="Montserrat"/>
                <a:cs typeface="Montserrat"/>
                <a:sym typeface="Montserrat"/>
              </a:rPr>
              <a:t>4th - 6th November, 2025</a:t>
            </a:r>
            <a:endParaRPr b="1" i="0" sz="1700" u="none" cap="none" strike="noStrike">
              <a:solidFill>
                <a:srgbClr val="33445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2"/>
          <p:cNvSpPr txBox="1"/>
          <p:nvPr>
            <p:ph type="title"/>
          </p:nvPr>
        </p:nvSpPr>
        <p:spPr>
          <a:xfrm>
            <a:off x="132036" y="131954"/>
            <a:ext cx="70404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2900"/>
              <a:t>With Gratitude to Dr. Bradley Doorn</a:t>
            </a:r>
            <a:endParaRPr sz="2900"/>
          </a:p>
        </p:txBody>
      </p:sp>
      <p:sp>
        <p:nvSpPr>
          <p:cNvPr id="248" name="Google Shape;248;p22"/>
          <p:cNvSpPr txBox="1"/>
          <p:nvPr>
            <p:ph idx="1" type="body"/>
          </p:nvPr>
        </p:nvSpPr>
        <p:spPr>
          <a:xfrm>
            <a:off x="255019" y="852881"/>
            <a:ext cx="3563100" cy="3930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600"/>
              </a:spcBef>
              <a:spcAft>
                <a:spcPts val="0"/>
              </a:spcAft>
              <a:buNone/>
            </a:pPr>
            <a:r>
              <a:rPr b="1" lang="en" sz="1400">
                <a:latin typeface="Montserrat"/>
                <a:ea typeface="Montserrat"/>
                <a:cs typeface="Montserrat"/>
                <a:sym typeface="Montserrat"/>
              </a:rPr>
              <a:t>Brad Doorn retired from NASA in July 2025 after 40 years of government service</a:t>
            </a:r>
            <a:endParaRPr b="1" sz="1400">
              <a:latin typeface="Montserrat"/>
              <a:ea typeface="Montserrat"/>
              <a:cs typeface="Montserrat"/>
              <a:sym typeface="Montserrat"/>
            </a:endParaRPr>
          </a:p>
          <a:p>
            <a:pPr indent="0" lvl="0" marL="0" rtl="0" algn="l">
              <a:lnSpc>
                <a:spcPct val="100000"/>
              </a:lnSpc>
              <a:spcBef>
                <a:spcPts val="600"/>
              </a:spcBef>
              <a:spcAft>
                <a:spcPts val="0"/>
              </a:spcAft>
              <a:buNone/>
            </a:pPr>
            <a:r>
              <a:rPr b="1" lang="en" sz="1400">
                <a:latin typeface="Montserrat"/>
                <a:ea typeface="Montserrat"/>
                <a:cs typeface="Montserrat"/>
                <a:sym typeface="Montserrat"/>
              </a:rPr>
              <a:t>Highlights:</a:t>
            </a:r>
            <a:endParaRPr b="1" sz="1400">
              <a:latin typeface="Montserrat"/>
              <a:ea typeface="Montserrat"/>
              <a:cs typeface="Montserrat"/>
              <a:sym typeface="Montserrat"/>
            </a:endParaRPr>
          </a:p>
          <a:p>
            <a:pPr indent="-254000" lvl="0" marL="342900" rtl="0" algn="l">
              <a:lnSpc>
                <a:spcPct val="100000"/>
              </a:lnSpc>
              <a:spcBef>
                <a:spcPts val="600"/>
              </a:spcBef>
              <a:spcAft>
                <a:spcPts val="0"/>
              </a:spcAft>
              <a:buSzPts val="1400"/>
              <a:buFont typeface="Montserrat"/>
              <a:buChar char="●"/>
            </a:pPr>
            <a:r>
              <a:rPr lang="en" sz="1400">
                <a:latin typeface="Montserrat"/>
                <a:ea typeface="Montserrat"/>
                <a:cs typeface="Montserrat"/>
                <a:sym typeface="Montserrat"/>
              </a:rPr>
              <a:t>He started NASA’s Agriculture Applied Sciences Program in 2017, managed Water Resources 2008-2023</a:t>
            </a:r>
            <a:endParaRPr sz="1400">
              <a:latin typeface="Montserrat"/>
              <a:ea typeface="Montserrat"/>
              <a:cs typeface="Montserrat"/>
              <a:sym typeface="Montserrat"/>
            </a:endParaRPr>
          </a:p>
          <a:p>
            <a:pPr indent="-254000" lvl="0" marL="342900" rtl="0" algn="l">
              <a:lnSpc>
                <a:spcPct val="100000"/>
              </a:lnSpc>
              <a:spcBef>
                <a:spcPts val="600"/>
              </a:spcBef>
              <a:spcAft>
                <a:spcPts val="0"/>
              </a:spcAft>
              <a:buSzPts val="1400"/>
              <a:buFont typeface="Montserrat"/>
              <a:buChar char="●"/>
            </a:pPr>
            <a:r>
              <a:rPr lang="en" sz="1400">
                <a:latin typeface="Montserrat"/>
                <a:ea typeface="Montserrat"/>
                <a:cs typeface="Montserrat"/>
                <a:sym typeface="Montserrat"/>
              </a:rPr>
              <a:t>He served as (co-)lead of GEOGLAM Subgroup / AHWG from 2012 </a:t>
            </a:r>
            <a:r>
              <a:rPr i="1" lang="en" sz="1200">
                <a:latin typeface="Montserrat"/>
                <a:ea typeface="Montserrat"/>
                <a:cs typeface="Montserrat"/>
                <a:sym typeface="Montserrat"/>
              </a:rPr>
              <a:t>(far right, 2012)</a:t>
            </a:r>
            <a:endParaRPr i="1" sz="1200">
              <a:latin typeface="Montserrat"/>
              <a:ea typeface="Montserrat"/>
              <a:cs typeface="Montserrat"/>
              <a:sym typeface="Montserrat"/>
            </a:endParaRPr>
          </a:p>
          <a:p>
            <a:pPr indent="-254000" lvl="0" marL="342900" rtl="0" algn="l">
              <a:lnSpc>
                <a:spcPct val="100000"/>
              </a:lnSpc>
              <a:spcBef>
                <a:spcPts val="600"/>
              </a:spcBef>
              <a:spcAft>
                <a:spcPts val="0"/>
              </a:spcAft>
              <a:buSzPts val="1400"/>
              <a:buFont typeface="Montserrat"/>
              <a:buChar char="●"/>
            </a:pPr>
            <a:r>
              <a:rPr lang="en" sz="1400">
                <a:latin typeface="Montserrat"/>
                <a:ea typeface="Montserrat"/>
                <a:cs typeface="Montserrat"/>
                <a:sym typeface="Montserrat"/>
              </a:rPr>
              <a:t>He was one of GEOGLAM’s largest supporters (even when it was GEO Ag Task 07-03) </a:t>
            </a:r>
            <a:r>
              <a:rPr i="1" lang="en" sz="1200">
                <a:latin typeface="Montserrat"/>
                <a:ea typeface="Montserrat"/>
                <a:cs typeface="Montserrat"/>
                <a:sym typeface="Montserrat"/>
              </a:rPr>
              <a:t>(bottom, 2007)</a:t>
            </a:r>
            <a:endParaRPr sz="1400">
              <a:latin typeface="Montserrat"/>
              <a:ea typeface="Montserrat"/>
              <a:cs typeface="Montserrat"/>
              <a:sym typeface="Montserrat"/>
            </a:endParaRPr>
          </a:p>
          <a:p>
            <a:pPr indent="0" lvl="0" marL="0" rtl="0" algn="l">
              <a:lnSpc>
                <a:spcPct val="100000"/>
              </a:lnSpc>
              <a:spcBef>
                <a:spcPts val="600"/>
              </a:spcBef>
              <a:spcAft>
                <a:spcPts val="0"/>
              </a:spcAft>
              <a:buNone/>
            </a:pPr>
            <a:r>
              <a:rPr b="1" lang="en" sz="1400">
                <a:latin typeface="Montserrat"/>
                <a:ea typeface="Montserrat"/>
                <a:cs typeface="Montserrat"/>
                <a:sym typeface="Montserrat"/>
              </a:rPr>
              <a:t>What’s next?</a:t>
            </a:r>
            <a:r>
              <a:rPr lang="en" sz="1400">
                <a:latin typeface="Montserrat"/>
                <a:ea typeface="Montserrat"/>
                <a:cs typeface="Montserrat"/>
                <a:sym typeface="Montserrat"/>
              </a:rPr>
              <a:t> → he will continue teaching at Penn State University</a:t>
            </a:r>
            <a:endParaRPr sz="1400">
              <a:latin typeface="Montserrat"/>
              <a:ea typeface="Montserrat"/>
              <a:cs typeface="Montserrat"/>
              <a:sym typeface="Montserrat"/>
            </a:endParaRPr>
          </a:p>
        </p:txBody>
      </p:sp>
      <p:pic>
        <p:nvPicPr>
          <p:cNvPr id="249" name="Google Shape;249;p22"/>
          <p:cNvPicPr preferRelativeResize="0"/>
          <p:nvPr/>
        </p:nvPicPr>
        <p:blipFill rotWithShape="1">
          <a:blip r:embed="rId3">
            <a:alphaModFix/>
          </a:blip>
          <a:srcRect b="0" l="0" r="0" t="0"/>
          <a:stretch/>
        </p:blipFill>
        <p:spPr>
          <a:xfrm>
            <a:off x="5612028" y="1084443"/>
            <a:ext cx="3531976" cy="2660380"/>
          </a:xfrm>
          <a:prstGeom prst="rect">
            <a:avLst/>
          </a:prstGeom>
          <a:noFill/>
          <a:ln cap="flat" cmpd="sng" w="9525">
            <a:solidFill>
              <a:schemeClr val="lt1"/>
            </a:solidFill>
            <a:prstDash val="solid"/>
            <a:round/>
            <a:headEnd len="sm" w="sm" type="none"/>
            <a:tailEnd len="sm" w="sm" type="none"/>
          </a:ln>
        </p:spPr>
      </p:pic>
      <p:sp>
        <p:nvSpPr>
          <p:cNvPr id="250" name="Google Shape;250;p22"/>
          <p:cNvSpPr/>
          <p:nvPr/>
        </p:nvSpPr>
        <p:spPr>
          <a:xfrm>
            <a:off x="7490291" y="1939814"/>
            <a:ext cx="257700" cy="297600"/>
          </a:xfrm>
          <a:prstGeom prst="ellipse">
            <a:avLst/>
          </a:prstGeom>
          <a:noFill/>
          <a:ln cap="flat" cmpd="sng" w="14300">
            <a:solidFill>
              <a:srgbClr val="FF00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t/>
            </a:r>
            <a:endParaRPr sz="1100"/>
          </a:p>
        </p:txBody>
      </p:sp>
      <p:pic>
        <p:nvPicPr>
          <p:cNvPr id="251" name="Google Shape;251;p22"/>
          <p:cNvPicPr preferRelativeResize="0"/>
          <p:nvPr/>
        </p:nvPicPr>
        <p:blipFill>
          <a:blip r:embed="rId4">
            <a:alphaModFix/>
          </a:blip>
          <a:stretch>
            <a:fillRect/>
          </a:stretch>
        </p:blipFill>
        <p:spPr>
          <a:xfrm>
            <a:off x="3758697" y="2994356"/>
            <a:ext cx="4643681" cy="1943869"/>
          </a:xfrm>
          <a:prstGeom prst="rect">
            <a:avLst/>
          </a:prstGeom>
          <a:noFill/>
          <a:ln>
            <a:noFill/>
          </a:ln>
        </p:spPr>
      </p:pic>
      <p:sp>
        <p:nvSpPr>
          <p:cNvPr id="252" name="Google Shape;252;p22"/>
          <p:cNvSpPr/>
          <p:nvPr/>
        </p:nvSpPr>
        <p:spPr>
          <a:xfrm>
            <a:off x="5082617" y="3273723"/>
            <a:ext cx="257700" cy="297600"/>
          </a:xfrm>
          <a:prstGeom prst="ellipse">
            <a:avLst/>
          </a:prstGeom>
          <a:noFill/>
          <a:ln cap="flat" cmpd="sng" w="14300">
            <a:solidFill>
              <a:srgbClr val="FF00FF"/>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253" name="Google Shape;253;p22"/>
          <p:cNvPicPr preferRelativeResize="0"/>
          <p:nvPr/>
        </p:nvPicPr>
        <p:blipFill rotWithShape="1">
          <a:blip r:embed="rId5">
            <a:alphaModFix/>
          </a:blip>
          <a:srcRect b="0" l="6260" r="29727" t="4214"/>
          <a:stretch/>
        </p:blipFill>
        <p:spPr>
          <a:xfrm>
            <a:off x="4086802" y="823332"/>
            <a:ext cx="1630576" cy="16258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3"/>
          <p:cNvSpPr txBox="1"/>
          <p:nvPr>
            <p:ph type="title"/>
          </p:nvPr>
        </p:nvSpPr>
        <p:spPr>
          <a:xfrm>
            <a:off x="132036" y="131954"/>
            <a:ext cx="70401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Thank you</a:t>
            </a:r>
            <a:endParaRPr/>
          </a:p>
        </p:txBody>
      </p:sp>
      <p:sp>
        <p:nvSpPr>
          <p:cNvPr id="259" name="Google Shape;259;p23"/>
          <p:cNvSpPr txBox="1"/>
          <p:nvPr>
            <p:ph idx="1" type="body"/>
          </p:nvPr>
        </p:nvSpPr>
        <p:spPr>
          <a:xfrm>
            <a:off x="243175" y="1168900"/>
            <a:ext cx="8621700" cy="34971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1900"/>
              <a:t>Contact</a:t>
            </a:r>
            <a:r>
              <a:rPr lang="en" sz="1900"/>
              <a:t>:</a:t>
            </a:r>
            <a:endParaRPr sz="1900"/>
          </a:p>
          <a:p>
            <a:pPr indent="-349250" lvl="0" marL="457200" rtl="0" algn="l">
              <a:spcBef>
                <a:spcPts val="800"/>
              </a:spcBef>
              <a:spcAft>
                <a:spcPts val="0"/>
              </a:spcAft>
              <a:buSzPts val="1900"/>
              <a:buChar char="-"/>
            </a:pPr>
            <a:r>
              <a:rPr lang="en" sz="1900"/>
              <a:t>Alyssa Whitcraft, GEOGLAM Programme Scientist - </a:t>
            </a:r>
            <a:r>
              <a:rPr lang="en" sz="1900" u="sng">
                <a:solidFill>
                  <a:schemeClr val="hlink"/>
                </a:solidFill>
                <a:hlinkClick r:id="rId3"/>
              </a:rPr>
              <a:t>akwhitcraft@geoglam.org</a:t>
            </a:r>
            <a:r>
              <a:rPr lang="en" sz="1900"/>
              <a:t> </a:t>
            </a:r>
            <a:endParaRPr sz="1900"/>
          </a:p>
          <a:p>
            <a:pPr indent="0" lvl="0" marL="457200" rtl="0" algn="l">
              <a:spcBef>
                <a:spcPts val="800"/>
              </a:spcBef>
              <a:spcAft>
                <a:spcPts val="0"/>
              </a:spcAft>
              <a:buNone/>
            </a:pPr>
            <a:r>
              <a:t/>
            </a:r>
            <a:endParaRPr sz="1900"/>
          </a:p>
          <a:p>
            <a:pPr indent="-349250" lvl="0" marL="457200" rtl="0" algn="l">
              <a:spcBef>
                <a:spcPts val="800"/>
              </a:spcBef>
              <a:spcAft>
                <a:spcPts val="0"/>
              </a:spcAft>
              <a:buSzPts val="1900"/>
              <a:buChar char="-"/>
            </a:pPr>
            <a:r>
              <a:rPr lang="en" sz="1900"/>
              <a:t>Sven Gilliams, GEOGLAM Secretariat Director - </a:t>
            </a:r>
            <a:r>
              <a:rPr lang="en" sz="1900" u="sng">
                <a:solidFill>
                  <a:schemeClr val="hlink"/>
                </a:solidFill>
                <a:hlinkClick r:id="rId4"/>
              </a:rPr>
              <a:t>sgilliams@geosec.org</a:t>
            </a:r>
            <a:r>
              <a:rPr lang="en" sz="1900"/>
              <a:t> </a:t>
            </a:r>
            <a:endParaRPr sz="1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4"/>
          <p:cNvSpPr txBox="1"/>
          <p:nvPr>
            <p:ph idx="1" type="body"/>
          </p:nvPr>
        </p:nvSpPr>
        <p:spPr>
          <a:xfrm>
            <a:off x="182381" y="876675"/>
            <a:ext cx="6466200" cy="26229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 sz="3100"/>
              <a:t>Appendix</a:t>
            </a:r>
            <a:endParaRPr sz="3100"/>
          </a:p>
        </p:txBody>
      </p:sp>
      <p:sp>
        <p:nvSpPr>
          <p:cNvPr id="265" name="Google Shape;265;p24"/>
          <p:cNvSpPr txBox="1"/>
          <p:nvPr>
            <p:ph type="title"/>
          </p:nvPr>
        </p:nvSpPr>
        <p:spPr>
          <a:xfrm>
            <a:off x="99027" y="98965"/>
            <a:ext cx="5280000" cy="4383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Appendix</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5"/>
          <p:cNvSpPr txBox="1"/>
          <p:nvPr>
            <p:ph type="title"/>
          </p:nvPr>
        </p:nvSpPr>
        <p:spPr>
          <a:xfrm>
            <a:off x="132036" y="34899"/>
            <a:ext cx="70404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2700"/>
              <a:t>GEOGLAM EAV Audiences &amp; </a:t>
            </a:r>
            <a:br>
              <a:rPr lang="en" sz="2700"/>
            </a:br>
            <a:r>
              <a:rPr lang="en" sz="2700"/>
              <a:t>What to Show Them</a:t>
            </a:r>
            <a:endParaRPr sz="2700"/>
          </a:p>
        </p:txBody>
      </p:sp>
      <p:graphicFrame>
        <p:nvGraphicFramePr>
          <p:cNvPr id="271" name="Google Shape;271;p25"/>
          <p:cNvGraphicFramePr/>
          <p:nvPr/>
        </p:nvGraphicFramePr>
        <p:xfrm>
          <a:off x="28036" y="842225"/>
          <a:ext cx="3000000" cy="3000000"/>
        </p:xfrm>
        <a:graphic>
          <a:graphicData uri="http://schemas.openxmlformats.org/drawingml/2006/table">
            <a:tbl>
              <a:tblPr>
                <a:noFill/>
                <a:tableStyleId>{18B4545B-E03F-4C5A-BEDC-05A4CCF279EF}</a:tableStyleId>
              </a:tblPr>
              <a:tblGrid>
                <a:gridCol w="1203925"/>
                <a:gridCol w="2000575"/>
                <a:gridCol w="3056025"/>
                <a:gridCol w="2848525"/>
              </a:tblGrid>
              <a:tr h="465375">
                <a:tc>
                  <a:txBody>
                    <a:bodyPr/>
                    <a:lstStyle/>
                    <a:p>
                      <a:pPr indent="0" lvl="0" marL="0" rtl="0" algn="l">
                        <a:lnSpc>
                          <a:spcPct val="115000"/>
                        </a:lnSpc>
                        <a:spcBef>
                          <a:spcPts val="0"/>
                        </a:spcBef>
                        <a:spcAft>
                          <a:spcPts val="0"/>
                        </a:spcAft>
                        <a:buNone/>
                      </a:pPr>
                      <a:r>
                        <a:rPr b="1" lang="en" sz="900">
                          <a:latin typeface="Montserrat"/>
                          <a:ea typeface="Montserrat"/>
                          <a:cs typeface="Montserrat"/>
                          <a:sym typeface="Montserrat"/>
                        </a:rPr>
                        <a:t>Audience for GEOGLAM’s EAV Efforts</a:t>
                      </a:r>
                      <a:endParaRPr sz="900">
                        <a:latin typeface="Montserrat"/>
                        <a:ea typeface="Montserrat"/>
                        <a:cs typeface="Montserrat"/>
                        <a:sym typeface="Montserrat"/>
                      </a:endParaRPr>
                    </a:p>
                  </a:txBody>
                  <a:tcPr marT="19050" marB="19050" marR="19050" marL="19050" anchor="b">
                    <a:lnL cap="flat" cmpd="sng" w="7150">
                      <a:solidFill>
                        <a:srgbClr val="000000"/>
                      </a:solidFill>
                      <a:prstDash val="solid"/>
                      <a:round/>
                      <a:headEnd len="sm" w="sm" type="none"/>
                      <a:tailEnd len="sm" w="sm" type="none"/>
                    </a:lnL>
                    <a:lnR cap="flat" cmpd="sng" w="7150">
                      <a:solidFill>
                        <a:srgbClr val="CCCCCC"/>
                      </a:solidFill>
                      <a:prstDash val="solid"/>
                      <a:round/>
                      <a:headEnd len="sm" w="sm" type="none"/>
                      <a:tailEnd len="sm" w="sm" type="none"/>
                    </a:lnR>
                    <a:lnT cap="flat" cmpd="sng" w="7150">
                      <a:solidFill>
                        <a:srgbClr val="000000"/>
                      </a:solidFill>
                      <a:prstDash val="solid"/>
                      <a:round/>
                      <a:headEnd len="sm" w="sm" type="none"/>
                      <a:tailEnd len="sm" w="sm" type="none"/>
                    </a:lnT>
                    <a:lnB cap="flat" cmpd="sng" w="71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b="1" lang="en" sz="900">
                          <a:latin typeface="Montserrat"/>
                          <a:ea typeface="Montserrat"/>
                          <a:cs typeface="Montserrat"/>
                          <a:sym typeface="Montserrat"/>
                        </a:rPr>
                        <a:t>What GEOGLAM wants from them</a:t>
                      </a:r>
                      <a:endParaRPr sz="900">
                        <a:latin typeface="Montserrat"/>
                        <a:ea typeface="Montserrat"/>
                        <a:cs typeface="Montserrat"/>
                        <a:sym typeface="Montserrat"/>
                      </a:endParaRPr>
                    </a:p>
                  </a:txBody>
                  <a:tcPr marT="19050" marB="19050" marR="19050" marL="19050" anchor="b">
                    <a:lnL cap="flat" cmpd="sng" w="7150">
                      <a:solidFill>
                        <a:srgbClr val="CCCCCC"/>
                      </a:solidFill>
                      <a:prstDash val="solid"/>
                      <a:round/>
                      <a:headEnd len="sm" w="sm" type="none"/>
                      <a:tailEnd len="sm" w="sm" type="none"/>
                    </a:lnL>
                    <a:lnR cap="flat" cmpd="sng" w="7150">
                      <a:solidFill>
                        <a:srgbClr val="CCCCCC"/>
                      </a:solidFill>
                      <a:prstDash val="solid"/>
                      <a:round/>
                      <a:headEnd len="sm" w="sm" type="none"/>
                      <a:tailEnd len="sm" w="sm" type="none"/>
                    </a:lnR>
                    <a:lnT cap="flat" cmpd="sng" w="7150">
                      <a:solidFill>
                        <a:srgbClr val="000000"/>
                      </a:solidFill>
                      <a:prstDash val="solid"/>
                      <a:round/>
                      <a:headEnd len="sm" w="sm" type="none"/>
                      <a:tailEnd len="sm" w="sm" type="none"/>
                    </a:lnT>
                    <a:lnB cap="flat" cmpd="sng" w="71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b="1" lang="en" sz="900">
                          <a:latin typeface="Montserrat"/>
                          <a:ea typeface="Montserrat"/>
                          <a:cs typeface="Montserrat"/>
                          <a:sym typeface="Montserrat"/>
                        </a:rPr>
                        <a:t>What they want to know from GEOGLAM’s EAV efforts</a:t>
                      </a:r>
                      <a:endParaRPr sz="900">
                        <a:latin typeface="Montserrat"/>
                        <a:ea typeface="Montserrat"/>
                        <a:cs typeface="Montserrat"/>
                        <a:sym typeface="Montserrat"/>
                      </a:endParaRPr>
                    </a:p>
                  </a:txBody>
                  <a:tcPr marT="19050" marB="19050" marR="19050" marL="19050" anchor="b">
                    <a:lnL cap="flat" cmpd="sng" w="7150">
                      <a:solidFill>
                        <a:srgbClr val="CCCCCC"/>
                      </a:solidFill>
                      <a:prstDash val="solid"/>
                      <a:round/>
                      <a:headEnd len="sm" w="sm" type="none"/>
                      <a:tailEnd len="sm" w="sm" type="none"/>
                    </a:lnL>
                    <a:lnR cap="flat" cmpd="sng" w="7150">
                      <a:solidFill>
                        <a:srgbClr val="CCCCCC"/>
                      </a:solidFill>
                      <a:prstDash val="solid"/>
                      <a:round/>
                      <a:headEnd len="sm" w="sm" type="none"/>
                      <a:tailEnd len="sm" w="sm" type="none"/>
                    </a:lnR>
                    <a:lnT cap="flat" cmpd="sng" w="7150">
                      <a:solidFill>
                        <a:srgbClr val="000000"/>
                      </a:solidFill>
                      <a:prstDash val="solid"/>
                      <a:round/>
                      <a:headEnd len="sm" w="sm" type="none"/>
                      <a:tailEnd len="sm" w="sm" type="none"/>
                    </a:lnT>
                    <a:lnB cap="flat" cmpd="sng" w="71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b="1" lang="en" sz="900">
                          <a:latin typeface="Montserrat"/>
                          <a:ea typeface="Montserrat"/>
                          <a:cs typeface="Montserrat"/>
                          <a:sym typeface="Montserrat"/>
                        </a:rPr>
                        <a:t>What GEOGLAM EAV WG shows them</a:t>
                      </a:r>
                      <a:endParaRPr sz="900">
                        <a:latin typeface="Montserrat"/>
                        <a:ea typeface="Montserrat"/>
                        <a:cs typeface="Montserrat"/>
                        <a:sym typeface="Montserrat"/>
                      </a:endParaRPr>
                    </a:p>
                  </a:txBody>
                  <a:tcPr marT="19050" marB="19050" marR="19050" marL="19050" anchor="b">
                    <a:lnL cap="flat" cmpd="sng" w="7150">
                      <a:solidFill>
                        <a:srgbClr val="CCCCCC"/>
                      </a:solidFill>
                      <a:prstDash val="solid"/>
                      <a:round/>
                      <a:headEnd len="sm" w="sm" type="none"/>
                      <a:tailEnd len="sm" w="sm" type="none"/>
                    </a:lnL>
                    <a:lnR cap="flat" cmpd="sng" w="7150">
                      <a:solidFill>
                        <a:srgbClr val="000000"/>
                      </a:solidFill>
                      <a:prstDash val="solid"/>
                      <a:round/>
                      <a:headEnd len="sm" w="sm" type="none"/>
                      <a:tailEnd len="sm" w="sm" type="none"/>
                    </a:lnR>
                    <a:lnT cap="flat" cmpd="sng" w="7150">
                      <a:solidFill>
                        <a:srgbClr val="000000"/>
                      </a:solidFill>
                      <a:prstDash val="solid"/>
                      <a:round/>
                      <a:headEnd len="sm" w="sm" type="none"/>
                      <a:tailEnd len="sm" w="sm" type="none"/>
                    </a:lnT>
                    <a:lnB cap="flat" cmpd="sng" w="7150">
                      <a:solidFill>
                        <a:srgbClr val="CCCCCC"/>
                      </a:solidFill>
                      <a:prstDash val="solid"/>
                      <a:round/>
                      <a:headEnd len="sm" w="sm" type="none"/>
                      <a:tailEnd len="sm" w="sm" type="none"/>
                    </a:lnB>
                    <a:solidFill>
                      <a:schemeClr val="lt1"/>
                    </a:solidFill>
                  </a:tcPr>
                </a:tc>
              </a:tr>
              <a:tr h="655325">
                <a:tc>
                  <a:txBody>
                    <a:bodyPr/>
                    <a:lstStyle/>
                    <a:p>
                      <a:pPr indent="0" lvl="0" marL="0" rtl="0" algn="l">
                        <a:lnSpc>
                          <a:spcPct val="115000"/>
                        </a:lnSpc>
                        <a:spcBef>
                          <a:spcPts val="0"/>
                        </a:spcBef>
                        <a:spcAft>
                          <a:spcPts val="0"/>
                        </a:spcAft>
                        <a:buNone/>
                      </a:pPr>
                      <a:r>
                        <a:rPr b="1" lang="en" sz="900">
                          <a:latin typeface="Montserrat"/>
                          <a:ea typeface="Montserrat"/>
                          <a:cs typeface="Montserrat"/>
                          <a:sym typeface="Montserrat"/>
                        </a:rPr>
                        <a:t>Funders / donors</a:t>
                      </a:r>
                      <a:endParaRPr b="1" sz="900">
                        <a:latin typeface="Montserrat"/>
                        <a:ea typeface="Montserrat"/>
                        <a:cs typeface="Montserrat"/>
                        <a:sym typeface="Montserrat"/>
                      </a:endParaRPr>
                    </a:p>
                  </a:txBody>
                  <a:tcPr marT="19050" marB="19050" marR="19050" marL="19050" anchor="b">
                    <a:lnL cap="flat" cmpd="sng" w="7150">
                      <a:solidFill>
                        <a:srgbClr val="000000"/>
                      </a:solidFill>
                      <a:prstDash val="solid"/>
                      <a:round/>
                      <a:headEnd len="sm" w="sm" type="none"/>
                      <a:tailEnd len="sm" w="sm" type="none"/>
                    </a:lnL>
                    <a:lnR cap="flat" cmpd="sng" w="7150">
                      <a:solidFill>
                        <a:srgbClr val="CCCCCC"/>
                      </a:solidFill>
                      <a:prstDash val="solid"/>
                      <a:round/>
                      <a:headEnd len="sm" w="sm" type="none"/>
                      <a:tailEnd len="sm" w="sm" type="none"/>
                    </a:lnR>
                    <a:lnT cap="flat" cmpd="sng" w="7150">
                      <a:solidFill>
                        <a:srgbClr val="CCCCCC"/>
                      </a:solidFill>
                      <a:prstDash val="solid"/>
                      <a:round/>
                      <a:headEnd len="sm" w="sm" type="none"/>
                      <a:tailEnd len="sm" w="sm" type="none"/>
                    </a:lnT>
                    <a:lnB cap="flat" cmpd="sng" w="71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latin typeface="Montserrat"/>
                          <a:ea typeface="Montserrat"/>
                          <a:cs typeface="Montserrat"/>
                          <a:sym typeface="Montserrat"/>
                        </a:rPr>
                        <a:t>Money for innovation research and in-situ data collection</a:t>
                      </a:r>
                      <a:endParaRPr sz="900">
                        <a:latin typeface="Montserrat"/>
                        <a:ea typeface="Montserrat"/>
                        <a:cs typeface="Montserrat"/>
                        <a:sym typeface="Montserrat"/>
                      </a:endParaRPr>
                    </a:p>
                  </a:txBody>
                  <a:tcPr marT="19050" marB="19050" marR="19050" marL="19050" anchor="b">
                    <a:lnL cap="flat" cmpd="sng" w="7150">
                      <a:solidFill>
                        <a:srgbClr val="CCCCCC"/>
                      </a:solidFill>
                      <a:prstDash val="solid"/>
                      <a:round/>
                      <a:headEnd len="sm" w="sm" type="none"/>
                      <a:tailEnd len="sm" w="sm" type="none"/>
                    </a:lnL>
                    <a:lnR cap="flat" cmpd="sng" w="7150">
                      <a:solidFill>
                        <a:srgbClr val="CCCCCC"/>
                      </a:solidFill>
                      <a:prstDash val="solid"/>
                      <a:round/>
                      <a:headEnd len="sm" w="sm" type="none"/>
                      <a:tailEnd len="sm" w="sm" type="none"/>
                    </a:lnR>
                    <a:lnT cap="flat" cmpd="sng" w="7150">
                      <a:solidFill>
                        <a:srgbClr val="CCCCCC"/>
                      </a:solidFill>
                      <a:prstDash val="solid"/>
                      <a:round/>
                      <a:headEnd len="sm" w="sm" type="none"/>
                      <a:tailEnd len="sm" w="sm" type="none"/>
                    </a:lnT>
                    <a:lnB cap="flat" cmpd="sng" w="71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latin typeface="Montserrat"/>
                          <a:ea typeface="Montserrat"/>
                          <a:cs typeface="Montserrat"/>
                          <a:sym typeface="Montserrat"/>
                        </a:rPr>
                        <a:t>What agriculture decision makers need (products, training, and underpinning materials) in order to achieve a desired impact</a:t>
                      </a:r>
                      <a:endParaRPr sz="900">
                        <a:latin typeface="Montserrat"/>
                        <a:ea typeface="Montserrat"/>
                        <a:cs typeface="Montserrat"/>
                        <a:sym typeface="Montserrat"/>
                      </a:endParaRPr>
                    </a:p>
                  </a:txBody>
                  <a:tcPr marT="19050" marB="19050" marR="19050" marL="19050" anchor="b">
                    <a:lnL cap="flat" cmpd="sng" w="7150">
                      <a:solidFill>
                        <a:srgbClr val="CCCCCC"/>
                      </a:solidFill>
                      <a:prstDash val="solid"/>
                      <a:round/>
                      <a:headEnd len="sm" w="sm" type="none"/>
                      <a:tailEnd len="sm" w="sm" type="none"/>
                    </a:lnL>
                    <a:lnR cap="flat" cmpd="sng" w="7150">
                      <a:solidFill>
                        <a:srgbClr val="CCCCCC"/>
                      </a:solidFill>
                      <a:prstDash val="solid"/>
                      <a:round/>
                      <a:headEnd len="sm" w="sm" type="none"/>
                      <a:tailEnd len="sm" w="sm" type="none"/>
                    </a:lnR>
                    <a:lnT cap="flat" cmpd="sng" w="7150">
                      <a:solidFill>
                        <a:srgbClr val="CCCCCC"/>
                      </a:solidFill>
                      <a:prstDash val="solid"/>
                      <a:round/>
                      <a:headEnd len="sm" w="sm" type="none"/>
                      <a:tailEnd len="sm" w="sm" type="none"/>
                    </a:lnT>
                    <a:lnB cap="flat" cmpd="sng" w="71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latin typeface="Montserrat"/>
                          <a:ea typeface="Montserrat"/>
                          <a:cs typeface="Montserrat"/>
                          <a:sym typeface="Montserrat"/>
                        </a:rPr>
                        <a:t>Constrained/time-limited funding ask which clearly link to impact that can be achieved from the innovation/in-situ data collection research in terms of human and environmental benefit.</a:t>
                      </a:r>
                      <a:endParaRPr sz="900">
                        <a:latin typeface="Montserrat"/>
                        <a:ea typeface="Montserrat"/>
                        <a:cs typeface="Montserrat"/>
                        <a:sym typeface="Montserrat"/>
                      </a:endParaRPr>
                    </a:p>
                  </a:txBody>
                  <a:tcPr marT="19050" marB="19050" marR="19050" marL="19050" anchor="b">
                    <a:lnL cap="flat" cmpd="sng" w="7150">
                      <a:solidFill>
                        <a:srgbClr val="CCCCCC"/>
                      </a:solidFill>
                      <a:prstDash val="solid"/>
                      <a:round/>
                      <a:headEnd len="sm" w="sm" type="none"/>
                      <a:tailEnd len="sm" w="sm" type="none"/>
                    </a:lnL>
                    <a:lnR cap="flat" cmpd="sng" w="7150">
                      <a:solidFill>
                        <a:srgbClr val="000000"/>
                      </a:solidFill>
                      <a:prstDash val="solid"/>
                      <a:round/>
                      <a:headEnd len="sm" w="sm" type="none"/>
                      <a:tailEnd len="sm" w="sm" type="none"/>
                    </a:lnR>
                    <a:lnT cap="flat" cmpd="sng" w="7150">
                      <a:solidFill>
                        <a:srgbClr val="CCCCCC"/>
                      </a:solidFill>
                      <a:prstDash val="solid"/>
                      <a:round/>
                      <a:headEnd len="sm" w="sm" type="none"/>
                      <a:tailEnd len="sm" w="sm" type="none"/>
                    </a:lnT>
                    <a:lnB cap="flat" cmpd="sng" w="7150">
                      <a:solidFill>
                        <a:srgbClr val="CCCCCC"/>
                      </a:solidFill>
                      <a:prstDash val="solid"/>
                      <a:round/>
                      <a:headEnd len="sm" w="sm" type="none"/>
                      <a:tailEnd len="sm" w="sm" type="none"/>
                    </a:lnB>
                    <a:solidFill>
                      <a:schemeClr val="lt1"/>
                    </a:solidFill>
                  </a:tcPr>
                </a:tc>
              </a:tr>
              <a:tr h="530300">
                <a:tc>
                  <a:txBody>
                    <a:bodyPr/>
                    <a:lstStyle/>
                    <a:p>
                      <a:pPr indent="0" lvl="0" marL="0" rtl="0" algn="l">
                        <a:lnSpc>
                          <a:spcPct val="115000"/>
                        </a:lnSpc>
                        <a:spcBef>
                          <a:spcPts val="0"/>
                        </a:spcBef>
                        <a:spcAft>
                          <a:spcPts val="0"/>
                        </a:spcAft>
                        <a:buNone/>
                      </a:pPr>
                      <a:r>
                        <a:rPr b="1" lang="en" sz="900">
                          <a:latin typeface="Montserrat"/>
                          <a:ea typeface="Montserrat"/>
                          <a:cs typeface="Montserrat"/>
                          <a:sym typeface="Montserrat"/>
                        </a:rPr>
                        <a:t>Agriculture decision-makers</a:t>
                      </a:r>
                      <a:endParaRPr b="1" sz="900">
                        <a:latin typeface="Montserrat"/>
                        <a:ea typeface="Montserrat"/>
                        <a:cs typeface="Montserrat"/>
                        <a:sym typeface="Montserrat"/>
                      </a:endParaRPr>
                    </a:p>
                  </a:txBody>
                  <a:tcPr marT="19050" marB="19050" marR="19050" marL="19050" anchor="b">
                    <a:lnL cap="flat" cmpd="sng" w="7150">
                      <a:solidFill>
                        <a:srgbClr val="000000"/>
                      </a:solidFill>
                      <a:prstDash val="solid"/>
                      <a:round/>
                      <a:headEnd len="sm" w="sm" type="none"/>
                      <a:tailEnd len="sm" w="sm" type="none"/>
                    </a:lnL>
                    <a:lnR cap="flat" cmpd="sng" w="7150">
                      <a:solidFill>
                        <a:srgbClr val="CCCCCC"/>
                      </a:solidFill>
                      <a:prstDash val="solid"/>
                      <a:round/>
                      <a:headEnd len="sm" w="sm" type="none"/>
                      <a:tailEnd len="sm" w="sm" type="none"/>
                    </a:lnR>
                    <a:lnT cap="flat" cmpd="sng" w="7150">
                      <a:solidFill>
                        <a:srgbClr val="CCCCCC"/>
                      </a:solidFill>
                      <a:prstDash val="solid"/>
                      <a:round/>
                      <a:headEnd len="sm" w="sm" type="none"/>
                      <a:tailEnd len="sm" w="sm" type="none"/>
                    </a:lnT>
                    <a:lnB cap="flat" cmpd="sng" w="71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latin typeface="Montserrat"/>
                          <a:ea typeface="Montserrat"/>
                          <a:cs typeface="Montserrat"/>
                          <a:sym typeface="Montserrat"/>
                        </a:rPr>
                        <a:t>To serve them - which justifies the entirety of agriculture monitoring</a:t>
                      </a:r>
                      <a:endParaRPr sz="900">
                        <a:latin typeface="Montserrat"/>
                        <a:ea typeface="Montserrat"/>
                        <a:cs typeface="Montserrat"/>
                        <a:sym typeface="Montserrat"/>
                      </a:endParaRPr>
                    </a:p>
                  </a:txBody>
                  <a:tcPr marT="19050" marB="19050" marR="19050" marL="19050" anchor="b">
                    <a:lnL cap="flat" cmpd="sng" w="7150">
                      <a:solidFill>
                        <a:srgbClr val="CCCCCC"/>
                      </a:solidFill>
                      <a:prstDash val="solid"/>
                      <a:round/>
                      <a:headEnd len="sm" w="sm" type="none"/>
                      <a:tailEnd len="sm" w="sm" type="none"/>
                    </a:lnL>
                    <a:lnR cap="flat" cmpd="sng" w="7150">
                      <a:solidFill>
                        <a:srgbClr val="CCCCCC"/>
                      </a:solidFill>
                      <a:prstDash val="solid"/>
                      <a:round/>
                      <a:headEnd len="sm" w="sm" type="none"/>
                      <a:tailEnd len="sm" w="sm" type="none"/>
                    </a:lnR>
                    <a:lnT cap="flat" cmpd="sng" w="7150">
                      <a:solidFill>
                        <a:srgbClr val="CCCCCC"/>
                      </a:solidFill>
                      <a:prstDash val="solid"/>
                      <a:round/>
                      <a:headEnd len="sm" w="sm" type="none"/>
                      <a:tailEnd len="sm" w="sm" type="none"/>
                    </a:lnT>
                    <a:lnB cap="flat" cmpd="sng" w="71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latin typeface="Montserrat"/>
                          <a:ea typeface="Montserrat"/>
                          <a:cs typeface="Montserrat"/>
                          <a:sym typeface="Montserrat"/>
                        </a:rPr>
                        <a:t>Which decision-relevant, satellite-derived agriculture information products are available to them, where to find them, and how to use them</a:t>
                      </a:r>
                      <a:endParaRPr sz="900">
                        <a:latin typeface="Montserrat"/>
                        <a:ea typeface="Montserrat"/>
                        <a:cs typeface="Montserrat"/>
                        <a:sym typeface="Montserrat"/>
                      </a:endParaRPr>
                    </a:p>
                  </a:txBody>
                  <a:tcPr marT="19050" marB="19050" marR="19050" marL="19050" anchor="b">
                    <a:lnL cap="flat" cmpd="sng" w="7150">
                      <a:solidFill>
                        <a:srgbClr val="CCCCCC"/>
                      </a:solidFill>
                      <a:prstDash val="solid"/>
                      <a:round/>
                      <a:headEnd len="sm" w="sm" type="none"/>
                      <a:tailEnd len="sm" w="sm" type="none"/>
                    </a:lnL>
                    <a:lnR cap="flat" cmpd="sng" w="7150">
                      <a:solidFill>
                        <a:srgbClr val="CCCCCC"/>
                      </a:solidFill>
                      <a:prstDash val="solid"/>
                      <a:round/>
                      <a:headEnd len="sm" w="sm" type="none"/>
                      <a:tailEnd len="sm" w="sm" type="none"/>
                    </a:lnR>
                    <a:lnT cap="flat" cmpd="sng" w="7150">
                      <a:solidFill>
                        <a:srgbClr val="CCCCCC"/>
                      </a:solidFill>
                      <a:prstDash val="solid"/>
                      <a:round/>
                      <a:headEnd len="sm" w="sm" type="none"/>
                      <a:tailEnd len="sm" w="sm" type="none"/>
                    </a:lnT>
                    <a:lnB cap="flat" cmpd="sng" w="71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latin typeface="Montserrat"/>
                          <a:ea typeface="Montserrat"/>
                          <a:cs typeface="Montserrat"/>
                          <a:sym typeface="Montserrat"/>
                        </a:rPr>
                        <a:t>A list of the agriculture information products. Where the decision-makers are also funders, we show them the above as well.</a:t>
                      </a:r>
                      <a:endParaRPr sz="900">
                        <a:latin typeface="Montserrat"/>
                        <a:ea typeface="Montserrat"/>
                        <a:cs typeface="Montserrat"/>
                        <a:sym typeface="Montserrat"/>
                      </a:endParaRPr>
                    </a:p>
                  </a:txBody>
                  <a:tcPr marT="19050" marB="19050" marR="19050" marL="19050" anchor="b">
                    <a:lnL cap="flat" cmpd="sng" w="7150">
                      <a:solidFill>
                        <a:srgbClr val="CCCCCC"/>
                      </a:solidFill>
                      <a:prstDash val="solid"/>
                      <a:round/>
                      <a:headEnd len="sm" w="sm" type="none"/>
                      <a:tailEnd len="sm" w="sm" type="none"/>
                    </a:lnL>
                    <a:lnR cap="flat" cmpd="sng" w="7150">
                      <a:solidFill>
                        <a:srgbClr val="000000"/>
                      </a:solidFill>
                      <a:prstDash val="solid"/>
                      <a:round/>
                      <a:headEnd len="sm" w="sm" type="none"/>
                      <a:tailEnd len="sm" w="sm" type="none"/>
                    </a:lnR>
                    <a:lnT cap="flat" cmpd="sng" w="7150">
                      <a:solidFill>
                        <a:srgbClr val="CCCCCC"/>
                      </a:solidFill>
                      <a:prstDash val="solid"/>
                      <a:round/>
                      <a:headEnd len="sm" w="sm" type="none"/>
                      <a:tailEnd len="sm" w="sm" type="none"/>
                    </a:lnT>
                    <a:lnB cap="flat" cmpd="sng" w="7150">
                      <a:solidFill>
                        <a:srgbClr val="CCCCCC"/>
                      </a:solidFill>
                      <a:prstDash val="solid"/>
                      <a:round/>
                      <a:headEnd len="sm" w="sm" type="none"/>
                      <a:tailEnd len="sm" w="sm" type="none"/>
                    </a:lnB>
                    <a:solidFill>
                      <a:schemeClr val="lt1"/>
                    </a:solidFill>
                  </a:tcPr>
                </a:tc>
              </a:tr>
              <a:tr h="608900">
                <a:tc>
                  <a:txBody>
                    <a:bodyPr/>
                    <a:lstStyle/>
                    <a:p>
                      <a:pPr indent="0" lvl="0" marL="0" rtl="0" algn="l">
                        <a:lnSpc>
                          <a:spcPct val="115000"/>
                        </a:lnSpc>
                        <a:spcBef>
                          <a:spcPts val="0"/>
                        </a:spcBef>
                        <a:spcAft>
                          <a:spcPts val="0"/>
                        </a:spcAft>
                        <a:buNone/>
                      </a:pPr>
                      <a:r>
                        <a:rPr b="1" lang="en" sz="900">
                          <a:latin typeface="Montserrat"/>
                          <a:ea typeface="Montserrat"/>
                          <a:cs typeface="Montserrat"/>
                          <a:sym typeface="Montserrat"/>
                        </a:rPr>
                        <a:t>Agriculture information product generators</a:t>
                      </a:r>
                      <a:endParaRPr b="1" sz="900">
                        <a:latin typeface="Montserrat"/>
                        <a:ea typeface="Montserrat"/>
                        <a:cs typeface="Montserrat"/>
                        <a:sym typeface="Montserrat"/>
                      </a:endParaRPr>
                    </a:p>
                  </a:txBody>
                  <a:tcPr marT="19050" marB="19050" marR="19050" marL="19050" anchor="b">
                    <a:lnL cap="flat" cmpd="sng" w="7150">
                      <a:solidFill>
                        <a:srgbClr val="000000"/>
                      </a:solidFill>
                      <a:prstDash val="solid"/>
                      <a:round/>
                      <a:headEnd len="sm" w="sm" type="none"/>
                      <a:tailEnd len="sm" w="sm" type="none"/>
                    </a:lnL>
                    <a:lnR cap="flat" cmpd="sng" w="7150">
                      <a:solidFill>
                        <a:srgbClr val="CCCCCC"/>
                      </a:solidFill>
                      <a:prstDash val="solid"/>
                      <a:round/>
                      <a:headEnd len="sm" w="sm" type="none"/>
                      <a:tailEnd len="sm" w="sm" type="none"/>
                    </a:lnR>
                    <a:lnT cap="flat" cmpd="sng" w="7150">
                      <a:solidFill>
                        <a:srgbClr val="CCCCCC"/>
                      </a:solidFill>
                      <a:prstDash val="solid"/>
                      <a:round/>
                      <a:headEnd len="sm" w="sm" type="none"/>
                      <a:tailEnd len="sm" w="sm" type="none"/>
                    </a:lnT>
                    <a:lnB cap="flat" cmpd="sng" w="71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latin typeface="Montserrat"/>
                          <a:ea typeface="Montserrat"/>
                          <a:cs typeface="Montserrat"/>
                          <a:sym typeface="Montserrat"/>
                        </a:rPr>
                        <a:t>Common definitions for the agriculture information products that agriculture decision-makers need</a:t>
                      </a:r>
                      <a:endParaRPr sz="900">
                        <a:latin typeface="Montserrat"/>
                        <a:ea typeface="Montserrat"/>
                        <a:cs typeface="Montserrat"/>
                        <a:sym typeface="Montserrat"/>
                      </a:endParaRPr>
                    </a:p>
                  </a:txBody>
                  <a:tcPr marT="19050" marB="19050" marR="19050" marL="19050" anchor="b">
                    <a:lnL cap="flat" cmpd="sng" w="7150">
                      <a:solidFill>
                        <a:srgbClr val="CCCCCC"/>
                      </a:solidFill>
                      <a:prstDash val="solid"/>
                      <a:round/>
                      <a:headEnd len="sm" w="sm" type="none"/>
                      <a:tailEnd len="sm" w="sm" type="none"/>
                    </a:lnL>
                    <a:lnR cap="flat" cmpd="sng" w="7150">
                      <a:solidFill>
                        <a:srgbClr val="CCCCCC"/>
                      </a:solidFill>
                      <a:prstDash val="solid"/>
                      <a:round/>
                      <a:headEnd len="sm" w="sm" type="none"/>
                      <a:tailEnd len="sm" w="sm" type="none"/>
                    </a:lnR>
                    <a:lnT cap="flat" cmpd="sng" w="7150">
                      <a:solidFill>
                        <a:srgbClr val="CCCCCC"/>
                      </a:solidFill>
                      <a:prstDash val="solid"/>
                      <a:round/>
                      <a:headEnd len="sm" w="sm" type="none"/>
                      <a:tailEnd len="sm" w="sm" type="none"/>
                    </a:lnT>
                    <a:lnB cap="flat" cmpd="sng" w="71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i="1" lang="en" sz="900">
                          <a:latin typeface="Montserrat"/>
                          <a:ea typeface="Montserrat"/>
                          <a:cs typeface="Montserrat"/>
                          <a:sym typeface="Montserrat"/>
                        </a:rPr>
                        <a:t>GEOGLAM itself - we want to collectively benefit from our varied perspective and expertise facilitated through the convening power of GEOGLAM.</a:t>
                      </a:r>
                      <a:endParaRPr sz="900">
                        <a:latin typeface="Montserrat"/>
                        <a:ea typeface="Montserrat"/>
                        <a:cs typeface="Montserrat"/>
                        <a:sym typeface="Montserrat"/>
                      </a:endParaRPr>
                    </a:p>
                  </a:txBody>
                  <a:tcPr marT="19050" marB="19050" marR="19050" marL="19050" anchor="b">
                    <a:lnL cap="flat" cmpd="sng" w="7150">
                      <a:solidFill>
                        <a:srgbClr val="CCCCCC"/>
                      </a:solidFill>
                      <a:prstDash val="solid"/>
                      <a:round/>
                      <a:headEnd len="sm" w="sm" type="none"/>
                      <a:tailEnd len="sm" w="sm" type="none"/>
                    </a:lnL>
                    <a:lnR cap="flat" cmpd="sng" w="7150">
                      <a:solidFill>
                        <a:srgbClr val="CCCCCC"/>
                      </a:solidFill>
                      <a:prstDash val="solid"/>
                      <a:round/>
                      <a:headEnd len="sm" w="sm" type="none"/>
                      <a:tailEnd len="sm" w="sm" type="none"/>
                    </a:lnR>
                    <a:lnT cap="flat" cmpd="sng" w="7150">
                      <a:solidFill>
                        <a:srgbClr val="CCCCCC"/>
                      </a:solidFill>
                      <a:prstDash val="solid"/>
                      <a:round/>
                      <a:headEnd len="sm" w="sm" type="none"/>
                      <a:tailEnd len="sm" w="sm" type="none"/>
                    </a:lnT>
                    <a:lnB cap="flat" cmpd="sng" w="71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latin typeface="Montserrat"/>
                          <a:ea typeface="Montserrat"/>
                          <a:cs typeface="Montserrat"/>
                          <a:sym typeface="Montserrat"/>
                        </a:rPr>
                        <a:t>The framework and clear boundaries/guidance for their efforts</a:t>
                      </a:r>
                      <a:endParaRPr sz="900">
                        <a:latin typeface="Montserrat"/>
                        <a:ea typeface="Montserrat"/>
                        <a:cs typeface="Montserrat"/>
                        <a:sym typeface="Montserrat"/>
                      </a:endParaRPr>
                    </a:p>
                  </a:txBody>
                  <a:tcPr marT="19050" marB="19050" marR="19050" marL="19050" anchor="b">
                    <a:lnL cap="flat" cmpd="sng" w="7150">
                      <a:solidFill>
                        <a:srgbClr val="CCCCCC"/>
                      </a:solidFill>
                      <a:prstDash val="solid"/>
                      <a:round/>
                      <a:headEnd len="sm" w="sm" type="none"/>
                      <a:tailEnd len="sm" w="sm" type="none"/>
                    </a:lnL>
                    <a:lnR cap="flat" cmpd="sng" w="7150">
                      <a:solidFill>
                        <a:srgbClr val="000000"/>
                      </a:solidFill>
                      <a:prstDash val="solid"/>
                      <a:round/>
                      <a:headEnd len="sm" w="sm" type="none"/>
                      <a:tailEnd len="sm" w="sm" type="none"/>
                    </a:lnR>
                    <a:lnT cap="flat" cmpd="sng" w="7150">
                      <a:solidFill>
                        <a:srgbClr val="CCCCCC"/>
                      </a:solidFill>
                      <a:prstDash val="solid"/>
                      <a:round/>
                      <a:headEnd len="sm" w="sm" type="none"/>
                      <a:tailEnd len="sm" w="sm" type="none"/>
                    </a:lnT>
                    <a:lnB cap="flat" cmpd="sng" w="7150">
                      <a:solidFill>
                        <a:srgbClr val="CCCCCC"/>
                      </a:solidFill>
                      <a:prstDash val="solid"/>
                      <a:round/>
                      <a:headEnd len="sm" w="sm" type="none"/>
                      <a:tailEnd len="sm" w="sm" type="none"/>
                    </a:lnB>
                    <a:solidFill>
                      <a:schemeClr val="lt1"/>
                    </a:solidFill>
                  </a:tcPr>
                </a:tc>
              </a:tr>
              <a:tr h="608900">
                <a:tc>
                  <a:txBody>
                    <a:bodyPr/>
                    <a:lstStyle/>
                    <a:p>
                      <a:pPr indent="0" lvl="0" marL="0" rtl="0" algn="l">
                        <a:lnSpc>
                          <a:spcPct val="115000"/>
                        </a:lnSpc>
                        <a:spcBef>
                          <a:spcPts val="0"/>
                        </a:spcBef>
                        <a:spcAft>
                          <a:spcPts val="0"/>
                        </a:spcAft>
                        <a:buNone/>
                      </a:pPr>
                      <a:r>
                        <a:rPr b="1" lang="en" sz="900">
                          <a:latin typeface="Montserrat"/>
                          <a:ea typeface="Montserrat"/>
                          <a:cs typeface="Montserrat"/>
                          <a:sym typeface="Montserrat"/>
                        </a:rPr>
                        <a:t>Bio/geo/physical and hydrological product generators</a:t>
                      </a:r>
                      <a:endParaRPr b="1" sz="900">
                        <a:latin typeface="Montserrat"/>
                        <a:ea typeface="Montserrat"/>
                        <a:cs typeface="Montserrat"/>
                        <a:sym typeface="Montserrat"/>
                      </a:endParaRPr>
                    </a:p>
                  </a:txBody>
                  <a:tcPr marT="19050" marB="19050" marR="19050" marL="19050" anchor="b">
                    <a:lnL cap="flat" cmpd="sng" w="7150">
                      <a:solidFill>
                        <a:srgbClr val="000000"/>
                      </a:solidFill>
                      <a:prstDash val="solid"/>
                      <a:round/>
                      <a:headEnd len="sm" w="sm" type="none"/>
                      <a:tailEnd len="sm" w="sm" type="none"/>
                    </a:lnL>
                    <a:lnR cap="flat" cmpd="sng" w="7150">
                      <a:solidFill>
                        <a:srgbClr val="CCCCCC"/>
                      </a:solidFill>
                      <a:prstDash val="solid"/>
                      <a:round/>
                      <a:headEnd len="sm" w="sm" type="none"/>
                      <a:tailEnd len="sm" w="sm" type="none"/>
                    </a:lnR>
                    <a:lnT cap="flat" cmpd="sng" w="7150">
                      <a:solidFill>
                        <a:srgbClr val="CCCCCC"/>
                      </a:solidFill>
                      <a:prstDash val="solid"/>
                      <a:round/>
                      <a:headEnd len="sm" w="sm" type="none"/>
                      <a:tailEnd len="sm" w="sm" type="none"/>
                    </a:lnT>
                    <a:lnB cap="flat" cmpd="sng" w="71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latin typeface="Montserrat"/>
                          <a:ea typeface="Montserrat"/>
                          <a:cs typeface="Montserrat"/>
                          <a:sym typeface="Montserrat"/>
                        </a:rPr>
                        <a:t>Basic variables that are necessary for the agriculture information product generators to create the decision-relevant products</a:t>
                      </a:r>
                      <a:endParaRPr sz="900">
                        <a:latin typeface="Montserrat"/>
                        <a:ea typeface="Montserrat"/>
                        <a:cs typeface="Montserrat"/>
                        <a:sym typeface="Montserrat"/>
                      </a:endParaRPr>
                    </a:p>
                  </a:txBody>
                  <a:tcPr marT="19050" marB="19050" marR="19050" marL="19050" anchor="b">
                    <a:lnL cap="flat" cmpd="sng" w="7150">
                      <a:solidFill>
                        <a:srgbClr val="CCCCCC"/>
                      </a:solidFill>
                      <a:prstDash val="solid"/>
                      <a:round/>
                      <a:headEnd len="sm" w="sm" type="none"/>
                      <a:tailEnd len="sm" w="sm" type="none"/>
                    </a:lnL>
                    <a:lnR cap="flat" cmpd="sng" w="7150">
                      <a:solidFill>
                        <a:srgbClr val="CCCCCC"/>
                      </a:solidFill>
                      <a:prstDash val="solid"/>
                      <a:round/>
                      <a:headEnd len="sm" w="sm" type="none"/>
                      <a:tailEnd len="sm" w="sm" type="none"/>
                    </a:lnR>
                    <a:lnT cap="flat" cmpd="sng" w="7150">
                      <a:solidFill>
                        <a:srgbClr val="CCCCCC"/>
                      </a:solidFill>
                      <a:prstDash val="solid"/>
                      <a:round/>
                      <a:headEnd len="sm" w="sm" type="none"/>
                      <a:tailEnd len="sm" w="sm" type="none"/>
                    </a:lnT>
                    <a:lnB cap="flat" cmpd="sng" w="71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latin typeface="Montserrat"/>
                          <a:ea typeface="Montserrat"/>
                          <a:cs typeface="Montserrat"/>
                          <a:sym typeface="Montserrat"/>
                        </a:rPr>
                        <a:t>Which "input EAVs" to produce and with which specifications</a:t>
                      </a:r>
                      <a:endParaRPr sz="900">
                        <a:latin typeface="Montserrat"/>
                        <a:ea typeface="Montserrat"/>
                        <a:cs typeface="Montserrat"/>
                        <a:sym typeface="Montserrat"/>
                      </a:endParaRPr>
                    </a:p>
                  </a:txBody>
                  <a:tcPr marT="19050" marB="19050" marR="19050" marL="19050" anchor="b">
                    <a:lnL cap="flat" cmpd="sng" w="7150">
                      <a:solidFill>
                        <a:srgbClr val="CCCCCC"/>
                      </a:solidFill>
                      <a:prstDash val="solid"/>
                      <a:round/>
                      <a:headEnd len="sm" w="sm" type="none"/>
                      <a:tailEnd len="sm" w="sm" type="none"/>
                    </a:lnL>
                    <a:lnR cap="flat" cmpd="sng" w="7150">
                      <a:solidFill>
                        <a:srgbClr val="CCCCCC"/>
                      </a:solidFill>
                      <a:prstDash val="solid"/>
                      <a:round/>
                      <a:headEnd len="sm" w="sm" type="none"/>
                      <a:tailEnd len="sm" w="sm" type="none"/>
                    </a:lnR>
                    <a:lnT cap="flat" cmpd="sng" w="7150">
                      <a:solidFill>
                        <a:srgbClr val="CCCCCC"/>
                      </a:solidFill>
                      <a:prstDash val="solid"/>
                      <a:round/>
                      <a:headEnd len="sm" w="sm" type="none"/>
                      <a:tailEnd len="sm" w="sm" type="none"/>
                    </a:lnT>
                    <a:lnB cap="flat" cmpd="sng" w="71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latin typeface="Montserrat"/>
                          <a:ea typeface="Montserrat"/>
                          <a:cs typeface="Montserrat"/>
                          <a:sym typeface="Montserrat"/>
                        </a:rPr>
                        <a:t>The list of measurements and their requirements.</a:t>
                      </a:r>
                      <a:endParaRPr sz="900">
                        <a:latin typeface="Montserrat"/>
                        <a:ea typeface="Montserrat"/>
                        <a:cs typeface="Montserrat"/>
                        <a:sym typeface="Montserrat"/>
                      </a:endParaRPr>
                    </a:p>
                  </a:txBody>
                  <a:tcPr marT="19050" marB="19050" marR="19050" marL="19050" anchor="b">
                    <a:lnL cap="flat" cmpd="sng" w="7150">
                      <a:solidFill>
                        <a:srgbClr val="CCCCCC"/>
                      </a:solidFill>
                      <a:prstDash val="solid"/>
                      <a:round/>
                      <a:headEnd len="sm" w="sm" type="none"/>
                      <a:tailEnd len="sm" w="sm" type="none"/>
                    </a:lnL>
                    <a:lnR cap="flat" cmpd="sng" w="7150">
                      <a:solidFill>
                        <a:srgbClr val="000000"/>
                      </a:solidFill>
                      <a:prstDash val="solid"/>
                      <a:round/>
                      <a:headEnd len="sm" w="sm" type="none"/>
                      <a:tailEnd len="sm" w="sm" type="none"/>
                    </a:lnR>
                    <a:lnT cap="flat" cmpd="sng" w="7150">
                      <a:solidFill>
                        <a:srgbClr val="CCCCCC"/>
                      </a:solidFill>
                      <a:prstDash val="solid"/>
                      <a:round/>
                      <a:headEnd len="sm" w="sm" type="none"/>
                      <a:tailEnd len="sm" w="sm" type="none"/>
                    </a:lnT>
                    <a:lnB cap="flat" cmpd="sng" w="7150">
                      <a:solidFill>
                        <a:srgbClr val="CCCCCC"/>
                      </a:solidFill>
                      <a:prstDash val="solid"/>
                      <a:round/>
                      <a:headEnd len="sm" w="sm" type="none"/>
                      <a:tailEnd len="sm" w="sm" type="none"/>
                    </a:lnB>
                    <a:solidFill>
                      <a:schemeClr val="lt1"/>
                    </a:solidFill>
                  </a:tcPr>
                </a:tc>
              </a:tr>
              <a:tr h="780325">
                <a:tc>
                  <a:txBody>
                    <a:bodyPr/>
                    <a:lstStyle/>
                    <a:p>
                      <a:pPr indent="0" lvl="0" marL="0" rtl="0" algn="l">
                        <a:lnSpc>
                          <a:spcPct val="115000"/>
                        </a:lnSpc>
                        <a:spcBef>
                          <a:spcPts val="0"/>
                        </a:spcBef>
                        <a:spcAft>
                          <a:spcPts val="0"/>
                        </a:spcAft>
                        <a:buNone/>
                      </a:pPr>
                      <a:r>
                        <a:rPr b="1" lang="en" sz="900">
                          <a:latin typeface="Montserrat"/>
                          <a:ea typeface="Montserrat"/>
                          <a:cs typeface="Montserrat"/>
                          <a:sym typeface="Montserrat"/>
                        </a:rPr>
                        <a:t>CEOS / Agencies</a:t>
                      </a:r>
                      <a:endParaRPr b="1" sz="900">
                        <a:latin typeface="Montserrat"/>
                        <a:ea typeface="Montserrat"/>
                        <a:cs typeface="Montserrat"/>
                        <a:sym typeface="Montserrat"/>
                      </a:endParaRPr>
                    </a:p>
                  </a:txBody>
                  <a:tcPr marT="19050" marB="19050" marR="19050" marL="19050" anchor="b">
                    <a:lnL cap="flat" cmpd="sng" w="7150">
                      <a:solidFill>
                        <a:srgbClr val="000000"/>
                      </a:solidFill>
                      <a:prstDash val="solid"/>
                      <a:round/>
                      <a:headEnd len="sm" w="sm" type="none"/>
                      <a:tailEnd len="sm" w="sm" type="none"/>
                    </a:lnL>
                    <a:lnR cap="flat" cmpd="sng" w="7150">
                      <a:solidFill>
                        <a:srgbClr val="CCCCCC"/>
                      </a:solidFill>
                      <a:prstDash val="solid"/>
                      <a:round/>
                      <a:headEnd len="sm" w="sm" type="none"/>
                      <a:tailEnd len="sm" w="sm" type="none"/>
                    </a:lnR>
                    <a:lnT cap="flat" cmpd="sng" w="7150">
                      <a:solidFill>
                        <a:srgbClr val="CCCCCC"/>
                      </a:solidFill>
                      <a:prstDash val="solid"/>
                      <a:round/>
                      <a:headEnd len="sm" w="sm" type="none"/>
                      <a:tailEnd len="sm" w="sm" type="none"/>
                    </a:lnT>
                    <a:lnB cap="flat" cmpd="sng" w="7150">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latin typeface="Montserrat"/>
                          <a:ea typeface="Montserrat"/>
                          <a:cs typeface="Montserrat"/>
                          <a:sym typeface="Montserrat"/>
                        </a:rPr>
                        <a:t>Suitable satellite observations</a:t>
                      </a:r>
                      <a:endParaRPr sz="900">
                        <a:latin typeface="Montserrat"/>
                        <a:ea typeface="Montserrat"/>
                        <a:cs typeface="Montserrat"/>
                        <a:sym typeface="Montserrat"/>
                      </a:endParaRPr>
                    </a:p>
                  </a:txBody>
                  <a:tcPr marT="19050" marB="19050" marR="19050" marL="19050" anchor="b">
                    <a:lnL cap="flat" cmpd="sng" w="7150">
                      <a:solidFill>
                        <a:srgbClr val="CCCCCC"/>
                      </a:solidFill>
                      <a:prstDash val="solid"/>
                      <a:round/>
                      <a:headEnd len="sm" w="sm" type="none"/>
                      <a:tailEnd len="sm" w="sm" type="none"/>
                    </a:lnL>
                    <a:lnR cap="flat" cmpd="sng" w="7150">
                      <a:solidFill>
                        <a:srgbClr val="CCCCCC"/>
                      </a:solidFill>
                      <a:prstDash val="solid"/>
                      <a:round/>
                      <a:headEnd len="sm" w="sm" type="none"/>
                      <a:tailEnd len="sm" w="sm" type="none"/>
                    </a:lnR>
                    <a:lnT cap="flat" cmpd="sng" w="7150">
                      <a:solidFill>
                        <a:srgbClr val="CCCCCC"/>
                      </a:solidFill>
                      <a:prstDash val="solid"/>
                      <a:round/>
                      <a:headEnd len="sm" w="sm" type="none"/>
                      <a:tailEnd len="sm" w="sm" type="none"/>
                    </a:lnT>
                    <a:lnB cap="flat" cmpd="sng" w="7150">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latin typeface="Montserrat"/>
                          <a:ea typeface="Montserrat"/>
                          <a:cs typeface="Montserrat"/>
                          <a:sym typeface="Montserrat"/>
                        </a:rPr>
                        <a:t>Spatial, spectral, temporal requirements that have a clear tie to what the agriculture decision-makers need.</a:t>
                      </a:r>
                      <a:endParaRPr sz="900">
                        <a:latin typeface="Montserrat"/>
                        <a:ea typeface="Montserrat"/>
                        <a:cs typeface="Montserrat"/>
                        <a:sym typeface="Montserrat"/>
                      </a:endParaRPr>
                    </a:p>
                  </a:txBody>
                  <a:tcPr marT="19050" marB="19050" marR="19050" marL="19050" anchor="b">
                    <a:lnL cap="flat" cmpd="sng" w="7150">
                      <a:solidFill>
                        <a:srgbClr val="CCCCCC"/>
                      </a:solidFill>
                      <a:prstDash val="solid"/>
                      <a:round/>
                      <a:headEnd len="sm" w="sm" type="none"/>
                      <a:tailEnd len="sm" w="sm" type="none"/>
                    </a:lnL>
                    <a:lnR cap="flat" cmpd="sng" w="7150">
                      <a:solidFill>
                        <a:srgbClr val="CCCCCC"/>
                      </a:solidFill>
                      <a:prstDash val="solid"/>
                      <a:round/>
                      <a:headEnd len="sm" w="sm" type="none"/>
                      <a:tailEnd len="sm" w="sm" type="none"/>
                    </a:lnR>
                    <a:lnT cap="flat" cmpd="sng" w="7150">
                      <a:solidFill>
                        <a:srgbClr val="CCCCCC"/>
                      </a:solidFill>
                      <a:prstDash val="solid"/>
                      <a:round/>
                      <a:headEnd len="sm" w="sm" type="none"/>
                      <a:tailEnd len="sm" w="sm" type="none"/>
                    </a:lnT>
                    <a:lnB cap="flat" cmpd="sng" w="7150">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latin typeface="Montserrat"/>
                          <a:ea typeface="Montserrat"/>
                          <a:cs typeface="Montserrat"/>
                          <a:sym typeface="Montserrat"/>
                        </a:rPr>
                        <a:t>Spectral, spatial, temporal, radiometric, accuracy, continuity, and latency requirements, with an indication of what concrete improvements will be achieved through their provision of satellites with the specified requirements.</a:t>
                      </a:r>
                      <a:endParaRPr sz="900">
                        <a:latin typeface="Montserrat"/>
                        <a:ea typeface="Montserrat"/>
                        <a:cs typeface="Montserrat"/>
                        <a:sym typeface="Montserrat"/>
                      </a:endParaRPr>
                    </a:p>
                  </a:txBody>
                  <a:tcPr marT="19050" marB="19050" marR="19050" marL="19050" anchor="b">
                    <a:lnL cap="flat" cmpd="sng" w="7150">
                      <a:solidFill>
                        <a:srgbClr val="CCCCCC"/>
                      </a:solidFill>
                      <a:prstDash val="solid"/>
                      <a:round/>
                      <a:headEnd len="sm" w="sm" type="none"/>
                      <a:tailEnd len="sm" w="sm" type="none"/>
                    </a:lnL>
                    <a:lnR cap="flat" cmpd="sng" w="7150">
                      <a:solidFill>
                        <a:srgbClr val="000000"/>
                      </a:solidFill>
                      <a:prstDash val="solid"/>
                      <a:round/>
                      <a:headEnd len="sm" w="sm" type="none"/>
                      <a:tailEnd len="sm" w="sm" type="none"/>
                    </a:lnR>
                    <a:lnT cap="flat" cmpd="sng" w="7150">
                      <a:solidFill>
                        <a:srgbClr val="CCCCCC"/>
                      </a:solidFill>
                      <a:prstDash val="solid"/>
                      <a:round/>
                      <a:headEnd len="sm" w="sm" type="none"/>
                      <a:tailEnd len="sm" w="sm" type="none"/>
                    </a:lnT>
                    <a:lnB cap="flat" cmpd="sng" w="7150">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6"/>
          <p:cNvSpPr txBox="1"/>
          <p:nvPr>
            <p:ph idx="1" type="body"/>
          </p:nvPr>
        </p:nvSpPr>
        <p:spPr>
          <a:xfrm>
            <a:off x="243169" y="1168898"/>
            <a:ext cx="8621700" cy="10671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800"/>
              <a:t>Can add another Category “Agriculture” or add </a:t>
            </a:r>
            <a:br>
              <a:rPr lang="en" sz="1800"/>
            </a:br>
            <a:r>
              <a:rPr lang="en" sz="1800"/>
              <a:t>									“Agriculture” under “Land”</a:t>
            </a:r>
            <a:endParaRPr sz="1800"/>
          </a:p>
        </p:txBody>
      </p:sp>
      <p:sp>
        <p:nvSpPr>
          <p:cNvPr id="277" name="Google Shape;277;p26"/>
          <p:cNvSpPr txBox="1"/>
          <p:nvPr>
            <p:ph type="title"/>
          </p:nvPr>
        </p:nvSpPr>
        <p:spPr>
          <a:xfrm>
            <a:off x="99024" y="98975"/>
            <a:ext cx="7036500" cy="4383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3100"/>
              <a:t>MIM Database - We need to scope</a:t>
            </a:r>
            <a:endParaRPr sz="3100"/>
          </a:p>
        </p:txBody>
      </p:sp>
      <p:pic>
        <p:nvPicPr>
          <p:cNvPr id="278" name="Google Shape;278;p26" title="Screenshot 2025-09-10 at 10.48.01 AM.png"/>
          <p:cNvPicPr preferRelativeResize="0"/>
          <p:nvPr/>
        </p:nvPicPr>
        <p:blipFill>
          <a:blip r:embed="rId3">
            <a:alphaModFix/>
          </a:blip>
          <a:stretch>
            <a:fillRect/>
          </a:stretch>
        </p:blipFill>
        <p:spPr>
          <a:xfrm>
            <a:off x="114300" y="1877799"/>
            <a:ext cx="8915401" cy="2001838"/>
          </a:xfrm>
          <a:prstGeom prst="rect">
            <a:avLst/>
          </a:prstGeom>
          <a:noFill/>
          <a:ln>
            <a:noFill/>
          </a:ln>
        </p:spPr>
      </p:pic>
      <p:sp>
        <p:nvSpPr>
          <p:cNvPr id="279" name="Google Shape;279;p26"/>
          <p:cNvSpPr/>
          <p:nvPr/>
        </p:nvSpPr>
        <p:spPr>
          <a:xfrm>
            <a:off x="4636088" y="3294244"/>
            <a:ext cx="1258800" cy="331800"/>
          </a:xfrm>
          <a:prstGeom prst="rect">
            <a:avLst/>
          </a:prstGeom>
          <a:solidFill>
            <a:schemeClr val="lt1"/>
          </a:solidFill>
          <a:ln cap="flat" cmpd="sng" w="7150">
            <a:solidFill>
              <a:schemeClr val="accent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rPr lang="en" sz="1200">
                <a:solidFill>
                  <a:schemeClr val="accent6"/>
                </a:solidFill>
                <a:latin typeface="Montserrat"/>
                <a:ea typeface="Montserrat"/>
                <a:cs typeface="Montserrat"/>
                <a:sym typeface="Montserrat"/>
              </a:rPr>
              <a:t>Agriculture</a:t>
            </a:r>
            <a:endParaRPr sz="1200">
              <a:solidFill>
                <a:schemeClr val="accent6"/>
              </a:solidFill>
              <a:latin typeface="Montserrat"/>
              <a:ea typeface="Montserrat"/>
              <a:cs typeface="Montserrat"/>
              <a:sym typeface="Montserrat"/>
            </a:endParaRPr>
          </a:p>
        </p:txBody>
      </p:sp>
      <p:pic>
        <p:nvPicPr>
          <p:cNvPr id="280" name="Google Shape;280;p26"/>
          <p:cNvPicPr preferRelativeResize="0"/>
          <p:nvPr/>
        </p:nvPicPr>
        <p:blipFill>
          <a:blip r:embed="rId4">
            <a:alphaModFix/>
          </a:blip>
          <a:stretch>
            <a:fillRect/>
          </a:stretch>
        </p:blipFill>
        <p:spPr>
          <a:xfrm flipH="1">
            <a:off x="877274" y="4070794"/>
            <a:ext cx="833926" cy="833926"/>
          </a:xfrm>
          <a:prstGeom prst="rect">
            <a:avLst/>
          </a:prstGeom>
          <a:noFill/>
          <a:ln>
            <a:noFill/>
          </a:ln>
        </p:spPr>
      </p:pic>
      <p:sp>
        <p:nvSpPr>
          <p:cNvPr id="281" name="Google Shape;281;p26"/>
          <p:cNvSpPr txBox="1"/>
          <p:nvPr/>
        </p:nvSpPr>
        <p:spPr>
          <a:xfrm>
            <a:off x="814144" y="3837019"/>
            <a:ext cx="1402200" cy="2337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100">
                <a:solidFill>
                  <a:schemeClr val="accent6"/>
                </a:solidFill>
                <a:latin typeface="Montserrat"/>
                <a:ea typeface="Montserrat"/>
                <a:cs typeface="Montserrat"/>
                <a:sym typeface="Montserrat"/>
              </a:rPr>
              <a:t>Agriculture</a:t>
            </a:r>
            <a:endParaRPr b="1" sz="1100">
              <a:solidFill>
                <a:schemeClr val="accent6"/>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7"/>
          <p:cNvSpPr txBox="1"/>
          <p:nvPr>
            <p:ph idx="1" type="body"/>
          </p:nvPr>
        </p:nvSpPr>
        <p:spPr>
          <a:xfrm>
            <a:off x="243175" y="1017250"/>
            <a:ext cx="5979300" cy="1968300"/>
          </a:xfrm>
          <a:prstGeom prst="rect">
            <a:avLst/>
          </a:prstGeom>
        </p:spPr>
        <p:txBody>
          <a:bodyPr anchorCtr="0" anchor="t" bIns="34275" lIns="68575" spcFirstLastPara="1" rIns="68575" wrap="square" tIns="34275">
            <a:noAutofit/>
          </a:bodyPr>
          <a:lstStyle/>
          <a:p>
            <a:pPr indent="-234950" lvl="0" marL="342900" rtl="0" algn="l">
              <a:lnSpc>
                <a:spcPct val="115000"/>
              </a:lnSpc>
              <a:spcBef>
                <a:spcPts val="0"/>
              </a:spcBef>
              <a:spcAft>
                <a:spcPts val="0"/>
              </a:spcAft>
              <a:buSzPts val="1100"/>
              <a:buChar char="●"/>
            </a:pPr>
            <a:r>
              <a:rPr i="1" lang="en" sz="1100">
                <a:solidFill>
                  <a:schemeClr val="accent6"/>
                </a:solidFill>
              </a:rPr>
              <a:t>SIT-TW-40 + Plenary-39 Ask →</a:t>
            </a:r>
            <a:r>
              <a:rPr lang="en" sz="1100">
                <a:solidFill>
                  <a:schemeClr val="accent6"/>
                </a:solidFill>
              </a:rPr>
              <a:t> </a:t>
            </a:r>
            <a:r>
              <a:rPr b="1" lang="en" sz="1100"/>
              <a:t>Scoping the breadth of activities, roles, and responsibilities between GEOGLAM and CEOS</a:t>
            </a:r>
            <a:r>
              <a:rPr lang="en" sz="1100"/>
              <a:t> (SIT-39-06)</a:t>
            </a:r>
            <a:endParaRPr sz="1100"/>
          </a:p>
          <a:p>
            <a:pPr indent="-234950" lvl="1" marL="685800" rtl="0" algn="l">
              <a:lnSpc>
                <a:spcPct val="115000"/>
              </a:lnSpc>
              <a:spcBef>
                <a:spcPts val="0"/>
              </a:spcBef>
              <a:spcAft>
                <a:spcPts val="0"/>
              </a:spcAft>
              <a:buSzPts val="1100"/>
              <a:buChar char="○"/>
            </a:pPr>
            <a:r>
              <a:rPr b="1" lang="en" sz="1100"/>
              <a:t>Confirming ToR</a:t>
            </a:r>
            <a:r>
              <a:rPr lang="en" sz="1100"/>
              <a:t> for LSI-VC Subgroup on GEOGLAM (SIT-40-12)</a:t>
            </a:r>
            <a:endParaRPr sz="1100"/>
          </a:p>
          <a:p>
            <a:pPr indent="-234950" lvl="1" marL="685800" rtl="0" algn="l">
              <a:lnSpc>
                <a:spcPct val="115000"/>
              </a:lnSpc>
              <a:spcBef>
                <a:spcPts val="0"/>
              </a:spcBef>
              <a:spcAft>
                <a:spcPts val="0"/>
              </a:spcAft>
              <a:buSzPts val="1100"/>
              <a:buChar char="○"/>
            </a:pPr>
            <a:r>
              <a:rPr lang="en" sz="1100"/>
              <a:t>Identifying communication modalities and procedures for GEOGLAM collaboration with other CEOS Working Groups and activities, including the AFOLU initiative, where EAVs already feature.</a:t>
            </a:r>
            <a:endParaRPr sz="1100"/>
          </a:p>
          <a:p>
            <a:pPr indent="-228600" lvl="2" marL="1028700" rtl="0" algn="l">
              <a:lnSpc>
                <a:spcPct val="115000"/>
              </a:lnSpc>
              <a:spcBef>
                <a:spcPts val="0"/>
              </a:spcBef>
              <a:spcAft>
                <a:spcPts val="0"/>
              </a:spcAft>
              <a:buSzPts val="1000"/>
              <a:buChar char="■"/>
            </a:pPr>
            <a:r>
              <a:rPr i="1" lang="en" sz="1000"/>
              <a:t>This was an objective of the GEOGLAM EAV Workshop that was not resolved</a:t>
            </a:r>
            <a:endParaRPr i="1" sz="1000"/>
          </a:p>
          <a:p>
            <a:pPr indent="-234950" lvl="1" marL="685800" rtl="0" algn="l">
              <a:lnSpc>
                <a:spcPct val="115000"/>
              </a:lnSpc>
              <a:spcBef>
                <a:spcPts val="0"/>
              </a:spcBef>
              <a:spcAft>
                <a:spcPts val="0"/>
              </a:spcAft>
              <a:buSzPts val="1100"/>
              <a:buChar char="○"/>
            </a:pPr>
            <a:r>
              <a:rPr i="1" lang="en" sz="1100">
                <a:solidFill>
                  <a:schemeClr val="accent6"/>
                </a:solidFill>
              </a:rPr>
              <a:t>SIT-TW-40 Ask →</a:t>
            </a:r>
            <a:r>
              <a:rPr lang="en" sz="1100">
                <a:solidFill>
                  <a:schemeClr val="accent6"/>
                </a:solidFill>
              </a:rPr>
              <a:t> </a:t>
            </a:r>
            <a:r>
              <a:rPr lang="en" sz="1100"/>
              <a:t>Identifying </a:t>
            </a:r>
            <a:r>
              <a:rPr lang="en" sz="1100" u="sng"/>
              <a:t>engaged/active</a:t>
            </a:r>
            <a:r>
              <a:rPr lang="en" sz="1100"/>
              <a:t> points of contact for each agency to serve on the LSI-VC Subgroup on GEOGLAM (SIT-39-05)</a:t>
            </a:r>
            <a:endParaRPr b="1" sz="1100"/>
          </a:p>
        </p:txBody>
      </p:sp>
      <p:sp>
        <p:nvSpPr>
          <p:cNvPr id="287" name="Google Shape;287;p27"/>
          <p:cNvSpPr txBox="1"/>
          <p:nvPr>
            <p:ph type="title"/>
          </p:nvPr>
        </p:nvSpPr>
        <p:spPr>
          <a:xfrm>
            <a:off x="132036" y="22897"/>
            <a:ext cx="70404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2700">
                <a:solidFill>
                  <a:srgbClr val="93C47D"/>
                </a:solidFill>
              </a:rPr>
              <a:t>GEOGLAM Priorities for CEOS</a:t>
            </a:r>
            <a:br>
              <a:rPr lang="en" sz="2700"/>
            </a:br>
            <a:r>
              <a:rPr lang="en" sz="2100"/>
              <a:t>LSI-VC Subgroup on GEOGLAM</a:t>
            </a:r>
            <a:r>
              <a:rPr lang="en" sz="2600"/>
              <a:t> ToR Excerpt</a:t>
            </a:r>
            <a:endParaRPr sz="2600"/>
          </a:p>
        </p:txBody>
      </p:sp>
      <p:sp>
        <p:nvSpPr>
          <p:cNvPr id="288" name="Google Shape;288;p27"/>
          <p:cNvSpPr txBox="1"/>
          <p:nvPr/>
        </p:nvSpPr>
        <p:spPr>
          <a:xfrm>
            <a:off x="7346344" y="1173842"/>
            <a:ext cx="1483500" cy="6972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800"/>
              </a:spcBef>
              <a:spcAft>
                <a:spcPts val="0"/>
              </a:spcAft>
              <a:buNone/>
            </a:pPr>
            <a:r>
              <a:rPr b="1" lang="en" sz="1100">
                <a:solidFill>
                  <a:schemeClr val="dk1"/>
                </a:solidFill>
                <a:latin typeface="Montserrat"/>
                <a:ea typeface="Montserrat"/>
                <a:cs typeface="Montserrat"/>
                <a:sym typeface="Montserrat"/>
              </a:rPr>
              <a:t>View ToR here: </a:t>
            </a:r>
            <a:br>
              <a:rPr b="1" lang="en" sz="1100">
                <a:solidFill>
                  <a:schemeClr val="dk1"/>
                </a:solidFill>
                <a:latin typeface="Montserrat"/>
                <a:ea typeface="Montserrat"/>
                <a:cs typeface="Montserrat"/>
                <a:sym typeface="Montserrat"/>
              </a:rPr>
            </a:br>
            <a:r>
              <a:rPr lang="en" sz="1100" u="sng">
                <a:solidFill>
                  <a:schemeClr val="hlink"/>
                </a:solidFill>
                <a:latin typeface="Montserrat"/>
                <a:ea typeface="Montserrat"/>
                <a:cs typeface="Montserrat"/>
                <a:sym typeface="Montserrat"/>
                <a:hlinkClick r:id="rId3"/>
              </a:rPr>
              <a:t>https://go.umd.edu/</a:t>
            </a:r>
            <a:r>
              <a:rPr lang="en" sz="900" u="sng">
                <a:solidFill>
                  <a:schemeClr val="hlink"/>
                </a:solidFill>
                <a:latin typeface="Montserrat"/>
                <a:ea typeface="Montserrat"/>
                <a:cs typeface="Montserrat"/>
                <a:sym typeface="Montserrat"/>
                <a:hlinkClick r:id="rId4"/>
              </a:rPr>
              <a:t>GEOGLAM-LSIVC_ToR</a:t>
            </a:r>
            <a:r>
              <a:rPr lang="en" sz="900">
                <a:solidFill>
                  <a:schemeClr val="dk1"/>
                </a:solidFill>
                <a:latin typeface="Montserrat"/>
                <a:ea typeface="Montserrat"/>
                <a:cs typeface="Montserrat"/>
                <a:sym typeface="Montserrat"/>
              </a:rPr>
              <a:t> </a:t>
            </a:r>
            <a:endParaRPr sz="900">
              <a:solidFill>
                <a:schemeClr val="dk1"/>
              </a:solidFill>
              <a:latin typeface="Montserrat"/>
              <a:ea typeface="Montserrat"/>
              <a:cs typeface="Montserrat"/>
              <a:sym typeface="Montserrat"/>
            </a:endParaRPr>
          </a:p>
        </p:txBody>
      </p:sp>
      <p:pic>
        <p:nvPicPr>
          <p:cNvPr id="289" name="Google Shape;289;p27" title="umd-GEOGLAM-LSIVC_ToR.png"/>
          <p:cNvPicPr preferRelativeResize="0"/>
          <p:nvPr/>
        </p:nvPicPr>
        <p:blipFill>
          <a:blip r:embed="rId5">
            <a:alphaModFix/>
          </a:blip>
          <a:stretch>
            <a:fillRect/>
          </a:stretch>
        </p:blipFill>
        <p:spPr>
          <a:xfrm>
            <a:off x="6454800" y="1132179"/>
            <a:ext cx="856575" cy="856575"/>
          </a:xfrm>
          <a:prstGeom prst="rect">
            <a:avLst/>
          </a:prstGeom>
          <a:noFill/>
          <a:ln>
            <a:noFill/>
          </a:ln>
        </p:spPr>
      </p:pic>
      <p:sp>
        <p:nvSpPr>
          <p:cNvPr id="290" name="Google Shape;290;p27"/>
          <p:cNvSpPr txBox="1"/>
          <p:nvPr/>
        </p:nvSpPr>
        <p:spPr>
          <a:xfrm>
            <a:off x="243169" y="3097294"/>
            <a:ext cx="8780700" cy="1670700"/>
          </a:xfrm>
          <a:prstGeom prst="rect">
            <a:avLst/>
          </a:prstGeom>
          <a:noFill/>
          <a:ln>
            <a:noFill/>
          </a:ln>
        </p:spPr>
        <p:txBody>
          <a:bodyPr anchorCtr="0" anchor="t" bIns="68575" lIns="68575" spcFirstLastPara="1" rIns="68575" wrap="square" tIns="68575">
            <a:spAutoFit/>
          </a:bodyPr>
          <a:lstStyle/>
          <a:p>
            <a:pPr indent="-234950" lvl="0" marL="342900" rtl="0" algn="l">
              <a:lnSpc>
                <a:spcPct val="115000"/>
              </a:lnSpc>
              <a:spcBef>
                <a:spcPts val="0"/>
              </a:spcBef>
              <a:spcAft>
                <a:spcPts val="0"/>
              </a:spcAft>
              <a:buClr>
                <a:schemeClr val="dk1"/>
              </a:buClr>
              <a:buSzPts val="1100"/>
              <a:buFont typeface="Montserrat"/>
              <a:buChar char="●"/>
            </a:pPr>
            <a:r>
              <a:rPr i="1" lang="en" sz="1100">
                <a:solidFill>
                  <a:schemeClr val="accent6"/>
                </a:solidFill>
                <a:latin typeface="Montserrat"/>
                <a:ea typeface="Montserrat"/>
                <a:cs typeface="Montserrat"/>
                <a:sym typeface="Montserrat"/>
              </a:rPr>
              <a:t>Embedded within SIT-TW-40 + Plenary-39 Ask →</a:t>
            </a:r>
            <a:r>
              <a:rPr i="1" lang="en" sz="1100">
                <a:solidFill>
                  <a:schemeClr val="dk1"/>
                </a:solidFill>
                <a:latin typeface="Montserrat"/>
                <a:ea typeface="Montserrat"/>
                <a:cs typeface="Montserrat"/>
                <a:sym typeface="Montserrat"/>
              </a:rPr>
              <a:t> </a:t>
            </a:r>
            <a:r>
              <a:rPr b="1" lang="en" sz="1100">
                <a:solidFill>
                  <a:schemeClr val="dk1"/>
                </a:solidFill>
                <a:latin typeface="Montserrat"/>
                <a:ea typeface="Montserrat"/>
                <a:cs typeface="Montserrat"/>
                <a:sym typeface="Montserrat"/>
              </a:rPr>
              <a:t>Undertaking a “stocktake” </a:t>
            </a:r>
            <a:r>
              <a:rPr lang="en" sz="1100">
                <a:solidFill>
                  <a:schemeClr val="dk1"/>
                </a:solidFill>
                <a:latin typeface="Montserrat"/>
                <a:ea typeface="Montserrat"/>
                <a:cs typeface="Montserrat"/>
                <a:sym typeface="Montserrat"/>
              </a:rPr>
              <a:t>of (and formally documenting) past, current, and future EAV-related projects, activities, and missions/instruments, with CEOS agency participation. </a:t>
            </a:r>
            <a:endParaRPr sz="1100">
              <a:solidFill>
                <a:schemeClr val="dk1"/>
              </a:solidFill>
              <a:latin typeface="Montserrat"/>
              <a:ea typeface="Montserrat"/>
              <a:cs typeface="Montserrat"/>
              <a:sym typeface="Montserrat"/>
            </a:endParaRPr>
          </a:p>
          <a:p>
            <a:pPr indent="0" lvl="0" marL="342900" rtl="0" algn="l">
              <a:lnSpc>
                <a:spcPct val="115000"/>
              </a:lnSpc>
              <a:spcBef>
                <a:spcPts val="0"/>
              </a:spcBef>
              <a:spcAft>
                <a:spcPts val="0"/>
              </a:spcAft>
              <a:buNone/>
            </a:pPr>
            <a:r>
              <a:t/>
            </a:r>
            <a:endParaRPr i="1" sz="1100">
              <a:solidFill>
                <a:schemeClr val="accent6"/>
              </a:solidFill>
              <a:latin typeface="Montserrat"/>
              <a:ea typeface="Montserrat"/>
              <a:cs typeface="Montserrat"/>
              <a:sym typeface="Montserrat"/>
            </a:endParaRPr>
          </a:p>
          <a:p>
            <a:pPr indent="-234950" lvl="0" marL="342900" rtl="0" algn="l">
              <a:lnSpc>
                <a:spcPct val="115000"/>
              </a:lnSpc>
              <a:spcBef>
                <a:spcPts val="0"/>
              </a:spcBef>
              <a:spcAft>
                <a:spcPts val="0"/>
              </a:spcAft>
              <a:buClr>
                <a:schemeClr val="dk1"/>
              </a:buClr>
              <a:buSzPts val="1100"/>
              <a:buFont typeface="Montserrat"/>
              <a:buChar char="●"/>
            </a:pPr>
            <a:r>
              <a:rPr i="1" lang="en" sz="1100">
                <a:solidFill>
                  <a:schemeClr val="accent6"/>
                </a:solidFill>
                <a:latin typeface="Montserrat"/>
                <a:ea typeface="Montserrat"/>
                <a:cs typeface="Montserrat"/>
                <a:sym typeface="Montserrat"/>
              </a:rPr>
              <a:t>Embedded within SIT-TW-40 + Plenary-39 Ask → </a:t>
            </a:r>
            <a:r>
              <a:rPr lang="en" sz="1100">
                <a:solidFill>
                  <a:schemeClr val="dk1"/>
                </a:solidFill>
                <a:latin typeface="Montserrat"/>
                <a:ea typeface="Montserrat"/>
                <a:cs typeface="Montserrat"/>
                <a:sym typeface="Montserrat"/>
              </a:rPr>
              <a:t>Reflect on the stocktake to create a robust gap analysis related to the EAVs toward </a:t>
            </a:r>
            <a:r>
              <a:rPr b="1" lang="en" sz="1100">
                <a:solidFill>
                  <a:schemeClr val="dk1"/>
                </a:solidFill>
                <a:latin typeface="Montserrat"/>
                <a:ea typeface="Montserrat"/>
                <a:cs typeface="Montserrat"/>
                <a:sym typeface="Montserrat"/>
              </a:rPr>
              <a:t>identifying 2-3 of the highest-priority gaps</a:t>
            </a:r>
            <a:r>
              <a:rPr lang="en" sz="1100">
                <a:solidFill>
                  <a:schemeClr val="dk1"/>
                </a:solidFill>
                <a:latin typeface="Montserrat"/>
                <a:ea typeface="Montserrat"/>
                <a:cs typeface="Montserrat"/>
                <a:sym typeface="Montserrat"/>
              </a:rPr>
              <a:t>, their source (e.g. observation, method, product…), and opportunities to address them.</a:t>
            </a:r>
            <a:endParaRPr i="1" sz="1100">
              <a:solidFill>
                <a:schemeClr val="accent6"/>
              </a:solidFill>
              <a:latin typeface="Montserrat"/>
              <a:ea typeface="Montserrat"/>
              <a:cs typeface="Montserrat"/>
              <a:sym typeface="Montserrat"/>
            </a:endParaRPr>
          </a:p>
          <a:p>
            <a:pPr indent="0" lvl="0" marL="342900" rtl="0" algn="l">
              <a:lnSpc>
                <a:spcPct val="115000"/>
              </a:lnSpc>
              <a:spcBef>
                <a:spcPts val="0"/>
              </a:spcBef>
              <a:spcAft>
                <a:spcPts val="0"/>
              </a:spcAft>
              <a:buNone/>
            </a:pPr>
            <a:r>
              <a:t/>
            </a:r>
            <a:endParaRPr i="1" sz="1100">
              <a:solidFill>
                <a:schemeClr val="accent6"/>
              </a:solidFill>
              <a:latin typeface="Montserrat"/>
              <a:ea typeface="Montserrat"/>
              <a:cs typeface="Montserrat"/>
              <a:sym typeface="Montserrat"/>
            </a:endParaRPr>
          </a:p>
          <a:p>
            <a:pPr indent="-234950" lvl="0" marL="342900" rtl="0" algn="l">
              <a:lnSpc>
                <a:spcPct val="115000"/>
              </a:lnSpc>
              <a:spcBef>
                <a:spcPts val="0"/>
              </a:spcBef>
              <a:spcAft>
                <a:spcPts val="0"/>
              </a:spcAft>
              <a:buClr>
                <a:schemeClr val="dk1"/>
              </a:buClr>
              <a:buSzPts val="1100"/>
              <a:buFont typeface="Montserrat"/>
              <a:buChar char="●"/>
            </a:pPr>
            <a:r>
              <a:rPr i="1" lang="en" sz="1100">
                <a:solidFill>
                  <a:schemeClr val="accent6"/>
                </a:solidFill>
                <a:latin typeface="Montserrat"/>
                <a:ea typeface="Montserrat"/>
                <a:cs typeface="Montserrat"/>
                <a:sym typeface="Montserrat"/>
              </a:rPr>
              <a:t>SIT-TW-40 Ask</a:t>
            </a:r>
            <a:r>
              <a:rPr i="1" lang="en" sz="1100">
                <a:solidFill>
                  <a:schemeClr val="dk1"/>
                </a:solidFill>
                <a:latin typeface="Montserrat"/>
                <a:ea typeface="Montserrat"/>
                <a:cs typeface="Montserrat"/>
                <a:sym typeface="Montserrat"/>
              </a:rPr>
              <a:t> → </a:t>
            </a:r>
            <a:r>
              <a:rPr lang="en" sz="1100">
                <a:solidFill>
                  <a:schemeClr val="dk1"/>
                </a:solidFill>
                <a:latin typeface="Montserrat"/>
                <a:ea typeface="Montserrat"/>
                <a:cs typeface="Montserrat"/>
                <a:sym typeface="Montserrat"/>
              </a:rPr>
              <a:t>Progressing the work already initiated with </a:t>
            </a:r>
            <a:r>
              <a:rPr b="1" lang="en" sz="1100">
                <a:solidFill>
                  <a:schemeClr val="dk1"/>
                </a:solidFill>
                <a:latin typeface="Montserrat"/>
                <a:ea typeface="Montserrat"/>
                <a:cs typeface="Montserrat"/>
                <a:sym typeface="Montserrat"/>
              </a:rPr>
              <a:t>CEOS WG Cal/Val Land Product Validation.</a:t>
            </a:r>
            <a:endParaRPr b="1" sz="1100">
              <a:solidFill>
                <a:schemeClr val="dk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8"/>
          <p:cNvSpPr txBox="1"/>
          <p:nvPr>
            <p:ph type="title"/>
          </p:nvPr>
        </p:nvSpPr>
        <p:spPr>
          <a:xfrm>
            <a:off x="99027" y="98965"/>
            <a:ext cx="5280000" cy="4383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2000"/>
              <a:t>A sketch of logical GEOGLAM-CEOS interactions</a:t>
            </a:r>
            <a:endParaRPr sz="2000"/>
          </a:p>
        </p:txBody>
      </p:sp>
      <p:pic>
        <p:nvPicPr>
          <p:cNvPr id="296" name="Google Shape;296;p28"/>
          <p:cNvPicPr preferRelativeResize="0"/>
          <p:nvPr/>
        </p:nvPicPr>
        <p:blipFill>
          <a:blip r:embed="rId3">
            <a:alphaModFix/>
          </a:blip>
          <a:stretch>
            <a:fillRect/>
          </a:stretch>
        </p:blipFill>
        <p:spPr>
          <a:xfrm>
            <a:off x="1109025" y="897844"/>
            <a:ext cx="6925949" cy="3895857"/>
          </a:xfrm>
          <a:prstGeom prst="rect">
            <a:avLst/>
          </a:prstGeom>
          <a:noFill/>
          <a:ln cap="flat" cmpd="sng" w="9525">
            <a:solidFill>
              <a:srgbClr val="000000"/>
            </a:solidFill>
            <a:prstDash val="solid"/>
            <a:miter lim="8000"/>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9"/>
          <p:cNvSpPr txBox="1"/>
          <p:nvPr/>
        </p:nvSpPr>
        <p:spPr>
          <a:xfrm>
            <a:off x="168076" y="790050"/>
            <a:ext cx="8334000" cy="3563400"/>
          </a:xfrm>
          <a:prstGeom prst="rect">
            <a:avLst/>
          </a:prstGeom>
          <a:noFill/>
          <a:ln>
            <a:noFill/>
          </a:ln>
        </p:spPr>
        <p:txBody>
          <a:bodyPr anchorCtr="0" anchor="t" bIns="34275" lIns="68575" spcFirstLastPara="1" rIns="68575" wrap="square" tIns="34275">
            <a:spAutoFit/>
          </a:bodyPr>
          <a:lstStyle/>
          <a:p>
            <a:pPr indent="-165100" lvl="0" marL="165100" marR="0" rtl="0" algn="l">
              <a:lnSpc>
                <a:spcPct val="150000"/>
              </a:lnSpc>
              <a:spcBef>
                <a:spcPts val="1400"/>
              </a:spcBef>
              <a:spcAft>
                <a:spcPts val="0"/>
              </a:spcAft>
              <a:buClr>
                <a:schemeClr val="dk1"/>
              </a:buClr>
              <a:buSzPts val="1200"/>
              <a:buFont typeface="Montserrat"/>
              <a:buChar char="❖"/>
            </a:pPr>
            <a:r>
              <a:rPr b="1" i="0" lang="en" sz="1200" u="none" cap="none" strike="noStrike">
                <a:solidFill>
                  <a:schemeClr val="dk1"/>
                </a:solidFill>
                <a:latin typeface="Montserrat"/>
                <a:ea typeface="Montserrat"/>
                <a:cs typeface="Montserrat"/>
                <a:sym typeface="Montserrat"/>
              </a:rPr>
              <a:t>Presenters should name their file using the following convention:</a:t>
            </a:r>
            <a:endParaRPr b="0" i="0" sz="1100" u="none" cap="none" strike="noStrike">
              <a:solidFill>
                <a:srgbClr val="000000"/>
              </a:solidFill>
              <a:latin typeface="Montserrat"/>
              <a:ea typeface="Montserrat"/>
              <a:cs typeface="Montserrat"/>
              <a:sym typeface="Montserrat"/>
            </a:endParaRPr>
          </a:p>
          <a:p>
            <a:pPr indent="-165100" lvl="1" marL="508000" marR="0" rtl="0" algn="l">
              <a:lnSpc>
                <a:spcPct val="150000"/>
              </a:lnSpc>
              <a:spcBef>
                <a:spcPts val="0"/>
              </a:spcBef>
              <a:spcAft>
                <a:spcPts val="0"/>
              </a:spcAft>
              <a:buClr>
                <a:schemeClr val="dk1"/>
              </a:buClr>
              <a:buSzPts val="1200"/>
              <a:buFont typeface="Montserrat"/>
              <a:buChar char="❖"/>
            </a:pPr>
            <a:r>
              <a:rPr b="0" i="0" lang="en" sz="1200" u="none" cap="none" strike="noStrike">
                <a:solidFill>
                  <a:schemeClr val="dk1"/>
                </a:solidFill>
                <a:latin typeface="Montserrat"/>
                <a:ea typeface="Montserrat"/>
                <a:cs typeface="Montserrat"/>
                <a:sym typeface="Montserrat"/>
              </a:rPr>
              <a:t>AgendaItemNumber_LastName_Subject_Version </a:t>
            </a:r>
            <a:r>
              <a:rPr b="0" i="1" lang="en" sz="1200" u="none" cap="none" strike="noStrike">
                <a:solidFill>
                  <a:schemeClr val="dk1"/>
                </a:solidFill>
                <a:latin typeface="Montserrat"/>
                <a:ea typeface="Montserrat"/>
                <a:cs typeface="Montserrat"/>
                <a:sym typeface="Montserrat"/>
              </a:rPr>
              <a:t>(e.g., 1.1_Bate_Welcome_v1)</a:t>
            </a:r>
            <a:endParaRPr b="0" i="1" sz="1200" u="none" cap="none" strike="noStrike">
              <a:solidFill>
                <a:schemeClr val="dk1"/>
              </a:solidFill>
              <a:latin typeface="Montserrat"/>
              <a:ea typeface="Montserrat"/>
              <a:cs typeface="Montserrat"/>
              <a:sym typeface="Montserrat"/>
            </a:endParaRPr>
          </a:p>
          <a:p>
            <a:pPr indent="-165100" lvl="0" marL="165100" marR="0" rtl="0" algn="l">
              <a:lnSpc>
                <a:spcPct val="150000"/>
              </a:lnSpc>
              <a:spcBef>
                <a:spcPts val="1400"/>
              </a:spcBef>
              <a:spcAft>
                <a:spcPts val="0"/>
              </a:spcAft>
              <a:buClr>
                <a:schemeClr val="dk1"/>
              </a:buClr>
              <a:buSzPts val="1200"/>
              <a:buFont typeface="Montserrat"/>
              <a:buChar char="❖"/>
            </a:pPr>
            <a:r>
              <a:rPr b="0" i="0" lang="en" sz="1200" u="none" cap="none" strike="noStrike">
                <a:solidFill>
                  <a:schemeClr val="dk1"/>
                </a:solidFill>
                <a:latin typeface="Montserrat"/>
                <a:ea typeface="Montserrat"/>
                <a:cs typeface="Montserrat"/>
                <a:sym typeface="Montserrat"/>
              </a:rPr>
              <a:t>Documents and presentations should be uploaded to the shared folder to allow for streamlined self service</a:t>
            </a:r>
            <a:endParaRPr b="0" i="0" sz="1200" u="none" cap="none" strike="noStrike">
              <a:solidFill>
                <a:schemeClr val="dk1"/>
              </a:solidFill>
              <a:latin typeface="Montserrat"/>
              <a:ea typeface="Montserrat"/>
              <a:cs typeface="Montserrat"/>
              <a:sym typeface="Montserrat"/>
            </a:endParaRPr>
          </a:p>
          <a:p>
            <a:pPr indent="-165100" lvl="1" marL="508000" marR="0" rtl="0" algn="l">
              <a:lnSpc>
                <a:spcPct val="150000"/>
              </a:lnSpc>
              <a:spcBef>
                <a:spcPts val="0"/>
              </a:spcBef>
              <a:spcAft>
                <a:spcPts val="0"/>
              </a:spcAft>
              <a:buClr>
                <a:schemeClr val="dk1"/>
              </a:buClr>
              <a:buSzPts val="1200"/>
              <a:buFont typeface="Montserrat"/>
              <a:buChar char="❖"/>
            </a:pPr>
            <a:r>
              <a:rPr b="1" i="0" lang="en" sz="1200" u="sng" cap="none" strike="noStrike">
                <a:solidFill>
                  <a:schemeClr val="hlink"/>
                </a:solidFill>
                <a:latin typeface="Montserrat"/>
                <a:ea typeface="Montserrat"/>
                <a:cs typeface="Montserrat"/>
                <a:sym typeface="Montserrat"/>
                <a:hlinkClick r:id="rId3"/>
              </a:rPr>
              <a:t>Shared Presentation Folder</a:t>
            </a:r>
            <a:r>
              <a:rPr b="1" i="0" lang="en" sz="1200" u="none" cap="none" strike="noStrike">
                <a:solidFill>
                  <a:schemeClr val="dk1"/>
                </a:solidFill>
                <a:latin typeface="Montserrat"/>
                <a:ea typeface="Montserrat"/>
                <a:cs typeface="Montserrat"/>
                <a:sym typeface="Montserrat"/>
              </a:rPr>
              <a:t> (default view only, ask for upload/edit permission as required)</a:t>
            </a:r>
            <a:endParaRPr b="1" i="0" sz="1200" u="none" cap="none" strike="noStrike">
              <a:solidFill>
                <a:schemeClr val="dk1"/>
              </a:solidFill>
              <a:latin typeface="Montserrat"/>
              <a:ea typeface="Montserrat"/>
              <a:cs typeface="Montserrat"/>
              <a:sym typeface="Montserrat"/>
            </a:endParaRPr>
          </a:p>
          <a:p>
            <a:pPr indent="-165100" lvl="1" marL="508000" marR="0" rtl="0" algn="l">
              <a:lnSpc>
                <a:spcPct val="150000"/>
              </a:lnSpc>
              <a:spcBef>
                <a:spcPts val="0"/>
              </a:spcBef>
              <a:spcAft>
                <a:spcPts val="0"/>
              </a:spcAft>
              <a:buClr>
                <a:schemeClr val="dk1"/>
              </a:buClr>
              <a:buSzPts val="1200"/>
              <a:buFont typeface="Noto Sans Symbols"/>
              <a:buChar char="❖"/>
            </a:pPr>
            <a:r>
              <a:rPr b="1" i="0" lang="en" sz="1200" u="none" cap="none" strike="noStrike">
                <a:solidFill>
                  <a:schemeClr val="dk1"/>
                </a:solidFill>
                <a:latin typeface="Montserrat"/>
                <a:ea typeface="Montserrat"/>
                <a:cs typeface="Montserrat"/>
                <a:sym typeface="Montserrat"/>
              </a:rPr>
              <a:t>For support</a:t>
            </a:r>
            <a:r>
              <a:rPr b="0" i="0" lang="en" sz="1200" u="none" cap="none" strike="noStrike">
                <a:solidFill>
                  <a:schemeClr val="dk1"/>
                </a:solidFill>
                <a:latin typeface="Montserrat"/>
                <a:ea typeface="Montserrat"/>
                <a:cs typeface="Montserrat"/>
                <a:sym typeface="Montserrat"/>
              </a:rPr>
              <a:t> contact the CEOS Chair Team: </a:t>
            </a:r>
            <a:r>
              <a:rPr b="0" i="0" lang="en" sz="1200" u="sng" cap="none" strike="noStrike">
                <a:solidFill>
                  <a:schemeClr val="hlink"/>
                </a:solidFill>
                <a:latin typeface="Montserrat"/>
                <a:ea typeface="Montserrat"/>
                <a:cs typeface="Montserrat"/>
                <a:sym typeface="Montserrat"/>
                <a:hlinkClick r:id="rId4"/>
              </a:rPr>
              <a:t>uksa-ceos-chair-2025@googlegroups.com</a:t>
            </a:r>
            <a:r>
              <a:rPr b="0" i="0" lang="en" sz="1200" u="none" cap="none" strike="noStrike">
                <a:solidFill>
                  <a:schemeClr val="dk1"/>
                </a:solidFill>
                <a:latin typeface="Montserrat"/>
                <a:ea typeface="Montserrat"/>
                <a:cs typeface="Montserrat"/>
                <a:sym typeface="Montserrat"/>
              </a:rPr>
              <a:t>   </a:t>
            </a:r>
            <a:endParaRPr b="0" i="0" sz="1200" u="none" cap="none" strike="noStrike">
              <a:solidFill>
                <a:schemeClr val="dk1"/>
              </a:solidFill>
              <a:latin typeface="Montserrat"/>
              <a:ea typeface="Montserrat"/>
              <a:cs typeface="Montserrat"/>
              <a:sym typeface="Montserrat"/>
            </a:endParaRPr>
          </a:p>
          <a:p>
            <a:pPr indent="-165100" lvl="1" marL="508000" marR="0" rtl="0" algn="l">
              <a:lnSpc>
                <a:spcPct val="150000"/>
              </a:lnSpc>
              <a:spcBef>
                <a:spcPts val="0"/>
              </a:spcBef>
              <a:spcAft>
                <a:spcPts val="0"/>
              </a:spcAft>
              <a:buClr>
                <a:schemeClr val="dk1"/>
              </a:buClr>
              <a:buSzPts val="1200"/>
              <a:buFont typeface="Noto Sans Symbols"/>
              <a:buChar char="❖"/>
            </a:pPr>
            <a:r>
              <a:rPr b="1" i="0" lang="en" sz="1200" u="none" cap="none" strike="noStrike">
                <a:solidFill>
                  <a:schemeClr val="dk1"/>
                </a:solidFill>
                <a:latin typeface="Montserrat"/>
                <a:ea typeface="Montserrat"/>
                <a:cs typeface="Montserrat"/>
                <a:sym typeface="Montserrat"/>
              </a:rPr>
              <a:t>Documents for decision </a:t>
            </a:r>
            <a:r>
              <a:rPr b="0" i="0" lang="en" sz="1200" u="none" cap="none" strike="noStrike">
                <a:solidFill>
                  <a:schemeClr val="dk1"/>
                </a:solidFill>
                <a:latin typeface="Montserrat"/>
                <a:ea typeface="Montserrat"/>
                <a:cs typeface="Montserrat"/>
                <a:sym typeface="Montserrat"/>
              </a:rPr>
              <a:t>should be submitted by </a:t>
            </a:r>
            <a:r>
              <a:rPr b="1" i="0" lang="en" sz="1200" u="none" cap="none" strike="noStrike">
                <a:solidFill>
                  <a:schemeClr val="dk1"/>
                </a:solidFill>
                <a:latin typeface="Montserrat"/>
                <a:ea typeface="Montserrat"/>
                <a:cs typeface="Montserrat"/>
                <a:sym typeface="Montserrat"/>
              </a:rPr>
              <a:t>21 October</a:t>
            </a:r>
            <a:endParaRPr b="1" i="0" sz="1200" u="none" cap="none" strike="noStrike">
              <a:solidFill>
                <a:schemeClr val="dk1"/>
              </a:solidFill>
              <a:latin typeface="Montserrat"/>
              <a:ea typeface="Montserrat"/>
              <a:cs typeface="Montserrat"/>
              <a:sym typeface="Montserrat"/>
            </a:endParaRPr>
          </a:p>
          <a:p>
            <a:pPr indent="-165100" lvl="1" marL="508000" marR="0" rtl="0" algn="l">
              <a:lnSpc>
                <a:spcPct val="150000"/>
              </a:lnSpc>
              <a:spcBef>
                <a:spcPts val="0"/>
              </a:spcBef>
              <a:spcAft>
                <a:spcPts val="0"/>
              </a:spcAft>
              <a:buClr>
                <a:schemeClr val="dk1"/>
              </a:buClr>
              <a:buSzPts val="1200"/>
              <a:buFont typeface="Noto Sans Symbols"/>
              <a:buChar char="❖"/>
            </a:pPr>
            <a:r>
              <a:rPr b="1" i="0" lang="en" sz="1200" u="none" cap="none" strike="noStrike">
                <a:solidFill>
                  <a:schemeClr val="dk1"/>
                </a:solidFill>
                <a:latin typeface="Montserrat"/>
                <a:ea typeface="Montserrat"/>
                <a:cs typeface="Montserrat"/>
                <a:sym typeface="Montserrat"/>
              </a:rPr>
              <a:t>Presentations </a:t>
            </a:r>
            <a:r>
              <a:rPr b="0" i="0" lang="en" sz="1200" u="none" cap="none" strike="noStrike">
                <a:solidFill>
                  <a:schemeClr val="dk1"/>
                </a:solidFill>
                <a:latin typeface="Montserrat"/>
                <a:ea typeface="Montserrat"/>
                <a:cs typeface="Montserrat"/>
                <a:sym typeface="Montserrat"/>
              </a:rPr>
              <a:t>and </a:t>
            </a:r>
            <a:r>
              <a:rPr b="1" i="0" lang="en" sz="1200" u="none" cap="none" strike="noStrike">
                <a:solidFill>
                  <a:schemeClr val="dk1"/>
                </a:solidFill>
                <a:latin typeface="Montserrat"/>
                <a:ea typeface="Montserrat"/>
                <a:cs typeface="Montserrat"/>
                <a:sym typeface="Montserrat"/>
              </a:rPr>
              <a:t>documents for information </a:t>
            </a:r>
            <a:r>
              <a:rPr b="0" i="0" lang="en" sz="1200" u="none" cap="none" strike="noStrike">
                <a:solidFill>
                  <a:schemeClr val="dk1"/>
                </a:solidFill>
                <a:latin typeface="Montserrat"/>
                <a:ea typeface="Montserrat"/>
                <a:cs typeface="Montserrat"/>
                <a:sym typeface="Montserrat"/>
              </a:rPr>
              <a:t>should be submitted by </a:t>
            </a:r>
            <a:r>
              <a:rPr b="1" i="0" lang="en" sz="1200" u="none" cap="none" strike="noStrike">
                <a:solidFill>
                  <a:schemeClr val="dk1"/>
                </a:solidFill>
                <a:latin typeface="Montserrat"/>
                <a:ea typeface="Montserrat"/>
                <a:cs typeface="Montserrat"/>
                <a:sym typeface="Montserrat"/>
              </a:rPr>
              <a:t>28 October</a:t>
            </a:r>
            <a:endParaRPr b="0" i="1" sz="1200" u="none" cap="none" strike="noStrike">
              <a:solidFill>
                <a:schemeClr val="dk1"/>
              </a:solidFill>
              <a:highlight>
                <a:srgbClr val="FFFF00"/>
              </a:highlight>
              <a:latin typeface="Montserrat"/>
              <a:ea typeface="Montserrat"/>
              <a:cs typeface="Montserrat"/>
              <a:sym typeface="Montserrat"/>
            </a:endParaRPr>
          </a:p>
          <a:p>
            <a:pPr indent="-165100" lvl="0" marL="165100" marR="0" rtl="0" algn="l">
              <a:lnSpc>
                <a:spcPct val="150000"/>
              </a:lnSpc>
              <a:spcBef>
                <a:spcPts val="1400"/>
              </a:spcBef>
              <a:spcAft>
                <a:spcPts val="0"/>
              </a:spcAft>
              <a:buClr>
                <a:schemeClr val="dk1"/>
              </a:buClr>
              <a:buSzPts val="1200"/>
              <a:buFont typeface="Montserrat"/>
              <a:buChar char="❖"/>
            </a:pPr>
            <a:r>
              <a:rPr b="0" i="1" lang="en" sz="1200" u="none" cap="none" strike="noStrike">
                <a:solidFill>
                  <a:schemeClr val="dk1"/>
                </a:solidFill>
                <a:latin typeface="Montserrat"/>
                <a:ea typeface="Montserrat"/>
                <a:cs typeface="Montserrat"/>
                <a:sym typeface="Montserrat"/>
              </a:rPr>
              <a:t>Reporting to engage discussion or decision is encouraged</a:t>
            </a:r>
            <a:r>
              <a:rPr b="0" i="0" lang="en" sz="1200" u="none" cap="none" strike="noStrike">
                <a:solidFill>
                  <a:schemeClr val="dk1"/>
                </a:solidFill>
                <a:latin typeface="Montserrat"/>
                <a:ea typeface="Montserrat"/>
                <a:cs typeface="Montserrat"/>
                <a:sym typeface="Montserrat"/>
              </a:rPr>
              <a:t>, but detailed reporting should be provided as pre-meeting reading material or in background slides.</a:t>
            </a:r>
            <a:endParaRPr b="0" i="0" sz="1200" u="none" cap="none" strike="noStrike">
              <a:solidFill>
                <a:schemeClr val="dk1"/>
              </a:solidFill>
              <a:latin typeface="Montserrat"/>
              <a:ea typeface="Montserrat"/>
              <a:cs typeface="Montserrat"/>
              <a:sym typeface="Montserrat"/>
            </a:endParaRPr>
          </a:p>
          <a:p>
            <a:pPr indent="-165100" lvl="0" marL="165100" marR="0" rtl="0" algn="l">
              <a:lnSpc>
                <a:spcPct val="150000"/>
              </a:lnSpc>
              <a:spcBef>
                <a:spcPts val="1400"/>
              </a:spcBef>
              <a:spcAft>
                <a:spcPts val="0"/>
              </a:spcAft>
              <a:buClr>
                <a:schemeClr val="dk1"/>
              </a:buClr>
              <a:buSzPts val="1200"/>
              <a:buFont typeface="Montserrat"/>
              <a:buChar char="❖"/>
            </a:pPr>
            <a:r>
              <a:rPr b="0" i="0" lang="en" sz="1200" u="none" cap="none" strike="noStrike">
                <a:solidFill>
                  <a:schemeClr val="dk1"/>
                </a:solidFill>
                <a:latin typeface="Montserrat"/>
                <a:ea typeface="Montserrat"/>
                <a:cs typeface="Montserrat"/>
                <a:sym typeface="Montserrat"/>
              </a:rPr>
              <a:t>Meeting website: </a:t>
            </a:r>
            <a:r>
              <a:rPr b="0" i="0" lang="en" sz="1200" u="sng" cap="none" strike="noStrike">
                <a:solidFill>
                  <a:schemeClr val="hlink"/>
                </a:solidFill>
                <a:latin typeface="Montserrat"/>
                <a:ea typeface="Montserrat"/>
                <a:cs typeface="Montserrat"/>
                <a:sym typeface="Montserrat"/>
                <a:hlinkClick r:id="rId5"/>
              </a:rPr>
              <a:t>https://ceos.org/meetings/39th-ceos-plenary</a:t>
            </a:r>
            <a:r>
              <a:rPr b="0" i="0" lang="en" sz="1200" u="none" cap="none" strike="noStrike">
                <a:solidFill>
                  <a:schemeClr val="dk1"/>
                </a:solidFill>
                <a:latin typeface="Montserrat"/>
                <a:ea typeface="Montserrat"/>
                <a:cs typeface="Montserrat"/>
                <a:sym typeface="Montserrat"/>
              </a:rPr>
              <a:t>   </a:t>
            </a:r>
            <a:endParaRPr b="0" i="0" sz="1200" u="none" cap="none" strike="noStrike">
              <a:solidFill>
                <a:schemeClr val="dk1"/>
              </a:solidFill>
              <a:latin typeface="Montserrat"/>
              <a:ea typeface="Montserrat"/>
              <a:cs typeface="Montserrat"/>
              <a:sym typeface="Montserrat"/>
            </a:endParaRPr>
          </a:p>
        </p:txBody>
      </p:sp>
      <p:sp>
        <p:nvSpPr>
          <p:cNvPr id="302" name="Google Shape;302;p29"/>
          <p:cNvSpPr txBox="1"/>
          <p:nvPr/>
        </p:nvSpPr>
        <p:spPr>
          <a:xfrm>
            <a:off x="70515" y="77436"/>
            <a:ext cx="65013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a:ea typeface="Montserrat"/>
                <a:cs typeface="Montserrat"/>
                <a:sym typeface="Montserrat"/>
              </a:rPr>
              <a:t>Presenter Guidelines 1</a:t>
            </a:r>
            <a:endParaRPr b="0" i="0" sz="11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0"/>
          <p:cNvSpPr txBox="1"/>
          <p:nvPr/>
        </p:nvSpPr>
        <p:spPr>
          <a:xfrm>
            <a:off x="70515" y="77436"/>
            <a:ext cx="65013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a:ea typeface="Montserrat"/>
                <a:cs typeface="Montserrat"/>
                <a:sym typeface="Montserrat"/>
              </a:rPr>
              <a:t>Presenter Guidelines 2</a:t>
            </a:r>
            <a:endParaRPr b="0" i="0" sz="1100" u="none" cap="none" strike="noStrike">
              <a:solidFill>
                <a:srgbClr val="000000"/>
              </a:solidFill>
              <a:latin typeface="Montserrat"/>
              <a:ea typeface="Montserrat"/>
              <a:cs typeface="Montserrat"/>
              <a:sym typeface="Montserrat"/>
            </a:endParaRPr>
          </a:p>
        </p:txBody>
      </p:sp>
      <p:sp>
        <p:nvSpPr>
          <p:cNvPr id="308" name="Google Shape;308;p30"/>
          <p:cNvSpPr txBox="1"/>
          <p:nvPr/>
        </p:nvSpPr>
        <p:spPr>
          <a:xfrm>
            <a:off x="267825" y="968210"/>
            <a:ext cx="8334000" cy="2675700"/>
          </a:xfrm>
          <a:prstGeom prst="rect">
            <a:avLst/>
          </a:prstGeom>
          <a:noFill/>
          <a:ln>
            <a:noFill/>
          </a:ln>
        </p:spPr>
        <p:txBody>
          <a:bodyPr anchorCtr="0" anchor="t" bIns="34275" lIns="68575" spcFirstLastPara="1" rIns="68575" wrap="square" tIns="34275">
            <a:spAutoFit/>
          </a:bodyPr>
          <a:lstStyle/>
          <a:p>
            <a:pPr indent="-165100" lvl="0" marL="165100" marR="0" rtl="0" algn="l">
              <a:lnSpc>
                <a:spcPct val="150000"/>
              </a:lnSpc>
              <a:spcBef>
                <a:spcPts val="0"/>
              </a:spcBef>
              <a:spcAft>
                <a:spcPts val="0"/>
              </a:spcAft>
              <a:buClr>
                <a:schemeClr val="dk1"/>
              </a:buClr>
              <a:buSzPts val="1200"/>
              <a:buFont typeface="Montserrat"/>
              <a:buChar char="❖"/>
            </a:pPr>
            <a:r>
              <a:rPr b="0" i="0" lang="en" sz="1200" u="none" cap="none" strike="noStrike">
                <a:solidFill>
                  <a:schemeClr val="dk1"/>
                </a:solidFill>
                <a:latin typeface="Montserrat"/>
                <a:ea typeface="Montserrat"/>
                <a:cs typeface="Montserrat"/>
                <a:sym typeface="Montserrat"/>
              </a:rPr>
              <a:t>Please explicitly highlight the decisions, outcomes, or actions you are seeking. The more explicit you are, the better. i.e., feel free to provide text for a proposed action – it may be revised later, but this approach will help with the efficient preparation of the actions record of the CEOS Plenary.</a:t>
            </a:r>
            <a:endParaRPr b="0" i="0" sz="1200" u="none" cap="none" strike="noStrike">
              <a:solidFill>
                <a:schemeClr val="dk1"/>
              </a:solidFill>
              <a:latin typeface="Montserrat"/>
              <a:ea typeface="Montserrat"/>
              <a:cs typeface="Montserrat"/>
              <a:sym typeface="Montserrat"/>
            </a:endParaRPr>
          </a:p>
          <a:p>
            <a:pPr indent="-165100" lvl="0" marL="165100" marR="0" rtl="0" algn="l">
              <a:lnSpc>
                <a:spcPct val="150000"/>
              </a:lnSpc>
              <a:spcBef>
                <a:spcPts val="800"/>
              </a:spcBef>
              <a:spcAft>
                <a:spcPts val="0"/>
              </a:spcAft>
              <a:buClr>
                <a:schemeClr val="dk1"/>
              </a:buClr>
              <a:buSzPts val="1200"/>
              <a:buFont typeface="Montserrat"/>
              <a:buChar char="❖"/>
            </a:pPr>
            <a:r>
              <a:rPr b="0" i="0" lang="en" sz="1200" u="sng" cap="none" strike="noStrike">
                <a:solidFill>
                  <a:schemeClr val="dk1"/>
                </a:solidFill>
                <a:latin typeface="Montserrat"/>
                <a:ea typeface="Montserrat"/>
                <a:cs typeface="Montserrat"/>
                <a:sym typeface="Montserrat"/>
              </a:rPr>
              <a:t>Where relevant and possible</a:t>
            </a:r>
            <a:r>
              <a:rPr b="0" i="0" lang="en" sz="1200" u="none" cap="none" strike="noStrike">
                <a:solidFill>
                  <a:schemeClr val="dk1"/>
                </a:solidFill>
                <a:latin typeface="Montserrat"/>
                <a:ea typeface="Montserrat"/>
                <a:cs typeface="Montserrat"/>
                <a:sym typeface="Montserrat"/>
              </a:rPr>
              <a:t>, presenters are invited to highlight for the CEOS community, and especially for CEOS Principals and stakeholders, significant milestones and key accomplishments. Please reference the CEOS 2025-2027 Work Plan where relevant deliverables or other CEOS services and functions apply.</a:t>
            </a:r>
            <a:endParaRPr b="0" i="0" sz="1200" u="none" cap="none" strike="noStrike">
              <a:solidFill>
                <a:schemeClr val="dk1"/>
              </a:solidFill>
              <a:latin typeface="Montserrat"/>
              <a:ea typeface="Montserrat"/>
              <a:cs typeface="Montserrat"/>
              <a:sym typeface="Montserrat"/>
            </a:endParaRPr>
          </a:p>
          <a:p>
            <a:pPr indent="0" lvl="0" marL="0" marR="0" rtl="0" algn="l">
              <a:lnSpc>
                <a:spcPct val="150000"/>
              </a:lnSpc>
              <a:spcBef>
                <a:spcPts val="8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88900" lvl="0" marL="165100" marR="0" rtl="0" algn="l">
              <a:lnSpc>
                <a:spcPct val="150000"/>
              </a:lnSpc>
              <a:spcBef>
                <a:spcPts val="0"/>
              </a:spcBef>
              <a:spcAft>
                <a:spcPts val="0"/>
              </a:spcAft>
              <a:buClr>
                <a:schemeClr val="dk1"/>
              </a:buClr>
              <a:buSzPts val="1200"/>
              <a:buFont typeface="Noto Sans Symbols"/>
              <a:buNone/>
            </a:pPr>
            <a:r>
              <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4"/>
          <p:cNvSpPr txBox="1"/>
          <p:nvPr>
            <p:ph idx="1" type="body"/>
          </p:nvPr>
        </p:nvSpPr>
        <p:spPr>
          <a:xfrm>
            <a:off x="99025" y="848150"/>
            <a:ext cx="8606400" cy="40941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800"/>
              </a:spcBef>
              <a:spcAft>
                <a:spcPts val="0"/>
              </a:spcAft>
              <a:buNone/>
            </a:pPr>
            <a:r>
              <a:rPr b="1" lang="en" sz="1500"/>
              <a:t>GEOGLAM was established in 2011 by G20 </a:t>
            </a:r>
            <a:r>
              <a:rPr lang="en" sz="1500"/>
              <a:t>(France) as a part of their Action Plan on Food Price Volatility and Markets</a:t>
            </a:r>
            <a:endParaRPr sz="1500"/>
          </a:p>
          <a:p>
            <a:pPr indent="-317500" lvl="0" marL="457200" rtl="0" algn="l">
              <a:lnSpc>
                <a:spcPct val="115000"/>
              </a:lnSpc>
              <a:spcBef>
                <a:spcPts val="400"/>
              </a:spcBef>
              <a:spcAft>
                <a:spcPts val="0"/>
              </a:spcAft>
              <a:buSzPts val="1400"/>
              <a:buChar char="❖"/>
            </a:pPr>
            <a:r>
              <a:rPr b="1" lang="en" sz="1400"/>
              <a:t>Mandate</a:t>
            </a:r>
            <a:r>
              <a:rPr lang="en" sz="1400"/>
              <a:t>: develop bottom-up, consensus-driven outlooks on crop production as it impacts markets,  food security, and increasingly/implicitly* sustainability</a:t>
            </a:r>
            <a:endParaRPr sz="1400"/>
          </a:p>
          <a:p>
            <a:pPr indent="-317500" lvl="0" marL="457200" rtl="0" algn="l">
              <a:lnSpc>
                <a:spcPct val="115000"/>
              </a:lnSpc>
              <a:spcBef>
                <a:spcPts val="400"/>
              </a:spcBef>
              <a:spcAft>
                <a:spcPts val="0"/>
              </a:spcAft>
              <a:buSzPts val="1400"/>
              <a:buChar char="❖"/>
            </a:pPr>
            <a:r>
              <a:rPr b="1" lang="en" sz="1400"/>
              <a:t>Who: </a:t>
            </a:r>
            <a:r>
              <a:rPr lang="en" sz="1400"/>
              <a:t>Many members of the GEOGLAM community </a:t>
            </a:r>
            <a:r>
              <a:rPr b="1" lang="en" sz="1400"/>
              <a:t>come from and </a:t>
            </a:r>
            <a:r>
              <a:rPr b="1" lang="en" sz="1400">
                <a:solidFill>
                  <a:srgbClr val="222222"/>
                </a:solidFill>
              </a:rPr>
              <a:t>serve </a:t>
            </a:r>
            <a:r>
              <a:rPr lang="en" sz="1400">
                <a:solidFill>
                  <a:srgbClr val="222222"/>
                </a:solidFill>
              </a:rPr>
              <a:t>national and regional authorities who monitor, measure, and report on agriculture.</a:t>
            </a:r>
            <a:endParaRPr sz="1400">
              <a:solidFill>
                <a:srgbClr val="222222"/>
              </a:solidFill>
            </a:endParaRPr>
          </a:p>
          <a:p>
            <a:pPr indent="-317500" lvl="1" marL="914400" rtl="0" algn="l">
              <a:lnSpc>
                <a:spcPct val="115000"/>
              </a:lnSpc>
              <a:spcBef>
                <a:spcPts val="400"/>
              </a:spcBef>
              <a:spcAft>
                <a:spcPts val="0"/>
              </a:spcAft>
              <a:buClr>
                <a:srgbClr val="222222"/>
              </a:buClr>
              <a:buSzPts val="1400"/>
              <a:buChar char="▪"/>
            </a:pPr>
            <a:r>
              <a:rPr i="1" lang="en" sz="1400">
                <a:solidFill>
                  <a:srgbClr val="222222"/>
                </a:solidFill>
              </a:rPr>
              <a:t>Plus space </a:t>
            </a:r>
            <a:r>
              <a:rPr i="1" lang="en" sz="1400">
                <a:solidFill>
                  <a:srgbClr val="222222"/>
                </a:solidFill>
              </a:rPr>
              <a:t>agencies, contributing organizations whose work also interacts with and serves national, regional, and global monitoring activities </a:t>
            </a:r>
            <a:endParaRPr i="1" sz="1400">
              <a:solidFill>
                <a:srgbClr val="222222"/>
              </a:solidFill>
            </a:endParaRPr>
          </a:p>
          <a:p>
            <a:pPr indent="-317500" lvl="0" marL="457200" rtl="0" algn="l">
              <a:lnSpc>
                <a:spcPct val="115000"/>
              </a:lnSpc>
              <a:spcBef>
                <a:spcPts val="400"/>
              </a:spcBef>
              <a:spcAft>
                <a:spcPts val="0"/>
              </a:spcAft>
              <a:buSzPts val="1400"/>
              <a:buChar char="❖"/>
            </a:pPr>
            <a:r>
              <a:rPr b="1" lang="en" sz="1400">
                <a:solidFill>
                  <a:srgbClr val="222222"/>
                </a:solidFill>
              </a:rPr>
              <a:t>“Essential”</a:t>
            </a:r>
            <a:r>
              <a:rPr lang="en" sz="1400">
                <a:solidFill>
                  <a:srgbClr val="222222"/>
                </a:solidFill>
              </a:rPr>
              <a:t>:</a:t>
            </a:r>
            <a:r>
              <a:rPr b="1" lang="en" sz="1400">
                <a:solidFill>
                  <a:srgbClr val="222222"/>
                </a:solidFill>
              </a:rPr>
              <a:t> </a:t>
            </a:r>
            <a:r>
              <a:rPr lang="en" sz="1400">
                <a:solidFill>
                  <a:srgbClr val="222222"/>
                </a:solidFill>
              </a:rPr>
              <a:t>The GEOGLAM community’s consensus definitions, descriptions, and </a:t>
            </a:r>
            <a:r>
              <a:rPr b="1" lang="en" sz="1400">
                <a:solidFill>
                  <a:srgbClr val="222222"/>
                </a:solidFill>
              </a:rPr>
              <a:t>requirements</a:t>
            </a:r>
            <a:r>
              <a:rPr lang="en" sz="1400">
                <a:solidFill>
                  <a:srgbClr val="222222"/>
                </a:solidFill>
              </a:rPr>
              <a:t> for monitoring and measuring state and change and forecasting agriculture directly reflect these authorities. </a:t>
            </a:r>
            <a:endParaRPr sz="1400">
              <a:solidFill>
                <a:srgbClr val="222222"/>
              </a:solidFill>
            </a:endParaRPr>
          </a:p>
          <a:p>
            <a:pPr indent="-342900" lvl="1" marL="914400" rtl="0" algn="l">
              <a:lnSpc>
                <a:spcPct val="115000"/>
              </a:lnSpc>
              <a:spcBef>
                <a:spcPts val="400"/>
              </a:spcBef>
              <a:spcAft>
                <a:spcPts val="0"/>
              </a:spcAft>
              <a:buClr>
                <a:srgbClr val="1155CC"/>
              </a:buClr>
              <a:buSzPts val="1800"/>
              <a:buChar char="▪"/>
            </a:pPr>
            <a:r>
              <a:rPr lang="en" sz="1400">
                <a:solidFill>
                  <a:srgbClr val="1155CC"/>
                </a:solidFill>
              </a:rPr>
              <a:t>What we agree is required to meet the G20 mandate and the objectives of the nations which comprise it is what we call </a:t>
            </a:r>
            <a:r>
              <a:rPr b="1" lang="en" sz="1400">
                <a:solidFill>
                  <a:srgbClr val="1155CC"/>
                </a:solidFill>
              </a:rPr>
              <a:t>“ESSENTIAL AGRICULTURE VARIABLES”</a:t>
            </a:r>
            <a:endParaRPr b="1" sz="1400">
              <a:solidFill>
                <a:srgbClr val="1155CC"/>
              </a:solidFill>
            </a:endParaRPr>
          </a:p>
        </p:txBody>
      </p:sp>
      <p:sp>
        <p:nvSpPr>
          <p:cNvPr id="130" name="Google Shape;130;p14"/>
          <p:cNvSpPr txBox="1"/>
          <p:nvPr>
            <p:ph type="title"/>
          </p:nvPr>
        </p:nvSpPr>
        <p:spPr>
          <a:xfrm>
            <a:off x="99024" y="9503"/>
            <a:ext cx="7237800" cy="4383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a:buNone/>
            </a:pPr>
            <a:r>
              <a:rPr lang="en" sz="2600"/>
              <a:t>GEOGLAM &amp; </a:t>
            </a:r>
            <a:br>
              <a:rPr lang="en" sz="2600"/>
            </a:br>
            <a:r>
              <a:rPr lang="en" sz="2600"/>
              <a:t>Essential Agriculture Variables Reminders</a:t>
            </a:r>
            <a:endParaRPr sz="2600"/>
          </a:p>
        </p:txBody>
      </p:sp>
      <p:pic>
        <p:nvPicPr>
          <p:cNvPr id="131" name="Google Shape;131;p14"/>
          <p:cNvPicPr preferRelativeResize="0"/>
          <p:nvPr/>
        </p:nvPicPr>
        <p:blipFill rotWithShape="1">
          <a:blip r:embed="rId3">
            <a:alphaModFix/>
          </a:blip>
          <a:srcRect b="0" l="0" r="0" t="0"/>
          <a:stretch/>
        </p:blipFill>
        <p:spPr>
          <a:xfrm>
            <a:off x="8070350" y="4616800"/>
            <a:ext cx="1033875" cy="257825"/>
          </a:xfrm>
          <a:prstGeom prst="rect">
            <a:avLst/>
          </a:prstGeom>
          <a:noFill/>
          <a:ln>
            <a:noFill/>
          </a:ln>
        </p:spPr>
      </p:pic>
      <p:pic>
        <p:nvPicPr>
          <p:cNvPr descr="L'Allemagne soutient la France lors du G20 agricole." id="132" name="Google Shape;132;p14"/>
          <p:cNvPicPr preferRelativeResize="0"/>
          <p:nvPr/>
        </p:nvPicPr>
        <p:blipFill rotWithShape="1">
          <a:blip r:embed="rId4">
            <a:alphaModFix/>
          </a:blip>
          <a:srcRect b="0" l="0" r="0" t="0"/>
          <a:stretch/>
        </p:blipFill>
        <p:spPr>
          <a:xfrm>
            <a:off x="8511286" y="982377"/>
            <a:ext cx="655550" cy="542675"/>
          </a:xfrm>
          <a:prstGeom prst="rect">
            <a:avLst/>
          </a:prstGeom>
          <a:noFill/>
          <a:ln>
            <a:noFill/>
          </a:ln>
        </p:spPr>
      </p:pic>
      <p:sp>
        <p:nvSpPr>
          <p:cNvPr id="133" name="Google Shape;133;p14"/>
          <p:cNvSpPr txBox="1"/>
          <p:nvPr/>
        </p:nvSpPr>
        <p:spPr>
          <a:xfrm>
            <a:off x="4869950" y="4622795"/>
            <a:ext cx="32004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400"/>
              </a:spcBef>
              <a:spcAft>
                <a:spcPts val="0"/>
              </a:spcAft>
              <a:buNone/>
            </a:pPr>
            <a:r>
              <a:rPr i="1" lang="en" sz="1100">
                <a:solidFill>
                  <a:srgbClr val="9E9E9E"/>
                </a:solidFill>
                <a:latin typeface="Montserrat"/>
                <a:ea typeface="Montserrat"/>
                <a:cs typeface="Montserrat"/>
                <a:sym typeface="Montserrat"/>
              </a:rPr>
              <a:t>*</a:t>
            </a:r>
            <a:r>
              <a:rPr i="1" lang="en" sz="1100">
                <a:solidFill>
                  <a:srgbClr val="9E9E9E"/>
                </a:solidFill>
                <a:latin typeface="Montserrat"/>
                <a:ea typeface="Montserrat"/>
                <a:cs typeface="Montserrat"/>
                <a:sym typeface="Montserrat"/>
              </a:rPr>
              <a:t>based on the overarching G20 objectives</a:t>
            </a:r>
            <a:endParaRPr i="1" sz="1100">
              <a:solidFill>
                <a:srgbClr val="9E9E9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5"/>
          <p:cNvSpPr txBox="1"/>
          <p:nvPr>
            <p:ph type="title"/>
          </p:nvPr>
        </p:nvSpPr>
        <p:spPr>
          <a:xfrm>
            <a:off x="132036" y="78271"/>
            <a:ext cx="70401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2400">
                <a:solidFill>
                  <a:srgbClr val="93C47D"/>
                </a:solidFill>
              </a:rPr>
              <a:t>Proposed Plenary-39 Actions</a:t>
            </a:r>
            <a:r>
              <a:rPr lang="en" sz="2400"/>
              <a:t> + </a:t>
            </a:r>
            <a:br>
              <a:rPr lang="en" sz="2400"/>
            </a:br>
            <a:r>
              <a:rPr lang="en" sz="2400"/>
              <a:t>Most Recent Actions</a:t>
            </a:r>
            <a:endParaRPr sz="2400"/>
          </a:p>
        </p:txBody>
      </p:sp>
      <p:graphicFrame>
        <p:nvGraphicFramePr>
          <p:cNvPr id="139" name="Google Shape;139;p15"/>
          <p:cNvGraphicFramePr/>
          <p:nvPr/>
        </p:nvGraphicFramePr>
        <p:xfrm>
          <a:off x="194419" y="833534"/>
          <a:ext cx="3000000" cy="3000000"/>
        </p:xfrm>
        <a:graphic>
          <a:graphicData uri="http://schemas.openxmlformats.org/drawingml/2006/table">
            <a:tbl>
              <a:tblPr>
                <a:noFill/>
                <a:tableStyleId>{EBC382A9-E5E7-4468-A33C-F4088CF6A210}</a:tableStyleId>
              </a:tblPr>
              <a:tblGrid>
                <a:gridCol w="1090400"/>
                <a:gridCol w="948125"/>
                <a:gridCol w="3486175"/>
                <a:gridCol w="3313625"/>
              </a:tblGrid>
              <a:tr h="478950">
                <a:tc>
                  <a:txBody>
                    <a:bodyPr/>
                    <a:lstStyle/>
                    <a:p>
                      <a:pPr indent="0" lvl="0" marL="0" rtl="0" algn="l">
                        <a:spcBef>
                          <a:spcPts val="0"/>
                        </a:spcBef>
                        <a:spcAft>
                          <a:spcPts val="0"/>
                        </a:spcAft>
                        <a:buNone/>
                      </a:pPr>
                      <a:r>
                        <a:rPr b="1" lang="en" sz="1100">
                          <a:latin typeface="Montserrat"/>
                          <a:ea typeface="Montserrat"/>
                          <a:cs typeface="Montserrat"/>
                          <a:sym typeface="Montserrat"/>
                        </a:rPr>
                        <a:t>Action #</a:t>
                      </a:r>
                      <a:endParaRPr b="1" sz="1100">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rgbClr val="38761D"/>
                          </a:solidFill>
                          <a:latin typeface="Montserrat"/>
                          <a:ea typeface="Montserrat"/>
                          <a:cs typeface="Montserrat"/>
                          <a:sym typeface="Montserrat"/>
                        </a:rPr>
                        <a:t>Proposed Deadline</a:t>
                      </a:r>
                      <a:endParaRPr b="1"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Montserrat"/>
                          <a:ea typeface="Montserrat"/>
                          <a:cs typeface="Montserrat"/>
                          <a:sym typeface="Montserrat"/>
                        </a:rPr>
                        <a:t>Action Text</a:t>
                      </a:r>
                      <a:endParaRPr b="1" sz="1100">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rgbClr val="1155CC"/>
                          </a:solidFill>
                          <a:latin typeface="Montserrat"/>
                          <a:ea typeface="Montserrat"/>
                          <a:cs typeface="Montserrat"/>
                          <a:sym typeface="Montserrat"/>
                        </a:rPr>
                        <a:t>Rationale</a:t>
                      </a:r>
                      <a:r>
                        <a:rPr b="1" lang="en" sz="1100">
                          <a:latin typeface="Montserrat"/>
                          <a:ea typeface="Montserrat"/>
                          <a:cs typeface="Montserrat"/>
                          <a:sym typeface="Montserrat"/>
                        </a:rPr>
                        <a:t> or</a:t>
                      </a:r>
                      <a:endParaRPr b="1" sz="1100">
                        <a:latin typeface="Montserrat"/>
                        <a:ea typeface="Montserrat"/>
                        <a:cs typeface="Montserrat"/>
                        <a:sym typeface="Montserrat"/>
                      </a:endParaRPr>
                    </a:p>
                    <a:p>
                      <a:pPr indent="0" lvl="0" marL="0" rtl="0" algn="l">
                        <a:spcBef>
                          <a:spcPts val="0"/>
                        </a:spcBef>
                        <a:spcAft>
                          <a:spcPts val="0"/>
                        </a:spcAft>
                        <a:buNone/>
                      </a:pPr>
                      <a:r>
                        <a:rPr b="1" lang="en" sz="1100">
                          <a:solidFill>
                            <a:srgbClr val="38761D"/>
                          </a:solidFill>
                          <a:latin typeface="Montserrat"/>
                          <a:ea typeface="Montserrat"/>
                          <a:cs typeface="Montserrat"/>
                          <a:sym typeface="Montserrat"/>
                        </a:rPr>
                        <a:t>Update/Comment</a:t>
                      </a:r>
                      <a:endParaRPr b="1"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r>
              <a:tr h="447850">
                <a:tc>
                  <a:txBody>
                    <a:bodyPr/>
                    <a:lstStyle/>
                    <a:p>
                      <a:pPr indent="0" lvl="0" marL="0" rtl="0" algn="l">
                        <a:spcBef>
                          <a:spcPts val="0"/>
                        </a:spcBef>
                        <a:spcAft>
                          <a:spcPts val="0"/>
                        </a:spcAft>
                        <a:buNone/>
                      </a:pPr>
                      <a:r>
                        <a:rPr b="1" lang="en" sz="1100">
                          <a:solidFill>
                            <a:srgbClr val="38761D"/>
                          </a:solidFill>
                          <a:latin typeface="Montserrat"/>
                          <a:ea typeface="Montserrat"/>
                          <a:cs typeface="Montserrat"/>
                          <a:sym typeface="Montserrat"/>
                        </a:rPr>
                        <a:t>Plenary-39-?</a:t>
                      </a:r>
                      <a:endParaRPr b="1"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rgbClr val="38761D"/>
                          </a:solidFill>
                          <a:latin typeface="Montserrat"/>
                          <a:ea typeface="Montserrat"/>
                          <a:cs typeface="Montserrat"/>
                          <a:sym typeface="Montserrat"/>
                        </a:rPr>
                        <a:t>SIT-41</a:t>
                      </a:r>
                      <a:endParaRPr b="1"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dk1"/>
                          </a:solidFill>
                          <a:latin typeface="Montserrat"/>
                          <a:ea typeface="Montserrat"/>
                          <a:cs typeface="Montserrat"/>
                          <a:sym typeface="Montserrat"/>
                        </a:rPr>
                        <a:t>Agency Points of Contact Contribute to the Stocktake for 1st 5 Variables</a:t>
                      </a:r>
                      <a:endParaRPr b="1" sz="11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1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1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100">
                          <a:solidFill>
                            <a:schemeClr val="dk1"/>
                          </a:solidFill>
                          <a:latin typeface="Montserrat"/>
                          <a:ea typeface="Montserrat"/>
                          <a:cs typeface="Montserrat"/>
                          <a:sym typeface="Montserrat"/>
                        </a:rPr>
                        <a:t>Subaction: </a:t>
                      </a:r>
                      <a:r>
                        <a:rPr lang="en" sz="1100">
                          <a:solidFill>
                            <a:schemeClr val="dk1"/>
                          </a:solidFill>
                          <a:latin typeface="Montserrat"/>
                          <a:ea typeface="Montserrat"/>
                          <a:cs typeface="Montserrat"/>
                          <a:sym typeface="Montserrat"/>
                        </a:rPr>
                        <a:t>CEOS LSI-VC supports an efficiency role that accounts for other land area variables (ECVs, EBVs, EWGs) and atmospheric variables (ECVs via WG Climate)</a:t>
                      </a:r>
                      <a:endParaRPr b="1" sz="1100">
                        <a:solidFill>
                          <a:schemeClr val="dk1"/>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000">
                          <a:solidFill>
                            <a:srgbClr val="1155CC"/>
                          </a:solidFill>
                          <a:latin typeface="Montserrat"/>
                          <a:ea typeface="Montserrat"/>
                          <a:cs typeface="Montserrat"/>
                          <a:sym typeface="Montserrat"/>
                        </a:rPr>
                        <a:t>Action Rationale: </a:t>
                      </a:r>
                      <a:r>
                        <a:rPr lang="en" sz="1000">
                          <a:solidFill>
                            <a:srgbClr val="1155CC"/>
                          </a:solidFill>
                          <a:latin typeface="Montserrat"/>
                          <a:ea typeface="Montserrat"/>
                          <a:cs typeface="Montserrat"/>
                          <a:sym typeface="Montserrat"/>
                        </a:rPr>
                        <a:t>We know we are not fully accounting for efforts already undertaken by the agencies related to observations and EAV development. </a:t>
                      </a:r>
                      <a:endParaRPr sz="1000">
                        <a:solidFill>
                          <a:srgbClr val="1155CC"/>
                        </a:solidFill>
                        <a:latin typeface="Montserrat"/>
                        <a:ea typeface="Montserrat"/>
                        <a:cs typeface="Montserrat"/>
                        <a:sym typeface="Montserrat"/>
                      </a:endParaRPr>
                    </a:p>
                    <a:p>
                      <a:pPr indent="0" lvl="0" marL="0" rtl="0" algn="l">
                        <a:spcBef>
                          <a:spcPts val="0"/>
                        </a:spcBef>
                        <a:spcAft>
                          <a:spcPts val="0"/>
                        </a:spcAft>
                        <a:buNone/>
                      </a:pPr>
                      <a:r>
                        <a:rPr b="1" lang="en" sz="1000">
                          <a:solidFill>
                            <a:srgbClr val="1155CC"/>
                          </a:solidFill>
                          <a:latin typeface="Montserrat"/>
                          <a:ea typeface="Montserrat"/>
                          <a:cs typeface="Montserrat"/>
                          <a:sym typeface="Montserrat"/>
                        </a:rPr>
                        <a:t>Subaction Rationale: </a:t>
                      </a:r>
                      <a:r>
                        <a:rPr lang="en" sz="1000">
                          <a:solidFill>
                            <a:srgbClr val="1155CC"/>
                          </a:solidFill>
                          <a:latin typeface="Montserrat"/>
                          <a:ea typeface="Montserrat"/>
                          <a:cs typeface="Montserrat"/>
                          <a:sym typeface="Montserrat"/>
                        </a:rPr>
                        <a:t>Reconciling minor differences in in-common variables specifications/requirements will maximize the efficiency of agency contributions and create clearer requests for high-priority observations, data services, and Essential Variable production.</a:t>
                      </a:r>
                      <a:endParaRPr sz="1000">
                        <a:solidFill>
                          <a:srgbClr val="1155CC"/>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r>
              <a:tr h="447850">
                <a:tc>
                  <a:txBody>
                    <a:bodyPr/>
                    <a:lstStyle/>
                    <a:p>
                      <a:pPr indent="0" lvl="0" marL="0" rtl="0" algn="l">
                        <a:spcBef>
                          <a:spcPts val="0"/>
                        </a:spcBef>
                        <a:spcAft>
                          <a:spcPts val="0"/>
                        </a:spcAft>
                        <a:buNone/>
                      </a:pPr>
                      <a:r>
                        <a:rPr b="1" lang="en" sz="1100">
                          <a:solidFill>
                            <a:srgbClr val="38761D"/>
                          </a:solidFill>
                          <a:latin typeface="Montserrat"/>
                          <a:ea typeface="Montserrat"/>
                          <a:cs typeface="Montserrat"/>
                          <a:sym typeface="Montserrat"/>
                        </a:rPr>
                        <a:t>Plenary-39-?</a:t>
                      </a:r>
                      <a:endParaRPr b="1"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rgbClr val="38761D"/>
                          </a:solidFill>
                          <a:latin typeface="Montserrat"/>
                          <a:ea typeface="Montserrat"/>
                          <a:cs typeface="Montserrat"/>
                          <a:sym typeface="Montserrat"/>
                        </a:rPr>
                        <a:t>SIT-TW-41</a:t>
                      </a:r>
                      <a:endParaRPr b="1"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dk1"/>
                          </a:solidFill>
                          <a:latin typeface="Montserrat"/>
                          <a:ea typeface="Montserrat"/>
                          <a:cs typeface="Montserrat"/>
                          <a:sym typeface="Montserrat"/>
                        </a:rPr>
                        <a:t>CEOS and GEOGLAM begin scoping an Ag Component for the MIM Database</a:t>
                      </a:r>
                      <a:endParaRPr b="1" sz="1100">
                        <a:solidFill>
                          <a:schemeClr val="dk1"/>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500"/>
                        </a:spcBef>
                        <a:spcAft>
                          <a:spcPts val="0"/>
                        </a:spcAft>
                        <a:buNone/>
                      </a:pPr>
                      <a:r>
                        <a:t/>
                      </a:r>
                      <a:endParaRPr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r>
              <a:tr h="447850">
                <a:tc>
                  <a:txBody>
                    <a:bodyPr/>
                    <a:lstStyle/>
                    <a:p>
                      <a:pPr indent="0" lvl="0" marL="0" rtl="0" algn="l">
                        <a:spcBef>
                          <a:spcPts val="0"/>
                        </a:spcBef>
                        <a:spcAft>
                          <a:spcPts val="0"/>
                        </a:spcAft>
                        <a:buNone/>
                      </a:pPr>
                      <a:r>
                        <a:rPr b="1" lang="en" sz="1100">
                          <a:solidFill>
                            <a:schemeClr val="dk1"/>
                          </a:solidFill>
                          <a:latin typeface="Montserrat"/>
                          <a:ea typeface="Montserrat"/>
                          <a:cs typeface="Montserrat"/>
                          <a:sym typeface="Montserrat"/>
                        </a:rPr>
                        <a:t>SIT-TW-40-18</a:t>
                      </a:r>
                      <a:endParaRPr b="1" sz="1100">
                        <a:solidFill>
                          <a:schemeClr val="dk1"/>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rgbClr val="38761D"/>
                          </a:solidFill>
                          <a:latin typeface="Montserrat"/>
                          <a:ea typeface="Montserrat"/>
                          <a:cs typeface="Montserrat"/>
                          <a:sym typeface="Montserrat"/>
                        </a:rPr>
                        <a:t>SIT-41</a:t>
                      </a:r>
                      <a:endParaRPr b="1"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500"/>
                        </a:spcBef>
                        <a:spcAft>
                          <a:spcPts val="0"/>
                        </a:spcAft>
                        <a:buNone/>
                      </a:pPr>
                      <a:r>
                        <a:rPr b="1" lang="en" sz="1100">
                          <a:solidFill>
                            <a:schemeClr val="dk1"/>
                          </a:solidFill>
                          <a:latin typeface="Montserrat"/>
                          <a:ea typeface="Montserrat"/>
                          <a:cs typeface="Montserrat"/>
                          <a:sym typeface="Montserrat"/>
                        </a:rPr>
                        <a:t>CEOS agencies without confirmed PoCs are asked to formally appoint a PoC to the GEOGLAM LSI-VC Subgroup </a:t>
                      </a:r>
                      <a:endParaRPr b="1" sz="1100">
                        <a:solidFill>
                          <a:schemeClr val="dk1"/>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500"/>
                        </a:spcBef>
                        <a:spcAft>
                          <a:spcPts val="0"/>
                        </a:spcAft>
                        <a:buNone/>
                      </a:pPr>
                      <a:r>
                        <a:rPr b="1" lang="en" sz="1100">
                          <a:solidFill>
                            <a:srgbClr val="38761D"/>
                          </a:solidFill>
                          <a:latin typeface="Montserrat"/>
                          <a:ea typeface="Montserrat"/>
                          <a:cs typeface="Montserrat"/>
                          <a:sym typeface="Montserrat"/>
                        </a:rPr>
                        <a:t>No new confirmations since SIT-TW</a:t>
                      </a:r>
                      <a:endParaRPr b="1" sz="1100">
                        <a:solidFill>
                          <a:srgbClr val="38761D"/>
                        </a:solidFill>
                        <a:latin typeface="Montserrat"/>
                        <a:ea typeface="Montserrat"/>
                        <a:cs typeface="Montserrat"/>
                        <a:sym typeface="Montserrat"/>
                      </a:endParaRPr>
                    </a:p>
                    <a:p>
                      <a:pPr indent="0" lvl="0" marL="0" rtl="0" algn="l">
                        <a:spcBef>
                          <a:spcPts val="500"/>
                        </a:spcBef>
                        <a:spcAft>
                          <a:spcPts val="0"/>
                        </a:spcAft>
                        <a:buNone/>
                      </a:pPr>
                      <a:r>
                        <a:rPr b="1" lang="en" sz="1100">
                          <a:solidFill>
                            <a:srgbClr val="38761D"/>
                          </a:solidFill>
                          <a:latin typeface="Montserrat"/>
                          <a:ea typeface="Montserrat"/>
                          <a:cs typeface="Montserrat"/>
                          <a:sym typeface="Montserrat"/>
                        </a:rPr>
                        <a:t>Already Confirmed</a:t>
                      </a:r>
                      <a:r>
                        <a:rPr lang="en" sz="1100">
                          <a:solidFill>
                            <a:srgbClr val="38761D"/>
                          </a:solidFill>
                          <a:latin typeface="Montserrat"/>
                          <a:ea typeface="Montserrat"/>
                          <a:cs typeface="Montserrat"/>
                          <a:sym typeface="Montserrat"/>
                        </a:rPr>
                        <a:t>: ESA, ISRO, CSIRO, SANSA, Geoscience Australia, CONAE</a:t>
                      </a:r>
                      <a:endParaRPr b="1"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r>
              <a:tr h="447850">
                <a:tc>
                  <a:txBody>
                    <a:bodyPr/>
                    <a:lstStyle/>
                    <a:p>
                      <a:pPr indent="0" lvl="0" marL="0" rtl="0" algn="l">
                        <a:spcBef>
                          <a:spcPts val="0"/>
                        </a:spcBef>
                        <a:spcAft>
                          <a:spcPts val="0"/>
                        </a:spcAft>
                        <a:buNone/>
                      </a:pPr>
                      <a:r>
                        <a:rPr b="1" lang="en" sz="1100">
                          <a:solidFill>
                            <a:schemeClr val="dk1"/>
                          </a:solidFill>
                          <a:latin typeface="Montserrat"/>
                          <a:ea typeface="Montserrat"/>
                          <a:cs typeface="Montserrat"/>
                          <a:sym typeface="Montserrat"/>
                        </a:rPr>
                        <a:t>SIT-TW-40-19</a:t>
                      </a:r>
                      <a:endParaRPr b="1" sz="1100">
                        <a:solidFill>
                          <a:schemeClr val="dk1"/>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rgbClr val="38761D"/>
                          </a:solidFill>
                          <a:latin typeface="Montserrat"/>
                          <a:ea typeface="Montserrat"/>
                          <a:cs typeface="Montserrat"/>
                          <a:sym typeface="Montserrat"/>
                        </a:rPr>
                        <a:t>SIT-41</a:t>
                      </a:r>
                      <a:endParaRPr b="1"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500"/>
                        </a:spcBef>
                        <a:spcAft>
                          <a:spcPts val="0"/>
                        </a:spcAft>
                        <a:buNone/>
                      </a:pPr>
                      <a:r>
                        <a:rPr b="1" lang="en" sz="1100">
                          <a:solidFill>
                            <a:schemeClr val="dk1"/>
                          </a:solidFill>
                          <a:latin typeface="Montserrat"/>
                          <a:ea typeface="Montserrat"/>
                          <a:cs typeface="Montserrat"/>
                          <a:sym typeface="Montserrat"/>
                        </a:rPr>
                        <a:t>WG Cal-Val asked to work with GEOGLAM PoCs to scope “Joint Workshop on Good Practices for ET Validation”</a:t>
                      </a:r>
                      <a:endParaRPr b="1" sz="1100">
                        <a:solidFill>
                          <a:schemeClr val="dk1"/>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500"/>
                        </a:spcBef>
                        <a:spcAft>
                          <a:spcPts val="0"/>
                        </a:spcAft>
                        <a:buNone/>
                      </a:pPr>
                      <a:r>
                        <a:rPr b="1" lang="en" sz="1100">
                          <a:solidFill>
                            <a:srgbClr val="38761D"/>
                          </a:solidFill>
                          <a:latin typeface="Montserrat"/>
                          <a:ea typeface="Montserrat"/>
                          <a:cs typeface="Montserrat"/>
                          <a:sym typeface="Montserrat"/>
                        </a:rPr>
                        <a:t>No update</a:t>
                      </a:r>
                      <a:endParaRPr b="1"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6"/>
          <p:cNvSpPr txBox="1"/>
          <p:nvPr>
            <p:ph idx="1" type="body"/>
          </p:nvPr>
        </p:nvSpPr>
        <p:spPr>
          <a:xfrm>
            <a:off x="243175" y="802000"/>
            <a:ext cx="6200100" cy="4016400"/>
          </a:xfrm>
          <a:prstGeom prst="rect">
            <a:avLst/>
          </a:prstGeom>
        </p:spPr>
        <p:txBody>
          <a:bodyPr anchorCtr="0" anchor="t" bIns="34275" lIns="68575" spcFirstLastPara="1" rIns="68575" wrap="square" tIns="34275">
            <a:noAutofit/>
          </a:bodyPr>
          <a:lstStyle/>
          <a:p>
            <a:pPr indent="-330200" lvl="0" marL="457200" rtl="0" algn="l">
              <a:lnSpc>
                <a:spcPct val="100000"/>
              </a:lnSpc>
              <a:spcBef>
                <a:spcPts val="800"/>
              </a:spcBef>
              <a:spcAft>
                <a:spcPts val="0"/>
              </a:spcAft>
              <a:buSzPts val="1600"/>
              <a:buChar char="❖"/>
            </a:pPr>
            <a:r>
              <a:rPr lang="en" sz="1600"/>
              <a:t>Successful revival of the EAV Working Group beginning at </a:t>
            </a:r>
            <a:r>
              <a:rPr b="1" lang="en" sz="1600"/>
              <a:t>EAV Workshop @ EU-JRC </a:t>
            </a:r>
            <a:r>
              <a:rPr lang="en" sz="1600"/>
              <a:t>in May 2025</a:t>
            </a:r>
            <a:endParaRPr sz="1600"/>
          </a:p>
          <a:p>
            <a:pPr indent="-330200" lvl="1" marL="914400" rtl="0" algn="l">
              <a:lnSpc>
                <a:spcPct val="100000"/>
              </a:lnSpc>
              <a:spcBef>
                <a:spcPts val="0"/>
              </a:spcBef>
              <a:spcAft>
                <a:spcPts val="0"/>
              </a:spcAft>
              <a:buSzPts val="1600"/>
              <a:buChar char="▪"/>
            </a:pPr>
            <a:r>
              <a:rPr lang="en" sz="1600"/>
              <a:t>&gt;50 people participated in 2025 EAV effort so far from dozens of organizations worldwide </a:t>
            </a:r>
            <a:endParaRPr sz="1600"/>
          </a:p>
          <a:p>
            <a:pPr indent="-330200" lvl="0" marL="457200" rtl="0" algn="l">
              <a:lnSpc>
                <a:spcPct val="100000"/>
              </a:lnSpc>
              <a:spcBef>
                <a:spcPts val="1000"/>
              </a:spcBef>
              <a:spcAft>
                <a:spcPts val="0"/>
              </a:spcAft>
              <a:buSzPts val="1600"/>
              <a:buChar char="❖"/>
            </a:pPr>
            <a:r>
              <a:rPr lang="en" sz="1600"/>
              <a:t>Adopted a new framework for documenting EAVs, inc: </a:t>
            </a:r>
            <a:endParaRPr sz="1600"/>
          </a:p>
          <a:p>
            <a:pPr indent="-330200" lvl="1" marL="914400" marR="0" rtl="0" algn="l">
              <a:lnSpc>
                <a:spcPct val="90000"/>
              </a:lnSpc>
              <a:spcBef>
                <a:spcPts val="0"/>
              </a:spcBef>
              <a:spcAft>
                <a:spcPts val="0"/>
              </a:spcAft>
              <a:buSzPts val="1600"/>
              <a:buChar char="▪"/>
            </a:pPr>
            <a:r>
              <a:rPr lang="en" sz="1400"/>
              <a:t>Definition + Descriptions</a:t>
            </a:r>
            <a:endParaRPr sz="1400"/>
          </a:p>
          <a:p>
            <a:pPr indent="-330200" lvl="1" marL="914400" marR="0" rtl="0" algn="l">
              <a:lnSpc>
                <a:spcPct val="90000"/>
              </a:lnSpc>
              <a:spcBef>
                <a:spcPts val="0"/>
              </a:spcBef>
              <a:spcAft>
                <a:spcPts val="0"/>
              </a:spcAft>
              <a:buSzPts val="1600"/>
              <a:buChar char="▪"/>
            </a:pPr>
            <a:r>
              <a:rPr lang="en" sz="1400"/>
              <a:t>EAV Product Requirements</a:t>
            </a:r>
            <a:endParaRPr sz="1400"/>
          </a:p>
          <a:p>
            <a:pPr indent="-330200" lvl="1" marL="914400" marR="0" rtl="0" algn="l">
              <a:lnSpc>
                <a:spcPct val="90000"/>
              </a:lnSpc>
              <a:spcBef>
                <a:spcPts val="0"/>
              </a:spcBef>
              <a:spcAft>
                <a:spcPts val="0"/>
              </a:spcAft>
              <a:buSzPts val="1600"/>
              <a:buChar char="▪"/>
            </a:pPr>
            <a:r>
              <a:rPr lang="en" sz="1400"/>
              <a:t>“Stocktake” of current and past products and related satellites</a:t>
            </a:r>
            <a:endParaRPr sz="1400"/>
          </a:p>
          <a:p>
            <a:pPr indent="-330200" lvl="1" marL="914400" marR="0" rtl="0" algn="l">
              <a:lnSpc>
                <a:spcPct val="90000"/>
              </a:lnSpc>
              <a:spcBef>
                <a:spcPts val="0"/>
              </a:spcBef>
              <a:spcAft>
                <a:spcPts val="0"/>
              </a:spcAft>
              <a:buSzPts val="1600"/>
              <a:buChar char="▪"/>
            </a:pPr>
            <a:r>
              <a:rPr lang="en" sz="1400"/>
              <a:t>Assessment of gaps and prioritisation</a:t>
            </a:r>
            <a:endParaRPr sz="1600"/>
          </a:p>
          <a:p>
            <a:pPr indent="-330200" lvl="0" marL="457200" rtl="0" algn="l">
              <a:lnSpc>
                <a:spcPct val="100000"/>
              </a:lnSpc>
              <a:spcBef>
                <a:spcPts val="1000"/>
              </a:spcBef>
              <a:spcAft>
                <a:spcPts val="0"/>
              </a:spcAft>
              <a:buSzPts val="1600"/>
              <a:buChar char="❖"/>
            </a:pPr>
            <a:r>
              <a:rPr lang="en" sz="1600"/>
              <a:t>Executed and refined framework for 5 variables:</a:t>
            </a:r>
            <a:endParaRPr sz="1600"/>
          </a:p>
          <a:p>
            <a:pPr indent="-330200" lvl="1" marL="914400" rtl="0" algn="l">
              <a:lnSpc>
                <a:spcPct val="90000"/>
              </a:lnSpc>
              <a:spcBef>
                <a:spcPts val="0"/>
              </a:spcBef>
              <a:spcAft>
                <a:spcPts val="0"/>
              </a:spcAft>
              <a:buSzPts val="1600"/>
              <a:buChar char="▪"/>
            </a:pPr>
            <a:r>
              <a:rPr lang="en" sz="1400"/>
              <a:t>Crop type</a:t>
            </a:r>
            <a:endParaRPr sz="1400"/>
          </a:p>
          <a:p>
            <a:pPr indent="-330200" lvl="1" marL="914400" rtl="0" algn="l">
              <a:lnSpc>
                <a:spcPct val="90000"/>
              </a:lnSpc>
              <a:spcBef>
                <a:spcPts val="0"/>
              </a:spcBef>
              <a:spcAft>
                <a:spcPts val="0"/>
              </a:spcAft>
              <a:buSzPts val="1600"/>
              <a:buChar char="▪"/>
            </a:pPr>
            <a:r>
              <a:rPr lang="en" sz="1400"/>
              <a:t>Crop yield</a:t>
            </a:r>
            <a:endParaRPr sz="1400"/>
          </a:p>
          <a:p>
            <a:pPr indent="-330200" lvl="1" marL="914400" rtl="0" algn="l">
              <a:lnSpc>
                <a:spcPct val="90000"/>
              </a:lnSpc>
              <a:spcBef>
                <a:spcPts val="0"/>
              </a:spcBef>
              <a:spcAft>
                <a:spcPts val="0"/>
              </a:spcAft>
              <a:buSzPts val="1600"/>
              <a:buChar char="▪"/>
            </a:pPr>
            <a:r>
              <a:rPr lang="en" sz="1400"/>
              <a:t>Field boundaries</a:t>
            </a:r>
            <a:endParaRPr sz="1400"/>
          </a:p>
          <a:p>
            <a:pPr indent="-330200" lvl="1" marL="914400" rtl="0" algn="l">
              <a:lnSpc>
                <a:spcPct val="90000"/>
              </a:lnSpc>
              <a:spcBef>
                <a:spcPts val="0"/>
              </a:spcBef>
              <a:spcAft>
                <a:spcPts val="0"/>
              </a:spcAft>
              <a:buSzPts val="1600"/>
              <a:buChar char="▪"/>
            </a:pPr>
            <a:r>
              <a:rPr lang="en" sz="1400"/>
              <a:t>Cover crop </a:t>
            </a:r>
            <a:endParaRPr sz="1400"/>
          </a:p>
          <a:p>
            <a:pPr indent="-330200" lvl="1" marL="914400" rtl="0" algn="l">
              <a:lnSpc>
                <a:spcPct val="90000"/>
              </a:lnSpc>
              <a:spcBef>
                <a:spcPts val="0"/>
              </a:spcBef>
              <a:spcAft>
                <a:spcPts val="0"/>
              </a:spcAft>
              <a:buSzPts val="1600"/>
              <a:buChar char="▪"/>
            </a:pPr>
            <a:r>
              <a:rPr lang="en" sz="1400"/>
              <a:t>Actual ET</a:t>
            </a:r>
            <a:endParaRPr sz="1600"/>
          </a:p>
        </p:txBody>
      </p:sp>
      <p:sp>
        <p:nvSpPr>
          <p:cNvPr id="145" name="Google Shape;145;p16"/>
          <p:cNvSpPr txBox="1"/>
          <p:nvPr>
            <p:ph type="title"/>
          </p:nvPr>
        </p:nvSpPr>
        <p:spPr>
          <a:xfrm>
            <a:off x="132036" y="131954"/>
            <a:ext cx="70401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3000"/>
              <a:t>Major EAV Accomplishments 2025</a:t>
            </a:r>
            <a:endParaRPr sz="3000"/>
          </a:p>
        </p:txBody>
      </p:sp>
      <p:sp>
        <p:nvSpPr>
          <p:cNvPr id="146" name="Google Shape;146;p16"/>
          <p:cNvSpPr txBox="1"/>
          <p:nvPr/>
        </p:nvSpPr>
        <p:spPr>
          <a:xfrm>
            <a:off x="6330225" y="3419000"/>
            <a:ext cx="2755800" cy="7338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Montserrat"/>
                <a:ea typeface="Montserrat"/>
                <a:cs typeface="Montserrat"/>
                <a:sym typeface="Montserrat"/>
              </a:rPr>
              <a:t>Details available in the </a:t>
            </a:r>
            <a:r>
              <a:rPr lang="en" sz="1600" u="sng">
                <a:solidFill>
                  <a:schemeClr val="hlink"/>
                </a:solidFill>
                <a:latin typeface="Montserrat"/>
                <a:ea typeface="Montserrat"/>
                <a:cs typeface="Montserrat"/>
                <a:sym typeface="Montserrat"/>
                <a:hlinkClick r:id="rId3"/>
              </a:rPr>
              <a:t>Phase 1 EAV Report</a:t>
            </a:r>
            <a:endParaRPr sz="1600">
              <a:latin typeface="Montserrat"/>
              <a:ea typeface="Montserrat"/>
              <a:cs typeface="Montserrat"/>
              <a:sym typeface="Montserrat"/>
            </a:endParaRPr>
          </a:p>
        </p:txBody>
      </p:sp>
      <p:pic>
        <p:nvPicPr>
          <p:cNvPr id="147" name="Google Shape;147;p16" title="Image20250519120321 (1).jpg"/>
          <p:cNvPicPr preferRelativeResize="0"/>
          <p:nvPr/>
        </p:nvPicPr>
        <p:blipFill rotWithShape="1">
          <a:blip r:embed="rId4">
            <a:alphaModFix/>
          </a:blip>
          <a:srcRect b="6175" l="4796" r="3139" t="11486"/>
          <a:stretch/>
        </p:blipFill>
        <p:spPr>
          <a:xfrm>
            <a:off x="6330225" y="856600"/>
            <a:ext cx="2755827" cy="22387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7"/>
          <p:cNvSpPr/>
          <p:nvPr/>
        </p:nvSpPr>
        <p:spPr>
          <a:xfrm>
            <a:off x="4394200" y="787400"/>
            <a:ext cx="4749900" cy="41214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 name="Google Shape;153;p17"/>
          <p:cNvSpPr txBox="1"/>
          <p:nvPr>
            <p:ph idx="1" type="body"/>
          </p:nvPr>
        </p:nvSpPr>
        <p:spPr>
          <a:xfrm>
            <a:off x="132025" y="926275"/>
            <a:ext cx="4246800" cy="3872100"/>
          </a:xfrm>
          <a:prstGeom prst="rect">
            <a:avLst/>
          </a:prstGeom>
        </p:spPr>
        <p:txBody>
          <a:bodyPr anchorCtr="0" anchor="t" bIns="34275" lIns="68575" spcFirstLastPara="1" rIns="68575" wrap="square" tIns="34275">
            <a:noAutofit/>
          </a:bodyPr>
          <a:lstStyle/>
          <a:p>
            <a:pPr indent="0" lvl="0" marL="0" rtl="0" algn="l">
              <a:lnSpc>
                <a:spcPct val="115000"/>
              </a:lnSpc>
              <a:spcBef>
                <a:spcPts val="1000"/>
              </a:spcBef>
              <a:spcAft>
                <a:spcPts val="0"/>
              </a:spcAft>
              <a:buNone/>
            </a:pPr>
            <a:r>
              <a:rPr b="1" lang="en" sz="1300"/>
              <a:t>Consensus</a:t>
            </a:r>
            <a:r>
              <a:rPr lang="en" sz="1300"/>
              <a:t>: </a:t>
            </a:r>
            <a:endParaRPr sz="1300"/>
          </a:p>
          <a:p>
            <a:pPr indent="-311150" lvl="0" marL="457200" rtl="0" algn="l">
              <a:lnSpc>
                <a:spcPct val="115000"/>
              </a:lnSpc>
              <a:spcBef>
                <a:spcPts val="1000"/>
              </a:spcBef>
              <a:spcAft>
                <a:spcPts val="0"/>
              </a:spcAft>
              <a:buSzPts val="1300"/>
              <a:buChar char="❖"/>
            </a:pPr>
            <a:r>
              <a:rPr lang="en" sz="1300"/>
              <a:t>Revisions within the Phase 1 timeline allowed for improvements that clarified and improved the framework.</a:t>
            </a:r>
            <a:endParaRPr sz="1300"/>
          </a:p>
          <a:p>
            <a:pPr indent="-311150" lvl="0" marL="457200" rtl="0" algn="l">
              <a:lnSpc>
                <a:spcPct val="115000"/>
              </a:lnSpc>
              <a:spcBef>
                <a:spcPts val="0"/>
              </a:spcBef>
              <a:spcAft>
                <a:spcPts val="0"/>
              </a:spcAft>
              <a:buSzPts val="1300"/>
              <a:buChar char="❖"/>
            </a:pPr>
            <a:r>
              <a:rPr lang="en" sz="1300"/>
              <a:t>The framework is solid, logical, and valuable. Still, improvements can be made, perhaps by grouping variables as ECVs have done.</a:t>
            </a:r>
            <a:endParaRPr sz="1300"/>
          </a:p>
          <a:p>
            <a:pPr indent="0" lvl="0" marL="0" rtl="0" algn="l">
              <a:lnSpc>
                <a:spcPct val="115000"/>
              </a:lnSpc>
              <a:spcBef>
                <a:spcPts val="1000"/>
              </a:spcBef>
              <a:spcAft>
                <a:spcPts val="0"/>
              </a:spcAft>
              <a:buNone/>
            </a:pPr>
            <a:r>
              <a:rPr b="1" lang="en" sz="1300"/>
              <a:t>Challenges</a:t>
            </a:r>
            <a:r>
              <a:rPr lang="en" sz="1300"/>
              <a:t>: </a:t>
            </a:r>
            <a:endParaRPr sz="1300"/>
          </a:p>
          <a:p>
            <a:pPr indent="-311150" lvl="0" marL="457200" rtl="0" algn="l">
              <a:lnSpc>
                <a:spcPct val="115000"/>
              </a:lnSpc>
              <a:spcBef>
                <a:spcPts val="1000"/>
              </a:spcBef>
              <a:spcAft>
                <a:spcPts val="0"/>
              </a:spcAft>
              <a:buSzPts val="1300"/>
              <a:buChar char="❖"/>
            </a:pPr>
            <a:r>
              <a:rPr lang="en" sz="1300"/>
              <a:t>Ensuring active contribution in Phase 2</a:t>
            </a:r>
            <a:endParaRPr sz="1300"/>
          </a:p>
          <a:p>
            <a:pPr indent="-311150" lvl="0" marL="457200" rtl="0" algn="l">
              <a:lnSpc>
                <a:spcPct val="115000"/>
              </a:lnSpc>
              <a:spcBef>
                <a:spcPts val="0"/>
              </a:spcBef>
              <a:spcAft>
                <a:spcPts val="0"/>
              </a:spcAft>
              <a:buSzPts val="1300"/>
              <a:buChar char="❖"/>
            </a:pPr>
            <a:r>
              <a:rPr lang="en" sz="1300"/>
              <a:t>We need a greater level of effort to support the coordination of this activity</a:t>
            </a:r>
            <a:endParaRPr sz="1300"/>
          </a:p>
          <a:p>
            <a:pPr indent="-311150" lvl="0" marL="457200" rtl="0" algn="l">
              <a:lnSpc>
                <a:spcPct val="115000"/>
              </a:lnSpc>
              <a:spcBef>
                <a:spcPts val="0"/>
              </a:spcBef>
              <a:spcAft>
                <a:spcPts val="0"/>
              </a:spcAft>
              <a:buSzPts val="1300"/>
              <a:buChar char="❖"/>
            </a:pPr>
            <a:r>
              <a:rPr lang="en" sz="1300"/>
              <a:t>Stocktake is missing products - </a:t>
            </a:r>
            <a:r>
              <a:rPr b="1" lang="en" sz="1300"/>
              <a:t>need more agency input</a:t>
            </a:r>
            <a:endParaRPr b="1" sz="1300"/>
          </a:p>
          <a:p>
            <a:pPr indent="-311150" lvl="0" marL="457200" rtl="0" algn="l">
              <a:lnSpc>
                <a:spcPct val="115000"/>
              </a:lnSpc>
              <a:spcBef>
                <a:spcPts val="0"/>
              </a:spcBef>
              <a:spcAft>
                <a:spcPts val="0"/>
              </a:spcAft>
              <a:buSzPts val="1300"/>
              <a:buChar char="❖"/>
            </a:pPr>
            <a:r>
              <a:rPr lang="en" sz="1300"/>
              <a:t>Stocktake is missing ECV, EBV, EWG cross-check - </a:t>
            </a:r>
            <a:r>
              <a:rPr b="1" lang="en" sz="1300"/>
              <a:t>need more CEOS input</a:t>
            </a:r>
            <a:endParaRPr b="1" sz="1300"/>
          </a:p>
          <a:p>
            <a:pPr indent="0" lvl="0" marL="0" rtl="0" algn="l">
              <a:spcBef>
                <a:spcPts val="800"/>
              </a:spcBef>
              <a:spcAft>
                <a:spcPts val="0"/>
              </a:spcAft>
              <a:buNone/>
            </a:pPr>
            <a:r>
              <a:t/>
            </a:r>
            <a:endParaRPr sz="2400"/>
          </a:p>
        </p:txBody>
      </p:sp>
      <p:sp>
        <p:nvSpPr>
          <p:cNvPr id="154" name="Google Shape;154;p17"/>
          <p:cNvSpPr txBox="1"/>
          <p:nvPr>
            <p:ph type="title"/>
          </p:nvPr>
        </p:nvSpPr>
        <p:spPr>
          <a:xfrm>
            <a:off x="132036" y="131954"/>
            <a:ext cx="70401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Key Findings + Example (</a:t>
            </a:r>
            <a:r>
              <a:rPr lang="en"/>
              <a:t>1/2</a:t>
            </a:r>
            <a:r>
              <a:rPr lang="en"/>
              <a:t>)</a:t>
            </a:r>
            <a:endParaRPr/>
          </a:p>
        </p:txBody>
      </p:sp>
      <p:graphicFrame>
        <p:nvGraphicFramePr>
          <p:cNvPr id="155" name="Google Shape;155;p17"/>
          <p:cNvGraphicFramePr/>
          <p:nvPr/>
        </p:nvGraphicFramePr>
        <p:xfrm>
          <a:off x="4510799" y="1590490"/>
          <a:ext cx="3000000" cy="3000000"/>
        </p:xfrm>
        <a:graphic>
          <a:graphicData uri="http://schemas.openxmlformats.org/drawingml/2006/table">
            <a:tbl>
              <a:tblPr>
                <a:noFill/>
                <a:tableStyleId>{0A09D508-86D5-4EB7-BFC9-F4DBC31C1B47}</a:tableStyleId>
              </a:tblPr>
              <a:tblGrid>
                <a:gridCol w="1529525"/>
                <a:gridCol w="3040775"/>
              </a:tblGrid>
              <a:tr h="12700">
                <a:tc>
                  <a:txBody>
                    <a:bodyPr/>
                    <a:lstStyle/>
                    <a:p>
                      <a:pPr indent="0" lvl="0" marL="0" rtl="0" algn="l">
                        <a:spcBef>
                          <a:spcPts val="0"/>
                        </a:spcBef>
                        <a:spcAft>
                          <a:spcPts val="0"/>
                        </a:spcAft>
                        <a:buNone/>
                      </a:pPr>
                      <a:r>
                        <a:rPr b="1" lang="en" sz="1000">
                          <a:latin typeface="Montserrat"/>
                          <a:ea typeface="Montserrat"/>
                          <a:cs typeface="Montserrat"/>
                          <a:sym typeface="Montserrat"/>
                        </a:rPr>
                        <a:t>Lead Steward(s)</a:t>
                      </a:r>
                      <a:endParaRPr b="1" sz="1000">
                        <a:latin typeface="Montserrat"/>
                        <a:ea typeface="Montserrat"/>
                        <a:cs typeface="Montserrat"/>
                        <a:sym typeface="Montserrat"/>
                      </a:endParaRPr>
                    </a:p>
                  </a:txBody>
                  <a:tcPr marT="63500" marB="63500" marR="63500" marL="63500"/>
                </a:tc>
                <a:tc>
                  <a:txBody>
                    <a:bodyPr/>
                    <a:lstStyle/>
                    <a:p>
                      <a:pPr indent="0" lvl="0" marL="0" rtl="0" algn="l">
                        <a:spcBef>
                          <a:spcPts val="0"/>
                        </a:spcBef>
                        <a:spcAft>
                          <a:spcPts val="0"/>
                        </a:spcAft>
                        <a:buNone/>
                      </a:pPr>
                      <a:r>
                        <a:rPr b="1" lang="en" sz="1000">
                          <a:latin typeface="Montserrat"/>
                          <a:ea typeface="Montserrat"/>
                          <a:cs typeface="Montserrat"/>
                          <a:sym typeface="Montserrat"/>
                        </a:rPr>
                        <a:t>Participants</a:t>
                      </a:r>
                      <a:endParaRPr b="1" sz="1000">
                        <a:latin typeface="Montserrat"/>
                        <a:ea typeface="Montserrat"/>
                        <a:cs typeface="Montserrat"/>
                        <a:sym typeface="Montserrat"/>
                      </a:endParaRPr>
                    </a:p>
                  </a:txBody>
                  <a:tcPr marT="63500" marB="63500" marR="63500" marL="63500"/>
                </a:tc>
              </a:tr>
              <a:tr h="12700">
                <a:tc>
                  <a:txBody>
                    <a:bodyPr/>
                    <a:lstStyle/>
                    <a:p>
                      <a:pPr indent="0" lvl="0" marL="0" rtl="0" algn="l">
                        <a:spcBef>
                          <a:spcPts val="0"/>
                        </a:spcBef>
                        <a:spcAft>
                          <a:spcPts val="0"/>
                        </a:spcAft>
                        <a:buNone/>
                      </a:pPr>
                      <a:r>
                        <a:rPr lang="en" sz="1000">
                          <a:latin typeface="Montserrat"/>
                          <a:ea typeface="Montserrat"/>
                          <a:cs typeface="Montserrat"/>
                          <a:sym typeface="Montserrat"/>
                        </a:rPr>
                        <a:t>Mariana Belgiu (U of Twente)</a:t>
                      </a:r>
                      <a:br>
                        <a:rPr lang="en" sz="1000">
                          <a:latin typeface="Montserrat"/>
                          <a:ea typeface="Montserrat"/>
                          <a:cs typeface="Montserrat"/>
                          <a:sym typeface="Montserrat"/>
                        </a:rPr>
                      </a:br>
                      <a:r>
                        <a:rPr lang="en" sz="1000">
                          <a:latin typeface="Montserrat"/>
                          <a:ea typeface="Montserrat"/>
                          <a:cs typeface="Montserrat"/>
                          <a:sym typeface="Montserrat"/>
                        </a:rPr>
                        <a:t>Livia Peiser (UN FAO)</a:t>
                      </a:r>
                      <a:endParaRPr sz="1000">
                        <a:latin typeface="Montserrat"/>
                        <a:ea typeface="Montserrat"/>
                        <a:cs typeface="Montserrat"/>
                        <a:sym typeface="Montserrat"/>
                      </a:endParaRPr>
                    </a:p>
                  </a:txBody>
                  <a:tcPr marT="63500" marB="63500" marR="63500" marL="63500"/>
                </a:tc>
                <a:tc>
                  <a:txBody>
                    <a:bodyPr/>
                    <a:lstStyle/>
                    <a:p>
                      <a:pPr indent="0" lvl="0" marL="0" rtl="0" algn="l">
                        <a:spcBef>
                          <a:spcPts val="0"/>
                        </a:spcBef>
                        <a:spcAft>
                          <a:spcPts val="0"/>
                        </a:spcAft>
                        <a:buNone/>
                      </a:pPr>
                      <a:r>
                        <a:rPr lang="en" sz="1000">
                          <a:latin typeface="Montserrat"/>
                          <a:ea typeface="Montserrat"/>
                          <a:cs typeface="Montserrat"/>
                          <a:sym typeface="Montserrat"/>
                        </a:rPr>
                        <a:t>Herve Kerdiles (European </a:t>
                      </a:r>
                      <a:r>
                        <a:rPr lang="en" sz="1000">
                          <a:latin typeface="Montserrat"/>
                          <a:ea typeface="Montserrat"/>
                          <a:cs typeface="Montserrat"/>
                          <a:sym typeface="Montserrat"/>
                        </a:rPr>
                        <a:t>Commission</a:t>
                      </a:r>
                      <a:r>
                        <a:rPr lang="en" sz="1000">
                          <a:latin typeface="Montserrat"/>
                          <a:ea typeface="Montserrat"/>
                          <a:cs typeface="Montserrat"/>
                          <a:sym typeface="Montserrat"/>
                        </a:rPr>
                        <a:t>, EC)</a:t>
                      </a:r>
                      <a:br>
                        <a:rPr lang="en" sz="1000">
                          <a:latin typeface="Montserrat"/>
                          <a:ea typeface="Montserrat"/>
                          <a:cs typeface="Montserrat"/>
                          <a:sym typeface="Montserrat"/>
                        </a:rPr>
                      </a:br>
                      <a:r>
                        <a:rPr lang="en" sz="1000">
                          <a:latin typeface="Montserrat"/>
                          <a:ea typeface="Montserrat"/>
                          <a:cs typeface="Montserrat"/>
                          <a:sym typeface="Montserrat"/>
                        </a:rPr>
                        <a:t>Miao Zhang (Chinese Acad Sci, CAS)</a:t>
                      </a:r>
                      <a:br>
                        <a:rPr lang="en" sz="1000">
                          <a:latin typeface="Montserrat"/>
                          <a:ea typeface="Montserrat"/>
                          <a:cs typeface="Montserrat"/>
                          <a:sym typeface="Montserrat"/>
                        </a:rPr>
                      </a:br>
                      <a:r>
                        <a:rPr lang="en" sz="1000">
                          <a:latin typeface="Montserrat"/>
                          <a:ea typeface="Montserrat"/>
                          <a:cs typeface="Montserrat"/>
                          <a:sym typeface="Montserrat"/>
                        </a:rPr>
                        <a:t>Felix Rembold (EC)</a:t>
                      </a:r>
                      <a:br>
                        <a:rPr lang="en" sz="1000">
                          <a:latin typeface="Montserrat"/>
                          <a:ea typeface="Montserrat"/>
                          <a:cs typeface="Montserrat"/>
                          <a:sym typeface="Montserrat"/>
                        </a:rPr>
                      </a:br>
                      <a:r>
                        <a:rPr lang="en" sz="1000">
                          <a:latin typeface="Montserrat"/>
                          <a:ea typeface="Montserrat"/>
                          <a:cs typeface="Montserrat"/>
                          <a:sym typeface="Montserrat"/>
                        </a:rPr>
                        <a:t>Michel Massart (EC)</a:t>
                      </a:r>
                      <a:br>
                        <a:rPr lang="en" sz="1000">
                          <a:latin typeface="Montserrat"/>
                          <a:ea typeface="Montserrat"/>
                          <a:cs typeface="Montserrat"/>
                          <a:sym typeface="Montserrat"/>
                        </a:rPr>
                      </a:br>
                      <a:r>
                        <a:rPr lang="en" sz="1000">
                          <a:latin typeface="Montserrat"/>
                          <a:ea typeface="Montserrat"/>
                          <a:cs typeface="Montserrat"/>
                          <a:sym typeface="Montserrat"/>
                        </a:rPr>
                        <a:t>Shinichi Sobue (JAXA)</a:t>
                      </a:r>
                      <a:br>
                        <a:rPr lang="en" sz="1000">
                          <a:latin typeface="Montserrat"/>
                          <a:ea typeface="Montserrat"/>
                          <a:cs typeface="Montserrat"/>
                          <a:sym typeface="Montserrat"/>
                        </a:rPr>
                      </a:br>
                      <a:r>
                        <a:rPr lang="en" sz="1000">
                          <a:latin typeface="Montserrat"/>
                          <a:ea typeface="Montserrat"/>
                          <a:cs typeface="Montserrat"/>
                          <a:sym typeface="Montserrat"/>
                        </a:rPr>
                        <a:t>Zoltan Szantoi (ESA)</a:t>
                      </a:r>
                      <a:br>
                        <a:rPr lang="en" sz="1000">
                          <a:latin typeface="Montserrat"/>
                          <a:ea typeface="Montserrat"/>
                          <a:cs typeface="Montserrat"/>
                          <a:sym typeface="Montserrat"/>
                        </a:rPr>
                      </a:br>
                      <a:r>
                        <a:rPr lang="en" sz="1000">
                          <a:latin typeface="Montserrat"/>
                          <a:ea typeface="Montserrat"/>
                          <a:cs typeface="Montserrat"/>
                          <a:sym typeface="Montserrat"/>
                        </a:rPr>
                        <a:t>Pierre Defourny (UC Louvain)</a:t>
                      </a:r>
                      <a:br>
                        <a:rPr lang="en" sz="1000">
                          <a:latin typeface="Montserrat"/>
                          <a:ea typeface="Montserrat"/>
                          <a:cs typeface="Montserrat"/>
                          <a:sym typeface="Montserrat"/>
                        </a:rPr>
                      </a:br>
                      <a:r>
                        <a:rPr lang="en" sz="1000">
                          <a:latin typeface="Montserrat"/>
                          <a:ea typeface="Montserrat"/>
                          <a:cs typeface="Montserrat"/>
                          <a:sym typeface="Montserrat"/>
                        </a:rPr>
                        <a:t>Jinlong Fan (Beijing Normal)</a:t>
                      </a:r>
                      <a:br>
                        <a:rPr lang="en" sz="1000">
                          <a:latin typeface="Montserrat"/>
                          <a:ea typeface="Montserrat"/>
                          <a:cs typeface="Montserrat"/>
                          <a:sym typeface="Montserrat"/>
                        </a:rPr>
                      </a:br>
                      <a:r>
                        <a:rPr lang="en" sz="1000">
                          <a:latin typeface="Montserrat"/>
                          <a:ea typeface="Montserrat"/>
                          <a:cs typeface="Montserrat"/>
                          <a:sym typeface="Montserrat"/>
                        </a:rPr>
                        <a:t>Shunlin Liang (Hong Kong U)</a:t>
                      </a:r>
                      <a:br>
                        <a:rPr lang="en" sz="1000">
                          <a:latin typeface="Montserrat"/>
                          <a:ea typeface="Montserrat"/>
                          <a:cs typeface="Montserrat"/>
                          <a:sym typeface="Montserrat"/>
                        </a:rPr>
                      </a:br>
                      <a:r>
                        <a:rPr lang="en" sz="1000">
                          <a:latin typeface="Montserrat"/>
                          <a:ea typeface="Montserrat"/>
                          <a:cs typeface="Montserrat"/>
                          <a:sym typeface="Montserrat"/>
                        </a:rPr>
                        <a:t>Laurent Tits (VITO)</a:t>
                      </a:r>
                      <a:br>
                        <a:rPr lang="en" sz="1000">
                          <a:latin typeface="Montserrat"/>
                          <a:ea typeface="Montserrat"/>
                          <a:cs typeface="Montserrat"/>
                          <a:sym typeface="Montserrat"/>
                        </a:rPr>
                      </a:br>
                      <a:r>
                        <a:rPr lang="en" sz="1000">
                          <a:latin typeface="Montserrat"/>
                          <a:ea typeface="Montserrat"/>
                          <a:cs typeface="Montserrat"/>
                          <a:sym typeface="Montserrat"/>
                        </a:rPr>
                        <a:t>Arun Pratihast (Wageningen)</a:t>
                      </a:r>
                      <a:br>
                        <a:rPr lang="en" sz="1000">
                          <a:latin typeface="Montserrat"/>
                          <a:ea typeface="Montserrat"/>
                          <a:cs typeface="Montserrat"/>
                          <a:sym typeface="Montserrat"/>
                        </a:rPr>
                      </a:br>
                      <a:r>
                        <a:rPr lang="en" sz="1000">
                          <a:latin typeface="Montserrat"/>
                          <a:ea typeface="Montserrat"/>
                          <a:cs typeface="Montserrat"/>
                          <a:sym typeface="Montserrat"/>
                        </a:rPr>
                        <a:t>Lorenzo De Simone (UN FAO)</a:t>
                      </a:r>
                      <a:br>
                        <a:rPr lang="en" sz="1000">
                          <a:latin typeface="Montserrat"/>
                          <a:ea typeface="Montserrat"/>
                          <a:cs typeface="Montserrat"/>
                          <a:sym typeface="Montserrat"/>
                        </a:rPr>
                      </a:br>
                      <a:r>
                        <a:rPr lang="en" sz="1000">
                          <a:latin typeface="Montserrat"/>
                          <a:ea typeface="Montserrat"/>
                          <a:cs typeface="Montserrat"/>
                          <a:sym typeface="Montserrat"/>
                        </a:rPr>
                        <a:t>Lijun Zuo (CAS)</a:t>
                      </a:r>
                      <a:br>
                        <a:rPr lang="en" sz="1000">
                          <a:latin typeface="Montserrat"/>
                          <a:ea typeface="Montserrat"/>
                          <a:cs typeface="Montserrat"/>
                          <a:sym typeface="Montserrat"/>
                        </a:rPr>
                      </a:br>
                      <a:r>
                        <a:rPr lang="en" sz="1000">
                          <a:latin typeface="Montserrat"/>
                          <a:ea typeface="Montserrat"/>
                          <a:cs typeface="Montserrat"/>
                          <a:sym typeface="Montserrat"/>
                        </a:rPr>
                        <a:t>Gilberto Camara (INPE)</a:t>
                      </a:r>
                      <a:br>
                        <a:rPr lang="en" sz="1000">
                          <a:latin typeface="Montserrat"/>
                          <a:ea typeface="Montserrat"/>
                          <a:cs typeface="Montserrat"/>
                          <a:sym typeface="Montserrat"/>
                        </a:rPr>
                      </a:br>
                      <a:r>
                        <a:rPr lang="en" sz="1000">
                          <a:latin typeface="Montserrat"/>
                          <a:ea typeface="Montserrat"/>
                          <a:cs typeface="Montserrat"/>
                          <a:sym typeface="Montserrat"/>
                        </a:rPr>
                        <a:t>Rakhesh Devadas (Agriculture Australia)</a:t>
                      </a:r>
                      <a:endParaRPr sz="1000">
                        <a:latin typeface="Montserrat"/>
                        <a:ea typeface="Montserrat"/>
                        <a:cs typeface="Montserrat"/>
                        <a:sym typeface="Montserrat"/>
                      </a:endParaRPr>
                    </a:p>
                  </a:txBody>
                  <a:tcPr marT="63500" marB="63500" marR="63500" marL="63500"/>
                </a:tc>
              </a:tr>
            </a:tbl>
          </a:graphicData>
        </a:graphic>
      </p:graphicFrame>
      <p:sp>
        <p:nvSpPr>
          <p:cNvPr id="156" name="Google Shape;156;p17"/>
          <p:cNvSpPr txBox="1"/>
          <p:nvPr/>
        </p:nvSpPr>
        <p:spPr>
          <a:xfrm>
            <a:off x="4510799" y="1138740"/>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en">
                <a:solidFill>
                  <a:schemeClr val="dk1"/>
                </a:solidFill>
                <a:latin typeface="Montserrat"/>
                <a:ea typeface="Montserrat"/>
                <a:cs typeface="Montserrat"/>
                <a:sym typeface="Montserrat"/>
              </a:rPr>
              <a:t>Example: Crop Type</a:t>
            </a:r>
            <a:endParaRPr sz="1600"/>
          </a:p>
        </p:txBody>
      </p:sp>
      <p:sp>
        <p:nvSpPr>
          <p:cNvPr id="157" name="Google Shape;157;p17"/>
          <p:cNvSpPr txBox="1"/>
          <p:nvPr/>
        </p:nvSpPr>
        <p:spPr>
          <a:xfrm>
            <a:off x="4510801" y="4334450"/>
            <a:ext cx="45702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en">
                <a:solidFill>
                  <a:schemeClr val="dk1"/>
                </a:solidFill>
                <a:latin typeface="Montserrat"/>
                <a:ea typeface="Montserrat"/>
                <a:cs typeface="Montserrat"/>
                <a:sym typeface="Montserrat"/>
              </a:rPr>
              <a:t>4 distinct uses were ID’d for crop type, some similarities, some differences…  </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8"/>
          <p:cNvSpPr/>
          <p:nvPr/>
        </p:nvSpPr>
        <p:spPr>
          <a:xfrm>
            <a:off x="-39675" y="-15862"/>
            <a:ext cx="9183600" cy="5175300"/>
          </a:xfrm>
          <a:prstGeom prst="rect">
            <a:avLst/>
          </a:prstGeom>
          <a:solidFill>
            <a:schemeClr val="lt1"/>
          </a:solidFill>
          <a:ln cap="flat" cmpd="sng" w="71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solidFill>
                <a:schemeClr val="dk1"/>
              </a:solidFill>
              <a:latin typeface="Montserrat"/>
              <a:ea typeface="Montserrat"/>
              <a:cs typeface="Montserrat"/>
              <a:sym typeface="Montserrat"/>
            </a:endParaRPr>
          </a:p>
        </p:txBody>
      </p:sp>
      <p:sp>
        <p:nvSpPr>
          <p:cNvPr id="163" name="Google Shape;163;p18"/>
          <p:cNvSpPr/>
          <p:nvPr/>
        </p:nvSpPr>
        <p:spPr>
          <a:xfrm>
            <a:off x="0" y="1710338"/>
            <a:ext cx="1392000" cy="2476800"/>
          </a:xfrm>
          <a:prstGeom prst="rect">
            <a:avLst/>
          </a:prstGeom>
          <a:solidFill>
            <a:schemeClr val="lt2"/>
          </a:solidFill>
          <a:ln cap="flat" cmpd="sng" w="715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sz="11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100">
                <a:solidFill>
                  <a:schemeClr val="dk1"/>
                </a:solidFill>
                <a:latin typeface="Montserrat"/>
                <a:ea typeface="Montserrat"/>
                <a:cs typeface="Montserrat"/>
                <a:sym typeface="Montserrat"/>
              </a:rPr>
              <a:t>EAV Name</a:t>
            </a:r>
            <a:endParaRPr b="1" sz="11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1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100">
                <a:solidFill>
                  <a:schemeClr val="dk1"/>
                </a:solidFill>
                <a:latin typeface="Montserrat"/>
                <a:ea typeface="Montserrat"/>
                <a:cs typeface="Montserrat"/>
                <a:sym typeface="Montserrat"/>
              </a:rPr>
              <a:t>Definition</a:t>
            </a:r>
            <a:endParaRPr b="1" sz="11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1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100">
                <a:solidFill>
                  <a:schemeClr val="dk1"/>
                </a:solidFill>
                <a:latin typeface="Montserrat"/>
                <a:ea typeface="Montserrat"/>
                <a:cs typeface="Montserrat"/>
                <a:sym typeface="Montserrat"/>
              </a:rPr>
              <a:t>Units</a:t>
            </a:r>
            <a:endParaRPr b="1" sz="11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1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100">
                <a:solidFill>
                  <a:schemeClr val="dk1"/>
                </a:solidFill>
                <a:latin typeface="Montserrat"/>
                <a:ea typeface="Montserrat"/>
                <a:cs typeface="Montserrat"/>
                <a:sym typeface="Montserrat"/>
              </a:rPr>
              <a:t>Guidance: </a:t>
            </a:r>
            <a:r>
              <a:rPr lang="en" sz="1100">
                <a:solidFill>
                  <a:schemeClr val="dk1"/>
                </a:solidFill>
                <a:latin typeface="Montserrat"/>
                <a:ea typeface="Montserrat"/>
                <a:cs typeface="Montserrat"/>
                <a:sym typeface="Montserrat"/>
              </a:rPr>
              <a:t>Typologies, Hierarchies, Accuracy Assessment etc. </a:t>
            </a:r>
            <a:endParaRPr sz="11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1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100">
                <a:solidFill>
                  <a:schemeClr val="dk1"/>
                </a:solidFill>
                <a:latin typeface="Montserrat"/>
                <a:ea typeface="Montserrat"/>
                <a:cs typeface="Montserrat"/>
                <a:sym typeface="Montserrat"/>
              </a:rPr>
              <a:t>Correspondence with Other EVs</a:t>
            </a:r>
            <a:endParaRPr b="1" sz="11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100">
              <a:solidFill>
                <a:schemeClr val="dk1"/>
              </a:solidFill>
              <a:latin typeface="Montserrat"/>
              <a:ea typeface="Montserrat"/>
              <a:cs typeface="Montserrat"/>
              <a:sym typeface="Montserrat"/>
            </a:endParaRPr>
          </a:p>
        </p:txBody>
      </p:sp>
      <p:grpSp>
        <p:nvGrpSpPr>
          <p:cNvPr id="164" name="Google Shape;164;p18"/>
          <p:cNvGrpSpPr/>
          <p:nvPr/>
        </p:nvGrpSpPr>
        <p:grpSpPr>
          <a:xfrm>
            <a:off x="1657765" y="783431"/>
            <a:ext cx="5364221" cy="2086650"/>
            <a:chOff x="2260406" y="1358841"/>
            <a:chExt cx="7339200" cy="2782200"/>
          </a:xfrm>
        </p:grpSpPr>
        <p:sp>
          <p:nvSpPr>
            <p:cNvPr id="165" name="Google Shape;165;p18"/>
            <p:cNvSpPr txBox="1"/>
            <p:nvPr/>
          </p:nvSpPr>
          <p:spPr>
            <a:xfrm>
              <a:off x="2260406" y="1358841"/>
              <a:ext cx="7339200" cy="2782200"/>
            </a:xfrm>
            <a:prstGeom prst="rect">
              <a:avLst/>
            </a:prstGeom>
            <a:solidFill>
              <a:srgbClr val="D9EAD3"/>
            </a:solid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000">
                  <a:solidFill>
                    <a:schemeClr val="dk1"/>
                  </a:solidFill>
                  <a:latin typeface="Montserrat"/>
                  <a:ea typeface="Montserrat"/>
                  <a:cs typeface="Montserrat"/>
                  <a:sym typeface="Montserrat"/>
                </a:rPr>
                <a:t>Use 1</a:t>
              </a:r>
              <a:endParaRPr b="1" sz="1000">
                <a:solidFill>
                  <a:schemeClr val="dk1"/>
                </a:solidFill>
                <a:latin typeface="Montserrat"/>
                <a:ea typeface="Montserrat"/>
                <a:cs typeface="Montserrat"/>
                <a:sym typeface="Montserrat"/>
              </a:endParaRPr>
            </a:p>
          </p:txBody>
        </p:sp>
        <p:sp>
          <p:nvSpPr>
            <p:cNvPr id="166" name="Google Shape;166;p18"/>
            <p:cNvSpPr txBox="1"/>
            <p:nvPr/>
          </p:nvSpPr>
          <p:spPr>
            <a:xfrm>
              <a:off x="4567809" y="1675299"/>
              <a:ext cx="2364600" cy="1080300"/>
            </a:xfrm>
            <a:prstGeom prst="rect">
              <a:avLst/>
            </a:prstGeom>
            <a:solidFill>
              <a:srgbClr val="38761D"/>
            </a:solid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Stocktake - Products</a:t>
              </a:r>
              <a:endParaRPr sz="1000">
                <a:solidFill>
                  <a:schemeClr val="lt1"/>
                </a:solidFill>
                <a:latin typeface="Montserrat"/>
                <a:ea typeface="Montserrat"/>
                <a:cs typeface="Montserrat"/>
                <a:sym typeface="Montserrat"/>
              </a:endParaRPr>
            </a:p>
            <a:p>
              <a:pPr indent="0" lvl="0" marL="0" rtl="0" algn="l">
                <a:spcBef>
                  <a:spcPts val="0"/>
                </a:spcBef>
                <a:spcAft>
                  <a:spcPts val="0"/>
                </a:spcAft>
                <a:buNone/>
              </a:pPr>
              <a:r>
                <a:rPr lang="en" sz="1000">
                  <a:solidFill>
                    <a:schemeClr val="lt1"/>
                  </a:solidFill>
                  <a:latin typeface="Montserrat"/>
                  <a:ea typeface="Montserrat"/>
                  <a:cs typeface="Montserrat"/>
                  <a:sym typeface="Montserrat"/>
                </a:rPr>
                <a:t>List &amp; Specifications of Past, Current, &amp; Planned Products</a:t>
              </a:r>
              <a:endParaRPr sz="10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000">
                <a:solidFill>
                  <a:schemeClr val="lt1"/>
                </a:solidFill>
                <a:latin typeface="Montserrat"/>
                <a:ea typeface="Montserrat"/>
                <a:cs typeface="Montserrat"/>
                <a:sym typeface="Montserrat"/>
              </a:endParaRPr>
            </a:p>
          </p:txBody>
        </p:sp>
        <p:sp>
          <p:nvSpPr>
            <p:cNvPr id="167" name="Google Shape;167;p18"/>
            <p:cNvSpPr txBox="1"/>
            <p:nvPr/>
          </p:nvSpPr>
          <p:spPr>
            <a:xfrm>
              <a:off x="7131676" y="1679787"/>
              <a:ext cx="2467800" cy="1076100"/>
            </a:xfrm>
            <a:prstGeom prst="rect">
              <a:avLst/>
            </a:prstGeom>
            <a:solidFill>
              <a:srgbClr val="38761D"/>
            </a:solid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Gap Analysis - Products</a:t>
              </a:r>
              <a:endParaRPr sz="1000">
                <a:solidFill>
                  <a:schemeClr val="lt1"/>
                </a:solidFill>
                <a:latin typeface="Montserrat"/>
                <a:ea typeface="Montserrat"/>
                <a:cs typeface="Montserrat"/>
                <a:sym typeface="Montserrat"/>
              </a:endParaRPr>
            </a:p>
            <a:p>
              <a:pPr indent="0" lvl="0" marL="0" rtl="0" algn="l">
                <a:spcBef>
                  <a:spcPts val="0"/>
                </a:spcBef>
                <a:spcAft>
                  <a:spcPts val="0"/>
                </a:spcAft>
                <a:buNone/>
              </a:pPr>
              <a:r>
                <a:rPr lang="en" sz="1000">
                  <a:solidFill>
                    <a:schemeClr val="lt1"/>
                  </a:solidFill>
                  <a:latin typeface="Montserrat"/>
                  <a:ea typeface="Montserrat"/>
                  <a:cs typeface="Montserrat"/>
                  <a:sym typeface="Montserrat"/>
                </a:rPr>
                <a:t>Performance of Products vs. Threshold &amp; Goal Requirements</a:t>
              </a:r>
              <a:endParaRPr sz="10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000">
                <a:solidFill>
                  <a:schemeClr val="lt1"/>
                </a:solidFill>
                <a:latin typeface="Montserrat"/>
                <a:ea typeface="Montserrat"/>
                <a:cs typeface="Montserrat"/>
                <a:sym typeface="Montserrat"/>
              </a:endParaRPr>
            </a:p>
          </p:txBody>
        </p:sp>
        <p:sp>
          <p:nvSpPr>
            <p:cNvPr id="168" name="Google Shape;168;p18"/>
            <p:cNvSpPr txBox="1"/>
            <p:nvPr/>
          </p:nvSpPr>
          <p:spPr>
            <a:xfrm>
              <a:off x="4567809" y="2938208"/>
              <a:ext cx="2364600" cy="1080300"/>
            </a:xfrm>
            <a:prstGeom prst="rect">
              <a:avLst/>
            </a:prstGeom>
            <a:solidFill>
              <a:srgbClr val="38761D"/>
            </a:solid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Stocktake - Missions</a:t>
              </a:r>
              <a:endParaRPr sz="1000">
                <a:solidFill>
                  <a:schemeClr val="lt1"/>
                </a:solidFill>
                <a:latin typeface="Montserrat"/>
                <a:ea typeface="Montserrat"/>
                <a:cs typeface="Montserrat"/>
                <a:sym typeface="Montserrat"/>
              </a:endParaRPr>
            </a:p>
            <a:p>
              <a:pPr indent="0" lvl="0" marL="0" rtl="0" algn="l">
                <a:spcBef>
                  <a:spcPts val="0"/>
                </a:spcBef>
                <a:spcAft>
                  <a:spcPts val="0"/>
                </a:spcAft>
                <a:buNone/>
              </a:pPr>
              <a:r>
                <a:rPr lang="en" sz="1000">
                  <a:solidFill>
                    <a:schemeClr val="lt1"/>
                  </a:solidFill>
                  <a:latin typeface="Montserrat"/>
                  <a:ea typeface="Montserrat"/>
                  <a:cs typeface="Montserrat"/>
                  <a:sym typeface="Montserrat"/>
                </a:rPr>
                <a:t>List &amp; Specifications of Past, Current, &amp; Planned Missions</a:t>
              </a:r>
              <a:endParaRPr sz="10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000">
                <a:solidFill>
                  <a:schemeClr val="lt1"/>
                </a:solidFill>
                <a:latin typeface="Montserrat"/>
                <a:ea typeface="Montserrat"/>
                <a:cs typeface="Montserrat"/>
                <a:sym typeface="Montserrat"/>
              </a:endParaRPr>
            </a:p>
          </p:txBody>
        </p:sp>
        <p:sp>
          <p:nvSpPr>
            <p:cNvPr id="169" name="Google Shape;169;p18"/>
            <p:cNvSpPr txBox="1"/>
            <p:nvPr/>
          </p:nvSpPr>
          <p:spPr>
            <a:xfrm>
              <a:off x="7131676" y="2937906"/>
              <a:ext cx="2467800" cy="1076100"/>
            </a:xfrm>
            <a:prstGeom prst="rect">
              <a:avLst/>
            </a:prstGeom>
            <a:solidFill>
              <a:srgbClr val="38761D"/>
            </a:solid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Gap Analysis - Missions</a:t>
              </a:r>
              <a:endParaRPr sz="1000">
                <a:solidFill>
                  <a:schemeClr val="lt1"/>
                </a:solidFill>
                <a:latin typeface="Montserrat"/>
                <a:ea typeface="Montserrat"/>
                <a:cs typeface="Montserrat"/>
                <a:sym typeface="Montserrat"/>
              </a:endParaRPr>
            </a:p>
            <a:p>
              <a:pPr indent="0" lvl="0" marL="0" rtl="0" algn="l">
                <a:spcBef>
                  <a:spcPts val="0"/>
                </a:spcBef>
                <a:spcAft>
                  <a:spcPts val="0"/>
                </a:spcAft>
                <a:buNone/>
              </a:pPr>
              <a:r>
                <a:rPr lang="en" sz="1000">
                  <a:solidFill>
                    <a:schemeClr val="lt1"/>
                  </a:solidFill>
                  <a:latin typeface="Montserrat"/>
                  <a:ea typeface="Montserrat"/>
                  <a:cs typeface="Montserrat"/>
                  <a:sym typeface="Montserrat"/>
                </a:rPr>
                <a:t>Performance of Missions vs. Threshold &amp; Goal Requirements</a:t>
              </a:r>
              <a:endParaRPr sz="10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000">
                <a:solidFill>
                  <a:schemeClr val="lt1"/>
                </a:solidFill>
                <a:latin typeface="Montserrat"/>
                <a:ea typeface="Montserrat"/>
                <a:cs typeface="Montserrat"/>
                <a:sym typeface="Montserrat"/>
              </a:endParaRPr>
            </a:p>
          </p:txBody>
        </p:sp>
        <p:sp>
          <p:nvSpPr>
            <p:cNvPr id="170" name="Google Shape;170;p18"/>
            <p:cNvSpPr txBox="1"/>
            <p:nvPr/>
          </p:nvSpPr>
          <p:spPr>
            <a:xfrm>
              <a:off x="2533401" y="1679790"/>
              <a:ext cx="1867200" cy="1654800"/>
            </a:xfrm>
            <a:prstGeom prst="rect">
              <a:avLst/>
            </a:prstGeom>
            <a:solidFill>
              <a:srgbClr val="38761D"/>
            </a:solid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Product Requirements</a:t>
              </a:r>
              <a:endParaRPr b="1" sz="1000">
                <a:solidFill>
                  <a:schemeClr val="lt1"/>
                </a:solidFill>
                <a:latin typeface="Montserrat"/>
                <a:ea typeface="Montserrat"/>
                <a:cs typeface="Montserrat"/>
                <a:sym typeface="Montserrat"/>
              </a:endParaRPr>
            </a:p>
            <a:p>
              <a:pPr indent="0" lvl="0" marL="0" rtl="0" algn="l">
                <a:spcBef>
                  <a:spcPts val="0"/>
                </a:spcBef>
                <a:spcAft>
                  <a:spcPts val="0"/>
                </a:spcAft>
                <a:buNone/>
              </a:pPr>
              <a:r>
                <a:rPr lang="en" sz="1000">
                  <a:solidFill>
                    <a:schemeClr val="lt1"/>
                  </a:solidFill>
                  <a:latin typeface="Montserrat"/>
                  <a:ea typeface="Montserrat"/>
                  <a:cs typeface="Montserrat"/>
                  <a:sym typeface="Montserrat"/>
                </a:rPr>
                <a:t>“Threshold” and “Goal” Spatial, Spectral, Temporal, Accuracy, Latency </a:t>
              </a:r>
              <a:endParaRPr sz="1000">
                <a:solidFill>
                  <a:schemeClr val="lt1"/>
                </a:solidFill>
                <a:latin typeface="Montserrat"/>
                <a:ea typeface="Montserrat"/>
                <a:cs typeface="Montserrat"/>
                <a:sym typeface="Montserrat"/>
              </a:endParaRPr>
            </a:p>
          </p:txBody>
        </p:sp>
      </p:grpSp>
      <p:grpSp>
        <p:nvGrpSpPr>
          <p:cNvPr id="171" name="Google Shape;171;p18"/>
          <p:cNvGrpSpPr/>
          <p:nvPr/>
        </p:nvGrpSpPr>
        <p:grpSpPr>
          <a:xfrm>
            <a:off x="1657859" y="3002033"/>
            <a:ext cx="5364038" cy="2086655"/>
            <a:chOff x="2243332" y="4085578"/>
            <a:chExt cx="7342968" cy="2838600"/>
          </a:xfrm>
        </p:grpSpPr>
        <p:sp>
          <p:nvSpPr>
            <p:cNvPr id="172" name="Google Shape;172;p18"/>
            <p:cNvSpPr txBox="1"/>
            <p:nvPr/>
          </p:nvSpPr>
          <p:spPr>
            <a:xfrm>
              <a:off x="2243332" y="4085578"/>
              <a:ext cx="7339200" cy="2838600"/>
            </a:xfrm>
            <a:prstGeom prst="rect">
              <a:avLst/>
            </a:prstGeom>
            <a:solidFill>
              <a:srgbClr val="CFE2F3"/>
            </a:solid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100">
                  <a:solidFill>
                    <a:schemeClr val="dk1"/>
                  </a:solidFill>
                  <a:latin typeface="Montserrat"/>
                  <a:ea typeface="Montserrat"/>
                  <a:cs typeface="Montserrat"/>
                  <a:sym typeface="Montserrat"/>
                </a:rPr>
                <a:t>Use </a:t>
              </a:r>
              <a:r>
                <a:rPr b="1" i="1" lang="en" sz="1100">
                  <a:solidFill>
                    <a:schemeClr val="dk1"/>
                  </a:solidFill>
                  <a:latin typeface="Montserrat"/>
                  <a:ea typeface="Montserrat"/>
                  <a:cs typeface="Montserrat"/>
                  <a:sym typeface="Montserrat"/>
                </a:rPr>
                <a:t>…n</a:t>
              </a:r>
              <a:endParaRPr b="1" i="1" sz="1100">
                <a:solidFill>
                  <a:schemeClr val="dk1"/>
                </a:solidFill>
                <a:latin typeface="Montserrat"/>
                <a:ea typeface="Montserrat"/>
                <a:cs typeface="Montserrat"/>
                <a:sym typeface="Montserrat"/>
              </a:endParaRPr>
            </a:p>
          </p:txBody>
        </p:sp>
        <p:sp>
          <p:nvSpPr>
            <p:cNvPr id="173" name="Google Shape;173;p18"/>
            <p:cNvSpPr txBox="1"/>
            <p:nvPr/>
          </p:nvSpPr>
          <p:spPr>
            <a:xfrm>
              <a:off x="2514073" y="4430555"/>
              <a:ext cx="1867200" cy="1654800"/>
            </a:xfrm>
            <a:prstGeom prst="rect">
              <a:avLst/>
            </a:prstGeom>
            <a:solidFill>
              <a:srgbClr val="0B5394"/>
            </a:solid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Product Requirements</a:t>
              </a:r>
              <a:endParaRPr b="1" sz="1000">
                <a:solidFill>
                  <a:schemeClr val="lt1"/>
                </a:solidFill>
                <a:latin typeface="Montserrat"/>
                <a:ea typeface="Montserrat"/>
                <a:cs typeface="Montserrat"/>
                <a:sym typeface="Montserrat"/>
              </a:endParaRPr>
            </a:p>
            <a:p>
              <a:pPr indent="0" lvl="0" marL="0" rtl="0" algn="l">
                <a:spcBef>
                  <a:spcPts val="0"/>
                </a:spcBef>
                <a:spcAft>
                  <a:spcPts val="0"/>
                </a:spcAft>
                <a:buNone/>
              </a:pPr>
              <a:r>
                <a:rPr lang="en" sz="1000">
                  <a:solidFill>
                    <a:schemeClr val="lt1"/>
                  </a:solidFill>
                  <a:latin typeface="Montserrat"/>
                  <a:ea typeface="Montserrat"/>
                  <a:cs typeface="Montserrat"/>
                  <a:sym typeface="Montserrat"/>
                </a:rPr>
                <a:t>“Threshold” and “Goal” Spatial, Spectral, Temporal, Accuracy, Latency </a:t>
              </a:r>
              <a:endParaRPr sz="1000">
                <a:solidFill>
                  <a:schemeClr val="lt1"/>
                </a:solidFill>
                <a:latin typeface="Montserrat"/>
                <a:ea typeface="Montserrat"/>
                <a:cs typeface="Montserrat"/>
                <a:sym typeface="Montserrat"/>
              </a:endParaRPr>
            </a:p>
          </p:txBody>
        </p:sp>
        <p:sp>
          <p:nvSpPr>
            <p:cNvPr id="174" name="Google Shape;174;p18"/>
            <p:cNvSpPr txBox="1"/>
            <p:nvPr/>
          </p:nvSpPr>
          <p:spPr>
            <a:xfrm>
              <a:off x="4548136" y="4441056"/>
              <a:ext cx="2365500" cy="1080000"/>
            </a:xfrm>
            <a:prstGeom prst="rect">
              <a:avLst/>
            </a:prstGeom>
            <a:solidFill>
              <a:srgbClr val="0B5394"/>
            </a:solid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Stocktake - Products</a:t>
              </a:r>
              <a:endParaRPr sz="1000">
                <a:solidFill>
                  <a:schemeClr val="lt1"/>
                </a:solidFill>
                <a:latin typeface="Montserrat"/>
                <a:ea typeface="Montserrat"/>
                <a:cs typeface="Montserrat"/>
                <a:sym typeface="Montserrat"/>
              </a:endParaRPr>
            </a:p>
            <a:p>
              <a:pPr indent="0" lvl="0" marL="0" rtl="0" algn="l">
                <a:spcBef>
                  <a:spcPts val="0"/>
                </a:spcBef>
                <a:spcAft>
                  <a:spcPts val="0"/>
                </a:spcAft>
                <a:buNone/>
              </a:pPr>
              <a:r>
                <a:rPr lang="en" sz="1000">
                  <a:solidFill>
                    <a:schemeClr val="lt1"/>
                  </a:solidFill>
                  <a:latin typeface="Montserrat"/>
                  <a:ea typeface="Montserrat"/>
                  <a:cs typeface="Montserrat"/>
                  <a:sym typeface="Montserrat"/>
                </a:rPr>
                <a:t>List &amp; Specifications of Past, Current, &amp; Planned Products</a:t>
              </a:r>
              <a:endParaRPr sz="10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000">
                <a:solidFill>
                  <a:schemeClr val="lt1"/>
                </a:solidFill>
                <a:latin typeface="Montserrat"/>
                <a:ea typeface="Montserrat"/>
                <a:cs typeface="Montserrat"/>
                <a:sym typeface="Montserrat"/>
              </a:endParaRPr>
            </a:p>
          </p:txBody>
        </p:sp>
        <p:sp>
          <p:nvSpPr>
            <p:cNvPr id="175" name="Google Shape;175;p18"/>
            <p:cNvSpPr txBox="1"/>
            <p:nvPr/>
          </p:nvSpPr>
          <p:spPr>
            <a:xfrm>
              <a:off x="7117300" y="4441056"/>
              <a:ext cx="2469000" cy="1076400"/>
            </a:xfrm>
            <a:prstGeom prst="rect">
              <a:avLst/>
            </a:prstGeom>
            <a:solidFill>
              <a:srgbClr val="0B5394"/>
            </a:solid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Gap Analysis - Products</a:t>
              </a:r>
              <a:endParaRPr sz="1000">
                <a:solidFill>
                  <a:schemeClr val="lt1"/>
                </a:solidFill>
                <a:latin typeface="Montserrat"/>
                <a:ea typeface="Montserrat"/>
                <a:cs typeface="Montserrat"/>
                <a:sym typeface="Montserrat"/>
              </a:endParaRPr>
            </a:p>
            <a:p>
              <a:pPr indent="0" lvl="0" marL="0" rtl="0" algn="l">
                <a:spcBef>
                  <a:spcPts val="0"/>
                </a:spcBef>
                <a:spcAft>
                  <a:spcPts val="0"/>
                </a:spcAft>
                <a:buNone/>
              </a:pPr>
              <a:r>
                <a:rPr lang="en" sz="1000">
                  <a:solidFill>
                    <a:schemeClr val="lt1"/>
                  </a:solidFill>
                  <a:latin typeface="Montserrat"/>
                  <a:ea typeface="Montserrat"/>
                  <a:cs typeface="Montserrat"/>
                  <a:sym typeface="Montserrat"/>
                </a:rPr>
                <a:t>Performance of Products vs. Threshold &amp; Goal Requirements</a:t>
              </a:r>
              <a:endParaRPr sz="10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000">
                <a:solidFill>
                  <a:schemeClr val="lt1"/>
                </a:solidFill>
                <a:latin typeface="Montserrat"/>
                <a:ea typeface="Montserrat"/>
                <a:cs typeface="Montserrat"/>
                <a:sym typeface="Montserrat"/>
              </a:endParaRPr>
            </a:p>
          </p:txBody>
        </p:sp>
        <p:sp>
          <p:nvSpPr>
            <p:cNvPr id="176" name="Google Shape;176;p18"/>
            <p:cNvSpPr txBox="1"/>
            <p:nvPr/>
          </p:nvSpPr>
          <p:spPr>
            <a:xfrm>
              <a:off x="4548136" y="5704712"/>
              <a:ext cx="2365500" cy="1080000"/>
            </a:xfrm>
            <a:prstGeom prst="rect">
              <a:avLst/>
            </a:prstGeom>
            <a:solidFill>
              <a:srgbClr val="0B5394"/>
            </a:solid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Stocktake - Missions</a:t>
              </a:r>
              <a:endParaRPr sz="1000">
                <a:solidFill>
                  <a:schemeClr val="lt1"/>
                </a:solidFill>
                <a:latin typeface="Montserrat"/>
                <a:ea typeface="Montserrat"/>
                <a:cs typeface="Montserrat"/>
                <a:sym typeface="Montserrat"/>
              </a:endParaRPr>
            </a:p>
            <a:p>
              <a:pPr indent="0" lvl="0" marL="0" rtl="0" algn="l">
                <a:spcBef>
                  <a:spcPts val="0"/>
                </a:spcBef>
                <a:spcAft>
                  <a:spcPts val="0"/>
                </a:spcAft>
                <a:buNone/>
              </a:pPr>
              <a:r>
                <a:rPr lang="en" sz="1000">
                  <a:solidFill>
                    <a:schemeClr val="lt1"/>
                  </a:solidFill>
                  <a:latin typeface="Montserrat"/>
                  <a:ea typeface="Montserrat"/>
                  <a:cs typeface="Montserrat"/>
                  <a:sym typeface="Montserrat"/>
                </a:rPr>
                <a:t>List &amp; Specifications of Past, Current, &amp; Planned Missions</a:t>
              </a:r>
              <a:endParaRPr sz="10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000">
                <a:solidFill>
                  <a:schemeClr val="lt1"/>
                </a:solidFill>
                <a:latin typeface="Montserrat"/>
                <a:ea typeface="Montserrat"/>
                <a:cs typeface="Montserrat"/>
                <a:sym typeface="Montserrat"/>
              </a:endParaRPr>
            </a:p>
          </p:txBody>
        </p:sp>
        <p:sp>
          <p:nvSpPr>
            <p:cNvPr id="177" name="Google Shape;177;p18"/>
            <p:cNvSpPr txBox="1"/>
            <p:nvPr/>
          </p:nvSpPr>
          <p:spPr>
            <a:xfrm>
              <a:off x="7117299" y="5704711"/>
              <a:ext cx="2469000" cy="1076400"/>
            </a:xfrm>
            <a:prstGeom prst="rect">
              <a:avLst/>
            </a:prstGeom>
            <a:solidFill>
              <a:srgbClr val="0B5394"/>
            </a:solid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000">
                  <a:solidFill>
                    <a:schemeClr val="lt1"/>
                  </a:solidFill>
                  <a:latin typeface="Montserrat"/>
                  <a:ea typeface="Montserrat"/>
                  <a:cs typeface="Montserrat"/>
                  <a:sym typeface="Montserrat"/>
                </a:rPr>
                <a:t>Gap Analysis - Missions</a:t>
              </a:r>
              <a:endParaRPr sz="1000">
                <a:solidFill>
                  <a:schemeClr val="lt1"/>
                </a:solidFill>
                <a:latin typeface="Montserrat"/>
                <a:ea typeface="Montserrat"/>
                <a:cs typeface="Montserrat"/>
                <a:sym typeface="Montserrat"/>
              </a:endParaRPr>
            </a:p>
            <a:p>
              <a:pPr indent="0" lvl="0" marL="0" rtl="0" algn="l">
                <a:spcBef>
                  <a:spcPts val="0"/>
                </a:spcBef>
                <a:spcAft>
                  <a:spcPts val="0"/>
                </a:spcAft>
                <a:buNone/>
              </a:pPr>
              <a:r>
                <a:rPr lang="en" sz="1000">
                  <a:solidFill>
                    <a:schemeClr val="lt1"/>
                  </a:solidFill>
                  <a:latin typeface="Montserrat"/>
                  <a:ea typeface="Montserrat"/>
                  <a:cs typeface="Montserrat"/>
                  <a:sym typeface="Montserrat"/>
                </a:rPr>
                <a:t>Performance of Missions vs. Threshold &amp; Goal Requirements</a:t>
              </a:r>
              <a:endParaRPr sz="10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000">
                <a:solidFill>
                  <a:schemeClr val="lt1"/>
                </a:solidFill>
                <a:latin typeface="Montserrat"/>
                <a:ea typeface="Montserrat"/>
                <a:cs typeface="Montserrat"/>
                <a:sym typeface="Montserrat"/>
              </a:endParaRPr>
            </a:p>
          </p:txBody>
        </p:sp>
      </p:grpSp>
      <p:sp>
        <p:nvSpPr>
          <p:cNvPr id="178" name="Google Shape;178;p18"/>
          <p:cNvSpPr txBox="1"/>
          <p:nvPr/>
        </p:nvSpPr>
        <p:spPr>
          <a:xfrm>
            <a:off x="-33037" y="-3937"/>
            <a:ext cx="1448400" cy="787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i="1" lang="en" sz="1100">
                <a:solidFill>
                  <a:schemeClr val="dk2"/>
                </a:solidFill>
                <a:latin typeface="Montserrat"/>
                <a:ea typeface="Montserrat"/>
                <a:cs typeface="Montserrat"/>
                <a:sym typeface="Montserrat"/>
              </a:rPr>
              <a:t>SINGLE SET FOR ALL USES</a:t>
            </a:r>
            <a:endParaRPr b="1" i="1" sz="1100">
              <a:solidFill>
                <a:schemeClr val="dk2"/>
              </a:solidFill>
              <a:latin typeface="Montserrat"/>
              <a:ea typeface="Montserrat"/>
              <a:cs typeface="Montserrat"/>
              <a:sym typeface="Montserrat"/>
            </a:endParaRPr>
          </a:p>
          <a:p>
            <a:pPr indent="0" lvl="0" marL="0" rtl="0" algn="l">
              <a:spcBef>
                <a:spcPts val="0"/>
              </a:spcBef>
              <a:spcAft>
                <a:spcPts val="0"/>
              </a:spcAft>
              <a:buNone/>
            </a:pPr>
            <a:r>
              <a:rPr i="1" lang="en" sz="1100">
                <a:solidFill>
                  <a:schemeClr val="dk2"/>
                </a:solidFill>
                <a:latin typeface="Montserrat"/>
                <a:ea typeface="Montserrat"/>
                <a:cs typeface="Montserrat"/>
                <a:sym typeface="Montserrat"/>
              </a:rPr>
              <a:t>Reduce Complexity</a:t>
            </a:r>
            <a:endParaRPr i="1" sz="1100">
              <a:solidFill>
                <a:schemeClr val="dk2"/>
              </a:solidFill>
              <a:latin typeface="Montserrat"/>
              <a:ea typeface="Montserrat"/>
              <a:cs typeface="Montserrat"/>
              <a:sym typeface="Montserrat"/>
            </a:endParaRPr>
          </a:p>
          <a:p>
            <a:pPr indent="0" lvl="0" marL="0" rtl="0" algn="l">
              <a:spcBef>
                <a:spcPts val="0"/>
              </a:spcBef>
              <a:spcAft>
                <a:spcPts val="0"/>
              </a:spcAft>
              <a:buNone/>
            </a:pPr>
            <a:r>
              <a:rPr i="1" lang="en" sz="1100">
                <a:solidFill>
                  <a:schemeClr val="dk2"/>
                </a:solidFill>
                <a:latin typeface="Montserrat"/>
                <a:ea typeface="Montserrat"/>
                <a:cs typeface="Montserrat"/>
                <a:sym typeface="Montserrat"/>
              </a:rPr>
              <a:t>Create Consistency</a:t>
            </a:r>
            <a:endParaRPr i="1" sz="1100">
              <a:solidFill>
                <a:schemeClr val="dk2"/>
              </a:solidFill>
              <a:latin typeface="Montserrat"/>
              <a:ea typeface="Montserrat"/>
              <a:cs typeface="Montserrat"/>
              <a:sym typeface="Montserrat"/>
            </a:endParaRPr>
          </a:p>
        </p:txBody>
      </p:sp>
      <p:sp>
        <p:nvSpPr>
          <p:cNvPr id="179" name="Google Shape;179;p18"/>
          <p:cNvSpPr txBox="1"/>
          <p:nvPr/>
        </p:nvSpPr>
        <p:spPr>
          <a:xfrm>
            <a:off x="2670002" y="-15862"/>
            <a:ext cx="3515100" cy="5379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i="1" lang="en" sz="1100">
                <a:solidFill>
                  <a:schemeClr val="dk2"/>
                </a:solidFill>
                <a:latin typeface="Montserrat"/>
                <a:ea typeface="Montserrat"/>
                <a:cs typeface="Montserrat"/>
                <a:sym typeface="Montserrat"/>
              </a:rPr>
              <a:t>DISTINCT SETS FOR EACH USE</a:t>
            </a:r>
            <a:endParaRPr b="1" i="1" sz="1100">
              <a:solidFill>
                <a:schemeClr val="dk2"/>
              </a:solidFill>
              <a:latin typeface="Montserrat"/>
              <a:ea typeface="Montserrat"/>
              <a:cs typeface="Montserrat"/>
              <a:sym typeface="Montserrat"/>
            </a:endParaRPr>
          </a:p>
          <a:p>
            <a:pPr indent="0" lvl="0" marL="0" rtl="0" algn="ctr">
              <a:spcBef>
                <a:spcPts val="0"/>
              </a:spcBef>
              <a:spcAft>
                <a:spcPts val="0"/>
              </a:spcAft>
              <a:buNone/>
            </a:pPr>
            <a:r>
              <a:rPr i="1" lang="en" sz="1100">
                <a:solidFill>
                  <a:schemeClr val="dk2"/>
                </a:solidFill>
                <a:latin typeface="Montserrat"/>
                <a:ea typeface="Montserrat"/>
                <a:cs typeface="Montserrat"/>
                <a:sym typeface="Montserrat"/>
              </a:rPr>
              <a:t>Representative of breadth of applications </a:t>
            </a:r>
            <a:endParaRPr i="1" sz="1100">
              <a:solidFill>
                <a:schemeClr val="dk2"/>
              </a:solidFill>
              <a:latin typeface="Montserrat"/>
              <a:ea typeface="Montserrat"/>
              <a:cs typeface="Montserrat"/>
              <a:sym typeface="Montserrat"/>
            </a:endParaRPr>
          </a:p>
          <a:p>
            <a:pPr indent="0" lvl="0" marL="0" rtl="0" algn="ctr">
              <a:spcBef>
                <a:spcPts val="0"/>
              </a:spcBef>
              <a:spcAft>
                <a:spcPts val="0"/>
              </a:spcAft>
              <a:buNone/>
            </a:pPr>
            <a:r>
              <a:rPr i="1" lang="en" sz="1100">
                <a:solidFill>
                  <a:schemeClr val="dk2"/>
                </a:solidFill>
                <a:latin typeface="Montserrat"/>
                <a:ea typeface="Montserrat"/>
                <a:cs typeface="Montserrat"/>
                <a:sym typeface="Montserrat"/>
              </a:rPr>
              <a:t>Allows unpacking of sources of gaps </a:t>
            </a:r>
            <a:endParaRPr i="1" sz="1100">
              <a:solidFill>
                <a:schemeClr val="dk2"/>
              </a:solidFill>
              <a:latin typeface="Montserrat"/>
              <a:ea typeface="Montserrat"/>
              <a:cs typeface="Montserrat"/>
              <a:sym typeface="Montserrat"/>
            </a:endParaRPr>
          </a:p>
        </p:txBody>
      </p:sp>
      <p:sp>
        <p:nvSpPr>
          <p:cNvPr id="180" name="Google Shape;180;p18"/>
          <p:cNvSpPr txBox="1"/>
          <p:nvPr/>
        </p:nvSpPr>
        <p:spPr>
          <a:xfrm>
            <a:off x="7133044" y="12488"/>
            <a:ext cx="2011200" cy="2580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None/>
            </a:pPr>
            <a:r>
              <a:rPr b="1" i="1" lang="en" sz="1100">
                <a:solidFill>
                  <a:schemeClr val="dk2"/>
                </a:solidFill>
                <a:latin typeface="Montserrat"/>
                <a:ea typeface="Montserrat"/>
                <a:cs typeface="Montserrat"/>
                <a:sym typeface="Montserrat"/>
              </a:rPr>
              <a:t>PRIORITISATION</a:t>
            </a:r>
            <a:endParaRPr b="1" i="1" sz="1100">
              <a:solidFill>
                <a:schemeClr val="dk2"/>
              </a:solidFill>
              <a:latin typeface="Montserrat"/>
              <a:ea typeface="Montserrat"/>
              <a:cs typeface="Montserrat"/>
              <a:sym typeface="Montserrat"/>
            </a:endParaRPr>
          </a:p>
          <a:p>
            <a:pPr indent="0" lvl="0" marL="0" rtl="0" algn="r">
              <a:spcBef>
                <a:spcPts val="0"/>
              </a:spcBef>
              <a:spcAft>
                <a:spcPts val="0"/>
              </a:spcAft>
              <a:buNone/>
            </a:pPr>
            <a:r>
              <a:rPr i="1" lang="en" sz="1100">
                <a:solidFill>
                  <a:schemeClr val="dk2"/>
                </a:solidFill>
                <a:latin typeface="Montserrat"/>
                <a:ea typeface="Montserrat"/>
                <a:cs typeface="Montserrat"/>
                <a:sym typeface="Montserrat"/>
              </a:rPr>
              <a:t>Identifying most important gaps that can support the most improvement </a:t>
            </a:r>
            <a:br>
              <a:rPr i="1" lang="en" sz="1100">
                <a:solidFill>
                  <a:schemeClr val="dk2"/>
                </a:solidFill>
                <a:latin typeface="Montserrat"/>
                <a:ea typeface="Montserrat"/>
                <a:cs typeface="Montserrat"/>
                <a:sym typeface="Montserrat"/>
              </a:rPr>
            </a:br>
            <a:r>
              <a:rPr i="1" lang="en" sz="1100" u="sng">
                <a:solidFill>
                  <a:schemeClr val="dk2"/>
                </a:solidFill>
                <a:latin typeface="Montserrat"/>
                <a:ea typeface="Montserrat"/>
                <a:cs typeface="Montserrat"/>
                <a:sym typeface="Montserrat"/>
              </a:rPr>
              <a:t>for each use</a:t>
            </a:r>
            <a:r>
              <a:rPr i="1" lang="en" sz="1100">
                <a:solidFill>
                  <a:schemeClr val="dk2"/>
                </a:solidFill>
                <a:latin typeface="Montserrat"/>
                <a:ea typeface="Montserrat"/>
                <a:cs typeface="Montserrat"/>
                <a:sym typeface="Montserrat"/>
              </a:rPr>
              <a:t> and </a:t>
            </a:r>
            <a:br>
              <a:rPr i="1" lang="en" sz="1100">
                <a:solidFill>
                  <a:schemeClr val="dk2"/>
                </a:solidFill>
                <a:latin typeface="Montserrat"/>
                <a:ea typeface="Montserrat"/>
                <a:cs typeface="Montserrat"/>
                <a:sym typeface="Montserrat"/>
              </a:rPr>
            </a:br>
            <a:r>
              <a:rPr i="1" lang="en" sz="1100" u="sng">
                <a:solidFill>
                  <a:schemeClr val="dk2"/>
                </a:solidFill>
                <a:latin typeface="Montserrat"/>
                <a:ea typeface="Montserrat"/>
                <a:cs typeface="Montserrat"/>
                <a:sym typeface="Montserrat"/>
              </a:rPr>
              <a:t>distilled for the most uses</a:t>
            </a:r>
            <a:endParaRPr i="1" sz="1100" u="sng">
              <a:solidFill>
                <a:schemeClr val="dk2"/>
              </a:solidFill>
              <a:latin typeface="Montserrat"/>
              <a:ea typeface="Montserrat"/>
              <a:cs typeface="Montserrat"/>
              <a:sym typeface="Montserrat"/>
            </a:endParaRPr>
          </a:p>
        </p:txBody>
      </p:sp>
      <p:cxnSp>
        <p:nvCxnSpPr>
          <p:cNvPr id="181" name="Google Shape;181;p18"/>
          <p:cNvCxnSpPr>
            <a:stCxn id="163" idx="3"/>
            <a:endCxn id="165" idx="1"/>
          </p:cNvCxnSpPr>
          <p:nvPr/>
        </p:nvCxnSpPr>
        <p:spPr>
          <a:xfrm flipH="1" rot="10800000">
            <a:off x="1392000" y="1826738"/>
            <a:ext cx="265800" cy="1122000"/>
          </a:xfrm>
          <a:prstGeom prst="straightConnector1">
            <a:avLst/>
          </a:prstGeom>
          <a:noFill/>
          <a:ln cap="flat" cmpd="sng" w="14300">
            <a:solidFill>
              <a:srgbClr val="38761D"/>
            </a:solidFill>
            <a:prstDash val="solid"/>
            <a:round/>
            <a:headEnd len="med" w="med" type="none"/>
            <a:tailEnd len="med" w="med" type="triangle"/>
          </a:ln>
        </p:spPr>
      </p:cxnSp>
      <p:cxnSp>
        <p:nvCxnSpPr>
          <p:cNvPr id="182" name="Google Shape;182;p18"/>
          <p:cNvCxnSpPr>
            <a:stCxn id="163" idx="3"/>
            <a:endCxn id="172" idx="1"/>
          </p:cNvCxnSpPr>
          <p:nvPr/>
        </p:nvCxnSpPr>
        <p:spPr>
          <a:xfrm>
            <a:off x="1392000" y="2948738"/>
            <a:ext cx="265800" cy="1096500"/>
          </a:xfrm>
          <a:prstGeom prst="straightConnector1">
            <a:avLst/>
          </a:prstGeom>
          <a:noFill/>
          <a:ln cap="flat" cmpd="sng" w="14300">
            <a:solidFill>
              <a:srgbClr val="0B5394"/>
            </a:solidFill>
            <a:prstDash val="solid"/>
            <a:round/>
            <a:headEnd len="med" w="med" type="none"/>
            <a:tailEnd len="med" w="med" type="triangle"/>
          </a:ln>
        </p:spPr>
      </p:cxnSp>
      <p:pic>
        <p:nvPicPr>
          <p:cNvPr id="183" name="Google Shape;183;p18"/>
          <p:cNvPicPr preferRelativeResize="0"/>
          <p:nvPr/>
        </p:nvPicPr>
        <p:blipFill>
          <a:blip r:embed="rId3">
            <a:alphaModFix/>
          </a:blip>
          <a:stretch>
            <a:fillRect/>
          </a:stretch>
        </p:blipFill>
        <p:spPr>
          <a:xfrm>
            <a:off x="6998609" y="1026019"/>
            <a:ext cx="378619" cy="1740056"/>
          </a:xfrm>
          <a:prstGeom prst="rect">
            <a:avLst/>
          </a:prstGeom>
          <a:noFill/>
          <a:ln>
            <a:noFill/>
          </a:ln>
        </p:spPr>
      </p:pic>
      <p:pic>
        <p:nvPicPr>
          <p:cNvPr id="184" name="Google Shape;184;p18"/>
          <p:cNvPicPr preferRelativeResize="0"/>
          <p:nvPr/>
        </p:nvPicPr>
        <p:blipFill>
          <a:blip r:embed="rId4">
            <a:alphaModFix/>
          </a:blip>
          <a:stretch>
            <a:fillRect/>
          </a:stretch>
        </p:blipFill>
        <p:spPr>
          <a:xfrm>
            <a:off x="7013084" y="3265224"/>
            <a:ext cx="359381" cy="1698469"/>
          </a:xfrm>
          <a:prstGeom prst="rect">
            <a:avLst/>
          </a:prstGeom>
          <a:solidFill>
            <a:schemeClr val="lt1"/>
          </a:solidFill>
          <a:ln>
            <a:noFill/>
          </a:ln>
        </p:spPr>
      </p:pic>
      <p:cxnSp>
        <p:nvCxnSpPr>
          <p:cNvPr id="185" name="Google Shape;185;p18"/>
          <p:cNvCxnSpPr>
            <a:endCxn id="166" idx="1"/>
          </p:cNvCxnSpPr>
          <p:nvPr/>
        </p:nvCxnSpPr>
        <p:spPr>
          <a:xfrm flipH="1" rot="10800000">
            <a:off x="3197846" y="1425888"/>
            <a:ext cx="146400" cy="9000"/>
          </a:xfrm>
          <a:prstGeom prst="straightConnector1">
            <a:avLst/>
          </a:prstGeom>
          <a:noFill/>
          <a:ln cap="flat" cmpd="sng" w="14300">
            <a:solidFill>
              <a:srgbClr val="38761D"/>
            </a:solidFill>
            <a:prstDash val="solid"/>
            <a:round/>
            <a:headEnd len="med" w="med" type="none"/>
            <a:tailEnd len="med" w="med" type="triangle"/>
          </a:ln>
        </p:spPr>
      </p:cxnSp>
      <p:cxnSp>
        <p:nvCxnSpPr>
          <p:cNvPr id="186" name="Google Shape;186;p18"/>
          <p:cNvCxnSpPr>
            <a:stCxn id="166" idx="2"/>
            <a:endCxn id="168" idx="0"/>
          </p:cNvCxnSpPr>
          <p:nvPr/>
        </p:nvCxnSpPr>
        <p:spPr>
          <a:xfrm>
            <a:off x="4208389" y="1831000"/>
            <a:ext cx="0" cy="137100"/>
          </a:xfrm>
          <a:prstGeom prst="straightConnector1">
            <a:avLst/>
          </a:prstGeom>
          <a:noFill/>
          <a:ln cap="flat" cmpd="sng" w="14300">
            <a:solidFill>
              <a:srgbClr val="38761D"/>
            </a:solidFill>
            <a:prstDash val="solid"/>
            <a:round/>
            <a:headEnd len="med" w="med" type="none"/>
            <a:tailEnd len="med" w="med" type="triangle"/>
          </a:ln>
        </p:spPr>
      </p:cxnSp>
      <p:cxnSp>
        <p:nvCxnSpPr>
          <p:cNvPr id="187" name="Google Shape;187;p18"/>
          <p:cNvCxnSpPr>
            <a:stCxn id="166" idx="3"/>
            <a:endCxn id="167" idx="1"/>
          </p:cNvCxnSpPr>
          <p:nvPr/>
        </p:nvCxnSpPr>
        <p:spPr>
          <a:xfrm>
            <a:off x="5072532" y="1425888"/>
            <a:ext cx="145500" cy="1800"/>
          </a:xfrm>
          <a:prstGeom prst="straightConnector1">
            <a:avLst/>
          </a:prstGeom>
          <a:noFill/>
          <a:ln cap="flat" cmpd="sng" w="14300">
            <a:solidFill>
              <a:srgbClr val="38761D"/>
            </a:solidFill>
            <a:prstDash val="solid"/>
            <a:round/>
            <a:headEnd len="med" w="med" type="none"/>
            <a:tailEnd len="med" w="med" type="triangle"/>
          </a:ln>
        </p:spPr>
      </p:cxnSp>
      <p:cxnSp>
        <p:nvCxnSpPr>
          <p:cNvPr id="188" name="Google Shape;188;p18"/>
          <p:cNvCxnSpPr>
            <a:stCxn id="168" idx="3"/>
            <a:endCxn id="169" idx="1"/>
          </p:cNvCxnSpPr>
          <p:nvPr/>
        </p:nvCxnSpPr>
        <p:spPr>
          <a:xfrm flipH="1" rot="10800000">
            <a:off x="5072532" y="2371269"/>
            <a:ext cx="145500" cy="1800"/>
          </a:xfrm>
          <a:prstGeom prst="straightConnector1">
            <a:avLst/>
          </a:prstGeom>
          <a:noFill/>
          <a:ln cap="flat" cmpd="sng" w="14300">
            <a:solidFill>
              <a:srgbClr val="38761D"/>
            </a:solidFill>
            <a:prstDash val="solid"/>
            <a:round/>
            <a:headEnd len="med" w="med" type="none"/>
            <a:tailEnd len="med" w="med" type="triangle"/>
          </a:ln>
        </p:spPr>
      </p:cxnSp>
      <p:cxnSp>
        <p:nvCxnSpPr>
          <p:cNvPr id="189" name="Google Shape;189;p18"/>
          <p:cNvCxnSpPr>
            <a:endCxn id="174" idx="1"/>
          </p:cNvCxnSpPr>
          <p:nvPr/>
        </p:nvCxnSpPr>
        <p:spPr>
          <a:xfrm flipH="1" rot="10800000">
            <a:off x="3217618" y="3660300"/>
            <a:ext cx="123900" cy="300"/>
          </a:xfrm>
          <a:prstGeom prst="straightConnector1">
            <a:avLst/>
          </a:prstGeom>
          <a:noFill/>
          <a:ln cap="flat" cmpd="sng" w="14300">
            <a:solidFill>
              <a:srgbClr val="0B5394"/>
            </a:solidFill>
            <a:prstDash val="solid"/>
            <a:round/>
            <a:headEnd len="med" w="med" type="none"/>
            <a:tailEnd len="med" w="med" type="triangle"/>
          </a:ln>
        </p:spPr>
      </p:cxnSp>
      <p:cxnSp>
        <p:nvCxnSpPr>
          <p:cNvPr id="190" name="Google Shape;190;p18"/>
          <p:cNvCxnSpPr>
            <a:stCxn id="174" idx="2"/>
            <a:endCxn id="176" idx="0"/>
          </p:cNvCxnSpPr>
          <p:nvPr/>
        </p:nvCxnSpPr>
        <p:spPr>
          <a:xfrm>
            <a:off x="4205517" y="4057254"/>
            <a:ext cx="0" cy="135000"/>
          </a:xfrm>
          <a:prstGeom prst="straightConnector1">
            <a:avLst/>
          </a:prstGeom>
          <a:noFill/>
          <a:ln cap="flat" cmpd="sng" w="14300">
            <a:solidFill>
              <a:srgbClr val="0B5394"/>
            </a:solidFill>
            <a:prstDash val="solid"/>
            <a:round/>
            <a:headEnd len="med" w="med" type="none"/>
            <a:tailEnd len="med" w="med" type="triangle"/>
          </a:ln>
        </p:spPr>
      </p:cxnSp>
      <p:cxnSp>
        <p:nvCxnSpPr>
          <p:cNvPr id="191" name="Google Shape;191;p18"/>
          <p:cNvCxnSpPr>
            <a:stCxn id="176" idx="3"/>
            <a:endCxn id="177" idx="1"/>
          </p:cNvCxnSpPr>
          <p:nvPr/>
        </p:nvCxnSpPr>
        <p:spPr>
          <a:xfrm flipH="1" rot="10800000">
            <a:off x="5069516" y="4588013"/>
            <a:ext cx="148800" cy="1200"/>
          </a:xfrm>
          <a:prstGeom prst="straightConnector1">
            <a:avLst/>
          </a:prstGeom>
          <a:noFill/>
          <a:ln cap="flat" cmpd="sng" w="14300">
            <a:solidFill>
              <a:srgbClr val="0B5394"/>
            </a:solidFill>
            <a:prstDash val="solid"/>
            <a:round/>
            <a:headEnd len="med" w="med" type="none"/>
            <a:tailEnd len="med" w="med" type="triangle"/>
          </a:ln>
        </p:spPr>
      </p:cxnSp>
      <p:cxnSp>
        <p:nvCxnSpPr>
          <p:cNvPr id="192" name="Google Shape;192;p18"/>
          <p:cNvCxnSpPr>
            <a:stCxn id="174" idx="3"/>
            <a:endCxn id="175" idx="1"/>
          </p:cNvCxnSpPr>
          <p:nvPr/>
        </p:nvCxnSpPr>
        <p:spPr>
          <a:xfrm flipH="1" rot="10800000">
            <a:off x="5069516" y="3659100"/>
            <a:ext cx="148800" cy="1200"/>
          </a:xfrm>
          <a:prstGeom prst="straightConnector1">
            <a:avLst/>
          </a:prstGeom>
          <a:noFill/>
          <a:ln cap="flat" cmpd="sng" w="14300">
            <a:solidFill>
              <a:srgbClr val="0B5394"/>
            </a:solidFill>
            <a:prstDash val="solid"/>
            <a:round/>
            <a:headEnd len="med" w="med" type="none"/>
            <a:tailEnd len="med" w="med" type="triangle"/>
          </a:ln>
        </p:spPr>
      </p:cxnSp>
      <p:sp>
        <p:nvSpPr>
          <p:cNvPr id="193" name="Google Shape;193;p18"/>
          <p:cNvSpPr txBox="1"/>
          <p:nvPr/>
        </p:nvSpPr>
        <p:spPr>
          <a:xfrm>
            <a:off x="7374957" y="1636069"/>
            <a:ext cx="744000" cy="537900"/>
          </a:xfrm>
          <a:prstGeom prst="rect">
            <a:avLst/>
          </a:prstGeom>
          <a:solidFill>
            <a:srgbClr val="38761D"/>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None/>
            </a:pPr>
            <a:r>
              <a:rPr lang="en" sz="1000">
                <a:solidFill>
                  <a:schemeClr val="lt1"/>
                </a:solidFill>
                <a:latin typeface="Montserrat"/>
                <a:ea typeface="Montserrat"/>
                <a:cs typeface="Montserrat"/>
                <a:sym typeface="Montserrat"/>
              </a:rPr>
              <a:t>Per Use Priorities</a:t>
            </a:r>
            <a:endParaRPr sz="1000">
              <a:solidFill>
                <a:schemeClr val="lt1"/>
              </a:solidFill>
              <a:latin typeface="Montserrat"/>
              <a:ea typeface="Montserrat"/>
              <a:cs typeface="Montserrat"/>
              <a:sym typeface="Montserrat"/>
            </a:endParaRPr>
          </a:p>
        </p:txBody>
      </p:sp>
      <p:sp>
        <p:nvSpPr>
          <p:cNvPr id="194" name="Google Shape;194;p18"/>
          <p:cNvSpPr txBox="1"/>
          <p:nvPr/>
        </p:nvSpPr>
        <p:spPr>
          <a:xfrm>
            <a:off x="7374960" y="3845475"/>
            <a:ext cx="744000" cy="537900"/>
          </a:xfrm>
          <a:prstGeom prst="rect">
            <a:avLst/>
          </a:prstGeom>
          <a:solidFill>
            <a:srgbClr val="0B5394"/>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None/>
            </a:pPr>
            <a:r>
              <a:rPr lang="en" sz="1000">
                <a:solidFill>
                  <a:schemeClr val="lt1"/>
                </a:solidFill>
                <a:latin typeface="Montserrat"/>
                <a:ea typeface="Montserrat"/>
                <a:cs typeface="Montserrat"/>
                <a:sym typeface="Montserrat"/>
              </a:rPr>
              <a:t>Per Use Priorities</a:t>
            </a:r>
            <a:endParaRPr sz="1000">
              <a:solidFill>
                <a:schemeClr val="lt1"/>
              </a:solidFill>
              <a:latin typeface="Montserrat"/>
              <a:ea typeface="Montserrat"/>
              <a:cs typeface="Montserrat"/>
              <a:sym typeface="Montserrat"/>
            </a:endParaRPr>
          </a:p>
        </p:txBody>
      </p:sp>
      <p:pic>
        <p:nvPicPr>
          <p:cNvPr id="195" name="Google Shape;195;p18"/>
          <p:cNvPicPr preferRelativeResize="0"/>
          <p:nvPr/>
        </p:nvPicPr>
        <p:blipFill>
          <a:blip r:embed="rId5">
            <a:alphaModFix/>
          </a:blip>
          <a:stretch>
            <a:fillRect/>
          </a:stretch>
        </p:blipFill>
        <p:spPr>
          <a:xfrm>
            <a:off x="8120147" y="1885650"/>
            <a:ext cx="378619" cy="2253075"/>
          </a:xfrm>
          <a:prstGeom prst="rect">
            <a:avLst/>
          </a:prstGeom>
          <a:noFill/>
          <a:ln>
            <a:noFill/>
          </a:ln>
        </p:spPr>
      </p:pic>
      <p:sp>
        <p:nvSpPr>
          <p:cNvPr id="196" name="Google Shape;196;p18"/>
          <p:cNvSpPr/>
          <p:nvPr/>
        </p:nvSpPr>
        <p:spPr>
          <a:xfrm rot="-5400000">
            <a:off x="7479809" y="2832300"/>
            <a:ext cx="2350200" cy="359700"/>
          </a:xfrm>
          <a:prstGeom prst="rect">
            <a:avLst/>
          </a:prstGeom>
          <a:solidFill>
            <a:schemeClr val="lt2"/>
          </a:solidFill>
          <a:ln cap="flat" cmpd="sng" w="715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Distilled</a:t>
            </a:r>
            <a:r>
              <a:rPr lang="en" sz="1100">
                <a:solidFill>
                  <a:schemeClr val="dk1"/>
                </a:solidFill>
                <a:latin typeface="Montserrat"/>
                <a:ea typeface="Montserrat"/>
                <a:cs typeface="Montserrat"/>
                <a:sym typeface="Montserrat"/>
              </a:rPr>
              <a:t> </a:t>
            </a:r>
            <a:r>
              <a:rPr b="1" lang="en" sz="1100">
                <a:solidFill>
                  <a:schemeClr val="dk1"/>
                </a:solidFill>
                <a:latin typeface="Montserrat"/>
                <a:ea typeface="Montserrat"/>
                <a:cs typeface="Montserrat"/>
                <a:sym typeface="Montserrat"/>
              </a:rPr>
              <a:t>Priorities</a:t>
            </a:r>
            <a:endParaRPr b="1" sz="1100">
              <a:solidFill>
                <a:schemeClr val="dk1"/>
              </a:solidFill>
              <a:latin typeface="Montserrat"/>
              <a:ea typeface="Montserrat"/>
              <a:cs typeface="Montserrat"/>
              <a:sym typeface="Montserrat"/>
            </a:endParaRPr>
          </a:p>
        </p:txBody>
      </p:sp>
      <p:cxnSp>
        <p:nvCxnSpPr>
          <p:cNvPr id="197" name="Google Shape;197;p18"/>
          <p:cNvCxnSpPr>
            <a:stCxn id="178" idx="2"/>
            <a:endCxn id="163" idx="0"/>
          </p:cNvCxnSpPr>
          <p:nvPr/>
        </p:nvCxnSpPr>
        <p:spPr>
          <a:xfrm>
            <a:off x="691163" y="783263"/>
            <a:ext cx="4800" cy="927000"/>
          </a:xfrm>
          <a:prstGeom prst="straightConnector1">
            <a:avLst/>
          </a:prstGeom>
          <a:noFill/>
          <a:ln cap="flat" cmpd="sng" w="7150">
            <a:solidFill>
              <a:schemeClr val="dk2"/>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9"/>
          <p:cNvSpPr txBox="1"/>
          <p:nvPr>
            <p:ph idx="1" type="body"/>
          </p:nvPr>
        </p:nvSpPr>
        <p:spPr>
          <a:xfrm>
            <a:off x="243175" y="952500"/>
            <a:ext cx="8621700" cy="27252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1100"/>
              <a:buFont typeface="Arial"/>
              <a:buNone/>
            </a:pPr>
            <a:r>
              <a:rPr b="1" lang="en" sz="1200"/>
              <a:t>Variable</a:t>
            </a:r>
            <a:r>
              <a:rPr lang="en" sz="1200"/>
              <a:t>: Crop Type</a:t>
            </a:r>
            <a:endParaRPr sz="1200"/>
          </a:p>
          <a:p>
            <a:pPr indent="0" lvl="0" marL="0" rtl="0" algn="l">
              <a:lnSpc>
                <a:spcPct val="100000"/>
              </a:lnSpc>
              <a:spcBef>
                <a:spcPts val="0"/>
              </a:spcBef>
              <a:spcAft>
                <a:spcPts val="0"/>
              </a:spcAft>
              <a:buNone/>
            </a:pPr>
            <a:r>
              <a:rPr b="1" lang="en" sz="1200"/>
              <a:t>Use</a:t>
            </a:r>
            <a:r>
              <a:rPr lang="en" sz="1200"/>
              <a:t>: National monitoring for food security water security, and early warning systems.</a:t>
            </a:r>
            <a:endParaRPr b="1" sz="1200"/>
          </a:p>
          <a:p>
            <a:pPr indent="0" lvl="0" marL="0" rtl="0" algn="l">
              <a:lnSpc>
                <a:spcPct val="100000"/>
              </a:lnSpc>
              <a:spcBef>
                <a:spcPts val="0"/>
              </a:spcBef>
              <a:spcAft>
                <a:spcPts val="0"/>
              </a:spcAft>
              <a:buNone/>
            </a:pPr>
            <a:r>
              <a:rPr b="1" lang="en" sz="1200"/>
              <a:t>Attributes</a:t>
            </a:r>
            <a:r>
              <a:rPr lang="en" sz="1200"/>
              <a:t>:</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Clr>
                <a:schemeClr val="dk1"/>
              </a:buClr>
              <a:buSzPts val="1100"/>
              <a:buFont typeface="Arial"/>
              <a:buNone/>
            </a:pPr>
            <a:r>
              <a:t/>
            </a:r>
            <a:endParaRPr sz="1200"/>
          </a:p>
          <a:p>
            <a:pPr indent="0" lvl="0" marL="0" rtl="0" algn="l">
              <a:lnSpc>
                <a:spcPct val="100000"/>
              </a:lnSpc>
              <a:spcBef>
                <a:spcPts val="0"/>
              </a:spcBef>
              <a:spcAft>
                <a:spcPts val="0"/>
              </a:spcAft>
              <a:buClr>
                <a:schemeClr val="dk1"/>
              </a:buClr>
              <a:buSzPts val="1100"/>
              <a:buFont typeface="Arial"/>
              <a:buNone/>
            </a:pPr>
            <a:r>
              <a:t/>
            </a:r>
            <a:endParaRPr sz="1200"/>
          </a:p>
          <a:p>
            <a:pPr indent="0" lvl="0" marL="0" rtl="0" algn="l">
              <a:lnSpc>
                <a:spcPct val="100000"/>
              </a:lnSpc>
              <a:spcBef>
                <a:spcPts val="0"/>
              </a:spcBef>
              <a:spcAft>
                <a:spcPts val="0"/>
              </a:spcAft>
              <a:buClr>
                <a:schemeClr val="dk1"/>
              </a:buClr>
              <a:buSzPts val="1100"/>
              <a:buFont typeface="Arial"/>
              <a:buNone/>
            </a:pPr>
            <a:r>
              <a:rPr b="1" lang="en" sz="1200"/>
              <a:t>Findings from Stocktake &amp; Gap Analysis: </a:t>
            </a:r>
            <a:endParaRPr b="1" sz="1200"/>
          </a:p>
          <a:p>
            <a:pPr indent="-304800" lvl="0" marL="457200" rtl="0" algn="l">
              <a:lnSpc>
                <a:spcPct val="115000"/>
              </a:lnSpc>
              <a:spcBef>
                <a:spcPts val="0"/>
              </a:spcBef>
              <a:spcAft>
                <a:spcPts val="0"/>
              </a:spcAft>
              <a:buSzPts val="1200"/>
              <a:buFont typeface="Montserrat"/>
              <a:buChar char="●"/>
            </a:pPr>
            <a:r>
              <a:rPr lang="en" sz="1200"/>
              <a:t>Despite very high importance to GEOGLAM, its mandate, and food security in general, critical barriers existed specifically related to instrument suitability and the existence of products that were readily available for use. </a:t>
            </a:r>
            <a:endParaRPr sz="1200"/>
          </a:p>
          <a:p>
            <a:pPr indent="0" lvl="0" marL="0" rtl="0" algn="l">
              <a:lnSpc>
                <a:spcPct val="115000"/>
              </a:lnSpc>
              <a:spcBef>
                <a:spcPts val="0"/>
              </a:spcBef>
              <a:spcAft>
                <a:spcPts val="0"/>
              </a:spcAft>
              <a:buNone/>
            </a:pPr>
            <a:r>
              <a:t/>
            </a:r>
            <a:endParaRPr b="1" sz="1000">
              <a:latin typeface="Open Sans"/>
              <a:ea typeface="Open Sans"/>
              <a:cs typeface="Open Sans"/>
              <a:sym typeface="Open Sans"/>
            </a:endParaRPr>
          </a:p>
          <a:p>
            <a:pPr indent="0" lvl="0" marL="0" rtl="0" algn="l">
              <a:spcBef>
                <a:spcPts val="800"/>
              </a:spcBef>
              <a:spcAft>
                <a:spcPts val="0"/>
              </a:spcAft>
              <a:buNone/>
            </a:pPr>
            <a:r>
              <a:t/>
            </a:r>
            <a:endParaRPr b="1" sz="1200">
              <a:solidFill>
                <a:srgbClr val="000000"/>
              </a:solidFill>
            </a:endParaRPr>
          </a:p>
        </p:txBody>
      </p:sp>
      <p:sp>
        <p:nvSpPr>
          <p:cNvPr id="203" name="Google Shape;203;p19"/>
          <p:cNvSpPr txBox="1"/>
          <p:nvPr>
            <p:ph type="title"/>
          </p:nvPr>
        </p:nvSpPr>
        <p:spPr>
          <a:xfrm>
            <a:off x="132036" y="131954"/>
            <a:ext cx="70401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Example: Crop Type (2/2)</a:t>
            </a:r>
            <a:endParaRPr/>
          </a:p>
        </p:txBody>
      </p:sp>
      <p:sp>
        <p:nvSpPr>
          <p:cNvPr id="204" name="Google Shape;204;p19"/>
          <p:cNvSpPr txBox="1"/>
          <p:nvPr/>
        </p:nvSpPr>
        <p:spPr>
          <a:xfrm>
            <a:off x="4807350" y="1051350"/>
            <a:ext cx="4034700" cy="7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ontserrat"/>
              <a:ea typeface="Montserrat"/>
              <a:cs typeface="Montserrat"/>
              <a:sym typeface="Montserrat"/>
            </a:endParaRPr>
          </a:p>
        </p:txBody>
      </p:sp>
      <p:pic>
        <p:nvPicPr>
          <p:cNvPr id="205" name="Google Shape;205;p19"/>
          <p:cNvPicPr preferRelativeResize="0"/>
          <p:nvPr/>
        </p:nvPicPr>
        <p:blipFill>
          <a:blip r:embed="rId3">
            <a:alphaModFix/>
          </a:blip>
          <a:stretch>
            <a:fillRect/>
          </a:stretch>
        </p:blipFill>
        <p:spPr>
          <a:xfrm>
            <a:off x="170384" y="1625618"/>
            <a:ext cx="8856800" cy="908389"/>
          </a:xfrm>
          <a:prstGeom prst="rect">
            <a:avLst/>
          </a:prstGeom>
          <a:noFill/>
          <a:ln>
            <a:noFill/>
          </a:ln>
        </p:spPr>
      </p:pic>
      <p:pic>
        <p:nvPicPr>
          <p:cNvPr id="206" name="Google Shape;206;p19"/>
          <p:cNvPicPr preferRelativeResize="0"/>
          <p:nvPr/>
        </p:nvPicPr>
        <p:blipFill>
          <a:blip r:embed="rId4">
            <a:alphaModFix/>
          </a:blip>
          <a:stretch>
            <a:fillRect/>
          </a:stretch>
        </p:blipFill>
        <p:spPr>
          <a:xfrm>
            <a:off x="3708675" y="3414625"/>
            <a:ext cx="5435325" cy="1728875"/>
          </a:xfrm>
          <a:prstGeom prst="rect">
            <a:avLst/>
          </a:prstGeom>
          <a:noFill/>
          <a:ln>
            <a:noFill/>
          </a:ln>
        </p:spPr>
      </p:pic>
      <p:sp>
        <p:nvSpPr>
          <p:cNvPr id="207" name="Google Shape;207;p19"/>
          <p:cNvSpPr txBox="1"/>
          <p:nvPr/>
        </p:nvSpPr>
        <p:spPr>
          <a:xfrm>
            <a:off x="243175" y="3479975"/>
            <a:ext cx="3423000" cy="121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latin typeface="Montserrat"/>
                <a:ea typeface="Montserrat"/>
                <a:cs typeface="Montserrat"/>
                <a:sym typeface="Montserrat"/>
              </a:rPr>
              <a:t>Prioritisation:  </a:t>
            </a:r>
            <a:r>
              <a:rPr lang="en" sz="1200">
                <a:solidFill>
                  <a:schemeClr val="dk1"/>
                </a:solidFill>
                <a:latin typeface="Montserrat"/>
                <a:ea typeface="Montserrat"/>
                <a:cs typeface="Montserrat"/>
                <a:sym typeface="Montserrat"/>
              </a:rPr>
              <a:t>P</a:t>
            </a:r>
            <a:r>
              <a:rPr lang="en" sz="1200">
                <a:solidFill>
                  <a:schemeClr val="dk1"/>
                </a:solidFill>
                <a:latin typeface="Montserrat"/>
                <a:ea typeface="Montserrat"/>
                <a:cs typeface="Montserrat"/>
                <a:sym typeface="Montserrat"/>
              </a:rPr>
              <a:t>roduct generation and availability </a:t>
            </a:r>
            <a:endParaRPr sz="120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Reliant upon quality-controlled </a:t>
            </a:r>
            <a:r>
              <a:rPr i="1" lang="en" sz="1200">
                <a:solidFill>
                  <a:schemeClr val="dk1"/>
                </a:solidFill>
                <a:latin typeface="Montserrat"/>
                <a:ea typeface="Montserrat"/>
                <a:cs typeface="Montserrat"/>
                <a:sym typeface="Montserrat"/>
              </a:rPr>
              <a:t>in situ</a:t>
            </a:r>
            <a:r>
              <a:rPr lang="en" sz="1200">
                <a:solidFill>
                  <a:schemeClr val="dk1"/>
                </a:solidFill>
                <a:latin typeface="Montserrat"/>
                <a:ea typeface="Montserrat"/>
                <a:cs typeface="Montserrat"/>
                <a:sym typeface="Montserrat"/>
              </a:rPr>
              <a:t> data and/or well-calibrated very high resolution datasets.  </a:t>
            </a:r>
            <a:endParaRPr sz="1200">
              <a:solidFill>
                <a:schemeClr val="dk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1" name="Shape 211"/>
        <p:cNvGrpSpPr/>
        <p:nvPr/>
      </p:nvGrpSpPr>
      <p:grpSpPr>
        <a:xfrm>
          <a:off x="0" y="0"/>
          <a:ext cx="0" cy="0"/>
          <a:chOff x="0" y="0"/>
          <a:chExt cx="0" cy="0"/>
        </a:xfrm>
      </p:grpSpPr>
      <p:sp>
        <p:nvSpPr>
          <p:cNvPr id="212" name="Google Shape;212;p20"/>
          <p:cNvSpPr/>
          <p:nvPr/>
        </p:nvSpPr>
        <p:spPr>
          <a:xfrm>
            <a:off x="-39675" y="-15862"/>
            <a:ext cx="9183600" cy="5175300"/>
          </a:xfrm>
          <a:prstGeom prst="rect">
            <a:avLst/>
          </a:prstGeom>
          <a:solidFill>
            <a:schemeClr val="lt1"/>
          </a:solidFill>
          <a:ln cap="flat" cmpd="sng" w="71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213" name="Google Shape;213;p20"/>
          <p:cNvSpPr/>
          <p:nvPr/>
        </p:nvSpPr>
        <p:spPr>
          <a:xfrm>
            <a:off x="8105225" y="892725"/>
            <a:ext cx="962700" cy="1881300"/>
          </a:xfrm>
          <a:prstGeom prst="rect">
            <a:avLst/>
          </a:prstGeom>
          <a:solidFill>
            <a:srgbClr val="D0E0E3"/>
          </a:solidFill>
          <a:ln cap="flat" cmpd="sng" w="7150">
            <a:solidFill>
              <a:schemeClr val="dk2"/>
            </a:solidFill>
            <a:prstDash val="solid"/>
            <a:round/>
            <a:headEnd len="sm" w="sm" type="none"/>
            <a:tailEnd len="sm" w="sm" type="none"/>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None/>
            </a:pPr>
            <a:r>
              <a:rPr b="1" lang="en" sz="1000">
                <a:latin typeface="Montserrat"/>
                <a:ea typeface="Montserrat"/>
                <a:cs typeface="Montserrat"/>
                <a:sym typeface="Montserrat"/>
              </a:rPr>
              <a:t>Fall or Winter 2026</a:t>
            </a:r>
            <a:endParaRPr b="1" sz="1000">
              <a:latin typeface="Montserrat"/>
              <a:ea typeface="Montserrat"/>
              <a:cs typeface="Montserrat"/>
              <a:sym typeface="Montserrat"/>
            </a:endParaRPr>
          </a:p>
          <a:p>
            <a:pPr indent="0" lvl="0" marL="0" rtl="0" algn="ctr">
              <a:spcBef>
                <a:spcPts val="0"/>
              </a:spcBef>
              <a:spcAft>
                <a:spcPts val="0"/>
              </a:spcAft>
              <a:buNone/>
            </a:pPr>
            <a:r>
              <a:t/>
            </a:r>
            <a:endParaRPr sz="1000">
              <a:latin typeface="Montserrat"/>
              <a:ea typeface="Montserrat"/>
              <a:cs typeface="Montserrat"/>
              <a:sym typeface="Montserrat"/>
            </a:endParaRPr>
          </a:p>
          <a:p>
            <a:pPr indent="0" lvl="0" marL="0" rtl="0" algn="ctr">
              <a:spcBef>
                <a:spcPts val="0"/>
              </a:spcBef>
              <a:spcAft>
                <a:spcPts val="0"/>
              </a:spcAft>
              <a:buNone/>
            </a:pPr>
            <a:r>
              <a:rPr lang="en" sz="1000">
                <a:latin typeface="Montserrat"/>
                <a:ea typeface="Montserrat"/>
                <a:cs typeface="Montserrat"/>
                <a:sym typeface="Montserrat"/>
              </a:rPr>
              <a:t>GEOGLAM EAV WG + LSI-VC Subgroup Joint Workshop to Distill Priorities</a:t>
            </a:r>
            <a:endParaRPr sz="1000">
              <a:latin typeface="Montserrat"/>
              <a:ea typeface="Montserrat"/>
              <a:cs typeface="Montserrat"/>
              <a:sym typeface="Montserrat"/>
            </a:endParaRPr>
          </a:p>
        </p:txBody>
      </p:sp>
      <p:sp>
        <p:nvSpPr>
          <p:cNvPr id="214" name="Google Shape;214;p20"/>
          <p:cNvSpPr/>
          <p:nvPr/>
        </p:nvSpPr>
        <p:spPr>
          <a:xfrm>
            <a:off x="1043874" y="892725"/>
            <a:ext cx="1642800" cy="2639100"/>
          </a:xfrm>
          <a:prstGeom prst="rect">
            <a:avLst/>
          </a:prstGeom>
          <a:solidFill>
            <a:schemeClr val="lt2"/>
          </a:solidFill>
          <a:ln cap="flat" cmpd="sng" w="7150">
            <a:solidFill>
              <a:schemeClr val="dk2"/>
            </a:solidFill>
            <a:prstDash val="solid"/>
            <a:round/>
            <a:headEnd len="sm" w="sm" type="none"/>
            <a:tailEnd len="sm" w="sm" type="none"/>
          </a:ln>
        </p:spPr>
        <p:txBody>
          <a:bodyPr anchorCtr="0" anchor="b" bIns="68575" lIns="68575" spcFirstLastPara="1" rIns="68575" wrap="square" tIns="68575">
            <a:noAutofit/>
          </a:bodyPr>
          <a:lstStyle/>
          <a:p>
            <a:pPr indent="0" lvl="0" marL="0" rtl="0" algn="l">
              <a:spcBef>
                <a:spcPts val="0"/>
              </a:spcBef>
              <a:spcAft>
                <a:spcPts val="0"/>
              </a:spcAft>
              <a:buNone/>
            </a:pPr>
            <a:r>
              <a:rPr b="1" lang="en" sz="1000">
                <a:latin typeface="Montserrat"/>
                <a:ea typeface="Montserrat"/>
                <a:cs typeface="Montserrat"/>
                <a:sym typeface="Montserrat"/>
              </a:rPr>
              <a:t>SIT-TW-40</a:t>
            </a:r>
            <a:endParaRPr b="1"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b="1" lang="en" sz="1000">
                <a:latin typeface="Montserrat"/>
                <a:ea typeface="Montserrat"/>
                <a:cs typeface="Montserrat"/>
                <a:sym typeface="Montserrat"/>
              </a:rPr>
              <a:t>Report</a:t>
            </a:r>
            <a:r>
              <a:rPr lang="en" sz="1000">
                <a:latin typeface="Montserrat"/>
                <a:ea typeface="Montserrat"/>
                <a:cs typeface="Montserrat"/>
                <a:sym typeface="Montserrat"/>
              </a:rPr>
              <a:t>:</a:t>
            </a:r>
            <a:endParaRPr sz="1000">
              <a:latin typeface="Montserrat"/>
              <a:ea typeface="Montserrat"/>
              <a:cs typeface="Montserrat"/>
              <a:sym typeface="Montserrat"/>
            </a:endParaRPr>
          </a:p>
          <a:p>
            <a:pPr indent="0" lvl="0" marL="0" rtl="0" algn="l">
              <a:spcBef>
                <a:spcPts val="0"/>
              </a:spcBef>
              <a:spcAft>
                <a:spcPts val="0"/>
              </a:spcAft>
              <a:buNone/>
            </a:pPr>
            <a:r>
              <a:rPr lang="en" sz="1000">
                <a:latin typeface="Montserrat"/>
                <a:ea typeface="Montserrat"/>
                <a:cs typeface="Montserrat"/>
                <a:sym typeface="Montserrat"/>
              </a:rPr>
              <a:t>- Progress on EAVs</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b="1" lang="en" sz="1000">
                <a:latin typeface="Montserrat"/>
                <a:ea typeface="Montserrat"/>
                <a:cs typeface="Montserrat"/>
                <a:sym typeface="Montserrat"/>
              </a:rPr>
              <a:t>Discuss</a:t>
            </a:r>
            <a:r>
              <a:rPr lang="en" sz="1000">
                <a:latin typeface="Montserrat"/>
                <a:ea typeface="Montserrat"/>
                <a:cs typeface="Montserrat"/>
                <a:sym typeface="Montserrat"/>
              </a:rPr>
              <a:t>: </a:t>
            </a:r>
            <a:endParaRPr sz="1000">
              <a:latin typeface="Montserrat"/>
              <a:ea typeface="Montserrat"/>
              <a:cs typeface="Montserrat"/>
              <a:sym typeface="Montserrat"/>
            </a:endParaRPr>
          </a:p>
          <a:p>
            <a:pPr indent="0" lvl="0" marL="0" rtl="0" algn="l">
              <a:spcBef>
                <a:spcPts val="0"/>
              </a:spcBef>
              <a:spcAft>
                <a:spcPts val="0"/>
              </a:spcAft>
              <a:buNone/>
            </a:pPr>
            <a:r>
              <a:rPr lang="en" sz="1000">
                <a:latin typeface="Montserrat"/>
                <a:ea typeface="Montserrat"/>
                <a:cs typeface="Montserrat"/>
                <a:sym typeface="Montserrat"/>
              </a:rPr>
              <a:t>- “Roadmap” for EAVs over next 6+ months</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b="1" lang="en" sz="1000">
                <a:latin typeface="Montserrat"/>
                <a:ea typeface="Montserrat"/>
                <a:cs typeface="Montserrat"/>
                <a:sym typeface="Montserrat"/>
              </a:rPr>
              <a:t>Actions:</a:t>
            </a:r>
            <a:endParaRPr b="1" sz="1000">
              <a:latin typeface="Montserrat"/>
              <a:ea typeface="Montserrat"/>
              <a:cs typeface="Montserrat"/>
              <a:sym typeface="Montserrat"/>
            </a:endParaRPr>
          </a:p>
          <a:p>
            <a:pPr indent="-228600" lvl="0" marL="342900" rtl="0" algn="l">
              <a:spcBef>
                <a:spcPts val="0"/>
              </a:spcBef>
              <a:spcAft>
                <a:spcPts val="0"/>
              </a:spcAft>
              <a:buSzPts val="1000"/>
              <a:buFont typeface="Montserrat"/>
              <a:buAutoNum type="arabicPeriod"/>
            </a:pPr>
            <a:r>
              <a:rPr lang="en" sz="1000">
                <a:latin typeface="Montserrat"/>
                <a:ea typeface="Montserrat"/>
                <a:cs typeface="Montserrat"/>
                <a:sym typeface="Montserrat"/>
              </a:rPr>
              <a:t>Agencies appoint PoCs to LSI-VC or stocktake </a:t>
            </a:r>
            <a:endParaRPr sz="1000">
              <a:latin typeface="Montserrat"/>
              <a:ea typeface="Montserrat"/>
              <a:cs typeface="Montserrat"/>
              <a:sym typeface="Montserrat"/>
            </a:endParaRPr>
          </a:p>
          <a:p>
            <a:pPr indent="-228600" lvl="0" marL="342900" rtl="0" algn="l">
              <a:spcBef>
                <a:spcPts val="0"/>
              </a:spcBef>
              <a:spcAft>
                <a:spcPts val="0"/>
              </a:spcAft>
              <a:buSzPts val="1000"/>
              <a:buFont typeface="Montserrat"/>
              <a:buAutoNum type="arabicPeriod"/>
            </a:pPr>
            <a:r>
              <a:rPr lang="en" sz="1000">
                <a:latin typeface="Montserrat"/>
                <a:ea typeface="Montserrat"/>
                <a:cs typeface="Montserrat"/>
                <a:sym typeface="Montserrat"/>
              </a:rPr>
              <a:t>Scoping of Joint ET Workshop with Cal-Val</a:t>
            </a:r>
            <a:endParaRPr sz="1000">
              <a:latin typeface="Montserrat"/>
              <a:ea typeface="Montserrat"/>
              <a:cs typeface="Montserrat"/>
              <a:sym typeface="Montserrat"/>
            </a:endParaRPr>
          </a:p>
          <a:p>
            <a:pPr indent="0" lvl="0" marL="342900" rtl="0" algn="l">
              <a:spcBef>
                <a:spcPts val="0"/>
              </a:spcBef>
              <a:spcAft>
                <a:spcPts val="0"/>
              </a:spcAft>
              <a:buNone/>
            </a:pPr>
            <a:r>
              <a:t/>
            </a:r>
            <a:endParaRPr sz="1000">
              <a:latin typeface="Montserrat"/>
              <a:ea typeface="Montserrat"/>
              <a:cs typeface="Montserrat"/>
              <a:sym typeface="Montserrat"/>
            </a:endParaRPr>
          </a:p>
        </p:txBody>
      </p:sp>
      <p:sp>
        <p:nvSpPr>
          <p:cNvPr id="215" name="Google Shape;215;p20"/>
          <p:cNvSpPr/>
          <p:nvPr/>
        </p:nvSpPr>
        <p:spPr>
          <a:xfrm>
            <a:off x="2849629" y="892725"/>
            <a:ext cx="2357100" cy="2639100"/>
          </a:xfrm>
          <a:prstGeom prst="rect">
            <a:avLst/>
          </a:prstGeom>
          <a:solidFill>
            <a:schemeClr val="lt2"/>
          </a:solidFill>
          <a:ln cap="flat" cmpd="sng" w="7150">
            <a:solidFill>
              <a:schemeClr val="dk2"/>
            </a:solidFill>
            <a:prstDash val="solid"/>
            <a:round/>
            <a:headEnd len="sm" w="sm" type="none"/>
            <a:tailEnd len="sm" w="sm" type="none"/>
          </a:ln>
        </p:spPr>
        <p:txBody>
          <a:bodyPr anchorCtr="0" anchor="b" bIns="68575" lIns="68575" spcFirstLastPara="1" rIns="68575" wrap="square" tIns="68575">
            <a:noAutofit/>
          </a:bodyPr>
          <a:lstStyle/>
          <a:p>
            <a:pPr indent="0" lvl="0" marL="0" rtl="0" algn="l">
              <a:spcBef>
                <a:spcPts val="0"/>
              </a:spcBef>
              <a:spcAft>
                <a:spcPts val="0"/>
              </a:spcAft>
              <a:buNone/>
            </a:pPr>
            <a:r>
              <a:rPr b="1" lang="en" sz="1000">
                <a:solidFill>
                  <a:schemeClr val="dk1"/>
                </a:solidFill>
                <a:latin typeface="Montserrat"/>
                <a:ea typeface="Montserrat"/>
                <a:cs typeface="Montserrat"/>
                <a:sym typeface="Montserrat"/>
              </a:rPr>
              <a:t>Plenary-39</a:t>
            </a:r>
            <a:endParaRPr b="1" sz="10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0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000">
                <a:solidFill>
                  <a:schemeClr val="dk1"/>
                </a:solidFill>
                <a:latin typeface="Montserrat"/>
                <a:ea typeface="Montserrat"/>
                <a:cs typeface="Montserrat"/>
                <a:sym typeface="Montserrat"/>
              </a:rPr>
              <a:t>Documents:</a:t>
            </a:r>
            <a:br>
              <a:rPr lang="en" sz="1000">
                <a:solidFill>
                  <a:schemeClr val="dk1"/>
                </a:solidFill>
                <a:latin typeface="Montserrat"/>
                <a:ea typeface="Montserrat"/>
                <a:cs typeface="Montserrat"/>
                <a:sym typeface="Montserrat"/>
              </a:rPr>
            </a:br>
            <a:r>
              <a:rPr lang="en" sz="1000">
                <a:solidFill>
                  <a:schemeClr val="dk1"/>
                </a:solidFill>
                <a:latin typeface="Montserrat"/>
                <a:ea typeface="Montserrat"/>
                <a:cs typeface="Montserrat"/>
                <a:sym typeface="Montserrat"/>
              </a:rPr>
              <a:t>- Phase 1 EAV Report for 1st Set of EAVs</a:t>
            </a:r>
            <a:endParaRPr sz="10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0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000">
                <a:solidFill>
                  <a:schemeClr val="dk1"/>
                </a:solidFill>
                <a:latin typeface="Montserrat"/>
                <a:ea typeface="Montserrat"/>
                <a:cs typeface="Montserrat"/>
                <a:sym typeface="Montserrat"/>
              </a:rPr>
              <a:t>Report:</a:t>
            </a:r>
            <a:endParaRPr sz="10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000">
                <a:solidFill>
                  <a:schemeClr val="dk1"/>
                </a:solidFill>
                <a:latin typeface="Montserrat"/>
                <a:ea typeface="Montserrat"/>
                <a:cs typeface="Montserrat"/>
                <a:sym typeface="Montserrat"/>
              </a:rPr>
              <a:t>- Key findings of Phase 1</a:t>
            </a:r>
            <a:endParaRPr sz="10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000">
                <a:solidFill>
                  <a:schemeClr val="dk1"/>
                </a:solidFill>
                <a:latin typeface="Montserrat"/>
                <a:ea typeface="Montserrat"/>
                <a:cs typeface="Montserrat"/>
                <a:sym typeface="Montserrat"/>
              </a:rPr>
              <a:t>- Proposed Cal-Val Workshop for ET</a:t>
            </a:r>
            <a:endParaRPr sz="10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0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000">
                <a:solidFill>
                  <a:schemeClr val="dk1"/>
                </a:solidFill>
                <a:latin typeface="Montserrat"/>
                <a:ea typeface="Montserrat"/>
                <a:cs typeface="Montserrat"/>
                <a:sym typeface="Montserrat"/>
              </a:rPr>
              <a:t>Actions</a:t>
            </a:r>
            <a:r>
              <a:rPr lang="en" sz="1000">
                <a:solidFill>
                  <a:schemeClr val="dk1"/>
                </a:solidFill>
                <a:latin typeface="Montserrat"/>
                <a:ea typeface="Montserrat"/>
                <a:cs typeface="Montserrat"/>
                <a:sym typeface="Montserrat"/>
              </a:rPr>
              <a:t>: </a:t>
            </a:r>
            <a:endParaRPr sz="1000">
              <a:solidFill>
                <a:schemeClr val="dk1"/>
              </a:solidFill>
              <a:latin typeface="Montserrat"/>
              <a:ea typeface="Montserrat"/>
              <a:cs typeface="Montserrat"/>
              <a:sym typeface="Montserrat"/>
            </a:endParaRPr>
          </a:p>
          <a:p>
            <a:pPr indent="-228600" lvl="0" marL="342900" rtl="0" algn="l">
              <a:spcBef>
                <a:spcPts val="0"/>
              </a:spcBef>
              <a:spcAft>
                <a:spcPts val="0"/>
              </a:spcAft>
              <a:buClr>
                <a:schemeClr val="accent6"/>
              </a:buClr>
              <a:buSzPts val="1000"/>
              <a:buFont typeface="Montserrat"/>
              <a:buAutoNum type="arabicPeriod"/>
            </a:pPr>
            <a:r>
              <a:rPr b="1" lang="en" sz="1000">
                <a:solidFill>
                  <a:schemeClr val="accent6"/>
                </a:solidFill>
                <a:latin typeface="Montserrat"/>
                <a:ea typeface="Montserrat"/>
                <a:cs typeface="Montserrat"/>
                <a:sym typeface="Montserrat"/>
              </a:rPr>
              <a:t>Agencies Add to Stocktake for 1st 5 Variables </a:t>
            </a:r>
            <a:endParaRPr b="1" sz="1000">
              <a:solidFill>
                <a:schemeClr val="accent6"/>
              </a:solidFill>
              <a:latin typeface="Montserrat"/>
              <a:ea typeface="Montserrat"/>
              <a:cs typeface="Montserrat"/>
              <a:sym typeface="Montserrat"/>
            </a:endParaRPr>
          </a:p>
          <a:p>
            <a:pPr indent="-228600" lvl="0" marL="342900" rtl="0" algn="l">
              <a:spcBef>
                <a:spcPts val="0"/>
              </a:spcBef>
              <a:spcAft>
                <a:spcPts val="0"/>
              </a:spcAft>
              <a:buClr>
                <a:schemeClr val="accent6"/>
              </a:buClr>
              <a:buSzPts val="1000"/>
              <a:buFont typeface="Montserrat"/>
              <a:buAutoNum type="arabicPeriod"/>
            </a:pPr>
            <a:r>
              <a:rPr b="1" lang="en" sz="1000">
                <a:solidFill>
                  <a:schemeClr val="accent6"/>
                </a:solidFill>
                <a:latin typeface="Montserrat"/>
                <a:ea typeface="Montserrat"/>
                <a:cs typeface="Montserrat"/>
                <a:sym typeface="Montserrat"/>
              </a:rPr>
              <a:t>CEOS MIM Ag Component Database Design Scoping</a:t>
            </a:r>
            <a:endParaRPr b="1" sz="1000">
              <a:solidFill>
                <a:schemeClr val="accent6"/>
              </a:solidFill>
              <a:latin typeface="Montserrat"/>
              <a:ea typeface="Montserrat"/>
              <a:cs typeface="Montserrat"/>
              <a:sym typeface="Montserrat"/>
            </a:endParaRPr>
          </a:p>
          <a:p>
            <a:pPr indent="-228600" lvl="0" marL="342900" rtl="0" algn="l">
              <a:spcBef>
                <a:spcPts val="0"/>
              </a:spcBef>
              <a:spcAft>
                <a:spcPts val="0"/>
              </a:spcAft>
              <a:buClr>
                <a:schemeClr val="accent6"/>
              </a:buClr>
              <a:buSzPts val="1000"/>
              <a:buFont typeface="Montserrat"/>
              <a:buAutoNum type="arabicPeriod"/>
            </a:pPr>
            <a:r>
              <a:rPr b="1" lang="en" sz="1000">
                <a:solidFill>
                  <a:schemeClr val="accent6"/>
                </a:solidFill>
                <a:latin typeface="Montserrat"/>
                <a:ea typeface="Montserrat"/>
                <a:cs typeface="Montserrat"/>
                <a:sym typeface="Montserrat"/>
              </a:rPr>
              <a:t>SIT-TW-40 Actions</a:t>
            </a:r>
            <a:endParaRPr b="1" sz="1000">
              <a:solidFill>
                <a:schemeClr val="accent6"/>
              </a:solidFill>
              <a:latin typeface="Montserrat"/>
              <a:ea typeface="Montserrat"/>
              <a:cs typeface="Montserrat"/>
              <a:sym typeface="Montserrat"/>
            </a:endParaRPr>
          </a:p>
        </p:txBody>
      </p:sp>
      <p:sp>
        <p:nvSpPr>
          <p:cNvPr id="216" name="Google Shape;216;p20"/>
          <p:cNvSpPr/>
          <p:nvPr/>
        </p:nvSpPr>
        <p:spPr>
          <a:xfrm>
            <a:off x="5381284" y="892725"/>
            <a:ext cx="2615100" cy="2639100"/>
          </a:xfrm>
          <a:prstGeom prst="rect">
            <a:avLst/>
          </a:prstGeom>
          <a:solidFill>
            <a:schemeClr val="lt2"/>
          </a:solidFill>
          <a:ln cap="flat" cmpd="sng" w="7150">
            <a:solidFill>
              <a:schemeClr val="dk2"/>
            </a:solidFill>
            <a:prstDash val="solid"/>
            <a:round/>
            <a:headEnd len="sm" w="sm" type="none"/>
            <a:tailEnd len="sm" w="sm" type="none"/>
          </a:ln>
        </p:spPr>
        <p:txBody>
          <a:bodyPr anchorCtr="0" anchor="b" bIns="68575" lIns="68575" spcFirstLastPara="1" rIns="68575" wrap="square" tIns="68575">
            <a:noAutofit/>
          </a:bodyPr>
          <a:lstStyle/>
          <a:p>
            <a:pPr indent="0" lvl="0" marL="0" rtl="0" algn="l">
              <a:spcBef>
                <a:spcPts val="0"/>
              </a:spcBef>
              <a:spcAft>
                <a:spcPts val="0"/>
              </a:spcAft>
              <a:buNone/>
            </a:pPr>
            <a:r>
              <a:rPr b="1" lang="en" sz="1000">
                <a:latin typeface="Montserrat"/>
                <a:ea typeface="Montserrat"/>
                <a:cs typeface="Montserrat"/>
                <a:sym typeface="Montserrat"/>
              </a:rPr>
              <a:t>SIT-41 / SIT-TW-41</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rPr b="1" lang="en" sz="1000">
                <a:latin typeface="Montserrat"/>
                <a:ea typeface="Montserrat"/>
                <a:cs typeface="Montserrat"/>
                <a:sym typeface="Montserrat"/>
              </a:rPr>
              <a:t>Documents: </a:t>
            </a:r>
            <a:endParaRPr b="1" sz="1000">
              <a:latin typeface="Montserrat"/>
              <a:ea typeface="Montserrat"/>
              <a:cs typeface="Montserrat"/>
              <a:sym typeface="Montserrat"/>
            </a:endParaRPr>
          </a:p>
          <a:p>
            <a:pPr indent="0" lvl="0" marL="0" rtl="0" algn="l">
              <a:spcBef>
                <a:spcPts val="0"/>
              </a:spcBef>
              <a:spcAft>
                <a:spcPts val="0"/>
              </a:spcAft>
              <a:buNone/>
            </a:pPr>
            <a:r>
              <a:rPr lang="en" sz="1000">
                <a:latin typeface="Montserrat"/>
                <a:ea typeface="Montserrat"/>
                <a:cs typeface="Montserrat"/>
                <a:sym typeface="Montserrat"/>
              </a:rPr>
              <a:t>- Phase 2 Report</a:t>
            </a:r>
            <a:endParaRPr sz="1000">
              <a:latin typeface="Montserrat"/>
              <a:ea typeface="Montserrat"/>
              <a:cs typeface="Montserrat"/>
              <a:sym typeface="Montserrat"/>
            </a:endParaRPr>
          </a:p>
          <a:p>
            <a:pPr indent="0" lvl="0" marL="0" rtl="0" algn="l">
              <a:spcBef>
                <a:spcPts val="0"/>
              </a:spcBef>
              <a:spcAft>
                <a:spcPts val="0"/>
              </a:spcAft>
              <a:buNone/>
            </a:pPr>
            <a:r>
              <a:rPr lang="en" sz="1000">
                <a:latin typeface="Montserrat"/>
                <a:ea typeface="Montserrat"/>
                <a:cs typeface="Montserrat"/>
                <a:sym typeface="Montserrat"/>
              </a:rPr>
              <a:t>- Agency feedback on level of interest in remaining EAVs</a:t>
            </a:r>
            <a:endParaRPr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rPr b="1" lang="en" sz="1000">
                <a:latin typeface="Montserrat"/>
                <a:ea typeface="Montserrat"/>
                <a:cs typeface="Montserrat"/>
                <a:sym typeface="Montserrat"/>
              </a:rPr>
              <a:t>Report</a:t>
            </a:r>
            <a:r>
              <a:rPr lang="en" sz="1000">
                <a:latin typeface="Montserrat"/>
                <a:ea typeface="Montserrat"/>
                <a:cs typeface="Montserrat"/>
                <a:sym typeface="Montserrat"/>
              </a:rPr>
              <a:t>:</a:t>
            </a:r>
            <a:endParaRPr sz="1000">
              <a:latin typeface="Montserrat"/>
              <a:ea typeface="Montserrat"/>
              <a:cs typeface="Montserrat"/>
              <a:sym typeface="Montserrat"/>
            </a:endParaRPr>
          </a:p>
          <a:p>
            <a:pPr indent="0" lvl="0" marL="0" rtl="0" algn="l">
              <a:spcBef>
                <a:spcPts val="0"/>
              </a:spcBef>
              <a:spcAft>
                <a:spcPts val="0"/>
              </a:spcAft>
              <a:buNone/>
            </a:pPr>
            <a:r>
              <a:rPr lang="en" sz="1000">
                <a:latin typeface="Montserrat"/>
                <a:ea typeface="Montserrat"/>
                <a:cs typeface="Montserrat"/>
                <a:sym typeface="Montserrat"/>
              </a:rPr>
              <a:t>- EAV Req’s</a:t>
            </a:r>
            <a:endParaRPr sz="1000">
              <a:latin typeface="Montserrat"/>
              <a:ea typeface="Montserrat"/>
              <a:cs typeface="Montserrat"/>
              <a:sym typeface="Montserrat"/>
            </a:endParaRPr>
          </a:p>
          <a:p>
            <a:pPr indent="0" lvl="0" marL="0" rtl="0" algn="l">
              <a:spcBef>
                <a:spcPts val="0"/>
              </a:spcBef>
              <a:spcAft>
                <a:spcPts val="0"/>
              </a:spcAft>
              <a:buNone/>
            </a:pPr>
            <a:r>
              <a:rPr lang="en" sz="1000">
                <a:latin typeface="Montserrat"/>
                <a:ea typeface="Montserrat"/>
                <a:cs typeface="Montserrat"/>
                <a:sym typeface="Montserrat"/>
              </a:rPr>
              <a:t>- Agency Foci for next phase of EAV Stocktake</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b="1" lang="en" sz="1000">
                <a:latin typeface="Montserrat"/>
                <a:ea typeface="Montserrat"/>
                <a:cs typeface="Montserrat"/>
                <a:sym typeface="Montserrat"/>
              </a:rPr>
              <a:t>Action</a:t>
            </a:r>
            <a:r>
              <a:rPr lang="en" sz="1000">
                <a:latin typeface="Montserrat"/>
                <a:ea typeface="Montserrat"/>
                <a:cs typeface="Montserrat"/>
                <a:sym typeface="Montserrat"/>
              </a:rPr>
              <a:t>:</a:t>
            </a:r>
            <a:endParaRPr sz="1000">
              <a:latin typeface="Montserrat"/>
              <a:ea typeface="Montserrat"/>
              <a:cs typeface="Montserrat"/>
              <a:sym typeface="Montserrat"/>
            </a:endParaRPr>
          </a:p>
          <a:p>
            <a:pPr indent="-228600" lvl="0" marL="342900" rtl="0" algn="l">
              <a:spcBef>
                <a:spcPts val="0"/>
              </a:spcBef>
              <a:spcAft>
                <a:spcPts val="0"/>
              </a:spcAft>
              <a:buSzPts val="1000"/>
              <a:buFont typeface="Montserrat"/>
              <a:buAutoNum type="arabicPeriod"/>
            </a:pPr>
            <a:r>
              <a:rPr lang="en" sz="1000">
                <a:latin typeface="Montserrat"/>
                <a:ea typeface="Montserrat"/>
                <a:cs typeface="Montserrat"/>
                <a:sym typeface="Montserrat"/>
              </a:rPr>
              <a:t>Agencies continue Stocktake based on their foci </a:t>
            </a:r>
            <a:endParaRPr sz="1000">
              <a:latin typeface="Montserrat"/>
              <a:ea typeface="Montserrat"/>
              <a:cs typeface="Montserrat"/>
              <a:sym typeface="Montserrat"/>
            </a:endParaRPr>
          </a:p>
          <a:p>
            <a:pPr indent="-228600" lvl="0" marL="342900" rtl="0" algn="l">
              <a:spcBef>
                <a:spcPts val="0"/>
              </a:spcBef>
              <a:spcAft>
                <a:spcPts val="0"/>
              </a:spcAft>
              <a:buClr>
                <a:schemeClr val="dk1"/>
              </a:buClr>
              <a:buSzPts val="1000"/>
              <a:buFont typeface="Montserrat"/>
              <a:buAutoNum type="arabicPeriod"/>
            </a:pPr>
            <a:r>
              <a:rPr lang="en" sz="1000">
                <a:solidFill>
                  <a:schemeClr val="dk1"/>
                </a:solidFill>
                <a:latin typeface="Montserrat"/>
                <a:ea typeface="Montserrat"/>
                <a:cs typeface="Montserrat"/>
                <a:sym typeface="Montserrat"/>
              </a:rPr>
              <a:t>WG Cal-Val Workshop “Green-light”</a:t>
            </a:r>
            <a:endParaRPr sz="1000">
              <a:latin typeface="Montserrat"/>
              <a:ea typeface="Montserrat"/>
              <a:cs typeface="Montserrat"/>
              <a:sym typeface="Montserrat"/>
            </a:endParaRPr>
          </a:p>
        </p:txBody>
      </p:sp>
      <p:sp>
        <p:nvSpPr>
          <p:cNvPr id="217" name="Google Shape;217;p20"/>
          <p:cNvSpPr/>
          <p:nvPr/>
        </p:nvSpPr>
        <p:spPr>
          <a:xfrm>
            <a:off x="50800" y="892725"/>
            <a:ext cx="908100" cy="1836000"/>
          </a:xfrm>
          <a:prstGeom prst="rect">
            <a:avLst/>
          </a:prstGeom>
          <a:solidFill>
            <a:srgbClr val="D0E0E3"/>
          </a:solidFill>
          <a:ln cap="flat" cmpd="sng" w="7150">
            <a:solidFill>
              <a:schemeClr val="dk2"/>
            </a:solidFill>
            <a:prstDash val="solid"/>
            <a:round/>
            <a:headEnd len="sm" w="sm" type="none"/>
            <a:tailEnd len="sm" w="sm" type="none"/>
          </a:ln>
        </p:spPr>
        <p:txBody>
          <a:bodyPr anchorCtr="0" anchor="t" bIns="68575" lIns="68575" spcFirstLastPara="1" rIns="68575" wrap="square" tIns="68575">
            <a:noAutofit/>
          </a:bodyPr>
          <a:lstStyle/>
          <a:p>
            <a:pPr indent="0" lvl="0" marL="0" rtl="0" algn="ctr">
              <a:spcBef>
                <a:spcPts val="0"/>
              </a:spcBef>
              <a:spcAft>
                <a:spcPts val="0"/>
              </a:spcAft>
              <a:buNone/>
            </a:pPr>
            <a:r>
              <a:rPr b="1" lang="en" sz="1000">
                <a:solidFill>
                  <a:schemeClr val="dk1"/>
                </a:solidFill>
                <a:latin typeface="Montserrat"/>
                <a:ea typeface="Montserrat"/>
                <a:cs typeface="Montserrat"/>
                <a:sym typeface="Montserrat"/>
              </a:rPr>
              <a:t>13-15 May 2025</a:t>
            </a:r>
            <a:endParaRPr b="1" sz="1000">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b="1" sz="10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000">
                <a:latin typeface="Montserrat"/>
                <a:ea typeface="Montserrat"/>
                <a:cs typeface="Montserrat"/>
                <a:sym typeface="Montserrat"/>
              </a:rPr>
              <a:t>GEOGLAM EAV Workshop</a:t>
            </a:r>
            <a:endParaRPr sz="1000">
              <a:latin typeface="Montserrat"/>
              <a:ea typeface="Montserrat"/>
              <a:cs typeface="Montserrat"/>
              <a:sym typeface="Montserrat"/>
            </a:endParaRPr>
          </a:p>
          <a:p>
            <a:pPr indent="0" lvl="0" marL="0" rtl="0" algn="ctr">
              <a:spcBef>
                <a:spcPts val="0"/>
              </a:spcBef>
              <a:spcAft>
                <a:spcPts val="0"/>
              </a:spcAft>
              <a:buNone/>
            </a:pPr>
            <a:r>
              <a:rPr lang="en" sz="1000">
                <a:latin typeface="Montserrat"/>
                <a:ea typeface="Montserrat"/>
                <a:cs typeface="Montserrat"/>
                <a:sym typeface="Montserrat"/>
              </a:rPr>
              <a:t>Hosted</a:t>
            </a:r>
            <a:endParaRPr sz="1000">
              <a:latin typeface="Montserrat"/>
              <a:ea typeface="Montserrat"/>
              <a:cs typeface="Montserrat"/>
              <a:sym typeface="Montserrat"/>
            </a:endParaRPr>
          </a:p>
          <a:p>
            <a:pPr indent="0" lvl="0" marL="0" rtl="0" algn="ctr">
              <a:spcBef>
                <a:spcPts val="0"/>
              </a:spcBef>
              <a:spcAft>
                <a:spcPts val="0"/>
              </a:spcAft>
              <a:buNone/>
            </a:pPr>
            <a:r>
              <a:rPr lang="en" sz="1000">
                <a:latin typeface="Montserrat"/>
                <a:ea typeface="Montserrat"/>
                <a:cs typeface="Montserrat"/>
                <a:sym typeface="Montserrat"/>
              </a:rPr>
              <a:t>By EU-JRC</a:t>
            </a:r>
            <a:endParaRPr sz="1000">
              <a:latin typeface="Montserrat"/>
              <a:ea typeface="Montserrat"/>
              <a:cs typeface="Montserrat"/>
              <a:sym typeface="Montserrat"/>
            </a:endParaRPr>
          </a:p>
          <a:p>
            <a:pPr indent="0" lvl="0" marL="0" rtl="0" algn="ctr">
              <a:spcBef>
                <a:spcPts val="0"/>
              </a:spcBef>
              <a:spcAft>
                <a:spcPts val="0"/>
              </a:spcAft>
              <a:buNone/>
            </a:pPr>
            <a:r>
              <a:rPr lang="en" sz="1000">
                <a:latin typeface="Montserrat"/>
                <a:ea typeface="Montserrat"/>
                <a:cs typeface="Montserrat"/>
                <a:sym typeface="Montserrat"/>
              </a:rPr>
              <a:t>Supported by EU DG RTD</a:t>
            </a:r>
            <a:endParaRPr sz="1000">
              <a:latin typeface="Montserrat"/>
              <a:ea typeface="Montserrat"/>
              <a:cs typeface="Montserrat"/>
              <a:sym typeface="Montserrat"/>
            </a:endParaRPr>
          </a:p>
          <a:p>
            <a:pPr indent="0" lvl="0" marL="0" rtl="0" algn="ctr">
              <a:spcBef>
                <a:spcPts val="0"/>
              </a:spcBef>
              <a:spcAft>
                <a:spcPts val="0"/>
              </a:spcAft>
              <a:buNone/>
            </a:pPr>
            <a:r>
              <a:t/>
            </a:r>
            <a:endParaRPr sz="1000">
              <a:latin typeface="Montserrat"/>
              <a:ea typeface="Montserrat"/>
              <a:cs typeface="Montserrat"/>
              <a:sym typeface="Montserrat"/>
            </a:endParaRPr>
          </a:p>
        </p:txBody>
      </p:sp>
      <p:sp>
        <p:nvSpPr>
          <p:cNvPr id="218" name="Google Shape;218;p20"/>
          <p:cNvSpPr/>
          <p:nvPr/>
        </p:nvSpPr>
        <p:spPr>
          <a:xfrm>
            <a:off x="2834150" y="4210530"/>
            <a:ext cx="2625600" cy="907800"/>
          </a:xfrm>
          <a:prstGeom prst="rightArrow">
            <a:avLst>
              <a:gd fmla="val 50000" name="adj1"/>
              <a:gd fmla="val 44637" name="adj2"/>
            </a:avLst>
          </a:prstGeom>
          <a:solidFill>
            <a:srgbClr val="B6D7A8"/>
          </a:solidFill>
          <a:ln cap="flat" cmpd="sng" w="71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1000">
                <a:latin typeface="Montserrat"/>
                <a:ea typeface="Montserrat"/>
                <a:cs typeface="Montserrat"/>
                <a:sym typeface="Montserrat"/>
              </a:rPr>
              <a:t>Asynchronous Work on Phase 2 </a:t>
            </a:r>
            <a:br>
              <a:rPr lang="en" sz="1000">
                <a:latin typeface="Montserrat"/>
                <a:ea typeface="Montserrat"/>
                <a:cs typeface="Montserrat"/>
                <a:sym typeface="Montserrat"/>
              </a:rPr>
            </a:br>
            <a:r>
              <a:rPr lang="en" sz="1000">
                <a:latin typeface="Montserrat"/>
                <a:ea typeface="Montserrat"/>
                <a:cs typeface="Montserrat"/>
                <a:sym typeface="Montserrat"/>
              </a:rPr>
              <a:t>Def’s + Req’s for Other Variables</a:t>
            </a:r>
            <a:endParaRPr sz="1000">
              <a:latin typeface="Montserrat"/>
              <a:ea typeface="Montserrat"/>
              <a:cs typeface="Montserrat"/>
              <a:sym typeface="Montserrat"/>
            </a:endParaRPr>
          </a:p>
        </p:txBody>
      </p:sp>
      <p:sp>
        <p:nvSpPr>
          <p:cNvPr id="219" name="Google Shape;219;p20"/>
          <p:cNvSpPr/>
          <p:nvPr/>
        </p:nvSpPr>
        <p:spPr>
          <a:xfrm>
            <a:off x="1632300" y="3551142"/>
            <a:ext cx="1642800" cy="870300"/>
          </a:xfrm>
          <a:prstGeom prst="rightArrow">
            <a:avLst>
              <a:gd fmla="val 50000" name="adj1"/>
              <a:gd fmla="val 50000" name="adj2"/>
            </a:avLst>
          </a:prstGeom>
          <a:solidFill>
            <a:srgbClr val="B6D7A8"/>
          </a:solidFill>
          <a:ln cap="flat" cmpd="sng" w="71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1000">
                <a:latin typeface="Montserrat"/>
                <a:ea typeface="Montserrat"/>
                <a:cs typeface="Montserrat"/>
                <a:sym typeface="Montserrat"/>
              </a:rPr>
              <a:t>Complete + Submit Phase 1 EAV Report</a:t>
            </a:r>
            <a:endParaRPr sz="1000">
              <a:latin typeface="Montserrat"/>
              <a:ea typeface="Montserrat"/>
              <a:cs typeface="Montserrat"/>
              <a:sym typeface="Montserrat"/>
            </a:endParaRPr>
          </a:p>
        </p:txBody>
      </p:sp>
      <p:sp>
        <p:nvSpPr>
          <p:cNvPr id="220" name="Google Shape;220;p20"/>
          <p:cNvSpPr/>
          <p:nvPr/>
        </p:nvSpPr>
        <p:spPr>
          <a:xfrm>
            <a:off x="269344" y="3551146"/>
            <a:ext cx="1275900" cy="870300"/>
          </a:xfrm>
          <a:prstGeom prst="rightArrow">
            <a:avLst>
              <a:gd fmla="val 50000" name="adj1"/>
              <a:gd fmla="val 50000" name="adj2"/>
            </a:avLst>
          </a:prstGeom>
          <a:solidFill>
            <a:srgbClr val="B6D7A8"/>
          </a:solidFill>
          <a:ln cap="flat" cmpd="sng" w="71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1000">
                <a:latin typeface="Montserrat"/>
                <a:ea typeface="Montserrat"/>
                <a:cs typeface="Montserrat"/>
                <a:sym typeface="Montserrat"/>
              </a:rPr>
              <a:t>Asynchronous work on </a:t>
            </a:r>
            <a:br>
              <a:rPr lang="en" sz="1000">
                <a:latin typeface="Montserrat"/>
                <a:ea typeface="Montserrat"/>
                <a:cs typeface="Montserrat"/>
                <a:sym typeface="Montserrat"/>
              </a:rPr>
            </a:br>
            <a:r>
              <a:rPr lang="en" sz="1000">
                <a:latin typeface="Montserrat"/>
                <a:ea typeface="Montserrat"/>
                <a:cs typeface="Montserrat"/>
                <a:sym typeface="Montserrat"/>
              </a:rPr>
              <a:t>Phase 1 EAVs</a:t>
            </a:r>
            <a:endParaRPr sz="1000">
              <a:latin typeface="Montserrat"/>
              <a:ea typeface="Montserrat"/>
              <a:cs typeface="Montserrat"/>
              <a:sym typeface="Montserrat"/>
            </a:endParaRPr>
          </a:p>
        </p:txBody>
      </p:sp>
      <p:sp>
        <p:nvSpPr>
          <p:cNvPr id="221" name="Google Shape;221;p20"/>
          <p:cNvSpPr/>
          <p:nvPr/>
        </p:nvSpPr>
        <p:spPr>
          <a:xfrm>
            <a:off x="3367550" y="244000"/>
            <a:ext cx="2357100" cy="798900"/>
          </a:xfrm>
          <a:prstGeom prst="rightArrow">
            <a:avLst>
              <a:gd fmla="val 50000" name="adj1"/>
              <a:gd fmla="val 50000" name="adj2"/>
            </a:avLst>
          </a:prstGeom>
          <a:solidFill>
            <a:schemeClr val="lt2"/>
          </a:solidFill>
          <a:ln cap="flat" cmpd="sng" w="71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1000">
                <a:latin typeface="Montserrat"/>
                <a:ea typeface="Montserrat"/>
                <a:cs typeface="Montserrat"/>
                <a:sym typeface="Montserrat"/>
              </a:rPr>
              <a:t>CEOS &amp; Agencies do their Actions</a:t>
            </a:r>
            <a:endParaRPr sz="1000">
              <a:latin typeface="Montserrat"/>
              <a:ea typeface="Montserrat"/>
              <a:cs typeface="Montserrat"/>
              <a:sym typeface="Montserrat"/>
            </a:endParaRPr>
          </a:p>
        </p:txBody>
      </p:sp>
      <p:grpSp>
        <p:nvGrpSpPr>
          <p:cNvPr id="222" name="Google Shape;222;p20"/>
          <p:cNvGrpSpPr/>
          <p:nvPr/>
        </p:nvGrpSpPr>
        <p:grpSpPr>
          <a:xfrm>
            <a:off x="7733719" y="3771225"/>
            <a:ext cx="1410300" cy="1372275"/>
            <a:chOff x="10311625" y="5028300"/>
            <a:chExt cx="1880400" cy="1829700"/>
          </a:xfrm>
        </p:grpSpPr>
        <p:sp>
          <p:nvSpPr>
            <p:cNvPr id="223" name="Google Shape;223;p20"/>
            <p:cNvSpPr/>
            <p:nvPr/>
          </p:nvSpPr>
          <p:spPr>
            <a:xfrm>
              <a:off x="10311625" y="5028300"/>
              <a:ext cx="1880400" cy="1829700"/>
            </a:xfrm>
            <a:prstGeom prst="rect">
              <a:avLst/>
            </a:prstGeom>
            <a:solidFill>
              <a:schemeClr val="dk1"/>
            </a:solidFill>
            <a:ln cap="flat" cmpd="sng" w="7150">
              <a:solidFill>
                <a:schemeClr val="dk1"/>
              </a:solidFill>
              <a:prstDash val="solid"/>
              <a:round/>
              <a:headEnd len="sm" w="sm" type="none"/>
              <a:tailEnd len="sm" w="sm" type="none"/>
            </a:ln>
          </p:spPr>
          <p:txBody>
            <a:bodyPr anchorCtr="0" anchor="t" bIns="68575" lIns="68575" spcFirstLastPara="1" rIns="68575" wrap="square" tIns="68575">
              <a:noAutofit/>
            </a:bodyPr>
            <a:lstStyle/>
            <a:p>
              <a:pPr indent="0" lvl="0" marL="0" rtl="0" algn="ctr">
                <a:spcBef>
                  <a:spcPts val="0"/>
                </a:spcBef>
                <a:spcAft>
                  <a:spcPts val="0"/>
                </a:spcAft>
                <a:buNone/>
              </a:pPr>
              <a:r>
                <a:rPr b="1" lang="en" sz="1100">
                  <a:solidFill>
                    <a:schemeClr val="lt1"/>
                  </a:solidFill>
                  <a:latin typeface="Montserrat"/>
                  <a:ea typeface="Montserrat"/>
                  <a:cs typeface="Montserrat"/>
                  <a:sym typeface="Montserrat"/>
                </a:rPr>
                <a:t>Legend</a:t>
              </a:r>
              <a:endParaRPr b="1"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lt1"/>
                  </a:solidFill>
                  <a:latin typeface="Montserrat"/>
                  <a:ea typeface="Montserrat"/>
                  <a:cs typeface="Montserrat"/>
                  <a:sym typeface="Montserrat"/>
                </a:rPr>
                <a:t>Boxes = Events</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lt1"/>
                  </a:solidFill>
                  <a:latin typeface="Montserrat"/>
                  <a:ea typeface="Montserrat"/>
                  <a:cs typeface="Montserrat"/>
                  <a:sym typeface="Montserrat"/>
                </a:rPr>
                <a:t>Arrows = Work</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100">
                <a:solidFill>
                  <a:schemeClr val="lt1"/>
                </a:solidFill>
                <a:latin typeface="Montserrat"/>
                <a:ea typeface="Montserrat"/>
                <a:cs typeface="Montserrat"/>
                <a:sym typeface="Montserrat"/>
              </a:endParaRPr>
            </a:p>
          </p:txBody>
        </p:sp>
        <p:sp>
          <p:nvSpPr>
            <p:cNvPr id="224" name="Google Shape;224;p20"/>
            <p:cNvSpPr/>
            <p:nvPr/>
          </p:nvSpPr>
          <p:spPr>
            <a:xfrm>
              <a:off x="10401175" y="5814176"/>
              <a:ext cx="1701300" cy="305700"/>
            </a:xfrm>
            <a:prstGeom prst="rect">
              <a:avLst/>
            </a:prstGeom>
            <a:solidFill>
              <a:srgbClr val="B6D7A8"/>
            </a:solidFill>
            <a:ln cap="flat" cmpd="sng" w="71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1100">
                  <a:latin typeface="Montserrat"/>
                  <a:ea typeface="Montserrat"/>
                  <a:cs typeface="Montserrat"/>
                  <a:sym typeface="Montserrat"/>
                </a:rPr>
                <a:t>GEOGLAM</a:t>
              </a:r>
              <a:endParaRPr sz="1100">
                <a:latin typeface="Montserrat"/>
                <a:ea typeface="Montserrat"/>
                <a:cs typeface="Montserrat"/>
                <a:sym typeface="Montserrat"/>
              </a:endParaRPr>
            </a:p>
          </p:txBody>
        </p:sp>
        <p:sp>
          <p:nvSpPr>
            <p:cNvPr id="225" name="Google Shape;225;p20"/>
            <p:cNvSpPr/>
            <p:nvPr/>
          </p:nvSpPr>
          <p:spPr>
            <a:xfrm>
              <a:off x="10401175" y="6169633"/>
              <a:ext cx="1701300" cy="305700"/>
            </a:xfrm>
            <a:prstGeom prst="rect">
              <a:avLst/>
            </a:prstGeom>
            <a:solidFill>
              <a:schemeClr val="lt2"/>
            </a:solidFill>
            <a:ln cap="flat" cmpd="sng" w="71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1100">
                  <a:latin typeface="Montserrat"/>
                  <a:ea typeface="Montserrat"/>
                  <a:cs typeface="Montserrat"/>
                  <a:sym typeface="Montserrat"/>
                </a:rPr>
                <a:t>CEOS/Agencies</a:t>
              </a:r>
              <a:endParaRPr sz="1100">
                <a:latin typeface="Montserrat"/>
                <a:ea typeface="Montserrat"/>
                <a:cs typeface="Montserrat"/>
                <a:sym typeface="Montserrat"/>
              </a:endParaRPr>
            </a:p>
          </p:txBody>
        </p:sp>
        <p:sp>
          <p:nvSpPr>
            <p:cNvPr id="226" name="Google Shape;226;p20"/>
            <p:cNvSpPr/>
            <p:nvPr/>
          </p:nvSpPr>
          <p:spPr>
            <a:xfrm>
              <a:off x="10401175" y="6533149"/>
              <a:ext cx="1701300" cy="305700"/>
            </a:xfrm>
            <a:prstGeom prst="rect">
              <a:avLst/>
            </a:prstGeom>
            <a:solidFill>
              <a:srgbClr val="D0E0E3"/>
            </a:solidFill>
            <a:ln cap="flat" cmpd="sng" w="71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1100">
                  <a:latin typeface="Montserrat"/>
                  <a:ea typeface="Montserrat"/>
                  <a:cs typeface="Montserrat"/>
                  <a:sym typeface="Montserrat"/>
                </a:rPr>
                <a:t>Shared</a:t>
              </a:r>
              <a:endParaRPr sz="1100">
                <a:latin typeface="Montserrat"/>
                <a:ea typeface="Montserrat"/>
                <a:cs typeface="Montserrat"/>
                <a:sym typeface="Montserrat"/>
              </a:endParaRPr>
            </a:p>
          </p:txBody>
        </p:sp>
      </p:grpSp>
      <p:sp>
        <p:nvSpPr>
          <p:cNvPr id="227" name="Google Shape;227;p20"/>
          <p:cNvSpPr txBox="1"/>
          <p:nvPr/>
        </p:nvSpPr>
        <p:spPr>
          <a:xfrm>
            <a:off x="29363" y="-3937"/>
            <a:ext cx="962700" cy="248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i="1" lang="en" sz="800">
                <a:solidFill>
                  <a:schemeClr val="dk2"/>
                </a:solidFill>
                <a:latin typeface="Montserrat"/>
                <a:ea typeface="Montserrat"/>
                <a:cs typeface="Montserrat"/>
                <a:sym typeface="Montserrat"/>
              </a:rPr>
              <a:t>May 2025</a:t>
            </a:r>
            <a:endParaRPr b="1" i="1" sz="800">
              <a:solidFill>
                <a:schemeClr val="dk2"/>
              </a:solidFill>
              <a:latin typeface="Montserrat"/>
              <a:ea typeface="Montserrat"/>
              <a:cs typeface="Montserrat"/>
              <a:sym typeface="Montserrat"/>
            </a:endParaRPr>
          </a:p>
        </p:txBody>
      </p:sp>
      <p:sp>
        <p:nvSpPr>
          <p:cNvPr id="228" name="Google Shape;228;p20"/>
          <p:cNvSpPr txBox="1"/>
          <p:nvPr/>
        </p:nvSpPr>
        <p:spPr>
          <a:xfrm>
            <a:off x="1043869" y="-3937"/>
            <a:ext cx="1293000" cy="248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i="1" lang="en" sz="800">
                <a:solidFill>
                  <a:schemeClr val="dk2"/>
                </a:solidFill>
                <a:latin typeface="Montserrat"/>
                <a:ea typeface="Montserrat"/>
                <a:cs typeface="Montserrat"/>
                <a:sym typeface="Montserrat"/>
              </a:rPr>
              <a:t>Sep 2025</a:t>
            </a:r>
            <a:endParaRPr b="1" i="1" sz="800">
              <a:solidFill>
                <a:schemeClr val="dk2"/>
              </a:solidFill>
              <a:latin typeface="Montserrat"/>
              <a:ea typeface="Montserrat"/>
              <a:cs typeface="Montserrat"/>
              <a:sym typeface="Montserrat"/>
            </a:endParaRPr>
          </a:p>
        </p:txBody>
      </p:sp>
      <p:sp>
        <p:nvSpPr>
          <p:cNvPr id="229" name="Google Shape;229;p20"/>
          <p:cNvSpPr txBox="1"/>
          <p:nvPr/>
        </p:nvSpPr>
        <p:spPr>
          <a:xfrm>
            <a:off x="2948236" y="-3937"/>
            <a:ext cx="1116300" cy="248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i="1" lang="en" sz="800">
                <a:solidFill>
                  <a:schemeClr val="dk2"/>
                </a:solidFill>
                <a:latin typeface="Montserrat"/>
                <a:ea typeface="Montserrat"/>
                <a:cs typeface="Montserrat"/>
                <a:sym typeface="Montserrat"/>
              </a:rPr>
              <a:t>Nov 2025</a:t>
            </a:r>
            <a:endParaRPr b="1" i="1" sz="800">
              <a:solidFill>
                <a:schemeClr val="dk2"/>
              </a:solidFill>
              <a:latin typeface="Montserrat"/>
              <a:ea typeface="Montserrat"/>
              <a:cs typeface="Montserrat"/>
              <a:sym typeface="Montserrat"/>
            </a:endParaRPr>
          </a:p>
        </p:txBody>
      </p:sp>
      <p:sp>
        <p:nvSpPr>
          <p:cNvPr id="230" name="Google Shape;230;p20"/>
          <p:cNvSpPr txBox="1"/>
          <p:nvPr/>
        </p:nvSpPr>
        <p:spPr>
          <a:xfrm>
            <a:off x="5221656" y="-20737"/>
            <a:ext cx="1736700" cy="2820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i="1" lang="en" sz="800">
                <a:solidFill>
                  <a:schemeClr val="dk2"/>
                </a:solidFill>
                <a:latin typeface="Montserrat"/>
                <a:ea typeface="Montserrat"/>
                <a:cs typeface="Montserrat"/>
                <a:sym typeface="Montserrat"/>
              </a:rPr>
              <a:t>April /  Sept 2026</a:t>
            </a:r>
            <a:endParaRPr b="1" i="1" sz="800">
              <a:solidFill>
                <a:schemeClr val="dk2"/>
              </a:solidFill>
              <a:latin typeface="Montserrat"/>
              <a:ea typeface="Montserrat"/>
              <a:cs typeface="Montserrat"/>
              <a:sym typeface="Montserrat"/>
            </a:endParaRPr>
          </a:p>
        </p:txBody>
      </p:sp>
      <p:sp>
        <p:nvSpPr>
          <p:cNvPr id="231" name="Google Shape;231;p20"/>
          <p:cNvSpPr txBox="1"/>
          <p:nvPr/>
        </p:nvSpPr>
        <p:spPr>
          <a:xfrm>
            <a:off x="7850825" y="-3925"/>
            <a:ext cx="1293000" cy="248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i="1" lang="en" sz="800">
                <a:solidFill>
                  <a:schemeClr val="dk2"/>
                </a:solidFill>
                <a:latin typeface="Montserrat"/>
                <a:ea typeface="Montserrat"/>
                <a:cs typeface="Montserrat"/>
                <a:sym typeface="Montserrat"/>
              </a:rPr>
              <a:t>Nov thru</a:t>
            </a:r>
            <a:r>
              <a:rPr b="1" i="1" lang="en" sz="800">
                <a:solidFill>
                  <a:schemeClr val="dk2"/>
                </a:solidFill>
                <a:latin typeface="Montserrat"/>
                <a:ea typeface="Montserrat"/>
                <a:cs typeface="Montserrat"/>
                <a:sym typeface="Montserrat"/>
              </a:rPr>
              <a:t> April 2026</a:t>
            </a:r>
            <a:endParaRPr b="1" i="1" sz="800">
              <a:solidFill>
                <a:schemeClr val="dk2"/>
              </a:solidFill>
              <a:latin typeface="Montserrat"/>
              <a:ea typeface="Montserrat"/>
              <a:cs typeface="Montserrat"/>
              <a:sym typeface="Montserrat"/>
            </a:endParaRPr>
          </a:p>
        </p:txBody>
      </p:sp>
      <p:sp>
        <p:nvSpPr>
          <p:cNvPr id="232" name="Google Shape;232;p20"/>
          <p:cNvSpPr/>
          <p:nvPr/>
        </p:nvSpPr>
        <p:spPr>
          <a:xfrm>
            <a:off x="6308075" y="228400"/>
            <a:ext cx="2204100" cy="814500"/>
          </a:xfrm>
          <a:prstGeom prst="rightArrow">
            <a:avLst>
              <a:gd fmla="val 50000" name="adj1"/>
              <a:gd fmla="val 50000" name="adj2"/>
            </a:avLst>
          </a:prstGeom>
          <a:solidFill>
            <a:schemeClr val="lt2"/>
          </a:solidFill>
          <a:ln cap="flat" cmpd="sng" w="71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1000">
                <a:latin typeface="Montserrat"/>
                <a:ea typeface="Montserrat"/>
                <a:cs typeface="Montserrat"/>
                <a:sym typeface="Montserrat"/>
              </a:rPr>
              <a:t>CEOS &amp; Agencies do their Actions</a:t>
            </a:r>
            <a:endParaRPr sz="1000">
              <a:latin typeface="Montserrat"/>
              <a:ea typeface="Montserrat"/>
              <a:cs typeface="Montserrat"/>
              <a:sym typeface="Montserrat"/>
            </a:endParaRPr>
          </a:p>
        </p:txBody>
      </p:sp>
      <p:pic>
        <p:nvPicPr>
          <p:cNvPr id="233" name="Google Shape;233;p20"/>
          <p:cNvPicPr preferRelativeResize="0"/>
          <p:nvPr/>
        </p:nvPicPr>
        <p:blipFill rotWithShape="1">
          <a:blip r:embed="rId4">
            <a:alphaModFix/>
          </a:blip>
          <a:srcRect b="25450" l="0" r="0" t="21748"/>
          <a:stretch/>
        </p:blipFill>
        <p:spPr>
          <a:xfrm>
            <a:off x="358098" y="4125371"/>
            <a:ext cx="2328566" cy="870300"/>
          </a:xfrm>
          <a:prstGeom prst="rect">
            <a:avLst/>
          </a:prstGeom>
          <a:noFill/>
          <a:ln>
            <a:noFill/>
          </a:ln>
        </p:spPr>
      </p:pic>
      <p:sp>
        <p:nvSpPr>
          <p:cNvPr id="234" name="Google Shape;234;p20"/>
          <p:cNvSpPr/>
          <p:nvPr/>
        </p:nvSpPr>
        <p:spPr>
          <a:xfrm>
            <a:off x="5532801" y="4213505"/>
            <a:ext cx="2204100" cy="907800"/>
          </a:xfrm>
          <a:prstGeom prst="rightArrow">
            <a:avLst>
              <a:gd fmla="val 50000" name="adj1"/>
              <a:gd fmla="val 44637" name="adj2"/>
            </a:avLst>
          </a:prstGeom>
          <a:solidFill>
            <a:srgbClr val="B6D7A8"/>
          </a:solidFill>
          <a:ln cap="flat" cmpd="sng" w="71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1000">
                <a:latin typeface="Montserrat"/>
                <a:ea typeface="Montserrat"/>
                <a:cs typeface="Montserrat"/>
                <a:sym typeface="Montserrat"/>
              </a:rPr>
              <a:t>Plan / Execute (?) ET Workshop</a:t>
            </a:r>
            <a:endParaRPr sz="1000">
              <a:latin typeface="Montserrat"/>
              <a:ea typeface="Montserrat"/>
              <a:cs typeface="Montserrat"/>
              <a:sym typeface="Montserrat"/>
            </a:endParaRPr>
          </a:p>
          <a:p>
            <a:pPr indent="0" lvl="0" marL="0" rtl="0" algn="ctr">
              <a:spcBef>
                <a:spcPts val="0"/>
              </a:spcBef>
              <a:spcAft>
                <a:spcPts val="0"/>
              </a:spcAft>
              <a:buNone/>
            </a:pPr>
            <a:r>
              <a:rPr lang="en" sz="1000">
                <a:latin typeface="Montserrat"/>
                <a:ea typeface="Montserrat"/>
                <a:cs typeface="Montserrat"/>
                <a:sym typeface="Montserrat"/>
              </a:rPr>
              <a:t>Works on MIM</a:t>
            </a:r>
            <a:endParaRPr sz="1000">
              <a:latin typeface="Montserrat"/>
              <a:ea typeface="Montserrat"/>
              <a:cs typeface="Montserrat"/>
              <a:sym typeface="Montserrat"/>
            </a:endParaRPr>
          </a:p>
        </p:txBody>
      </p:sp>
      <p:cxnSp>
        <p:nvCxnSpPr>
          <p:cNvPr id="235" name="Google Shape;235;p20"/>
          <p:cNvCxnSpPr/>
          <p:nvPr/>
        </p:nvCxnSpPr>
        <p:spPr>
          <a:xfrm>
            <a:off x="2616200" y="3124200"/>
            <a:ext cx="324000" cy="247500"/>
          </a:xfrm>
          <a:prstGeom prst="straightConnector1">
            <a:avLst/>
          </a:prstGeom>
          <a:noFill/>
          <a:ln cap="flat" cmpd="sng" w="9525">
            <a:solidFill>
              <a:schemeClr val="accent3"/>
            </a:solidFill>
            <a:prstDash val="solid"/>
            <a:round/>
            <a:headEnd len="med" w="med" type="none"/>
            <a:tailEnd len="med" w="med" type="triangle"/>
          </a:ln>
        </p:spPr>
      </p:cxnSp>
      <p:cxnSp>
        <p:nvCxnSpPr>
          <p:cNvPr id="236" name="Google Shape;236;p20"/>
          <p:cNvCxnSpPr/>
          <p:nvPr/>
        </p:nvCxnSpPr>
        <p:spPr>
          <a:xfrm>
            <a:off x="2571750" y="2578100"/>
            <a:ext cx="393600" cy="787500"/>
          </a:xfrm>
          <a:prstGeom prst="straightConnector1">
            <a:avLst/>
          </a:prstGeom>
          <a:noFill/>
          <a:ln cap="flat" cmpd="sng" w="9525">
            <a:solidFill>
              <a:schemeClr val="accent3"/>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1"/>
          <p:cNvSpPr txBox="1"/>
          <p:nvPr>
            <p:ph type="title"/>
          </p:nvPr>
        </p:nvSpPr>
        <p:spPr>
          <a:xfrm>
            <a:off x="132036" y="131954"/>
            <a:ext cx="70401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Actions Requested</a:t>
            </a:r>
            <a:endParaRPr/>
          </a:p>
        </p:txBody>
      </p:sp>
      <p:graphicFrame>
        <p:nvGraphicFramePr>
          <p:cNvPr id="242" name="Google Shape;242;p21"/>
          <p:cNvGraphicFramePr/>
          <p:nvPr/>
        </p:nvGraphicFramePr>
        <p:xfrm>
          <a:off x="194419" y="833534"/>
          <a:ext cx="3000000" cy="3000000"/>
        </p:xfrm>
        <a:graphic>
          <a:graphicData uri="http://schemas.openxmlformats.org/drawingml/2006/table">
            <a:tbl>
              <a:tblPr>
                <a:noFill/>
                <a:tableStyleId>{EBC382A9-E5E7-4468-A33C-F4088CF6A210}</a:tableStyleId>
              </a:tblPr>
              <a:tblGrid>
                <a:gridCol w="1090400"/>
                <a:gridCol w="948125"/>
                <a:gridCol w="3486175"/>
                <a:gridCol w="3313625"/>
              </a:tblGrid>
              <a:tr h="478950">
                <a:tc>
                  <a:txBody>
                    <a:bodyPr/>
                    <a:lstStyle/>
                    <a:p>
                      <a:pPr indent="0" lvl="0" marL="0" rtl="0" algn="l">
                        <a:spcBef>
                          <a:spcPts val="0"/>
                        </a:spcBef>
                        <a:spcAft>
                          <a:spcPts val="0"/>
                        </a:spcAft>
                        <a:buNone/>
                      </a:pPr>
                      <a:r>
                        <a:rPr b="1" lang="en" sz="1100">
                          <a:latin typeface="Montserrat"/>
                          <a:ea typeface="Montserrat"/>
                          <a:cs typeface="Montserrat"/>
                          <a:sym typeface="Montserrat"/>
                        </a:rPr>
                        <a:t>Action #</a:t>
                      </a:r>
                      <a:endParaRPr b="1" sz="1100">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rgbClr val="38761D"/>
                          </a:solidFill>
                          <a:latin typeface="Montserrat"/>
                          <a:ea typeface="Montserrat"/>
                          <a:cs typeface="Montserrat"/>
                          <a:sym typeface="Montserrat"/>
                        </a:rPr>
                        <a:t>Proposed</a:t>
                      </a:r>
                      <a:r>
                        <a:rPr b="1" lang="en" sz="1100">
                          <a:solidFill>
                            <a:srgbClr val="38761D"/>
                          </a:solidFill>
                          <a:latin typeface="Montserrat"/>
                          <a:ea typeface="Montserrat"/>
                          <a:cs typeface="Montserrat"/>
                          <a:sym typeface="Montserrat"/>
                        </a:rPr>
                        <a:t> </a:t>
                      </a:r>
                      <a:r>
                        <a:rPr b="1" lang="en" sz="1100">
                          <a:solidFill>
                            <a:srgbClr val="38761D"/>
                          </a:solidFill>
                          <a:latin typeface="Montserrat"/>
                          <a:ea typeface="Montserrat"/>
                          <a:cs typeface="Montserrat"/>
                          <a:sym typeface="Montserrat"/>
                        </a:rPr>
                        <a:t>Deadline</a:t>
                      </a:r>
                      <a:endParaRPr b="1"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Montserrat"/>
                          <a:ea typeface="Montserrat"/>
                          <a:cs typeface="Montserrat"/>
                          <a:sym typeface="Montserrat"/>
                        </a:rPr>
                        <a:t>Action Text</a:t>
                      </a:r>
                      <a:endParaRPr b="1" sz="1100">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rgbClr val="1155CC"/>
                          </a:solidFill>
                          <a:latin typeface="Montserrat"/>
                          <a:ea typeface="Montserrat"/>
                          <a:cs typeface="Montserrat"/>
                          <a:sym typeface="Montserrat"/>
                        </a:rPr>
                        <a:t>Rationale</a:t>
                      </a:r>
                      <a:r>
                        <a:rPr b="1" lang="en" sz="1100">
                          <a:latin typeface="Montserrat"/>
                          <a:ea typeface="Montserrat"/>
                          <a:cs typeface="Montserrat"/>
                          <a:sym typeface="Montserrat"/>
                        </a:rPr>
                        <a:t> or</a:t>
                      </a:r>
                      <a:endParaRPr b="1" sz="1100">
                        <a:latin typeface="Montserrat"/>
                        <a:ea typeface="Montserrat"/>
                        <a:cs typeface="Montserrat"/>
                        <a:sym typeface="Montserrat"/>
                      </a:endParaRPr>
                    </a:p>
                    <a:p>
                      <a:pPr indent="0" lvl="0" marL="0" rtl="0" algn="l">
                        <a:spcBef>
                          <a:spcPts val="0"/>
                        </a:spcBef>
                        <a:spcAft>
                          <a:spcPts val="0"/>
                        </a:spcAft>
                        <a:buNone/>
                      </a:pPr>
                      <a:r>
                        <a:rPr b="1" lang="en" sz="1100">
                          <a:solidFill>
                            <a:srgbClr val="38761D"/>
                          </a:solidFill>
                          <a:latin typeface="Montserrat"/>
                          <a:ea typeface="Montserrat"/>
                          <a:cs typeface="Montserrat"/>
                          <a:sym typeface="Montserrat"/>
                        </a:rPr>
                        <a:t>Update/Comment</a:t>
                      </a:r>
                      <a:endParaRPr b="1"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r>
              <a:tr h="447850">
                <a:tc>
                  <a:txBody>
                    <a:bodyPr/>
                    <a:lstStyle/>
                    <a:p>
                      <a:pPr indent="0" lvl="0" marL="0" rtl="0" algn="l">
                        <a:spcBef>
                          <a:spcPts val="0"/>
                        </a:spcBef>
                        <a:spcAft>
                          <a:spcPts val="0"/>
                        </a:spcAft>
                        <a:buNone/>
                      </a:pPr>
                      <a:r>
                        <a:rPr b="1" lang="en" sz="1100">
                          <a:solidFill>
                            <a:srgbClr val="38761D"/>
                          </a:solidFill>
                          <a:latin typeface="Montserrat"/>
                          <a:ea typeface="Montserrat"/>
                          <a:cs typeface="Montserrat"/>
                          <a:sym typeface="Montserrat"/>
                        </a:rPr>
                        <a:t>Plenary-39-?</a:t>
                      </a:r>
                      <a:endParaRPr b="1"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dk1"/>
                          </a:solidFill>
                          <a:latin typeface="Montserrat"/>
                          <a:ea typeface="Montserrat"/>
                          <a:cs typeface="Montserrat"/>
                          <a:sym typeface="Montserrat"/>
                        </a:rPr>
                        <a:t>Agency Points of Contact Contribute to the Stocktake for 1st 5 Variables</a:t>
                      </a:r>
                      <a:endParaRPr b="1" sz="11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1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1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100">
                          <a:solidFill>
                            <a:schemeClr val="dk1"/>
                          </a:solidFill>
                          <a:latin typeface="Montserrat"/>
                          <a:ea typeface="Montserrat"/>
                          <a:cs typeface="Montserrat"/>
                          <a:sym typeface="Montserrat"/>
                        </a:rPr>
                        <a:t>Subaction: </a:t>
                      </a:r>
                      <a:r>
                        <a:rPr lang="en" sz="1100">
                          <a:solidFill>
                            <a:schemeClr val="dk1"/>
                          </a:solidFill>
                          <a:latin typeface="Montserrat"/>
                          <a:ea typeface="Montserrat"/>
                          <a:cs typeface="Montserrat"/>
                          <a:sym typeface="Montserrat"/>
                        </a:rPr>
                        <a:t>CEOS LSI-VC supports an efficiency role that accounts for other land area variables (ECVs, EBVs, EWGs) and atmospheric variables (ECVs via WG Climate)</a:t>
                      </a:r>
                      <a:endParaRPr b="1" sz="1100">
                        <a:solidFill>
                          <a:schemeClr val="dk1"/>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000">
                          <a:solidFill>
                            <a:srgbClr val="1155CC"/>
                          </a:solidFill>
                          <a:latin typeface="Montserrat"/>
                          <a:ea typeface="Montserrat"/>
                          <a:cs typeface="Montserrat"/>
                          <a:sym typeface="Montserrat"/>
                        </a:rPr>
                        <a:t>Action Rationale: </a:t>
                      </a:r>
                      <a:r>
                        <a:rPr lang="en" sz="1000">
                          <a:solidFill>
                            <a:srgbClr val="1155CC"/>
                          </a:solidFill>
                          <a:latin typeface="Montserrat"/>
                          <a:ea typeface="Montserrat"/>
                          <a:cs typeface="Montserrat"/>
                          <a:sym typeface="Montserrat"/>
                        </a:rPr>
                        <a:t>We know we are not fully accounting for efforts already undertaken by the agencies related to observations and EAV development. </a:t>
                      </a:r>
                      <a:endParaRPr sz="1000">
                        <a:solidFill>
                          <a:srgbClr val="1155CC"/>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1000">
                          <a:solidFill>
                            <a:srgbClr val="1155CC"/>
                          </a:solidFill>
                          <a:latin typeface="Montserrat"/>
                          <a:ea typeface="Montserrat"/>
                          <a:cs typeface="Montserrat"/>
                          <a:sym typeface="Montserrat"/>
                        </a:rPr>
                        <a:t>Subaction Rationale: </a:t>
                      </a:r>
                      <a:r>
                        <a:rPr lang="en" sz="1000">
                          <a:solidFill>
                            <a:srgbClr val="1155CC"/>
                          </a:solidFill>
                          <a:latin typeface="Montserrat"/>
                          <a:ea typeface="Montserrat"/>
                          <a:cs typeface="Montserrat"/>
                          <a:sym typeface="Montserrat"/>
                        </a:rPr>
                        <a:t>Reconciling</a:t>
                      </a:r>
                      <a:r>
                        <a:rPr lang="en" sz="1000">
                          <a:solidFill>
                            <a:srgbClr val="1155CC"/>
                          </a:solidFill>
                          <a:latin typeface="Montserrat"/>
                          <a:ea typeface="Montserrat"/>
                          <a:cs typeface="Montserrat"/>
                          <a:sym typeface="Montserrat"/>
                        </a:rPr>
                        <a:t> minor differences in in-common variables specifications/requirements will maximize the efficiency of agency contributions and create clearer requests for high-priority observations, data services, and Essential Variable production.</a:t>
                      </a:r>
                      <a:endParaRPr sz="1000">
                        <a:solidFill>
                          <a:srgbClr val="1155CC"/>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r>
              <a:tr h="447850">
                <a:tc>
                  <a:txBody>
                    <a:bodyPr/>
                    <a:lstStyle/>
                    <a:p>
                      <a:pPr indent="0" lvl="0" marL="0" rtl="0" algn="l">
                        <a:spcBef>
                          <a:spcPts val="0"/>
                        </a:spcBef>
                        <a:spcAft>
                          <a:spcPts val="0"/>
                        </a:spcAft>
                        <a:buNone/>
                      </a:pPr>
                      <a:r>
                        <a:rPr b="1" lang="en" sz="1100">
                          <a:solidFill>
                            <a:srgbClr val="38761D"/>
                          </a:solidFill>
                          <a:latin typeface="Montserrat"/>
                          <a:ea typeface="Montserrat"/>
                          <a:cs typeface="Montserrat"/>
                          <a:sym typeface="Montserrat"/>
                        </a:rPr>
                        <a:t>Plenary-39-?</a:t>
                      </a:r>
                      <a:endParaRPr b="1"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dk1"/>
                          </a:solidFill>
                          <a:latin typeface="Montserrat"/>
                          <a:ea typeface="Montserrat"/>
                          <a:cs typeface="Montserrat"/>
                          <a:sym typeface="Montserrat"/>
                        </a:rPr>
                        <a:t>CEOS and GEOGLAM begin scoping an Ag Component for the MIM Database</a:t>
                      </a:r>
                      <a:endParaRPr b="1" sz="1100">
                        <a:solidFill>
                          <a:schemeClr val="dk1"/>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500"/>
                        </a:spcBef>
                        <a:spcAft>
                          <a:spcPts val="0"/>
                        </a:spcAft>
                        <a:buNone/>
                      </a:pPr>
                      <a:r>
                        <a:t/>
                      </a:r>
                      <a:endParaRPr b="1"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r>
              <a:tr h="447850">
                <a:tc>
                  <a:txBody>
                    <a:bodyPr/>
                    <a:lstStyle/>
                    <a:p>
                      <a:pPr indent="0" lvl="0" marL="0" rtl="0" algn="l">
                        <a:spcBef>
                          <a:spcPts val="0"/>
                        </a:spcBef>
                        <a:spcAft>
                          <a:spcPts val="0"/>
                        </a:spcAft>
                        <a:buNone/>
                      </a:pPr>
                      <a:r>
                        <a:rPr b="1" lang="en" sz="1100">
                          <a:solidFill>
                            <a:schemeClr val="dk1"/>
                          </a:solidFill>
                          <a:latin typeface="Montserrat"/>
                          <a:ea typeface="Montserrat"/>
                          <a:cs typeface="Montserrat"/>
                          <a:sym typeface="Montserrat"/>
                        </a:rPr>
                        <a:t>SIT-TW-40-18</a:t>
                      </a:r>
                      <a:endParaRPr b="1" sz="1100">
                        <a:solidFill>
                          <a:schemeClr val="dk1"/>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rgbClr val="38761D"/>
                          </a:solidFill>
                          <a:latin typeface="Montserrat"/>
                          <a:ea typeface="Montserrat"/>
                          <a:cs typeface="Montserrat"/>
                          <a:sym typeface="Montserrat"/>
                        </a:rPr>
                        <a:t>SIT-41</a:t>
                      </a:r>
                      <a:endParaRPr b="1"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500"/>
                        </a:spcBef>
                        <a:spcAft>
                          <a:spcPts val="0"/>
                        </a:spcAft>
                        <a:buNone/>
                      </a:pPr>
                      <a:r>
                        <a:rPr b="1" lang="en" sz="1100">
                          <a:solidFill>
                            <a:schemeClr val="dk1"/>
                          </a:solidFill>
                          <a:latin typeface="Montserrat"/>
                          <a:ea typeface="Montserrat"/>
                          <a:cs typeface="Montserrat"/>
                          <a:sym typeface="Montserrat"/>
                        </a:rPr>
                        <a:t>CEOS agencies without confirmed PoCs are asked to formally appoint a PoC to the GEOGLAM LSI-VC Subgroup </a:t>
                      </a:r>
                      <a:endParaRPr b="1" sz="1100">
                        <a:solidFill>
                          <a:schemeClr val="dk1"/>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500"/>
                        </a:spcBef>
                        <a:spcAft>
                          <a:spcPts val="0"/>
                        </a:spcAft>
                        <a:buNone/>
                      </a:pPr>
                      <a:r>
                        <a:rPr b="1" lang="en" sz="1100">
                          <a:solidFill>
                            <a:srgbClr val="38761D"/>
                          </a:solidFill>
                          <a:latin typeface="Montserrat"/>
                          <a:ea typeface="Montserrat"/>
                          <a:cs typeface="Montserrat"/>
                          <a:sym typeface="Montserrat"/>
                        </a:rPr>
                        <a:t>No new confirmations since SIT-TW</a:t>
                      </a:r>
                      <a:endParaRPr b="1" sz="1100">
                        <a:solidFill>
                          <a:srgbClr val="38761D"/>
                        </a:solidFill>
                        <a:latin typeface="Montserrat"/>
                        <a:ea typeface="Montserrat"/>
                        <a:cs typeface="Montserrat"/>
                        <a:sym typeface="Montserrat"/>
                      </a:endParaRPr>
                    </a:p>
                    <a:p>
                      <a:pPr indent="0" lvl="0" marL="0" rtl="0" algn="l">
                        <a:spcBef>
                          <a:spcPts val="500"/>
                        </a:spcBef>
                        <a:spcAft>
                          <a:spcPts val="0"/>
                        </a:spcAft>
                        <a:buNone/>
                      </a:pPr>
                      <a:r>
                        <a:rPr b="1" lang="en" sz="1100">
                          <a:solidFill>
                            <a:srgbClr val="38761D"/>
                          </a:solidFill>
                          <a:latin typeface="Montserrat"/>
                          <a:ea typeface="Montserrat"/>
                          <a:cs typeface="Montserrat"/>
                          <a:sym typeface="Montserrat"/>
                        </a:rPr>
                        <a:t>Already Confirmed</a:t>
                      </a:r>
                      <a:r>
                        <a:rPr lang="en" sz="1100">
                          <a:solidFill>
                            <a:srgbClr val="38761D"/>
                          </a:solidFill>
                          <a:latin typeface="Montserrat"/>
                          <a:ea typeface="Montserrat"/>
                          <a:cs typeface="Montserrat"/>
                          <a:sym typeface="Montserrat"/>
                        </a:rPr>
                        <a:t>: ESA, ISRO, CSIRO, SANSA, Geoscience Australia, CONAE</a:t>
                      </a:r>
                      <a:endParaRPr b="1"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r>
              <a:tr h="447850">
                <a:tc>
                  <a:txBody>
                    <a:bodyPr/>
                    <a:lstStyle/>
                    <a:p>
                      <a:pPr indent="0" lvl="0" marL="0" rtl="0" algn="l">
                        <a:spcBef>
                          <a:spcPts val="0"/>
                        </a:spcBef>
                        <a:spcAft>
                          <a:spcPts val="0"/>
                        </a:spcAft>
                        <a:buNone/>
                      </a:pPr>
                      <a:r>
                        <a:rPr b="1" lang="en" sz="1100">
                          <a:solidFill>
                            <a:schemeClr val="dk1"/>
                          </a:solidFill>
                          <a:latin typeface="Montserrat"/>
                          <a:ea typeface="Montserrat"/>
                          <a:cs typeface="Montserrat"/>
                          <a:sym typeface="Montserrat"/>
                        </a:rPr>
                        <a:t>SIT-TW-40-19</a:t>
                      </a:r>
                      <a:endParaRPr b="1" sz="1100">
                        <a:solidFill>
                          <a:schemeClr val="dk1"/>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rgbClr val="38761D"/>
                          </a:solidFill>
                          <a:latin typeface="Montserrat"/>
                          <a:ea typeface="Montserrat"/>
                          <a:cs typeface="Montserrat"/>
                          <a:sym typeface="Montserrat"/>
                        </a:rPr>
                        <a:t>SIT-41</a:t>
                      </a:r>
                      <a:endParaRPr b="1"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500"/>
                        </a:spcBef>
                        <a:spcAft>
                          <a:spcPts val="0"/>
                        </a:spcAft>
                        <a:buNone/>
                      </a:pPr>
                      <a:r>
                        <a:rPr b="1" lang="en" sz="1100">
                          <a:solidFill>
                            <a:schemeClr val="dk1"/>
                          </a:solidFill>
                          <a:latin typeface="Montserrat"/>
                          <a:ea typeface="Montserrat"/>
                          <a:cs typeface="Montserrat"/>
                          <a:sym typeface="Montserrat"/>
                        </a:rPr>
                        <a:t>WG Cal-Val asked to work with GEOGLAM PoCs to scope “Joint Workshop on Good Practices for ET Validation”</a:t>
                      </a:r>
                      <a:endParaRPr b="1" sz="1100">
                        <a:solidFill>
                          <a:schemeClr val="dk1"/>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c>
                  <a:txBody>
                    <a:bodyPr/>
                    <a:lstStyle/>
                    <a:p>
                      <a:pPr indent="0" lvl="0" marL="0" rtl="0" algn="l">
                        <a:spcBef>
                          <a:spcPts val="500"/>
                        </a:spcBef>
                        <a:spcAft>
                          <a:spcPts val="0"/>
                        </a:spcAft>
                        <a:buNone/>
                      </a:pPr>
                      <a:r>
                        <a:rPr b="1" lang="en" sz="1100">
                          <a:solidFill>
                            <a:srgbClr val="38761D"/>
                          </a:solidFill>
                          <a:latin typeface="Montserrat"/>
                          <a:ea typeface="Montserrat"/>
                          <a:cs typeface="Montserrat"/>
                          <a:sym typeface="Montserrat"/>
                        </a:rPr>
                        <a:t>No update</a:t>
                      </a:r>
                      <a:endParaRPr b="1" sz="1100">
                        <a:solidFill>
                          <a:srgbClr val="38761D"/>
                        </a:solidFill>
                        <a:latin typeface="Montserrat"/>
                        <a:ea typeface="Montserrat"/>
                        <a:cs typeface="Montserrat"/>
                        <a:sym typeface="Montserrat"/>
                      </a:endParaRPr>
                    </a:p>
                  </a:txBody>
                  <a:tcPr marT="68575" marB="68575" marR="68575" marL="68575">
                    <a:lnL cap="flat" cmpd="sng" w="7150">
                      <a:solidFill>
                        <a:srgbClr val="9E9E9E"/>
                      </a:solidFill>
                      <a:prstDash val="solid"/>
                      <a:round/>
                      <a:headEnd len="sm" w="sm" type="none"/>
                      <a:tailEnd len="sm" w="sm" type="none"/>
                    </a:lnL>
                    <a:lnR cap="flat" cmpd="sng" w="7150">
                      <a:solidFill>
                        <a:srgbClr val="9E9E9E"/>
                      </a:solidFill>
                      <a:prstDash val="solid"/>
                      <a:round/>
                      <a:headEnd len="sm" w="sm" type="none"/>
                      <a:tailEnd len="sm" w="sm" type="none"/>
                    </a:lnR>
                    <a:lnT cap="flat" cmpd="sng" w="7150">
                      <a:solidFill>
                        <a:srgbClr val="9E9E9E"/>
                      </a:solidFill>
                      <a:prstDash val="solid"/>
                      <a:round/>
                      <a:headEnd len="sm" w="sm" type="none"/>
                      <a:tailEnd len="sm" w="sm" type="none"/>
                    </a:lnT>
                    <a:lnB cap="flat" cmpd="sng" w="7150">
                      <a:solidFill>
                        <a:srgbClr val="9E9E9E"/>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