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147470960" r:id="rId3"/>
    <p:sldId id="2147470936" r:id="rId4"/>
    <p:sldId id="2147470967" r:id="rId5"/>
    <p:sldId id="2147470974" r:id="rId6"/>
    <p:sldId id="287" r:id="rId7"/>
    <p:sldId id="7684" r:id="rId8"/>
    <p:sldId id="2147470964" r:id="rId9"/>
    <p:sldId id="7677" r:id="rId10"/>
    <p:sldId id="7689" r:id="rId11"/>
    <p:sldId id="2147470972" r:id="rId12"/>
    <p:sldId id="7682" r:id="rId13"/>
    <p:sldId id="2147470971" r:id="rId14"/>
    <p:sldId id="2147470970" r:id="rId15"/>
    <p:sldId id="2147470975" r:id="rId16"/>
    <p:sldId id="7847" r:id="rId17"/>
    <p:sldId id="77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330E5-C237-44FA-9AF0-9106D87DCEC3}" v="6" dt="2025-11-06T07:31:33.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0" d="100"/>
          <a:sy n="70" d="100"/>
        </p:scale>
        <p:origin x="53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Abel Ramoelo" userId="b9787f36-bb0a-4532-a4eb-c8b45413cc06" providerId="ADAL" clId="{A87BA6F0-8AE1-4F25-9D46-6AAC935ED2F2}"/>
    <pc:docChg chg="undo redo custSel addSld delSld modSld">
      <pc:chgData name="Prof. Abel Ramoelo" userId="b9787f36-bb0a-4532-a4eb-c8b45413cc06" providerId="ADAL" clId="{A87BA6F0-8AE1-4F25-9D46-6AAC935ED2F2}" dt="2025-11-06T12:13:32.967" v="1814" actId="20577"/>
      <pc:docMkLst>
        <pc:docMk/>
      </pc:docMkLst>
      <pc:sldChg chg="modSp mod">
        <pc:chgData name="Prof. Abel Ramoelo" userId="b9787f36-bb0a-4532-a4eb-c8b45413cc06" providerId="ADAL" clId="{A87BA6F0-8AE1-4F25-9D46-6AAC935ED2F2}" dt="2025-11-06T09:03:56.015" v="1014" actId="20577"/>
        <pc:sldMkLst>
          <pc:docMk/>
          <pc:sldMk cId="2113163443" sldId="258"/>
        </pc:sldMkLst>
        <pc:spChg chg="mod">
          <ac:chgData name="Prof. Abel Ramoelo" userId="b9787f36-bb0a-4532-a4eb-c8b45413cc06" providerId="ADAL" clId="{A87BA6F0-8AE1-4F25-9D46-6AAC935ED2F2}" dt="2025-11-06T09:03:56.015" v="1014" actId="20577"/>
          <ac:spMkLst>
            <pc:docMk/>
            <pc:sldMk cId="2113163443" sldId="258"/>
            <ac:spMk id="4" creationId="{21CF1274-54D7-5F58-4391-EFE11FE9BAA3}"/>
          </ac:spMkLst>
        </pc:spChg>
        <pc:spChg chg="mod">
          <ac:chgData name="Prof. Abel Ramoelo" userId="b9787f36-bb0a-4532-a4eb-c8b45413cc06" providerId="ADAL" clId="{A87BA6F0-8AE1-4F25-9D46-6AAC935ED2F2}" dt="2025-11-06T06:41:23.641" v="389" actId="20577"/>
          <ac:spMkLst>
            <pc:docMk/>
            <pc:sldMk cId="2113163443" sldId="258"/>
            <ac:spMk id="8" creationId="{FD5CA7C4-F40B-55B0-C91C-9587409D3051}"/>
          </ac:spMkLst>
        </pc:spChg>
      </pc:sldChg>
      <pc:sldChg chg="modSp mod">
        <pc:chgData name="Prof. Abel Ramoelo" userId="b9787f36-bb0a-4532-a4eb-c8b45413cc06" providerId="ADAL" clId="{A87BA6F0-8AE1-4F25-9D46-6AAC935ED2F2}" dt="2025-11-06T06:44:13.124" v="490" actId="1036"/>
        <pc:sldMkLst>
          <pc:docMk/>
          <pc:sldMk cId="674223705" sldId="287"/>
        </pc:sldMkLst>
        <pc:picChg chg="mod">
          <ac:chgData name="Prof. Abel Ramoelo" userId="b9787f36-bb0a-4532-a4eb-c8b45413cc06" providerId="ADAL" clId="{A87BA6F0-8AE1-4F25-9D46-6AAC935ED2F2}" dt="2025-11-06T06:44:13.124" v="490" actId="1036"/>
          <ac:picMkLst>
            <pc:docMk/>
            <pc:sldMk cId="674223705" sldId="287"/>
            <ac:picMk id="4" creationId="{ADA6CE09-3A98-9F6B-26A4-D84FB98AA191}"/>
          </ac:picMkLst>
        </pc:picChg>
      </pc:sldChg>
      <pc:sldChg chg="del">
        <pc:chgData name="Prof. Abel Ramoelo" userId="b9787f36-bb0a-4532-a4eb-c8b45413cc06" providerId="ADAL" clId="{A87BA6F0-8AE1-4F25-9D46-6AAC935ED2F2}" dt="2025-11-06T06:35:29.876" v="20" actId="47"/>
        <pc:sldMkLst>
          <pc:docMk/>
          <pc:sldMk cId="3107175971" sldId="7676"/>
        </pc:sldMkLst>
      </pc:sldChg>
      <pc:sldChg chg="modSp mod">
        <pc:chgData name="Prof. Abel Ramoelo" userId="b9787f36-bb0a-4532-a4eb-c8b45413cc06" providerId="ADAL" clId="{A87BA6F0-8AE1-4F25-9D46-6AAC935ED2F2}" dt="2025-11-06T12:11:39.216" v="1802" actId="20577"/>
        <pc:sldMkLst>
          <pc:docMk/>
          <pc:sldMk cId="1598998763" sldId="7684"/>
        </pc:sldMkLst>
        <pc:spChg chg="mod">
          <ac:chgData name="Prof. Abel Ramoelo" userId="b9787f36-bb0a-4532-a4eb-c8b45413cc06" providerId="ADAL" clId="{A87BA6F0-8AE1-4F25-9D46-6AAC935ED2F2}" dt="2025-11-06T12:11:39.216" v="1802" actId="20577"/>
          <ac:spMkLst>
            <pc:docMk/>
            <pc:sldMk cId="1598998763" sldId="7684"/>
            <ac:spMk id="2" creationId="{D12E9DA8-66F7-39E2-C099-DD246AEE19E3}"/>
          </ac:spMkLst>
        </pc:spChg>
      </pc:sldChg>
      <pc:sldChg chg="modSp mod">
        <pc:chgData name="Prof. Abel Ramoelo" userId="b9787f36-bb0a-4532-a4eb-c8b45413cc06" providerId="ADAL" clId="{A87BA6F0-8AE1-4F25-9D46-6AAC935ED2F2}" dt="2025-11-06T06:39:28.102" v="338" actId="27636"/>
        <pc:sldMkLst>
          <pc:docMk/>
          <pc:sldMk cId="3685793320" sldId="7704"/>
        </pc:sldMkLst>
        <pc:spChg chg="mod">
          <ac:chgData name="Prof. Abel Ramoelo" userId="b9787f36-bb0a-4532-a4eb-c8b45413cc06" providerId="ADAL" clId="{A87BA6F0-8AE1-4F25-9D46-6AAC935ED2F2}" dt="2025-11-06T06:39:28.102" v="338" actId="27636"/>
          <ac:spMkLst>
            <pc:docMk/>
            <pc:sldMk cId="3685793320" sldId="7704"/>
            <ac:spMk id="2" creationId="{F022F45A-4FFE-64C0-85CE-6AD133693DAE}"/>
          </ac:spMkLst>
        </pc:spChg>
      </pc:sldChg>
      <pc:sldChg chg="delSp modSp add del mod">
        <pc:chgData name="Prof. Abel Ramoelo" userId="b9787f36-bb0a-4532-a4eb-c8b45413cc06" providerId="ADAL" clId="{A87BA6F0-8AE1-4F25-9D46-6AAC935ED2F2}" dt="2025-11-06T06:43:59.865" v="489" actId="47"/>
        <pc:sldMkLst>
          <pc:docMk/>
          <pc:sldMk cId="3964400157" sldId="7708"/>
        </pc:sldMkLst>
        <pc:spChg chg="del">
          <ac:chgData name="Prof. Abel Ramoelo" userId="b9787f36-bb0a-4532-a4eb-c8b45413cc06" providerId="ADAL" clId="{A87BA6F0-8AE1-4F25-9D46-6AAC935ED2F2}" dt="2025-11-06T06:43:33.124" v="484" actId="478"/>
          <ac:spMkLst>
            <pc:docMk/>
            <pc:sldMk cId="3964400157" sldId="7708"/>
            <ac:spMk id="8" creationId="{2828C7D4-3C1B-CB5B-450F-4D1B9512C264}"/>
          </ac:spMkLst>
        </pc:spChg>
        <pc:picChg chg="mod">
          <ac:chgData name="Prof. Abel Ramoelo" userId="b9787f36-bb0a-4532-a4eb-c8b45413cc06" providerId="ADAL" clId="{A87BA6F0-8AE1-4F25-9D46-6AAC935ED2F2}" dt="2025-11-06T06:43:42.245" v="486" actId="14100"/>
          <ac:picMkLst>
            <pc:docMk/>
            <pc:sldMk cId="3964400157" sldId="7708"/>
            <ac:picMk id="7" creationId="{24FC8062-3D27-DB3F-7896-2D0F772C30D4}"/>
          </ac:picMkLst>
        </pc:picChg>
      </pc:sldChg>
      <pc:sldChg chg="del">
        <pc:chgData name="Prof. Abel Ramoelo" userId="b9787f36-bb0a-4532-a4eb-c8b45413cc06" providerId="ADAL" clId="{A87BA6F0-8AE1-4F25-9D46-6AAC935ED2F2}" dt="2025-11-06T06:35:38.190" v="21" actId="47"/>
        <pc:sldMkLst>
          <pc:docMk/>
          <pc:sldMk cId="960300669" sldId="7711"/>
        </pc:sldMkLst>
      </pc:sldChg>
      <pc:sldChg chg="del">
        <pc:chgData name="Prof. Abel Ramoelo" userId="b9787f36-bb0a-4532-a4eb-c8b45413cc06" providerId="ADAL" clId="{A87BA6F0-8AE1-4F25-9D46-6AAC935ED2F2}" dt="2025-11-06T06:33:29.459" v="1" actId="47"/>
        <pc:sldMkLst>
          <pc:docMk/>
          <pc:sldMk cId="4122348883" sldId="7718"/>
        </pc:sldMkLst>
      </pc:sldChg>
      <pc:sldChg chg="del">
        <pc:chgData name="Prof. Abel Ramoelo" userId="b9787f36-bb0a-4532-a4eb-c8b45413cc06" providerId="ADAL" clId="{A87BA6F0-8AE1-4F25-9D46-6AAC935ED2F2}" dt="2025-11-06T06:36:23.463" v="24" actId="47"/>
        <pc:sldMkLst>
          <pc:docMk/>
          <pc:sldMk cId="3907062927" sldId="7733"/>
        </pc:sldMkLst>
      </pc:sldChg>
      <pc:sldChg chg="modSp mod">
        <pc:chgData name="Prof. Abel Ramoelo" userId="b9787f36-bb0a-4532-a4eb-c8b45413cc06" providerId="ADAL" clId="{A87BA6F0-8AE1-4F25-9D46-6AAC935ED2F2}" dt="2025-11-06T12:13:32.967" v="1814" actId="20577"/>
        <pc:sldMkLst>
          <pc:docMk/>
          <pc:sldMk cId="3990442739" sldId="7847"/>
        </pc:sldMkLst>
        <pc:spChg chg="mod">
          <ac:chgData name="Prof. Abel Ramoelo" userId="b9787f36-bb0a-4532-a4eb-c8b45413cc06" providerId="ADAL" clId="{A87BA6F0-8AE1-4F25-9D46-6AAC935ED2F2}" dt="2025-11-06T09:50:46.209" v="1719" actId="20577"/>
          <ac:spMkLst>
            <pc:docMk/>
            <pc:sldMk cId="3990442739" sldId="7847"/>
            <ac:spMk id="2" creationId="{127764DA-446F-E105-DD8C-982CBC158163}"/>
          </ac:spMkLst>
        </pc:spChg>
        <pc:spChg chg="mod">
          <ac:chgData name="Prof. Abel Ramoelo" userId="b9787f36-bb0a-4532-a4eb-c8b45413cc06" providerId="ADAL" clId="{A87BA6F0-8AE1-4F25-9D46-6AAC935ED2F2}" dt="2025-11-06T12:13:32.967" v="1814" actId="20577"/>
          <ac:spMkLst>
            <pc:docMk/>
            <pc:sldMk cId="3990442739" sldId="7847"/>
            <ac:spMk id="3" creationId="{CA346EB0-183B-2BA3-6B40-5AB17EE20037}"/>
          </ac:spMkLst>
        </pc:spChg>
        <pc:spChg chg="mod">
          <ac:chgData name="Prof. Abel Ramoelo" userId="b9787f36-bb0a-4532-a4eb-c8b45413cc06" providerId="ADAL" clId="{A87BA6F0-8AE1-4F25-9D46-6AAC935ED2F2}" dt="2025-11-06T12:12:32.913" v="1804" actId="20577"/>
          <ac:spMkLst>
            <pc:docMk/>
            <pc:sldMk cId="3990442739" sldId="7847"/>
            <ac:spMk id="4" creationId="{759BE666-AFD9-81BC-A2A4-40ABDF2A633D}"/>
          </ac:spMkLst>
        </pc:spChg>
      </pc:sldChg>
      <pc:sldChg chg="modSp mod">
        <pc:chgData name="Prof. Abel Ramoelo" userId="b9787f36-bb0a-4532-a4eb-c8b45413cc06" providerId="ADAL" clId="{A87BA6F0-8AE1-4F25-9D46-6AAC935ED2F2}" dt="2025-11-06T11:55:06.482" v="1792" actId="14100"/>
        <pc:sldMkLst>
          <pc:docMk/>
          <pc:sldMk cId="3361370143" sldId="2147470936"/>
        </pc:sldMkLst>
        <pc:picChg chg="mod">
          <ac:chgData name="Prof. Abel Ramoelo" userId="b9787f36-bb0a-4532-a4eb-c8b45413cc06" providerId="ADAL" clId="{A87BA6F0-8AE1-4F25-9D46-6AAC935ED2F2}" dt="2025-11-06T11:55:06.482" v="1792" actId="14100"/>
          <ac:picMkLst>
            <pc:docMk/>
            <pc:sldMk cId="3361370143" sldId="2147470936"/>
            <ac:picMk id="6" creationId="{65EDCF1F-37A4-F1A1-8664-AF2FAE7AE0E9}"/>
          </ac:picMkLst>
        </pc:picChg>
      </pc:sldChg>
      <pc:sldChg chg="add del">
        <pc:chgData name="Prof. Abel Ramoelo" userId="b9787f36-bb0a-4532-a4eb-c8b45413cc06" providerId="ADAL" clId="{A87BA6F0-8AE1-4F25-9D46-6AAC935ED2F2}" dt="2025-11-06T09:37:02.750" v="1016" actId="47"/>
        <pc:sldMkLst>
          <pc:docMk/>
          <pc:sldMk cId="515002930" sldId="2147470963"/>
        </pc:sldMkLst>
      </pc:sldChg>
      <pc:sldChg chg="modSp mod">
        <pc:chgData name="Prof. Abel Ramoelo" userId="b9787f36-bb0a-4532-a4eb-c8b45413cc06" providerId="ADAL" clId="{A87BA6F0-8AE1-4F25-9D46-6AAC935ED2F2}" dt="2025-11-06T09:37:15.073" v="1018" actId="20577"/>
        <pc:sldMkLst>
          <pc:docMk/>
          <pc:sldMk cId="955714631" sldId="2147470964"/>
        </pc:sldMkLst>
        <pc:spChg chg="mod">
          <ac:chgData name="Prof. Abel Ramoelo" userId="b9787f36-bb0a-4532-a4eb-c8b45413cc06" providerId="ADAL" clId="{A87BA6F0-8AE1-4F25-9D46-6AAC935ED2F2}" dt="2025-11-06T09:37:15.073" v="1018" actId="20577"/>
          <ac:spMkLst>
            <pc:docMk/>
            <pc:sldMk cId="955714631" sldId="2147470964"/>
            <ac:spMk id="2" creationId="{98F4E597-2679-F8DF-89A5-CD959DF11336}"/>
          </ac:spMkLst>
        </pc:spChg>
      </pc:sldChg>
      <pc:sldChg chg="del">
        <pc:chgData name="Prof. Abel Ramoelo" userId="b9787f36-bb0a-4532-a4eb-c8b45413cc06" providerId="ADAL" clId="{A87BA6F0-8AE1-4F25-9D46-6AAC935ED2F2}" dt="2025-11-06T06:34:59.676" v="18" actId="47"/>
        <pc:sldMkLst>
          <pc:docMk/>
          <pc:sldMk cId="1174512490" sldId="2147470969"/>
        </pc:sldMkLst>
      </pc:sldChg>
      <pc:sldChg chg="del">
        <pc:chgData name="Prof. Abel Ramoelo" userId="b9787f36-bb0a-4532-a4eb-c8b45413cc06" providerId="ADAL" clId="{A87BA6F0-8AE1-4F25-9D46-6AAC935ED2F2}" dt="2025-11-06T06:35:03.828" v="19" actId="47"/>
        <pc:sldMkLst>
          <pc:docMk/>
          <pc:sldMk cId="2291573765" sldId="2147470973"/>
        </pc:sldMkLst>
      </pc:sldChg>
      <pc:sldChg chg="modSp mod">
        <pc:chgData name="Prof. Abel Ramoelo" userId="b9787f36-bb0a-4532-a4eb-c8b45413cc06" providerId="ADAL" clId="{A87BA6F0-8AE1-4F25-9D46-6AAC935ED2F2}" dt="2025-11-06T11:55:47.773" v="1800" actId="20577"/>
        <pc:sldMkLst>
          <pc:docMk/>
          <pc:sldMk cId="2351604291" sldId="2147470974"/>
        </pc:sldMkLst>
        <pc:spChg chg="mod">
          <ac:chgData name="Prof. Abel Ramoelo" userId="b9787f36-bb0a-4532-a4eb-c8b45413cc06" providerId="ADAL" clId="{A87BA6F0-8AE1-4F25-9D46-6AAC935ED2F2}" dt="2025-11-06T06:34:26.429" v="9" actId="1076"/>
          <ac:spMkLst>
            <pc:docMk/>
            <pc:sldMk cId="2351604291" sldId="2147470974"/>
            <ac:spMk id="2" creationId="{726F5FBF-948E-BCBF-097A-75504BA0B679}"/>
          </ac:spMkLst>
        </pc:spChg>
        <pc:spChg chg="mod">
          <ac:chgData name="Prof. Abel Ramoelo" userId="b9787f36-bb0a-4532-a4eb-c8b45413cc06" providerId="ADAL" clId="{A87BA6F0-8AE1-4F25-9D46-6AAC935ED2F2}" dt="2025-11-06T10:46:49.848" v="1728" actId="20577"/>
          <ac:spMkLst>
            <pc:docMk/>
            <pc:sldMk cId="2351604291" sldId="2147470974"/>
            <ac:spMk id="3" creationId="{9FF029A5-49C4-8439-6A44-8447A52E519A}"/>
          </ac:spMkLst>
        </pc:spChg>
        <pc:spChg chg="mod">
          <ac:chgData name="Prof. Abel Ramoelo" userId="b9787f36-bb0a-4532-a4eb-c8b45413cc06" providerId="ADAL" clId="{A87BA6F0-8AE1-4F25-9D46-6AAC935ED2F2}" dt="2025-11-06T06:34:26.429" v="9" actId="1076"/>
          <ac:spMkLst>
            <pc:docMk/>
            <pc:sldMk cId="2351604291" sldId="2147470974"/>
            <ac:spMk id="4" creationId="{74678957-CAD7-3EEF-24C9-DFF0DC982F17}"/>
          </ac:spMkLst>
        </pc:spChg>
        <pc:spChg chg="mod">
          <ac:chgData name="Prof. Abel Ramoelo" userId="b9787f36-bb0a-4532-a4eb-c8b45413cc06" providerId="ADAL" clId="{A87BA6F0-8AE1-4F25-9D46-6AAC935ED2F2}" dt="2025-11-06T06:34:26.429" v="9" actId="1076"/>
          <ac:spMkLst>
            <pc:docMk/>
            <pc:sldMk cId="2351604291" sldId="2147470974"/>
            <ac:spMk id="5" creationId="{9220D251-2407-F7DE-C96C-ED2222A6DAB5}"/>
          </ac:spMkLst>
        </pc:spChg>
        <pc:spChg chg="mod">
          <ac:chgData name="Prof. Abel Ramoelo" userId="b9787f36-bb0a-4532-a4eb-c8b45413cc06" providerId="ADAL" clId="{A87BA6F0-8AE1-4F25-9D46-6AAC935ED2F2}" dt="2025-11-06T06:34:26.429" v="9" actId="1076"/>
          <ac:spMkLst>
            <pc:docMk/>
            <pc:sldMk cId="2351604291" sldId="2147470974"/>
            <ac:spMk id="6" creationId="{BA17472C-686B-427C-C33C-381236DB6464}"/>
          </ac:spMkLst>
        </pc:spChg>
        <pc:spChg chg="mod">
          <ac:chgData name="Prof. Abel Ramoelo" userId="b9787f36-bb0a-4532-a4eb-c8b45413cc06" providerId="ADAL" clId="{A87BA6F0-8AE1-4F25-9D46-6AAC935ED2F2}" dt="2025-11-06T06:34:26.429" v="9" actId="1076"/>
          <ac:spMkLst>
            <pc:docMk/>
            <pc:sldMk cId="2351604291" sldId="2147470974"/>
            <ac:spMk id="7" creationId="{34EB94F6-6347-5BFA-479A-FE7F459E11BA}"/>
          </ac:spMkLst>
        </pc:spChg>
        <pc:spChg chg="mod">
          <ac:chgData name="Prof. Abel Ramoelo" userId="b9787f36-bb0a-4532-a4eb-c8b45413cc06" providerId="ADAL" clId="{A87BA6F0-8AE1-4F25-9D46-6AAC935ED2F2}" dt="2025-11-06T06:34:26.429" v="9" actId="1076"/>
          <ac:spMkLst>
            <pc:docMk/>
            <pc:sldMk cId="2351604291" sldId="2147470974"/>
            <ac:spMk id="8" creationId="{03B726DC-CFFA-918B-F006-6A4955EC8FC4}"/>
          </ac:spMkLst>
        </pc:spChg>
        <pc:spChg chg="mod">
          <ac:chgData name="Prof. Abel Ramoelo" userId="b9787f36-bb0a-4532-a4eb-c8b45413cc06" providerId="ADAL" clId="{A87BA6F0-8AE1-4F25-9D46-6AAC935ED2F2}" dt="2025-11-06T06:34:26.429" v="9" actId="1076"/>
          <ac:spMkLst>
            <pc:docMk/>
            <pc:sldMk cId="2351604291" sldId="2147470974"/>
            <ac:spMk id="9" creationId="{4E571657-9D1D-DFA1-783E-A08E6C909C79}"/>
          </ac:spMkLst>
        </pc:spChg>
        <pc:spChg chg="mod">
          <ac:chgData name="Prof. Abel Ramoelo" userId="b9787f36-bb0a-4532-a4eb-c8b45413cc06" providerId="ADAL" clId="{A87BA6F0-8AE1-4F25-9D46-6AAC935ED2F2}" dt="2025-11-06T06:34:26.429" v="9" actId="1076"/>
          <ac:spMkLst>
            <pc:docMk/>
            <pc:sldMk cId="2351604291" sldId="2147470974"/>
            <ac:spMk id="10" creationId="{EA0CEC52-F5C9-20E7-0DAB-59B0DF92A438}"/>
          </ac:spMkLst>
        </pc:spChg>
        <pc:spChg chg="mod">
          <ac:chgData name="Prof. Abel Ramoelo" userId="b9787f36-bb0a-4532-a4eb-c8b45413cc06" providerId="ADAL" clId="{A87BA6F0-8AE1-4F25-9D46-6AAC935ED2F2}" dt="2025-11-06T11:55:47.773" v="1800" actId="20577"/>
          <ac:spMkLst>
            <pc:docMk/>
            <pc:sldMk cId="2351604291" sldId="2147470974"/>
            <ac:spMk id="11" creationId="{41873D9B-F65D-D87F-4466-6B9D49667DC4}"/>
          </ac:spMkLst>
        </pc:spChg>
      </pc:sldChg>
      <pc:sldChg chg="del">
        <pc:chgData name="Prof. Abel Ramoelo" userId="b9787f36-bb0a-4532-a4eb-c8b45413cc06" providerId="ADAL" clId="{A87BA6F0-8AE1-4F25-9D46-6AAC935ED2F2}" dt="2025-11-06T06:33:07.079" v="0" actId="47"/>
        <pc:sldMkLst>
          <pc:docMk/>
          <pc:sldMk cId="722193287" sldId="2147470975"/>
        </pc:sldMkLst>
      </pc:sldChg>
      <pc:sldChg chg="addSp modSp new mod modClrScheme chgLayout">
        <pc:chgData name="Prof. Abel Ramoelo" userId="b9787f36-bb0a-4532-a4eb-c8b45413cc06" providerId="ADAL" clId="{A87BA6F0-8AE1-4F25-9D46-6AAC935ED2F2}" dt="2025-11-06T07:32:15.742" v="1007" actId="1076"/>
        <pc:sldMkLst>
          <pc:docMk/>
          <pc:sldMk cId="2671526722" sldId="2147470975"/>
        </pc:sldMkLst>
        <pc:spChg chg="add mod ord">
          <ac:chgData name="Prof. Abel Ramoelo" userId="b9787f36-bb0a-4532-a4eb-c8b45413cc06" providerId="ADAL" clId="{A87BA6F0-8AE1-4F25-9D46-6AAC935ED2F2}" dt="2025-11-06T07:29:58.463" v="901" actId="26606"/>
          <ac:spMkLst>
            <pc:docMk/>
            <pc:sldMk cId="2671526722" sldId="2147470975"/>
            <ac:spMk id="3" creationId="{6CAEC22D-4F04-C884-DA81-6BF747548C8C}"/>
          </ac:spMkLst>
        </pc:spChg>
        <pc:spChg chg="add mod">
          <ac:chgData name="Prof. Abel Ramoelo" userId="b9787f36-bb0a-4532-a4eb-c8b45413cc06" providerId="ADAL" clId="{A87BA6F0-8AE1-4F25-9D46-6AAC935ED2F2}" dt="2025-11-06T07:29:58.463" v="901" actId="26606"/>
          <ac:spMkLst>
            <pc:docMk/>
            <pc:sldMk cId="2671526722" sldId="2147470975"/>
            <ac:spMk id="4" creationId="{1E5CB200-ADB4-CBBB-CA4E-408DEBE4D0D1}"/>
          </ac:spMkLst>
        </pc:spChg>
        <pc:spChg chg="add mod">
          <ac:chgData name="Prof. Abel Ramoelo" userId="b9787f36-bb0a-4532-a4eb-c8b45413cc06" providerId="ADAL" clId="{A87BA6F0-8AE1-4F25-9D46-6AAC935ED2F2}" dt="2025-11-06T07:32:15.742" v="1007" actId="1076"/>
          <ac:spMkLst>
            <pc:docMk/>
            <pc:sldMk cId="2671526722" sldId="2147470975"/>
            <ac:spMk id="7" creationId="{016C1A41-6219-169A-2579-09EA0F442853}"/>
          </ac:spMkLst>
        </pc:spChg>
        <pc:picChg chg="add mod">
          <ac:chgData name="Prof. Abel Ramoelo" userId="b9787f36-bb0a-4532-a4eb-c8b45413cc06" providerId="ADAL" clId="{A87BA6F0-8AE1-4F25-9D46-6AAC935ED2F2}" dt="2025-11-06T07:31:03.068" v="909" actId="1076"/>
          <ac:picMkLst>
            <pc:docMk/>
            <pc:sldMk cId="2671526722" sldId="2147470975"/>
            <ac:picMk id="5" creationId="{710428EE-41DF-50B9-F2DB-5ADF0D8AD17A}"/>
          </ac:picMkLst>
        </pc:picChg>
        <pc:picChg chg="add mod">
          <ac:chgData name="Prof. Abel Ramoelo" userId="b9787f36-bb0a-4532-a4eb-c8b45413cc06" providerId="ADAL" clId="{A87BA6F0-8AE1-4F25-9D46-6AAC935ED2F2}" dt="2025-11-06T07:30:53.405" v="908" actId="14100"/>
          <ac:picMkLst>
            <pc:docMk/>
            <pc:sldMk cId="2671526722" sldId="2147470975"/>
            <ac:picMk id="6" creationId="{217E622F-B02D-AB7C-197E-56B21CD48E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99C8-3B99-4A55-9727-C28CA3C25A56}" type="datetimeFigureOut">
              <a:rPr lang="en-ZA" smtClean="0"/>
              <a:t>2025/11/06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A4EB6-485B-4FA8-8D77-54DF4C424CB7}" type="slidenum">
              <a:rPr lang="en-ZA" smtClean="0"/>
              <a:t>‹#›</a:t>
            </a:fld>
            <a:endParaRPr lang="en-ZA"/>
          </a:p>
        </p:txBody>
      </p:sp>
    </p:spTree>
    <p:extLst>
      <p:ext uri="{BB962C8B-B14F-4D97-AF65-F5344CB8AC3E}">
        <p14:creationId xmlns:p14="http://schemas.microsoft.com/office/powerpoint/2010/main" val="270300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40E8C-22C5-4824-A39A-F4EA1466CEC1}" type="slidenum">
              <a:rPr kumimoji="0" lang="en-Z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045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CAE31B8-217C-FC47-8340-7FBCF50D12C7}" type="slidenum">
              <a:rPr lang="en-US" smtClean="0"/>
              <a:t>6</a:t>
            </a:fld>
            <a:endParaRPr lang="en-US"/>
          </a:p>
        </p:txBody>
      </p:sp>
    </p:spTree>
    <p:extLst>
      <p:ext uri="{BB962C8B-B14F-4D97-AF65-F5344CB8AC3E}">
        <p14:creationId xmlns:p14="http://schemas.microsoft.com/office/powerpoint/2010/main" val="2586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Satellite technology allows us the opportunity to image the land surface even when there is heavy cloud cover. This enables us to map flooding as it happens, this imagery is one such image acquired during heavy rains. It demonstrate water discharge from a river that flooded Mozambique during the cyclone </a:t>
            </a:r>
            <a:r>
              <a:rPr lang="en-ZA" dirty="0" err="1"/>
              <a:t>Idai</a:t>
            </a:r>
            <a:r>
              <a:rPr lang="en-ZA" dirty="0"/>
              <a:t>. </a:t>
            </a:r>
          </a:p>
        </p:txBody>
      </p:sp>
      <p:sp>
        <p:nvSpPr>
          <p:cNvPr id="4" name="Slide Number Placeholder 3"/>
          <p:cNvSpPr>
            <a:spLocks noGrp="1"/>
          </p:cNvSpPr>
          <p:nvPr>
            <p:ph type="sldNum" sz="quarter" idx="5"/>
          </p:nvPr>
        </p:nvSpPr>
        <p:spPr/>
        <p:txBody>
          <a:bodyPr/>
          <a:lstStyle/>
          <a:p>
            <a:fld id="{E41A0298-5ABB-4010-9CE8-BEC77500548B}" type="slidenum">
              <a:rPr lang="en-ZA" smtClean="0"/>
              <a:t>7</a:t>
            </a:fld>
            <a:endParaRPr lang="en-ZA"/>
          </a:p>
        </p:txBody>
      </p:sp>
    </p:spTree>
    <p:extLst>
      <p:ext uri="{BB962C8B-B14F-4D97-AF65-F5344CB8AC3E}">
        <p14:creationId xmlns:p14="http://schemas.microsoft.com/office/powerpoint/2010/main" val="260280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 is used to access the health and Vigor of vegetation, particularly in agriculture and natural ecosystems </a:t>
            </a:r>
          </a:p>
          <a:p>
            <a:pPr>
              <a:lnSpc>
                <a:spcPct val="107000"/>
              </a:lnSpc>
              <a:spcAft>
                <a:spcPts val="800"/>
              </a:spcAft>
            </a:pPr>
            <a:r>
              <a:rPr lang="en-ZA" sz="1200" kern="100" dirty="0">
                <a:effectLst/>
              </a:rPr>
              <a:t>VCI focuses on the impact of drought on vegetation and can provide information on the onset, duration and severity of drought by observing vegetation changes and comparing them with historical values. </a:t>
            </a:r>
          </a:p>
          <a:p>
            <a:pPr>
              <a:lnSpc>
                <a:spcPct val="107000"/>
              </a:lnSpc>
              <a:spcAft>
                <a:spcPts val="800"/>
              </a:spcAft>
            </a:pPr>
            <a:r>
              <a:rPr lang="en-ZA" sz="1200" kern="100" dirty="0">
                <a:effectLst/>
              </a:rPr>
              <a:t> </a:t>
            </a:r>
          </a:p>
          <a:p>
            <a:pPr>
              <a:lnSpc>
                <a:spcPct val="107000"/>
              </a:lnSpc>
              <a:spcAft>
                <a:spcPts val="800"/>
              </a:spcAft>
            </a:pPr>
            <a:r>
              <a:rPr lang="en-ZA" sz="1200" kern="100" dirty="0">
                <a:effectLst/>
              </a:rPr>
              <a:t>VCI is a valuable tool for monitoring and assessing vegetation health and productivity, providing critical information for decision-making in various sectors including: </a:t>
            </a:r>
          </a:p>
          <a:p>
            <a:pPr>
              <a:lnSpc>
                <a:spcPct val="107000"/>
              </a:lnSpc>
              <a:spcAft>
                <a:spcPts val="800"/>
              </a:spcAft>
            </a:pPr>
            <a:r>
              <a:rPr lang="en-ZA" sz="1200" kern="100" dirty="0">
                <a:effectLst/>
              </a:rPr>
              <a:t>• Agricultural monitoring </a:t>
            </a:r>
          </a:p>
          <a:p>
            <a:pPr>
              <a:lnSpc>
                <a:spcPct val="107000"/>
              </a:lnSpc>
              <a:spcAft>
                <a:spcPts val="800"/>
              </a:spcAft>
            </a:pPr>
            <a:r>
              <a:rPr lang="en-ZA" sz="1200" kern="100" dirty="0">
                <a:effectLst/>
              </a:rPr>
              <a:t>• Forestry management </a:t>
            </a:r>
          </a:p>
          <a:p>
            <a:pPr>
              <a:lnSpc>
                <a:spcPct val="107000"/>
              </a:lnSpc>
              <a:spcAft>
                <a:spcPts val="800"/>
              </a:spcAft>
            </a:pPr>
            <a:r>
              <a:rPr lang="en-ZA" sz="1200" kern="100" dirty="0">
                <a:effectLst/>
              </a:rPr>
              <a:t>• Environmental monitoring</a:t>
            </a:r>
          </a:p>
          <a:p>
            <a:pPr>
              <a:lnSpc>
                <a:spcPct val="107000"/>
              </a:lnSpc>
              <a:spcAft>
                <a:spcPts val="800"/>
              </a:spcAft>
            </a:pPr>
            <a:r>
              <a:rPr lang="en-ZA" sz="1200" kern="100" dirty="0">
                <a:effectLst/>
              </a:rPr>
              <a:t>• Water resource management </a:t>
            </a:r>
          </a:p>
          <a:p>
            <a:pPr>
              <a:lnSpc>
                <a:spcPct val="107000"/>
              </a:lnSpc>
              <a:spcAft>
                <a:spcPts val="800"/>
              </a:spcAft>
            </a:pPr>
            <a:r>
              <a:rPr lang="en-ZA" sz="1200" kern="100" dirty="0">
                <a:effectLst/>
              </a:rPr>
              <a:t>• Flood Monitoring</a:t>
            </a:r>
          </a:p>
          <a:p>
            <a:pPr>
              <a:lnSpc>
                <a:spcPct val="107000"/>
              </a:lnSpc>
              <a:spcAft>
                <a:spcPts val="800"/>
              </a:spcAft>
            </a:pPr>
            <a:r>
              <a:rPr lang="en-ZA" sz="1200" kern="100" dirty="0">
                <a:effectLst/>
              </a:rPr>
              <a:t>• Drought Monitoring</a:t>
            </a:r>
            <a:endParaRPr lang="en-Z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1200" kern="100" dirty="0">
              <a:effectLst/>
            </a:endParaRPr>
          </a:p>
          <a:p>
            <a:pPr>
              <a:lnSpc>
                <a:spcPct val="107000"/>
              </a:lnSpc>
              <a:spcAft>
                <a:spcPts val="800"/>
              </a:spcAft>
            </a:pPr>
            <a:r>
              <a:rPr lang="en-ZA" sz="1200" kern="100" dirty="0">
                <a:effectLst/>
              </a:rPr>
              <a:t>VCI evaluates the current NDVI/EVI (Normalized Difference Vegetation Index/Enhanced vegetation Index )in relation to the range of values seen during the same time period in preceding years. The VCI provides a sense of where the observed value falls in relation to the extreme values (minimum and maximum) from prior years. Lower and greater values, respectively, represent poor and good vegetative state conditions.</a:t>
            </a:r>
            <a:endParaRPr lang="en-Z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ZA" dirty="0"/>
          </a:p>
        </p:txBody>
      </p:sp>
      <p:sp>
        <p:nvSpPr>
          <p:cNvPr id="4" name="Slide Number Placeholder 3"/>
          <p:cNvSpPr>
            <a:spLocks noGrp="1"/>
          </p:cNvSpPr>
          <p:nvPr>
            <p:ph type="sldNum" sz="quarter" idx="5"/>
          </p:nvPr>
        </p:nvSpPr>
        <p:spPr/>
        <p:txBody>
          <a:bodyPr/>
          <a:lstStyle/>
          <a:p>
            <a:fld id="{3C792CBF-D252-4D50-BBB1-6573F0785E4A}" type="slidenum">
              <a:rPr lang="en-ZA" smtClean="0"/>
              <a:t>10</a:t>
            </a:fld>
            <a:endParaRPr lang="en-ZA"/>
          </a:p>
        </p:txBody>
      </p:sp>
    </p:spTree>
    <p:extLst>
      <p:ext uri="{BB962C8B-B14F-4D97-AF65-F5344CB8AC3E}">
        <p14:creationId xmlns:p14="http://schemas.microsoft.com/office/powerpoint/2010/main" val="578837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10EF-F285-867E-5AE1-4B6C4E953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5659454-3AEB-B863-9356-32A08FBDE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DA8CB59-FEB0-8B9E-F32E-2B03D2530118}"/>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9E89114B-418F-386F-6E85-4FB52ABCF5E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593A23-492F-6E36-536D-79EB8C153D1C}"/>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1026" name="Picture 2" descr="Home - SAPRI">
            <a:extLst>
              <a:ext uri="{FF2B5EF4-FFF2-40B4-BE49-F238E27FC236}">
                <a16:creationId xmlns:a16="http://schemas.microsoft.com/office/drawing/2014/main" id="{2A15264F-5EC9-3641-12D2-B551570CEF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outh African National Space Agency (SANSA) launches Digital Earth ...">
            <a:extLst>
              <a:ext uri="{FF2B5EF4-FFF2-40B4-BE49-F238E27FC236}">
                <a16:creationId xmlns:a16="http://schemas.microsoft.com/office/drawing/2014/main" id="{9D668F33-DF34-5B40-EB19-E79EB20DEE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88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7206-58AC-218C-EEA8-52A5E427416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684912B-1DEE-470B-AB6C-F41CB913A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F3C83C1-F50B-DBE6-175D-5CCAB1D7174F}"/>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2F4B3A5D-9FD6-A131-CE42-CEA6EBCF45E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D4D0E4E-3419-704E-1526-EF6F531590D9}"/>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7" name="Picture 2" descr="Home - SAPRI">
            <a:extLst>
              <a:ext uri="{FF2B5EF4-FFF2-40B4-BE49-F238E27FC236}">
                <a16:creationId xmlns:a16="http://schemas.microsoft.com/office/drawing/2014/main" id="{534C8167-A4D4-1A9F-3430-CD2F68FDF3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South African National Space Agency (SANSA) launches Digital Earth ...">
            <a:extLst>
              <a:ext uri="{FF2B5EF4-FFF2-40B4-BE49-F238E27FC236}">
                <a16:creationId xmlns:a16="http://schemas.microsoft.com/office/drawing/2014/main" id="{4D4CD146-6AA6-B961-091A-02D33A39DA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87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2189C-23C2-9269-430B-F5CDEB1755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2CC899A-5CA8-5191-8D2C-5827A23318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99B8B7-5C0A-38F6-85E5-AF09AFD04BAF}"/>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53451D7C-A2DB-C743-AA0F-ABA4760B82E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698049-7460-B874-99FD-351F0592344B}"/>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7" name="Picture 2" descr="Home - SAPRI">
            <a:extLst>
              <a:ext uri="{FF2B5EF4-FFF2-40B4-BE49-F238E27FC236}">
                <a16:creationId xmlns:a16="http://schemas.microsoft.com/office/drawing/2014/main" id="{19378424-E532-25CD-70FD-CCE5A22B74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South African National Space Agency (SANSA) launches Digital Earth ...">
            <a:extLst>
              <a:ext uri="{FF2B5EF4-FFF2-40B4-BE49-F238E27FC236}">
                <a16:creationId xmlns:a16="http://schemas.microsoft.com/office/drawing/2014/main" id="{3F9AA0BF-5682-4754-A727-E9AB9D31F8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571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B6DB-EC33-36D8-36BD-7526EB8CB42E}"/>
              </a:ext>
            </a:extLst>
          </p:cNvPr>
          <p:cNvSpPr>
            <a:spLocks noGrp="1"/>
          </p:cNvSpPr>
          <p:nvPr>
            <p:ph type="ctrTitle"/>
          </p:nvPr>
        </p:nvSpPr>
        <p:spPr>
          <a:xfrm>
            <a:off x="3959702" y="2187897"/>
            <a:ext cx="7394098" cy="1006475"/>
          </a:xfrm>
        </p:spPr>
        <p:txBody>
          <a:bodyPr anchor="b">
            <a:normAutofit/>
          </a:bodyPr>
          <a:lstStyle>
            <a:lvl1pPr algn="l">
              <a:defRPr sz="4000"/>
            </a:lvl1pPr>
          </a:lstStyle>
          <a:p>
            <a:r>
              <a:rPr lang="en-GB"/>
              <a:t>Click to edit Master title style</a:t>
            </a:r>
            <a:endParaRPr lang="en-US"/>
          </a:p>
        </p:txBody>
      </p:sp>
      <p:sp>
        <p:nvSpPr>
          <p:cNvPr id="3" name="Subtitle 2">
            <a:extLst>
              <a:ext uri="{FF2B5EF4-FFF2-40B4-BE49-F238E27FC236}">
                <a16:creationId xmlns:a16="http://schemas.microsoft.com/office/drawing/2014/main" id="{58EE54B1-BD99-38E4-8DB0-15473378BA72}"/>
              </a:ext>
            </a:extLst>
          </p:cNvPr>
          <p:cNvSpPr>
            <a:spLocks noGrp="1"/>
          </p:cNvSpPr>
          <p:nvPr>
            <p:ph type="subTitle" idx="1"/>
          </p:nvPr>
        </p:nvSpPr>
        <p:spPr>
          <a:xfrm>
            <a:off x="3959702" y="3286448"/>
            <a:ext cx="739409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BC2BF2A-0D7D-03D4-3F25-F90604CAB5FE}"/>
              </a:ext>
            </a:extLst>
          </p:cNvPr>
          <p:cNvSpPr>
            <a:spLocks noGrp="1"/>
          </p:cNvSpPr>
          <p:nvPr>
            <p:ph type="dt" sz="half" idx="10"/>
          </p:nvPr>
        </p:nvSpPr>
        <p:spPr/>
        <p:txBody>
          <a:bodyPr/>
          <a:lstStyle/>
          <a:p>
            <a:fld id="{CAC0CA57-EA71-B645-BE41-45D79E197D25}" type="datetimeFigureOut">
              <a:rPr lang="en-US" smtClean="0"/>
              <a:t>11/6/2025</a:t>
            </a:fld>
            <a:endParaRPr lang="en-US"/>
          </a:p>
        </p:txBody>
      </p:sp>
      <p:sp>
        <p:nvSpPr>
          <p:cNvPr id="5" name="Footer Placeholder 4">
            <a:extLst>
              <a:ext uri="{FF2B5EF4-FFF2-40B4-BE49-F238E27FC236}">
                <a16:creationId xmlns:a16="http://schemas.microsoft.com/office/drawing/2014/main" id="{209C1D5E-F977-4CB7-5875-160C4FE51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AA45D-12E2-F7EE-B6A2-799B0A48D921}"/>
              </a:ext>
            </a:extLst>
          </p:cNvPr>
          <p:cNvSpPr>
            <a:spLocks noGrp="1"/>
          </p:cNvSpPr>
          <p:nvPr>
            <p:ph type="sldNum" sz="quarter" idx="12"/>
          </p:nvPr>
        </p:nvSpPr>
        <p:spPr/>
        <p:txBody>
          <a:bodyPr/>
          <a:lstStyle/>
          <a:p>
            <a:fld id="{94CF537A-89A3-A14E-B3C6-663F5D2C12C4}" type="slidenum">
              <a:rPr lang="en-US" smtClean="0"/>
              <a:t>‹#›</a:t>
            </a:fld>
            <a:endParaRPr lang="en-US"/>
          </a:p>
        </p:txBody>
      </p:sp>
      <p:sp>
        <p:nvSpPr>
          <p:cNvPr id="10" name="Picture Placeholder 2">
            <a:extLst>
              <a:ext uri="{FF2B5EF4-FFF2-40B4-BE49-F238E27FC236}">
                <a16:creationId xmlns:a16="http://schemas.microsoft.com/office/drawing/2014/main" id="{097D3E7C-B050-3831-CF8F-DCC38957CEBF}"/>
              </a:ext>
            </a:extLst>
          </p:cNvPr>
          <p:cNvSpPr>
            <a:spLocks noGrp="1"/>
          </p:cNvSpPr>
          <p:nvPr>
            <p:ph type="pic" idx="13"/>
          </p:nvPr>
        </p:nvSpPr>
        <p:spPr>
          <a:xfrm>
            <a:off x="0" y="-1"/>
            <a:ext cx="12192000" cy="56671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2" descr="Home - SAPRI">
            <a:extLst>
              <a:ext uri="{FF2B5EF4-FFF2-40B4-BE49-F238E27FC236}">
                <a16:creationId xmlns:a16="http://schemas.microsoft.com/office/drawing/2014/main" id="{C781F257-D20B-DE9B-076D-7148D2C580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South African National Space Agency (SANSA) launches Digital Earth ...">
            <a:extLst>
              <a:ext uri="{FF2B5EF4-FFF2-40B4-BE49-F238E27FC236}">
                <a16:creationId xmlns:a16="http://schemas.microsoft.com/office/drawing/2014/main" id="{9F9B6584-3275-C409-5514-1DC2376B4B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321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2133602"/>
            <a:ext cx="11379200" cy="4359275"/>
          </a:xfrm>
        </p:spPr>
        <p:txBody>
          <a:bodyPr>
            <a:normAutofit/>
          </a:bodyPr>
          <a:lstStyle>
            <a:lvl1pPr>
              <a:buClr>
                <a:schemeClr val="accent6"/>
              </a:buClr>
              <a:defRPr sz="2000"/>
            </a:lvl1pPr>
            <a:lvl2pPr>
              <a:buClr>
                <a:schemeClr val="accent6"/>
              </a:buClr>
              <a:defRPr sz="1800"/>
            </a:lvl2pPr>
            <a:lvl3pPr>
              <a:buClr>
                <a:schemeClr val="accent6"/>
              </a:buClr>
              <a:defRPr sz="1800"/>
            </a:lvl3pPr>
            <a:lvl4pPr>
              <a:buClr>
                <a:schemeClr val="accent6"/>
              </a:buClr>
              <a:defRPr sz="1800"/>
            </a:lvl4pPr>
            <a:lvl5pPr>
              <a:buClr>
                <a:schemeClr val="accent6"/>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0" name="Title Placeholder 1"/>
          <p:cNvSpPr>
            <a:spLocks noGrp="1"/>
          </p:cNvSpPr>
          <p:nvPr>
            <p:ph type="title"/>
          </p:nvPr>
        </p:nvSpPr>
        <p:spPr>
          <a:xfrm>
            <a:off x="406400" y="609600"/>
            <a:ext cx="11379200" cy="868363"/>
          </a:xfrm>
          <a:prstGeom prst="rect">
            <a:avLst/>
          </a:prstGeom>
        </p:spPr>
        <p:txBody>
          <a:bodyPr rtlCol="0">
            <a:normAutofit/>
          </a:bodyPr>
          <a:lstStyle>
            <a:lvl1pPr>
              <a:defRPr>
                <a:solidFill>
                  <a:schemeClr val="tx1"/>
                </a:solidFill>
              </a:defRPr>
            </a:lvl1pPr>
          </a:lstStyle>
          <a:p>
            <a:r>
              <a:rPr lang="en-US" dirty="0"/>
              <a:t>Click to edit Master title style</a:t>
            </a:r>
            <a:endParaRPr lang="en-ZA" dirty="0"/>
          </a:p>
        </p:txBody>
      </p:sp>
      <p:pic>
        <p:nvPicPr>
          <p:cNvPr id="2" name="Picture 2" descr="Home - SAPRI">
            <a:extLst>
              <a:ext uri="{FF2B5EF4-FFF2-40B4-BE49-F238E27FC236}">
                <a16:creationId xmlns:a16="http://schemas.microsoft.com/office/drawing/2014/main" id="{02596324-0776-FB5A-9733-B7AE95DF75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he South African National Space Agency (SANSA) launches Digital Earth ...">
            <a:extLst>
              <a:ext uri="{FF2B5EF4-FFF2-40B4-BE49-F238E27FC236}">
                <a16:creationId xmlns:a16="http://schemas.microsoft.com/office/drawing/2014/main" id="{0E534A2A-A3A2-F54C-9883-CE8846D6EC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63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D3C5897C-6F89-A245-9083-5CF3609EEBAB}" type="datetimeFigureOut">
              <a:rPr lang="en-US" smtClean="0"/>
              <a:t>11/6/2025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11326607"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ZA" dirty="0"/>
          </a:p>
          <a:p>
            <a:pPr lvl="0"/>
            <a:endParaRPr lang="en-ZA" dirty="0"/>
          </a:p>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endParaRPr lang="en-US" dirty="0"/>
          </a:p>
        </p:txBody>
      </p:sp>
      <p:pic>
        <p:nvPicPr>
          <p:cNvPr id="6" name="Picture 2" descr="Home - SAPRI">
            <a:extLst>
              <a:ext uri="{FF2B5EF4-FFF2-40B4-BE49-F238E27FC236}">
                <a16:creationId xmlns:a16="http://schemas.microsoft.com/office/drawing/2014/main" id="{16C057D0-2472-02C4-67B6-E14CBEDD44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South African National Space Agency (SANSA) launches Digital Earth ...">
            <a:extLst>
              <a:ext uri="{FF2B5EF4-FFF2-40B4-BE49-F238E27FC236}">
                <a16:creationId xmlns:a16="http://schemas.microsoft.com/office/drawing/2014/main" id="{1D8C60CC-CEFA-9E41-AFA2-682ACDE1303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908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1D63-2C4E-A01E-F662-75A5721F686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C2E27A5-8CA6-D817-412C-3954002E1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D5080F7-4E3F-AA1E-248C-0394F885D3F3}"/>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2A99EA80-254B-3112-4183-87E34787749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F2DE3C2-26D4-81EA-5C77-44B1F98C1F43}"/>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7" name="Picture 2" descr="Home - SAPRI">
            <a:extLst>
              <a:ext uri="{FF2B5EF4-FFF2-40B4-BE49-F238E27FC236}">
                <a16:creationId xmlns:a16="http://schemas.microsoft.com/office/drawing/2014/main" id="{05844DD1-0D88-3256-C01D-19CC5EE21F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South African National Space Agency (SANSA) launches Digital Earth ...">
            <a:extLst>
              <a:ext uri="{FF2B5EF4-FFF2-40B4-BE49-F238E27FC236}">
                <a16:creationId xmlns:a16="http://schemas.microsoft.com/office/drawing/2014/main" id="{CF626983-D0A5-CEFE-D03F-38A6790F8B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390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B702-B42D-ADE1-FC03-26330E01D9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10C5A7CA-AFD1-BD4E-EEC0-8D44CB03C2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36041-4F28-7390-A3DC-1C6E2D5DBD5C}"/>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9B917C0D-0C02-0338-4A13-BA48E2CC4B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1214445-BBBB-65A4-5CF1-3DAC9FE6C3CC}"/>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7" name="Picture 2" descr="Home - SAPRI">
            <a:extLst>
              <a:ext uri="{FF2B5EF4-FFF2-40B4-BE49-F238E27FC236}">
                <a16:creationId xmlns:a16="http://schemas.microsoft.com/office/drawing/2014/main" id="{7F8089B3-607D-DF4F-FCC7-7D1C21B9FA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South African National Space Agency (SANSA) launches Digital Earth ...">
            <a:extLst>
              <a:ext uri="{FF2B5EF4-FFF2-40B4-BE49-F238E27FC236}">
                <a16:creationId xmlns:a16="http://schemas.microsoft.com/office/drawing/2014/main" id="{5B271E69-CA72-6FCB-C54D-4D3F294DFF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98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C4F1-11ED-BD83-3F25-E7619DE70B0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9A75CFE-5255-0409-8688-E17E29E65C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FA236D5-6870-410B-58BF-BD46FC95DC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8E86E2A-68F2-598C-F67C-7B76BF369F84}"/>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6" name="Footer Placeholder 5">
            <a:extLst>
              <a:ext uri="{FF2B5EF4-FFF2-40B4-BE49-F238E27FC236}">
                <a16:creationId xmlns:a16="http://schemas.microsoft.com/office/drawing/2014/main" id="{81F69B76-8D87-2CC2-4D59-E0646B674EF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C9148DE-E164-707D-8DB0-B70ED7472808}"/>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8" name="Picture 2" descr="Home - SAPRI">
            <a:extLst>
              <a:ext uri="{FF2B5EF4-FFF2-40B4-BE49-F238E27FC236}">
                <a16:creationId xmlns:a16="http://schemas.microsoft.com/office/drawing/2014/main" id="{E7E9F9CD-64AC-2024-4B1C-9B2B5317F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South African National Space Agency (SANSA) launches Digital Earth ...">
            <a:extLst>
              <a:ext uri="{FF2B5EF4-FFF2-40B4-BE49-F238E27FC236}">
                <a16:creationId xmlns:a16="http://schemas.microsoft.com/office/drawing/2014/main" id="{4E0CF52F-28CC-29EC-4BAC-A031C1D490D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88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F7E0-A3F8-9299-B557-6AFBECD424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9BFF4B-8953-5F6B-60EF-3B8DD2214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3C4F75-30EF-6E45-0579-E94125F9D0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B7DF3D1-F0F5-8CE4-7A19-31A5EF2B0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DB8017-2C88-C348-8AC0-94195E9CE9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6E362AA-2473-C1B1-EE3E-A67870675C7A}"/>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8" name="Footer Placeholder 7">
            <a:extLst>
              <a:ext uri="{FF2B5EF4-FFF2-40B4-BE49-F238E27FC236}">
                <a16:creationId xmlns:a16="http://schemas.microsoft.com/office/drawing/2014/main" id="{32AA0FD4-0030-9288-F197-B5270446A7B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544BC3D-AF90-D6D7-BFA7-4A0C83098FBC}"/>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10" name="Picture 2" descr="Home - SAPRI">
            <a:extLst>
              <a:ext uri="{FF2B5EF4-FFF2-40B4-BE49-F238E27FC236}">
                <a16:creationId xmlns:a16="http://schemas.microsoft.com/office/drawing/2014/main" id="{D5AB4220-5982-47E5-2E2E-D979FD6F83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e South African National Space Agency (SANSA) launches Digital Earth ...">
            <a:extLst>
              <a:ext uri="{FF2B5EF4-FFF2-40B4-BE49-F238E27FC236}">
                <a16:creationId xmlns:a16="http://schemas.microsoft.com/office/drawing/2014/main" id="{E0C2F1BB-A1C1-8233-E5F8-7D516DBB14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5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C616-916A-167C-AD31-39BDC693627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A58DBBA-853B-8E9A-C95F-C15B6638A841}"/>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4" name="Footer Placeholder 3">
            <a:extLst>
              <a:ext uri="{FF2B5EF4-FFF2-40B4-BE49-F238E27FC236}">
                <a16:creationId xmlns:a16="http://schemas.microsoft.com/office/drawing/2014/main" id="{52650014-EF51-F100-397E-CDC421003D9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4A87AEF-DF76-2B86-C218-DBBCCF41B3F2}"/>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6" name="Picture 2" descr="Home - SAPRI">
            <a:extLst>
              <a:ext uri="{FF2B5EF4-FFF2-40B4-BE49-F238E27FC236}">
                <a16:creationId xmlns:a16="http://schemas.microsoft.com/office/drawing/2014/main" id="{DE4367D1-70AB-0FD6-7F42-53EABE6A13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South African National Space Agency (SANSA) launches Digital Earth ...">
            <a:extLst>
              <a:ext uri="{FF2B5EF4-FFF2-40B4-BE49-F238E27FC236}">
                <a16:creationId xmlns:a16="http://schemas.microsoft.com/office/drawing/2014/main" id="{B04626B7-9DA4-0ACD-3A34-10B3DED042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341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93A67-2D69-E076-E35D-8397E03B8130}"/>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3" name="Footer Placeholder 2">
            <a:extLst>
              <a:ext uri="{FF2B5EF4-FFF2-40B4-BE49-F238E27FC236}">
                <a16:creationId xmlns:a16="http://schemas.microsoft.com/office/drawing/2014/main" id="{DDBA8288-4606-C85C-1181-F8F0B360A502}"/>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608C008-2B7B-F3EE-FFE1-ABC240FA1AF5}"/>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5" name="Picture 2" descr="Home - SAPRI">
            <a:extLst>
              <a:ext uri="{FF2B5EF4-FFF2-40B4-BE49-F238E27FC236}">
                <a16:creationId xmlns:a16="http://schemas.microsoft.com/office/drawing/2014/main" id="{E60BC50D-D96A-E581-9837-15A6EB0A12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South African National Space Agency (SANSA) launches Digital Earth ...">
            <a:extLst>
              <a:ext uri="{FF2B5EF4-FFF2-40B4-BE49-F238E27FC236}">
                <a16:creationId xmlns:a16="http://schemas.microsoft.com/office/drawing/2014/main" id="{BC02F715-0E41-EB30-D638-0AACB6C303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98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0E95-D144-0969-EA2B-15089220D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6629C30-CC88-EC95-5B6F-D90ECE600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7C0090FC-C019-13D3-E47F-5D6BDC23E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5783E-ECD4-9008-0EB3-E14733CBBE7A}"/>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6" name="Footer Placeholder 5">
            <a:extLst>
              <a:ext uri="{FF2B5EF4-FFF2-40B4-BE49-F238E27FC236}">
                <a16:creationId xmlns:a16="http://schemas.microsoft.com/office/drawing/2014/main" id="{526B3001-9988-BEB9-A21A-B57E454C1E8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1C758E5-316F-F20E-BEAB-0E30E199D18C}"/>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8" name="Picture 2" descr="Home - SAPRI">
            <a:extLst>
              <a:ext uri="{FF2B5EF4-FFF2-40B4-BE49-F238E27FC236}">
                <a16:creationId xmlns:a16="http://schemas.microsoft.com/office/drawing/2014/main" id="{AE76E219-D3BC-7BC2-3D84-4660298AFC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South African National Space Agency (SANSA) launches Digital Earth ...">
            <a:extLst>
              <a:ext uri="{FF2B5EF4-FFF2-40B4-BE49-F238E27FC236}">
                <a16:creationId xmlns:a16="http://schemas.microsoft.com/office/drawing/2014/main" id="{E5785C1A-8256-A093-5A78-3AEF6451A4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63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E339-DA46-BF82-D9B6-80884C55C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BD4ECB4-9385-FA87-A5D9-B6FA98342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F8F7D91-9D7C-9CE0-18D0-7D1B581BF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1A6DA-2B85-8405-94B9-4BA7F0E2482A}"/>
              </a:ext>
            </a:extLst>
          </p:cNvPr>
          <p:cNvSpPr>
            <a:spLocks noGrp="1"/>
          </p:cNvSpPr>
          <p:nvPr>
            <p:ph type="dt" sz="half" idx="10"/>
          </p:nvPr>
        </p:nvSpPr>
        <p:spPr/>
        <p:txBody>
          <a:bodyPr/>
          <a:lstStyle/>
          <a:p>
            <a:fld id="{FDB95D56-4769-459A-B86C-E9C8A6D700E4}" type="datetimeFigureOut">
              <a:rPr lang="en-ZA" smtClean="0"/>
              <a:t>2025/11/06</a:t>
            </a:fld>
            <a:endParaRPr lang="en-ZA"/>
          </a:p>
        </p:txBody>
      </p:sp>
      <p:sp>
        <p:nvSpPr>
          <p:cNvPr id="6" name="Footer Placeholder 5">
            <a:extLst>
              <a:ext uri="{FF2B5EF4-FFF2-40B4-BE49-F238E27FC236}">
                <a16:creationId xmlns:a16="http://schemas.microsoft.com/office/drawing/2014/main" id="{FC2E78FE-F938-6363-765F-D817DCD737F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5BDCE98-25F0-3340-0835-C60C856872B7}"/>
              </a:ext>
            </a:extLst>
          </p:cNvPr>
          <p:cNvSpPr>
            <a:spLocks noGrp="1"/>
          </p:cNvSpPr>
          <p:nvPr>
            <p:ph type="sldNum" sz="quarter" idx="12"/>
          </p:nvPr>
        </p:nvSpPr>
        <p:spPr/>
        <p:txBody>
          <a:bodyPr/>
          <a:lstStyle/>
          <a:p>
            <a:fld id="{1E8DED3F-934E-461B-B232-769099E08C4F}" type="slidenum">
              <a:rPr lang="en-ZA" smtClean="0"/>
              <a:t>‹#›</a:t>
            </a:fld>
            <a:endParaRPr lang="en-ZA"/>
          </a:p>
        </p:txBody>
      </p:sp>
      <p:pic>
        <p:nvPicPr>
          <p:cNvPr id="8" name="Picture 2" descr="Home - SAPRI">
            <a:extLst>
              <a:ext uri="{FF2B5EF4-FFF2-40B4-BE49-F238E27FC236}">
                <a16:creationId xmlns:a16="http://schemas.microsoft.com/office/drawing/2014/main" id="{EB56822E-1D98-DB6E-9747-21C5926420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4293" y="5677897"/>
            <a:ext cx="1571013" cy="51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South African National Space Agency (SANSA) launches Digital Earth ...">
            <a:extLst>
              <a:ext uri="{FF2B5EF4-FFF2-40B4-BE49-F238E27FC236}">
                <a16:creationId xmlns:a16="http://schemas.microsoft.com/office/drawing/2014/main" id="{8685DCDC-36DA-CF28-856D-3086335300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1385" y="5677897"/>
            <a:ext cx="1321965" cy="55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247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CDA74-B927-97D7-CFBF-D8148A353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6EC7890-0395-4605-DB69-541EB96B0F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D5B9B23-1B27-EA43-E2A9-AF0170B7C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B95D56-4769-459A-B86C-E9C8A6D700E4}" type="datetimeFigureOut">
              <a:rPr lang="en-ZA" smtClean="0"/>
              <a:t>2025/11/06</a:t>
            </a:fld>
            <a:endParaRPr lang="en-ZA"/>
          </a:p>
        </p:txBody>
      </p:sp>
      <p:sp>
        <p:nvSpPr>
          <p:cNvPr id="5" name="Footer Placeholder 4">
            <a:extLst>
              <a:ext uri="{FF2B5EF4-FFF2-40B4-BE49-F238E27FC236}">
                <a16:creationId xmlns:a16="http://schemas.microsoft.com/office/drawing/2014/main" id="{8F946F21-3A08-8BD2-E299-947DD9632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6267CEC4-CE84-75B0-BD33-31EF3A24E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8DED3F-934E-461B-B232-769099E08C4F}" type="slidenum">
              <a:rPr lang="en-ZA" smtClean="0"/>
              <a:t>‹#›</a:t>
            </a:fld>
            <a:endParaRPr lang="en-ZA"/>
          </a:p>
        </p:txBody>
      </p:sp>
    </p:spTree>
    <p:extLst>
      <p:ext uri="{BB962C8B-B14F-4D97-AF65-F5344CB8AC3E}">
        <p14:creationId xmlns:p14="http://schemas.microsoft.com/office/powerpoint/2010/main" val="2057698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7">
            <a:extLst>
              <a:ext uri="{FF2B5EF4-FFF2-40B4-BE49-F238E27FC236}">
                <a16:creationId xmlns:a16="http://schemas.microsoft.com/office/drawing/2014/main" id="{1FC64F06-8C25-8690-DD15-5FD1C149DFFE}"/>
              </a:ext>
            </a:extLst>
          </p:cNvPr>
          <p:cNvPicPr>
            <a:picLocks noChangeAspect="1"/>
          </p:cNvPicPr>
          <p:nvPr/>
        </p:nvPicPr>
        <p:blipFill>
          <a:blip r:embed="rId2">
            <a:alphaModFix amt="85000"/>
          </a:blip>
          <a:srcRect l="4557" r="4557"/>
          <a:stretch/>
        </p:blipFill>
        <p:spPr>
          <a:xfrm>
            <a:off x="0" y="0"/>
            <a:ext cx="12192000" cy="5667153"/>
          </a:xfrm>
          <a:prstGeom prst="rect">
            <a:avLst/>
          </a:prstGeom>
        </p:spPr>
      </p:pic>
      <p:sp>
        <p:nvSpPr>
          <p:cNvPr id="8" name="Title 7">
            <a:extLst>
              <a:ext uri="{FF2B5EF4-FFF2-40B4-BE49-F238E27FC236}">
                <a16:creationId xmlns:a16="http://schemas.microsoft.com/office/drawing/2014/main" id="{FD5CA7C4-F40B-55B0-C91C-9587409D3051}"/>
              </a:ext>
            </a:extLst>
          </p:cNvPr>
          <p:cNvSpPr>
            <a:spLocks noGrp="1"/>
          </p:cNvSpPr>
          <p:nvPr>
            <p:ph type="ctrTitle"/>
          </p:nvPr>
        </p:nvSpPr>
        <p:spPr>
          <a:xfrm>
            <a:off x="2318136" y="3952636"/>
            <a:ext cx="8039819" cy="791186"/>
          </a:xfrm>
        </p:spPr>
        <p:txBody>
          <a:bodyPr>
            <a:normAutofit fontScale="90000"/>
          </a:bodyPr>
          <a:lstStyle/>
          <a:p>
            <a:pPr algn="ctr"/>
            <a:br>
              <a:rPr lang="en-US" sz="2700" b="1" dirty="0">
                <a:solidFill>
                  <a:schemeClr val="bg1"/>
                </a:solidFill>
                <a:latin typeface="Century Gothic" panose="020B0502020202020204" pitchFamily="34" charset="0"/>
              </a:rPr>
            </a:br>
            <a:br>
              <a:rPr lang="en-US" sz="2700" b="1" dirty="0">
                <a:solidFill>
                  <a:schemeClr val="bg1"/>
                </a:solidFill>
                <a:latin typeface="Century Gothic" panose="020B0502020202020204" pitchFamily="34" charset="0"/>
              </a:rPr>
            </a:br>
            <a:br>
              <a:rPr lang="en-US" sz="2700"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SOUTH AFRICAN NATIONAL SPACE AGENCY</a:t>
            </a:r>
            <a:br>
              <a:rPr lang="en-US" sz="2700" b="1" dirty="0">
                <a:solidFill>
                  <a:schemeClr val="bg1"/>
                </a:solidFill>
                <a:latin typeface="Century Gothic" panose="020B0502020202020204" pitchFamily="34" charset="0"/>
              </a:rPr>
            </a:br>
            <a:br>
              <a:rPr lang="en-US" sz="2700" b="1" dirty="0">
                <a:solidFill>
                  <a:schemeClr val="bg1"/>
                </a:solidFill>
                <a:latin typeface="Century Gothic" panose="020B0502020202020204" pitchFamily="34" charset="0"/>
              </a:rPr>
            </a:br>
            <a:br>
              <a:rPr lang="en-US" sz="2700" b="1" dirty="0">
                <a:solidFill>
                  <a:schemeClr val="bg1"/>
                </a:solidFill>
                <a:latin typeface="Century Gothic" panose="020B0502020202020204" pitchFamily="34" charset="0"/>
              </a:rPr>
            </a:br>
            <a:br>
              <a:rPr lang="en-US" sz="2700" b="1" dirty="0">
                <a:solidFill>
                  <a:schemeClr val="bg1"/>
                </a:solidFill>
                <a:latin typeface="Century Gothic" panose="020B0502020202020204" pitchFamily="34" charset="0"/>
              </a:rPr>
            </a:br>
            <a:br>
              <a:rPr lang="en-US" sz="2700" dirty="0">
                <a:solidFill>
                  <a:schemeClr val="bg1"/>
                </a:solidFill>
                <a:latin typeface="Century Gothic" panose="020B0502020202020204" pitchFamily="34" charset="0"/>
              </a:rPr>
            </a:br>
            <a:br>
              <a:rPr lang="en-US" sz="1800" dirty="0">
                <a:solidFill>
                  <a:schemeClr val="bg1"/>
                </a:solidFill>
                <a:latin typeface="Century Gothic" panose="020B0502020202020204" pitchFamily="34" charset="0"/>
              </a:rPr>
            </a:br>
            <a:endParaRPr lang="en-US" sz="180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DCACDC14-E78B-23AB-7F82-A5B184B9EB52}"/>
              </a:ext>
            </a:extLst>
          </p:cNvPr>
          <p:cNvSpPr txBox="1"/>
          <p:nvPr/>
        </p:nvSpPr>
        <p:spPr>
          <a:xfrm>
            <a:off x="3764076" y="4189825"/>
            <a:ext cx="5719315" cy="1200329"/>
          </a:xfrm>
          <a:prstGeom prst="rect">
            <a:avLst/>
          </a:prstGeom>
          <a:noFill/>
        </p:spPr>
        <p:txBody>
          <a:bodyPr wrap="square" rtlCol="0">
            <a:spAutoFit/>
          </a:bodyPr>
          <a:lstStyle/>
          <a:p>
            <a:pPr algn="ctr"/>
            <a:endParaRPr lang="en-ZA" b="1" dirty="0">
              <a:solidFill>
                <a:schemeClr val="bg1"/>
              </a:solidFill>
              <a:latin typeface="Century Gothic" panose="020B0502020202020204" pitchFamily="34" charset="0"/>
            </a:endParaRPr>
          </a:p>
          <a:p>
            <a:pPr algn="ctr"/>
            <a:r>
              <a:rPr lang="en-ZA" b="1" dirty="0">
                <a:solidFill>
                  <a:schemeClr val="bg1"/>
                </a:solidFill>
                <a:latin typeface="Century Gothic" panose="020B0502020202020204" pitchFamily="34" charset="0"/>
              </a:rPr>
              <a:t>Prof Abel Ramoelo</a:t>
            </a:r>
          </a:p>
          <a:p>
            <a:pPr algn="ctr"/>
            <a:r>
              <a:rPr lang="en-ZA" b="1" dirty="0">
                <a:solidFill>
                  <a:schemeClr val="bg1"/>
                </a:solidFill>
                <a:latin typeface="Century Gothic" panose="020B0502020202020204" pitchFamily="34" charset="0"/>
              </a:rPr>
              <a:t>Executive Director: Earth Observation Programme</a:t>
            </a:r>
          </a:p>
          <a:p>
            <a:pPr algn="ctr"/>
            <a:endParaRPr lang="en-ZA"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21CF1274-54D7-5F58-4391-EFE11FE9BAA3}"/>
              </a:ext>
            </a:extLst>
          </p:cNvPr>
          <p:cNvSpPr txBox="1"/>
          <p:nvPr/>
        </p:nvSpPr>
        <p:spPr>
          <a:xfrm>
            <a:off x="3236342" y="5667153"/>
            <a:ext cx="5861938" cy="923330"/>
          </a:xfrm>
          <a:prstGeom prst="rect">
            <a:avLst/>
          </a:prstGeom>
          <a:noFill/>
        </p:spPr>
        <p:txBody>
          <a:bodyPr wrap="square" rtlCol="0">
            <a:spAutoFit/>
          </a:bodyPr>
          <a:lstStyle/>
          <a:p>
            <a:pPr algn="ctr"/>
            <a:r>
              <a:rPr lang="en-US" b="1" i="1" dirty="0">
                <a:solidFill>
                  <a:srgbClr val="002060"/>
                </a:solidFill>
                <a:latin typeface="Century Gothic" panose="020B0502020202020204" pitchFamily="34" charset="0"/>
              </a:rPr>
              <a:t>C</a:t>
            </a:r>
            <a:r>
              <a:rPr lang="en-ZA" b="1" i="1" dirty="0">
                <a:solidFill>
                  <a:srgbClr val="002060"/>
                </a:solidFill>
                <a:latin typeface="Century Gothic" panose="020B0502020202020204" pitchFamily="34" charset="0"/>
              </a:rPr>
              <a:t>EOS Plenary</a:t>
            </a:r>
          </a:p>
          <a:p>
            <a:pPr algn="ctr"/>
            <a:r>
              <a:rPr lang="en-ZA" b="1" i="1" dirty="0">
                <a:solidFill>
                  <a:srgbClr val="002060"/>
                </a:solidFill>
                <a:latin typeface="Century Gothic" panose="020B0502020202020204" pitchFamily="34" charset="0"/>
              </a:rPr>
              <a:t>Apex Hotel Conference Centre</a:t>
            </a:r>
          </a:p>
          <a:p>
            <a:pPr algn="ctr"/>
            <a:r>
              <a:rPr lang="en-ZA" b="1" i="1" dirty="0">
                <a:solidFill>
                  <a:srgbClr val="002060"/>
                </a:solidFill>
                <a:latin typeface="Century Gothic" panose="020B0502020202020204" pitchFamily="34" charset="0"/>
              </a:rPr>
              <a:t>5 – 6 November 2025</a:t>
            </a:r>
          </a:p>
        </p:txBody>
      </p:sp>
    </p:spTree>
    <p:extLst>
      <p:ext uri="{BB962C8B-B14F-4D97-AF65-F5344CB8AC3E}">
        <p14:creationId xmlns:p14="http://schemas.microsoft.com/office/powerpoint/2010/main" val="2113163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3C265-9BE2-B68C-DAED-0A01BDCA2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02281" y="991710"/>
            <a:ext cx="4548335" cy="3217948"/>
          </a:xfrm>
          <a:prstGeom prst="rect">
            <a:avLst/>
          </a:prstGeom>
          <a:ln>
            <a:noFill/>
          </a:ln>
          <a:effectLst>
            <a:outerShdw blurRad="292100" dist="139700" dir="2700000" algn="tl" rotWithShape="0">
              <a:srgbClr val="333333">
                <a:alpha val="65000"/>
              </a:srgbClr>
            </a:outerShdw>
          </a:effectLst>
        </p:spPr>
      </p:pic>
      <p:pic>
        <p:nvPicPr>
          <p:cNvPr id="6" name="Picture 5" descr="A map of the country&#10;&#10;Description automatically generated">
            <a:extLst>
              <a:ext uri="{FF2B5EF4-FFF2-40B4-BE49-F238E27FC236}">
                <a16:creationId xmlns:a16="http://schemas.microsoft.com/office/drawing/2014/main" id="{EF566925-629B-8D5A-F7FD-7290F3664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85" y="1087331"/>
            <a:ext cx="4683488" cy="3122326"/>
          </a:xfrm>
          <a:prstGeom prst="rect">
            <a:avLst/>
          </a:prstGeom>
          <a:ln>
            <a:noFill/>
          </a:ln>
          <a:effectLst>
            <a:outerShdw blurRad="292100" dist="139700" dir="2700000" algn="tl" rotWithShape="0">
              <a:srgbClr val="333333">
                <a:alpha val="65000"/>
              </a:srgbClr>
            </a:outerShdw>
          </a:effectLst>
        </p:spPr>
      </p:pic>
      <p:sp>
        <p:nvSpPr>
          <p:cNvPr id="7" name="Title 2">
            <a:extLst>
              <a:ext uri="{FF2B5EF4-FFF2-40B4-BE49-F238E27FC236}">
                <a16:creationId xmlns:a16="http://schemas.microsoft.com/office/drawing/2014/main" id="{2CC9B952-99CC-CE04-2EAC-2B9BBC0E2879}"/>
              </a:ext>
            </a:extLst>
          </p:cNvPr>
          <p:cNvSpPr txBox="1">
            <a:spLocks/>
          </p:cNvSpPr>
          <p:nvPr/>
        </p:nvSpPr>
        <p:spPr>
          <a:xfrm>
            <a:off x="879963" y="0"/>
            <a:ext cx="10053109" cy="868363"/>
          </a:xfrm>
          <a:prstGeom prst="rect">
            <a:avLst/>
          </a:prstGeom>
          <a:noFill/>
          <a:ln>
            <a:noFill/>
          </a:ln>
        </p:spPr>
        <p:txBody>
          <a:bodyPr vert="horz" wrap="square" lIns="91440" tIns="45720" rIns="91440" bIns="45720" numCol="1" rtlCol="0" anchor="ctr" anchorCtr="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ZA" sz="3200" b="1" dirty="0">
                <a:solidFill>
                  <a:srgbClr val="002060"/>
                </a:solidFill>
              </a:rPr>
              <a:t>CURRENT I</a:t>
            </a:r>
            <a:r>
              <a:rPr kumimoji="0" lang="en-ZA"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NTELLIGENCE DROUGHT INDICATOR TOOL</a:t>
            </a:r>
          </a:p>
        </p:txBody>
      </p:sp>
      <p:sp>
        <p:nvSpPr>
          <p:cNvPr id="2" name="TextBox 1">
            <a:extLst>
              <a:ext uri="{FF2B5EF4-FFF2-40B4-BE49-F238E27FC236}">
                <a16:creationId xmlns:a16="http://schemas.microsoft.com/office/drawing/2014/main" id="{13805ADB-6259-FADE-6095-52BD193A69F1}"/>
              </a:ext>
            </a:extLst>
          </p:cNvPr>
          <p:cNvSpPr txBox="1"/>
          <p:nvPr/>
        </p:nvSpPr>
        <p:spPr>
          <a:xfrm>
            <a:off x="1292414" y="4305279"/>
            <a:ext cx="3581430" cy="1077218"/>
          </a:xfrm>
          <a:prstGeom prst="rect">
            <a:avLst/>
          </a:prstGeom>
          <a:noFill/>
        </p:spPr>
        <p:txBody>
          <a:bodyPr wrap="none" rtlCol="0">
            <a:spAutoFit/>
          </a:bodyPr>
          <a:lstStyle/>
          <a:p>
            <a:r>
              <a:rPr lang="en-ZA" sz="1600" b="1" dirty="0">
                <a:solidFill>
                  <a:srgbClr val="002060"/>
                </a:solidFill>
                <a:latin typeface="Century Gothic" panose="020B0502020202020204" pitchFamily="34" charset="0"/>
              </a:rPr>
              <a:t>Claim preparedness</a:t>
            </a:r>
          </a:p>
          <a:p>
            <a:pPr marL="285750" indent="-285750">
              <a:buFont typeface="Wingdings" panose="05000000000000000000" pitchFamily="2" charset="2"/>
              <a:buChar char="ü"/>
            </a:pPr>
            <a:r>
              <a:rPr lang="en-US" sz="1600" dirty="0">
                <a:solidFill>
                  <a:srgbClr val="002060"/>
                </a:solidFill>
                <a:latin typeface="Century Gothic" panose="020B0502020202020204" pitchFamily="34" charset="0"/>
              </a:rPr>
              <a:t>Identification of areas at risk</a:t>
            </a:r>
          </a:p>
          <a:p>
            <a:pPr marL="285750" indent="-285750">
              <a:buFont typeface="Wingdings" panose="05000000000000000000" pitchFamily="2" charset="2"/>
              <a:buChar char="ü"/>
            </a:pPr>
            <a:r>
              <a:rPr lang="en-US" sz="1600" dirty="0">
                <a:solidFill>
                  <a:srgbClr val="002060"/>
                </a:solidFill>
                <a:latin typeface="Century Gothic" panose="020B0502020202020204" pitchFamily="34" charset="0"/>
              </a:rPr>
              <a:t>Estimation of  loss and damage</a:t>
            </a:r>
          </a:p>
          <a:p>
            <a:r>
              <a:rPr lang="en-US" sz="1600" dirty="0">
                <a:solidFill>
                  <a:srgbClr val="002060"/>
                </a:solidFill>
                <a:latin typeface="Century Gothic" panose="020B0502020202020204" pitchFamily="34" charset="0"/>
              </a:rPr>
              <a:t>(crop yield, grazing capacity) </a:t>
            </a:r>
          </a:p>
        </p:txBody>
      </p:sp>
      <p:sp>
        <p:nvSpPr>
          <p:cNvPr id="5" name="TextBox 4">
            <a:extLst>
              <a:ext uri="{FF2B5EF4-FFF2-40B4-BE49-F238E27FC236}">
                <a16:creationId xmlns:a16="http://schemas.microsoft.com/office/drawing/2014/main" id="{D6F73A83-9CDE-A986-EA66-A330A4604F52}"/>
              </a:ext>
            </a:extLst>
          </p:cNvPr>
          <p:cNvSpPr txBox="1"/>
          <p:nvPr/>
        </p:nvSpPr>
        <p:spPr>
          <a:xfrm>
            <a:off x="7318158" y="4305279"/>
            <a:ext cx="3638190" cy="1077218"/>
          </a:xfrm>
          <a:prstGeom prst="rect">
            <a:avLst/>
          </a:prstGeom>
          <a:noFill/>
        </p:spPr>
        <p:txBody>
          <a:bodyPr wrap="square">
            <a:spAutoFit/>
          </a:bodyPr>
          <a:lstStyle/>
          <a:p>
            <a:r>
              <a:rPr lang="en-US" sz="1600" b="1" dirty="0">
                <a:solidFill>
                  <a:srgbClr val="002060"/>
                </a:solidFill>
                <a:latin typeface="Century Gothic" panose="020B0502020202020204" pitchFamily="34" charset="0"/>
              </a:rPr>
              <a:t>During claim processing</a:t>
            </a:r>
          </a:p>
          <a:p>
            <a:pPr marL="285750" indent="-285750">
              <a:buFont typeface="Wingdings" panose="05000000000000000000" pitchFamily="2" charset="2"/>
              <a:buChar char="ü"/>
            </a:pPr>
            <a:r>
              <a:rPr lang="en-US" sz="1600" dirty="0">
                <a:solidFill>
                  <a:srgbClr val="002060"/>
                </a:solidFill>
                <a:latin typeface="Century Gothic" panose="020B0502020202020204" pitchFamily="34" charset="0"/>
              </a:rPr>
              <a:t>Assess previous usage of land</a:t>
            </a:r>
          </a:p>
          <a:p>
            <a:pPr marL="285750" indent="-285750">
              <a:buFont typeface="Wingdings" panose="05000000000000000000" pitchFamily="2" charset="2"/>
              <a:buChar char="ü"/>
            </a:pPr>
            <a:r>
              <a:rPr lang="en-US" sz="1600" dirty="0">
                <a:solidFill>
                  <a:srgbClr val="002060"/>
                </a:solidFill>
                <a:latin typeface="Century Gothic" panose="020B0502020202020204" pitchFamily="34" charset="0"/>
              </a:rPr>
              <a:t>Estimate the previous yield</a:t>
            </a:r>
          </a:p>
          <a:p>
            <a:pPr marL="285750" indent="-285750">
              <a:buFont typeface="Wingdings" panose="05000000000000000000" pitchFamily="2" charset="2"/>
              <a:buChar char="ü"/>
            </a:pPr>
            <a:r>
              <a:rPr lang="en-US" sz="1600" dirty="0">
                <a:solidFill>
                  <a:srgbClr val="002060"/>
                </a:solidFill>
                <a:latin typeface="Century Gothic" panose="020B0502020202020204" pitchFamily="34" charset="0"/>
              </a:rPr>
              <a:t>Mitigation (with clients)</a:t>
            </a:r>
          </a:p>
        </p:txBody>
      </p:sp>
    </p:spTree>
    <p:extLst>
      <p:ext uri="{BB962C8B-B14F-4D97-AF65-F5344CB8AC3E}">
        <p14:creationId xmlns:p14="http://schemas.microsoft.com/office/powerpoint/2010/main" val="382583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map&#10;&#10;AI-generated content may be incorrect.">
            <a:extLst>
              <a:ext uri="{FF2B5EF4-FFF2-40B4-BE49-F238E27FC236}">
                <a16:creationId xmlns:a16="http://schemas.microsoft.com/office/drawing/2014/main" id="{FBA6E13D-ED90-1988-5D6D-1FA36FCB93F2}"/>
              </a:ext>
            </a:extLst>
          </p:cNvPr>
          <p:cNvPicPr>
            <a:picLocks noChangeAspect="1"/>
          </p:cNvPicPr>
          <p:nvPr/>
        </p:nvPicPr>
        <p:blipFill>
          <a:blip r:embed="rId2">
            <a:extLst>
              <a:ext uri="{28A0092B-C50C-407E-A947-70E740481C1C}">
                <a14:useLocalDpi xmlns:a14="http://schemas.microsoft.com/office/drawing/2010/main" val="0"/>
              </a:ext>
            </a:extLst>
          </a:blip>
          <a:srcRect t="1576"/>
          <a:stretch/>
        </p:blipFill>
        <p:spPr>
          <a:xfrm>
            <a:off x="3655568" y="1032376"/>
            <a:ext cx="7957438" cy="4428868"/>
          </a:xfrm>
          <a:prstGeom prst="rect">
            <a:avLst/>
          </a:prstGeom>
          <a:ln>
            <a:noFill/>
          </a:ln>
          <a:effectLst>
            <a:outerShdw blurRad="292100" dist="139700" dir="2700000" algn="tl" rotWithShape="0">
              <a:srgbClr val="333333">
                <a:alpha val="65000"/>
              </a:srgbClr>
            </a:outerShdw>
          </a:effectLst>
        </p:spPr>
      </p:pic>
      <p:sp>
        <p:nvSpPr>
          <p:cNvPr id="3" name="Google Shape;177;p9">
            <a:extLst>
              <a:ext uri="{FF2B5EF4-FFF2-40B4-BE49-F238E27FC236}">
                <a16:creationId xmlns:a16="http://schemas.microsoft.com/office/drawing/2014/main" id="{13001CA5-1EDA-3E67-2B69-D8F2A65791E5}"/>
              </a:ext>
            </a:extLst>
          </p:cNvPr>
          <p:cNvSpPr txBox="1"/>
          <p:nvPr/>
        </p:nvSpPr>
        <p:spPr>
          <a:xfrm>
            <a:off x="117796" y="952322"/>
            <a:ext cx="3757741" cy="4428868"/>
          </a:xfrm>
          <a:prstGeom prst="rect">
            <a:avLst/>
          </a:prstGeom>
          <a:noFill/>
          <a:ln>
            <a:noFill/>
          </a:ln>
        </p:spPr>
        <p:txBody>
          <a:bodyPr spcFirstLastPara="1" wrap="square" lIns="91425" tIns="45700" rIns="91425" bIns="45700" anchor="t" anchorCtr="0">
            <a:noAutofit/>
          </a:bodyPr>
          <a:lstStyle/>
          <a:p>
            <a:r>
              <a:rPr lang="en-US" sz="2000" b="1" dirty="0">
                <a:solidFill>
                  <a:srgbClr val="002060"/>
                </a:solidFill>
                <a:latin typeface="Century Gothic" panose="020B0502020202020204" pitchFamily="34" charset="0"/>
              </a:rPr>
              <a:t>Product Name : Water Analytics </a:t>
            </a:r>
          </a:p>
          <a:p>
            <a:r>
              <a:rPr lang="en-US" sz="2000" dirty="0">
                <a:solidFill>
                  <a:srgbClr val="002060"/>
                </a:solidFill>
                <a:latin typeface="Century Gothic" panose="020B0502020202020204" pitchFamily="34" charset="0"/>
              </a:rPr>
              <a:t> </a:t>
            </a:r>
          </a:p>
          <a:p>
            <a:pPr marL="342900" indent="-342900">
              <a:buFont typeface="Courier New" panose="02070309020205020404" pitchFamily="49" charset="0"/>
              <a:buChar char="o"/>
            </a:pPr>
            <a:r>
              <a:rPr lang="en-US" dirty="0">
                <a:solidFill>
                  <a:srgbClr val="002060"/>
                </a:solidFill>
                <a:latin typeface="Century Gothic" panose="020B0502020202020204" pitchFamily="34" charset="0"/>
              </a:rPr>
              <a:t>Frequency: monthly </a:t>
            </a:r>
          </a:p>
          <a:p>
            <a:pPr marL="342900" indent="-342900">
              <a:buFont typeface="Courier New" panose="02070309020205020404" pitchFamily="49" charset="0"/>
              <a:buChar char="o"/>
            </a:pPr>
            <a:r>
              <a:rPr lang="en-US" dirty="0">
                <a:solidFill>
                  <a:srgbClr val="002060"/>
                </a:solidFill>
                <a:latin typeface="Century Gothic" panose="020B0502020202020204" pitchFamily="34" charset="0"/>
              </a:rPr>
              <a:t>Resolution 10m-300m</a:t>
            </a:r>
          </a:p>
          <a:p>
            <a:pPr marL="342900" indent="-342900">
              <a:buFont typeface="Courier New" panose="02070309020205020404" pitchFamily="49" charset="0"/>
              <a:buChar char="o"/>
            </a:pPr>
            <a:endParaRPr lang="en-US" sz="2000" dirty="0">
              <a:solidFill>
                <a:srgbClr val="002060"/>
              </a:solidFill>
            </a:endParaRPr>
          </a:p>
          <a:p>
            <a:r>
              <a:rPr lang="en-US" sz="2000" b="1" dirty="0">
                <a:solidFill>
                  <a:srgbClr val="002060"/>
                </a:solidFill>
                <a:latin typeface="Century Gothic" panose="020B0502020202020204" pitchFamily="34" charset="0"/>
              </a:rPr>
              <a:t>Parameters</a:t>
            </a:r>
          </a:p>
          <a:p>
            <a:endParaRPr lang="en-US" sz="2000" dirty="0">
              <a:solidFill>
                <a:srgbClr val="002060"/>
              </a:solidFill>
            </a:endParaRPr>
          </a:p>
          <a:p>
            <a:pPr marL="342900" indent="-342900">
              <a:buFont typeface="Arial" panose="020B0604020202020204" pitchFamily="34" charset="0"/>
              <a:buChar char="•"/>
            </a:pPr>
            <a:r>
              <a:rPr lang="en-US" dirty="0">
                <a:solidFill>
                  <a:srgbClr val="002060"/>
                </a:solidFill>
                <a:latin typeface="Century Gothic" panose="020B0502020202020204" pitchFamily="34" charset="0"/>
              </a:rPr>
              <a:t>Water extent </a:t>
            </a:r>
          </a:p>
          <a:p>
            <a:pPr marL="342900" indent="-342900">
              <a:buFont typeface="Arial" panose="020B0604020202020204" pitchFamily="34" charset="0"/>
              <a:buChar char="•"/>
            </a:pPr>
            <a:r>
              <a:rPr lang="en-US" dirty="0">
                <a:solidFill>
                  <a:srgbClr val="002060"/>
                </a:solidFill>
                <a:latin typeface="Century Gothic" panose="020B0502020202020204" pitchFamily="34" charset="0"/>
              </a:rPr>
              <a:t>Normalized Difference Turbidity Index (NDTI)</a:t>
            </a:r>
          </a:p>
          <a:p>
            <a:pPr marL="342900" indent="-342900">
              <a:buFont typeface="Arial" panose="020B0604020202020204" pitchFamily="34" charset="0"/>
              <a:buChar char="•"/>
            </a:pPr>
            <a:r>
              <a:rPr lang="en-US" dirty="0">
                <a:solidFill>
                  <a:srgbClr val="002060"/>
                </a:solidFill>
                <a:latin typeface="Century Gothic" panose="020B0502020202020204" pitchFamily="34" charset="0"/>
              </a:rPr>
              <a:t>Normalized Difference Chlorophyll Index (NDCI)</a:t>
            </a:r>
          </a:p>
          <a:p>
            <a:pPr marL="342900" indent="-342900">
              <a:buFont typeface="Arial" panose="020B0604020202020204" pitchFamily="34" charset="0"/>
              <a:buChar char="•"/>
            </a:pPr>
            <a:r>
              <a:rPr lang="en-US" dirty="0">
                <a:solidFill>
                  <a:srgbClr val="002060"/>
                </a:solidFill>
                <a:latin typeface="Century Gothic" panose="020B0502020202020204" pitchFamily="34" charset="0"/>
              </a:rPr>
              <a:t>Surface Algal Bloom Index (SABI)</a:t>
            </a:r>
          </a:p>
          <a:p>
            <a:endParaRPr lang="en-US" sz="2000" dirty="0"/>
          </a:p>
        </p:txBody>
      </p:sp>
      <p:sp>
        <p:nvSpPr>
          <p:cNvPr id="4" name="Google Shape;195;p11">
            <a:extLst>
              <a:ext uri="{FF2B5EF4-FFF2-40B4-BE49-F238E27FC236}">
                <a16:creationId xmlns:a16="http://schemas.microsoft.com/office/drawing/2014/main" id="{BC5F3C38-9ADC-EF08-D7D4-ED131423555A}"/>
              </a:ext>
            </a:extLst>
          </p:cNvPr>
          <p:cNvSpPr txBox="1">
            <a:spLocks/>
          </p:cNvSpPr>
          <p:nvPr/>
        </p:nvSpPr>
        <p:spPr>
          <a:xfrm>
            <a:off x="2389859" y="111934"/>
            <a:ext cx="7412282" cy="56636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entury Gothic" panose="020B0502020202020204" pitchFamily="34" charset="0"/>
                <a:cs typeface="Arial" panose="020B0604020202020204"/>
              </a:rPr>
              <a:t>WATER INTELLIGENCE TOOL (WEB-BASED) </a:t>
            </a:r>
          </a:p>
        </p:txBody>
      </p:sp>
    </p:spTree>
    <p:extLst>
      <p:ext uri="{BB962C8B-B14F-4D97-AF65-F5344CB8AC3E}">
        <p14:creationId xmlns:p14="http://schemas.microsoft.com/office/powerpoint/2010/main" val="3177365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AA355-E31A-056A-37C2-5471D7232082}"/>
              </a:ext>
            </a:extLst>
          </p:cNvPr>
          <p:cNvSpPr txBox="1">
            <a:spLocks noGrp="1"/>
          </p:cNvSpPr>
          <p:nvPr>
            <p:ph type="title"/>
          </p:nvPr>
        </p:nvSpPr>
        <p:spPr>
          <a:xfrm>
            <a:off x="-12155" y="48063"/>
            <a:ext cx="10515600" cy="739398"/>
          </a:xfrm>
          <a:prstGeom prst="rect">
            <a:avLst/>
          </a:prstGeom>
          <a:noFill/>
          <a:ln>
            <a:no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ZA" sz="3200" b="1" dirty="0">
                <a:solidFill>
                  <a:srgbClr val="002060"/>
                </a:solidFill>
              </a:rPr>
              <a:t>AIR QUALITY INTELLIGENCE</a:t>
            </a:r>
            <a:r>
              <a:rPr kumimoji="0" lang="en-ZA" sz="3200" b="1" i="0" u="none" strike="noStrike" kern="1200" cap="none" spc="0" normalizeH="0" baseline="0" noProof="0" dirty="0">
                <a:ln>
                  <a:noFill/>
                </a:ln>
                <a:solidFill>
                  <a:srgbClr val="002060"/>
                </a:solidFill>
                <a:effectLst/>
                <a:uLnTx/>
                <a:uFillTx/>
              </a:rPr>
              <a:t> TOOL</a:t>
            </a:r>
          </a:p>
        </p:txBody>
      </p:sp>
      <p:pic>
        <p:nvPicPr>
          <p:cNvPr id="4" name="Picture 3">
            <a:extLst>
              <a:ext uri="{FF2B5EF4-FFF2-40B4-BE49-F238E27FC236}">
                <a16:creationId xmlns:a16="http://schemas.microsoft.com/office/drawing/2014/main" id="{5A4A4E24-0E33-B99F-A549-3467E18233D2}"/>
              </a:ext>
            </a:extLst>
          </p:cNvPr>
          <p:cNvPicPr>
            <a:picLocks noChangeAspect="1"/>
          </p:cNvPicPr>
          <p:nvPr/>
        </p:nvPicPr>
        <p:blipFill>
          <a:blip r:embed="rId2"/>
          <a:stretch>
            <a:fillRect/>
          </a:stretch>
        </p:blipFill>
        <p:spPr>
          <a:xfrm>
            <a:off x="138773" y="1226129"/>
            <a:ext cx="4132577" cy="1330705"/>
          </a:xfrm>
          <a:prstGeom prst="rect">
            <a:avLst/>
          </a:prstGeom>
        </p:spPr>
      </p:pic>
      <p:pic>
        <p:nvPicPr>
          <p:cNvPr id="5" name="Picture 4">
            <a:extLst>
              <a:ext uri="{FF2B5EF4-FFF2-40B4-BE49-F238E27FC236}">
                <a16:creationId xmlns:a16="http://schemas.microsoft.com/office/drawing/2014/main" id="{F5C9234F-3D1C-6BCB-6FD6-5F2D347D127B}"/>
              </a:ext>
            </a:extLst>
          </p:cNvPr>
          <p:cNvPicPr>
            <a:picLocks noChangeAspect="1"/>
          </p:cNvPicPr>
          <p:nvPr/>
        </p:nvPicPr>
        <p:blipFill rotWithShape="1">
          <a:blip r:embed="rId3"/>
          <a:srcRect l="36302" r="35767"/>
          <a:stretch/>
        </p:blipFill>
        <p:spPr>
          <a:xfrm>
            <a:off x="3413951" y="2493915"/>
            <a:ext cx="1154317" cy="1330706"/>
          </a:xfrm>
          <a:prstGeom prst="rect">
            <a:avLst/>
          </a:prstGeom>
        </p:spPr>
      </p:pic>
      <p:pic>
        <p:nvPicPr>
          <p:cNvPr id="6" name="Picture 5">
            <a:extLst>
              <a:ext uri="{FF2B5EF4-FFF2-40B4-BE49-F238E27FC236}">
                <a16:creationId xmlns:a16="http://schemas.microsoft.com/office/drawing/2014/main" id="{9A8EE99C-527D-9BAA-A13B-DAF9C17EF75A}"/>
              </a:ext>
            </a:extLst>
          </p:cNvPr>
          <p:cNvPicPr>
            <a:picLocks noChangeAspect="1"/>
          </p:cNvPicPr>
          <p:nvPr/>
        </p:nvPicPr>
        <p:blipFill>
          <a:blip r:embed="rId4"/>
          <a:stretch>
            <a:fillRect/>
          </a:stretch>
        </p:blipFill>
        <p:spPr>
          <a:xfrm>
            <a:off x="4441411" y="1137865"/>
            <a:ext cx="4132577" cy="1332935"/>
          </a:xfrm>
          <a:prstGeom prst="rect">
            <a:avLst/>
          </a:prstGeom>
        </p:spPr>
      </p:pic>
      <p:pic>
        <p:nvPicPr>
          <p:cNvPr id="7" name="Picture 6">
            <a:extLst>
              <a:ext uri="{FF2B5EF4-FFF2-40B4-BE49-F238E27FC236}">
                <a16:creationId xmlns:a16="http://schemas.microsoft.com/office/drawing/2014/main" id="{71383D9B-0942-2133-D1F3-4157FC13E99B}"/>
              </a:ext>
            </a:extLst>
          </p:cNvPr>
          <p:cNvPicPr>
            <a:picLocks noChangeAspect="1"/>
          </p:cNvPicPr>
          <p:nvPr/>
        </p:nvPicPr>
        <p:blipFill>
          <a:blip r:embed="rId5"/>
          <a:stretch>
            <a:fillRect/>
          </a:stretch>
        </p:blipFill>
        <p:spPr>
          <a:xfrm>
            <a:off x="8573988" y="876502"/>
            <a:ext cx="3451839" cy="2082537"/>
          </a:xfrm>
          <a:prstGeom prst="rect">
            <a:avLst/>
          </a:prstGeom>
        </p:spPr>
      </p:pic>
      <p:pic>
        <p:nvPicPr>
          <p:cNvPr id="8" name="Picture 7" descr="A map of south africa with a map of the sun&#10;&#10;Description automatically generated">
            <a:extLst>
              <a:ext uri="{FF2B5EF4-FFF2-40B4-BE49-F238E27FC236}">
                <a16:creationId xmlns:a16="http://schemas.microsoft.com/office/drawing/2014/main" id="{D4BE9A32-7B15-79B3-3769-D34BF75CE121}"/>
              </a:ext>
            </a:extLst>
          </p:cNvPr>
          <p:cNvPicPr>
            <a:picLocks noChangeAspect="1"/>
          </p:cNvPicPr>
          <p:nvPr/>
        </p:nvPicPr>
        <p:blipFill rotWithShape="1">
          <a:blip r:embed="rId6">
            <a:extLst>
              <a:ext uri="{28A0092B-C50C-407E-A947-70E740481C1C}">
                <a14:useLocalDpi xmlns:a14="http://schemas.microsoft.com/office/drawing/2010/main" val="0"/>
              </a:ext>
            </a:extLst>
          </a:blip>
          <a:srcRect l="25433"/>
          <a:stretch/>
        </p:blipFill>
        <p:spPr>
          <a:xfrm>
            <a:off x="8346069" y="3023595"/>
            <a:ext cx="3802681" cy="2549862"/>
          </a:xfrm>
          <a:prstGeom prst="rect">
            <a:avLst/>
          </a:prstGeom>
        </p:spPr>
      </p:pic>
      <p:pic>
        <p:nvPicPr>
          <p:cNvPr id="9" name="Picture 8">
            <a:extLst>
              <a:ext uri="{FF2B5EF4-FFF2-40B4-BE49-F238E27FC236}">
                <a16:creationId xmlns:a16="http://schemas.microsoft.com/office/drawing/2014/main" id="{C19203BF-A05E-0A6E-3C90-3AEBDF5C3EA2}"/>
              </a:ext>
            </a:extLst>
          </p:cNvPr>
          <p:cNvPicPr>
            <a:picLocks noChangeAspect="1"/>
          </p:cNvPicPr>
          <p:nvPr/>
        </p:nvPicPr>
        <p:blipFill rotWithShape="1">
          <a:blip r:embed="rId7"/>
          <a:srcRect l="34818" t="8245" r="18739" b="19968"/>
          <a:stretch/>
        </p:blipFill>
        <p:spPr>
          <a:xfrm>
            <a:off x="4663287" y="2851882"/>
            <a:ext cx="2481244" cy="27121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0A39B94-612F-EF20-AD5D-CEBC4771B5D8}"/>
              </a:ext>
            </a:extLst>
          </p:cNvPr>
          <p:cNvPicPr>
            <a:picLocks noChangeAspect="1"/>
          </p:cNvPicPr>
          <p:nvPr/>
        </p:nvPicPr>
        <p:blipFill>
          <a:blip r:embed="rId8"/>
          <a:stretch>
            <a:fillRect/>
          </a:stretch>
        </p:blipFill>
        <p:spPr>
          <a:xfrm>
            <a:off x="3351601" y="5613613"/>
            <a:ext cx="5094887" cy="335190"/>
          </a:xfrm>
          <a:prstGeom prst="rect">
            <a:avLst/>
          </a:prstGeom>
        </p:spPr>
      </p:pic>
      <p:pic>
        <p:nvPicPr>
          <p:cNvPr id="2" name="Picture 1" descr="A logo of two birds&#10;&#10;Description automatically generated">
            <a:extLst>
              <a:ext uri="{FF2B5EF4-FFF2-40B4-BE49-F238E27FC236}">
                <a16:creationId xmlns:a16="http://schemas.microsoft.com/office/drawing/2014/main" id="{43CD5303-A46B-8F2D-9450-52A480F3BF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3859" y="-10181"/>
            <a:ext cx="770389" cy="766965"/>
          </a:xfrm>
          <a:prstGeom prst="rect">
            <a:avLst/>
          </a:prstGeom>
        </p:spPr>
      </p:pic>
      <p:pic>
        <p:nvPicPr>
          <p:cNvPr id="11" name="Picture 10">
            <a:extLst>
              <a:ext uri="{FF2B5EF4-FFF2-40B4-BE49-F238E27FC236}">
                <a16:creationId xmlns:a16="http://schemas.microsoft.com/office/drawing/2014/main" id="{411B22D7-9505-8B55-FA8D-D8C5102F00ED}"/>
              </a:ext>
            </a:extLst>
          </p:cNvPr>
          <p:cNvPicPr>
            <a:picLocks noChangeAspect="1"/>
          </p:cNvPicPr>
          <p:nvPr/>
        </p:nvPicPr>
        <p:blipFill>
          <a:blip r:embed="rId10"/>
          <a:stretch>
            <a:fillRect/>
          </a:stretch>
        </p:blipFill>
        <p:spPr>
          <a:xfrm>
            <a:off x="9087576" y="17386"/>
            <a:ext cx="766965" cy="766965"/>
          </a:xfrm>
          <a:prstGeom prst="rect">
            <a:avLst/>
          </a:prstGeom>
        </p:spPr>
      </p:pic>
      <p:pic>
        <p:nvPicPr>
          <p:cNvPr id="13" name="Picture 12">
            <a:extLst>
              <a:ext uri="{FF2B5EF4-FFF2-40B4-BE49-F238E27FC236}">
                <a16:creationId xmlns:a16="http://schemas.microsoft.com/office/drawing/2014/main" id="{A6634EC0-30EC-B891-594C-96FED9C9B8EE}"/>
              </a:ext>
            </a:extLst>
          </p:cNvPr>
          <p:cNvPicPr>
            <a:picLocks noChangeAspect="1"/>
          </p:cNvPicPr>
          <p:nvPr/>
        </p:nvPicPr>
        <p:blipFill>
          <a:blip r:embed="rId11"/>
          <a:stretch>
            <a:fillRect/>
          </a:stretch>
        </p:blipFill>
        <p:spPr>
          <a:xfrm>
            <a:off x="9992343" y="81957"/>
            <a:ext cx="1193714" cy="671610"/>
          </a:xfrm>
          <a:prstGeom prst="rect">
            <a:avLst/>
          </a:prstGeom>
        </p:spPr>
      </p:pic>
      <p:grpSp>
        <p:nvGrpSpPr>
          <p:cNvPr id="21" name="Group 20">
            <a:extLst>
              <a:ext uri="{FF2B5EF4-FFF2-40B4-BE49-F238E27FC236}">
                <a16:creationId xmlns:a16="http://schemas.microsoft.com/office/drawing/2014/main" id="{BF2D7321-A458-FCE4-45E8-049C37498B0B}"/>
              </a:ext>
            </a:extLst>
          </p:cNvPr>
          <p:cNvGrpSpPr/>
          <p:nvPr/>
        </p:nvGrpSpPr>
        <p:grpSpPr>
          <a:xfrm>
            <a:off x="0" y="2913772"/>
            <a:ext cx="3618013" cy="2256870"/>
            <a:chOff x="213604" y="1139162"/>
            <a:chExt cx="7022135" cy="4465953"/>
          </a:xfrm>
        </p:grpSpPr>
        <p:pic>
          <p:nvPicPr>
            <p:cNvPr id="18" name="Picture 17">
              <a:extLst>
                <a:ext uri="{FF2B5EF4-FFF2-40B4-BE49-F238E27FC236}">
                  <a16:creationId xmlns:a16="http://schemas.microsoft.com/office/drawing/2014/main" id="{068FC51F-E812-3000-3127-CAB64E332F0A}"/>
                </a:ext>
              </a:extLst>
            </p:cNvPr>
            <p:cNvPicPr>
              <a:picLocks noChangeAspect="1"/>
            </p:cNvPicPr>
            <p:nvPr/>
          </p:nvPicPr>
          <p:blipFill>
            <a:blip r:embed="rId12"/>
            <a:stretch>
              <a:fillRect/>
            </a:stretch>
          </p:blipFill>
          <p:spPr>
            <a:xfrm>
              <a:off x="482946" y="1139162"/>
              <a:ext cx="5812767" cy="1871732"/>
            </a:xfrm>
            <a:prstGeom prst="rect">
              <a:avLst/>
            </a:prstGeom>
          </p:spPr>
        </p:pic>
        <p:pic>
          <p:nvPicPr>
            <p:cNvPr id="19" name="Picture 18">
              <a:extLst>
                <a:ext uri="{FF2B5EF4-FFF2-40B4-BE49-F238E27FC236}">
                  <a16:creationId xmlns:a16="http://schemas.microsoft.com/office/drawing/2014/main" id="{6851D233-14F3-6620-E9E0-D04BFB3875A5}"/>
                </a:ext>
              </a:extLst>
            </p:cNvPr>
            <p:cNvPicPr>
              <a:picLocks noChangeAspect="1"/>
            </p:cNvPicPr>
            <p:nvPr/>
          </p:nvPicPr>
          <p:blipFill>
            <a:blip r:embed="rId13"/>
            <a:stretch>
              <a:fillRect/>
            </a:stretch>
          </p:blipFill>
          <p:spPr>
            <a:xfrm>
              <a:off x="2558792" y="2924093"/>
              <a:ext cx="4676947" cy="1505994"/>
            </a:xfrm>
            <a:prstGeom prst="rect">
              <a:avLst/>
            </a:prstGeom>
          </p:spPr>
        </p:pic>
        <p:pic>
          <p:nvPicPr>
            <p:cNvPr id="20" name="Picture 19">
              <a:extLst>
                <a:ext uri="{FF2B5EF4-FFF2-40B4-BE49-F238E27FC236}">
                  <a16:creationId xmlns:a16="http://schemas.microsoft.com/office/drawing/2014/main" id="{B33CCA57-3665-470A-99A3-1ACB2BA66A26}"/>
                </a:ext>
              </a:extLst>
            </p:cNvPr>
            <p:cNvPicPr>
              <a:picLocks noChangeAspect="1"/>
            </p:cNvPicPr>
            <p:nvPr/>
          </p:nvPicPr>
          <p:blipFill rotWithShape="1">
            <a:blip r:embed="rId14"/>
            <a:srcRect l="39407" r="41207"/>
            <a:stretch/>
          </p:blipFill>
          <p:spPr>
            <a:xfrm>
              <a:off x="213604" y="2813395"/>
              <a:ext cx="1680788" cy="2791720"/>
            </a:xfrm>
            <a:prstGeom prst="rect">
              <a:avLst/>
            </a:prstGeom>
          </p:spPr>
        </p:pic>
      </p:grpSp>
    </p:spTree>
    <p:extLst>
      <p:ext uri="{BB962C8B-B14F-4D97-AF65-F5344CB8AC3E}">
        <p14:creationId xmlns:p14="http://schemas.microsoft.com/office/powerpoint/2010/main" val="171190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C9C4C84-CBD5-A72B-62AD-BE8DAE9FF6A2}"/>
              </a:ext>
            </a:extLst>
          </p:cNvPr>
          <p:cNvSpPr txBox="1">
            <a:spLocks/>
          </p:cNvSpPr>
          <p:nvPr/>
        </p:nvSpPr>
        <p:spPr>
          <a:xfrm>
            <a:off x="1918207" y="475169"/>
            <a:ext cx="9560560" cy="8287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3600" b="1" dirty="0">
                <a:solidFill>
                  <a:srgbClr val="002060"/>
                </a:solidFill>
              </a:rPr>
              <a:t>HUMAN SETTLEMENT DEVELOPMENTS</a:t>
            </a:r>
          </a:p>
        </p:txBody>
      </p:sp>
      <p:pic>
        <p:nvPicPr>
          <p:cNvPr id="3" name="Picture 2">
            <a:extLst>
              <a:ext uri="{FF2B5EF4-FFF2-40B4-BE49-F238E27FC236}">
                <a16:creationId xmlns:a16="http://schemas.microsoft.com/office/drawing/2014/main" id="{4FB777CD-7E29-736F-7691-7205895FF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929" y="2238919"/>
            <a:ext cx="3237403" cy="2679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264E06F-4A78-80B8-A39A-A25957461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74" y="2279844"/>
            <a:ext cx="3475606" cy="2638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5DF74E2-B020-A8B3-9E81-3E7DDB343C7B}"/>
              </a:ext>
            </a:extLst>
          </p:cNvPr>
          <p:cNvSpPr txBox="1"/>
          <p:nvPr/>
        </p:nvSpPr>
        <p:spPr>
          <a:xfrm>
            <a:off x="1846795" y="1638754"/>
            <a:ext cx="877163" cy="461665"/>
          </a:xfrm>
          <a:prstGeom prst="rect">
            <a:avLst/>
          </a:prstGeom>
          <a:noFill/>
        </p:spPr>
        <p:txBody>
          <a:bodyPr wrap="none" rtlCol="0">
            <a:spAutoFit/>
          </a:bodyPr>
          <a:lstStyle/>
          <a:p>
            <a:r>
              <a:rPr lang="en-ZA" sz="2400" b="1" dirty="0">
                <a:solidFill>
                  <a:prstClr val="black"/>
                </a:solidFill>
                <a:latin typeface="Century Gothic" panose="020B0502020202020204" pitchFamily="34" charset="0"/>
              </a:rPr>
              <a:t>2007</a:t>
            </a:r>
          </a:p>
        </p:txBody>
      </p:sp>
      <p:sp>
        <p:nvSpPr>
          <p:cNvPr id="6" name="TextBox 5">
            <a:extLst>
              <a:ext uri="{FF2B5EF4-FFF2-40B4-BE49-F238E27FC236}">
                <a16:creationId xmlns:a16="http://schemas.microsoft.com/office/drawing/2014/main" id="{39C8E8AA-8848-EB41-C396-BE9F25B5D02D}"/>
              </a:ext>
            </a:extLst>
          </p:cNvPr>
          <p:cNvSpPr txBox="1"/>
          <p:nvPr/>
        </p:nvSpPr>
        <p:spPr>
          <a:xfrm>
            <a:off x="5249317" y="1638754"/>
            <a:ext cx="877163" cy="461665"/>
          </a:xfrm>
          <a:prstGeom prst="rect">
            <a:avLst/>
          </a:prstGeom>
          <a:noFill/>
        </p:spPr>
        <p:txBody>
          <a:bodyPr wrap="none" rtlCol="0">
            <a:spAutoFit/>
          </a:bodyPr>
          <a:lstStyle/>
          <a:p>
            <a:r>
              <a:rPr lang="en-ZA" sz="2400" b="1" dirty="0">
                <a:solidFill>
                  <a:prstClr val="black"/>
                </a:solidFill>
                <a:latin typeface="Century Gothic" panose="020B0502020202020204" pitchFamily="34" charset="0"/>
              </a:rPr>
              <a:t>2012</a:t>
            </a:r>
          </a:p>
        </p:txBody>
      </p:sp>
      <p:sp>
        <p:nvSpPr>
          <p:cNvPr id="7" name="TextBox 6">
            <a:extLst>
              <a:ext uri="{FF2B5EF4-FFF2-40B4-BE49-F238E27FC236}">
                <a16:creationId xmlns:a16="http://schemas.microsoft.com/office/drawing/2014/main" id="{A99BA5A5-B858-2078-8F4C-D533F1680182}"/>
              </a:ext>
            </a:extLst>
          </p:cNvPr>
          <p:cNvSpPr txBox="1"/>
          <p:nvPr/>
        </p:nvSpPr>
        <p:spPr>
          <a:xfrm>
            <a:off x="530846" y="5034580"/>
            <a:ext cx="1789272" cy="369332"/>
          </a:xfrm>
          <a:prstGeom prst="rect">
            <a:avLst/>
          </a:prstGeom>
          <a:noFill/>
        </p:spPr>
        <p:txBody>
          <a:bodyPr wrap="none" rtlCol="0">
            <a:spAutoFit/>
          </a:bodyPr>
          <a:lstStyle/>
          <a:p>
            <a:r>
              <a:rPr lang="en-ZA" dirty="0">
                <a:solidFill>
                  <a:srgbClr val="002060"/>
                </a:solidFill>
                <a:latin typeface="Century Gothic" panose="020B0502020202020204" pitchFamily="34" charset="0"/>
              </a:rPr>
              <a:t>Johannesburg</a:t>
            </a:r>
          </a:p>
        </p:txBody>
      </p:sp>
      <p:pic>
        <p:nvPicPr>
          <p:cNvPr id="8" name="Picture 7">
            <a:extLst>
              <a:ext uri="{FF2B5EF4-FFF2-40B4-BE49-F238E27FC236}">
                <a16:creationId xmlns:a16="http://schemas.microsoft.com/office/drawing/2014/main" id="{8BECE67E-20FB-EA73-0BF4-DE64097E4E58}"/>
              </a:ext>
            </a:extLst>
          </p:cNvPr>
          <p:cNvPicPr>
            <a:picLocks noChangeAspect="1"/>
          </p:cNvPicPr>
          <p:nvPr/>
        </p:nvPicPr>
        <p:blipFill>
          <a:blip r:embed="rId4"/>
          <a:srcRect t="39562" r="9836" b="1"/>
          <a:stretch/>
        </p:blipFill>
        <p:spPr>
          <a:xfrm>
            <a:off x="7512373" y="2279844"/>
            <a:ext cx="4273227" cy="26388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D42C243-A520-863A-CC28-38F570ECE5C0}"/>
              </a:ext>
            </a:extLst>
          </p:cNvPr>
          <p:cNvSpPr txBox="1"/>
          <p:nvPr/>
        </p:nvSpPr>
        <p:spPr>
          <a:xfrm>
            <a:off x="9317286" y="1638753"/>
            <a:ext cx="877163" cy="461665"/>
          </a:xfrm>
          <a:prstGeom prst="rect">
            <a:avLst/>
          </a:prstGeom>
          <a:noFill/>
        </p:spPr>
        <p:txBody>
          <a:bodyPr wrap="none" rtlCol="0">
            <a:spAutoFit/>
          </a:bodyPr>
          <a:lstStyle/>
          <a:p>
            <a:r>
              <a:rPr lang="en-ZA" sz="2400" b="1" dirty="0">
                <a:latin typeface="Century Gothic" panose="020B0502020202020204" pitchFamily="34" charset="0"/>
              </a:rPr>
              <a:t>2024</a:t>
            </a:r>
          </a:p>
        </p:txBody>
      </p:sp>
    </p:spTree>
    <p:extLst>
      <p:ext uri="{BB962C8B-B14F-4D97-AF65-F5344CB8AC3E}">
        <p14:creationId xmlns:p14="http://schemas.microsoft.com/office/powerpoint/2010/main" val="9733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A62EE7-7A91-2E8F-11D4-DDCA58AB81EF}"/>
              </a:ext>
            </a:extLst>
          </p:cNvPr>
          <p:cNvPicPr>
            <a:picLocks noChangeAspect="1"/>
          </p:cNvPicPr>
          <p:nvPr/>
        </p:nvPicPr>
        <p:blipFill>
          <a:blip r:embed="rId2"/>
          <a:stretch>
            <a:fillRect/>
          </a:stretch>
        </p:blipFill>
        <p:spPr>
          <a:xfrm>
            <a:off x="235493" y="3614896"/>
            <a:ext cx="2606320" cy="183177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A8995E97-BBB9-2121-45DF-CCE637278673}"/>
              </a:ext>
            </a:extLst>
          </p:cNvPr>
          <p:cNvSpPr txBox="1"/>
          <p:nvPr/>
        </p:nvSpPr>
        <p:spPr>
          <a:xfrm>
            <a:off x="2502552" y="33678"/>
            <a:ext cx="834223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002060"/>
                </a:solidFill>
                <a:effectLst/>
                <a:uLnTx/>
                <a:uFillTx/>
                <a:latin typeface="Century Gothic" panose="020B0502020202020204" pitchFamily="34" charset="0"/>
              </a:rPr>
              <a:t>HUMAN SETTLEMENTS AND SPATIAL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88B4064-A60D-AEFC-2B86-6F29E3EC21A0}"/>
              </a:ext>
            </a:extLst>
          </p:cNvPr>
          <p:cNvSpPr txBox="1"/>
          <p:nvPr/>
        </p:nvSpPr>
        <p:spPr>
          <a:xfrm>
            <a:off x="77442" y="3030121"/>
            <a:ext cx="3047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Understanding </a:t>
            </a:r>
            <a:r>
              <a:rPr lang="en-ZA" sz="1600" b="1" dirty="0">
                <a:solidFill>
                  <a:srgbClr val="002060"/>
                </a:solidFill>
                <a:latin typeface="Century Gothic" panose="020B0502020202020204" pitchFamily="34" charset="0"/>
              </a:rPr>
              <a:t>I</a:t>
            </a:r>
            <a:r>
              <a:rPr kumimoji="0" lang="en-ZA" sz="1600" b="1" i="0" u="none" strike="noStrike" kern="1200" cap="none" spc="0" normalizeH="0" baseline="0" noProof="0" dirty="0" err="1">
                <a:ln>
                  <a:noFill/>
                </a:ln>
                <a:solidFill>
                  <a:srgbClr val="002060"/>
                </a:solidFill>
                <a:effectLst/>
                <a:uLnTx/>
                <a:uFillTx/>
                <a:latin typeface="Century Gothic" panose="020B0502020202020204" pitchFamily="34" charset="0"/>
              </a:rPr>
              <a:t>nformal</a:t>
            </a: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 Settlements and Vulnerability </a:t>
            </a:r>
          </a:p>
        </p:txBody>
      </p:sp>
      <p:pic>
        <p:nvPicPr>
          <p:cNvPr id="5" name="Content Placeholder 4">
            <a:extLst>
              <a:ext uri="{FF2B5EF4-FFF2-40B4-BE49-F238E27FC236}">
                <a16:creationId xmlns:a16="http://schemas.microsoft.com/office/drawing/2014/main" id="{978ED0F6-A3FE-FDF9-549C-8322A022499B}"/>
              </a:ext>
            </a:extLst>
          </p:cNvPr>
          <p:cNvPicPr>
            <a:picLocks noChangeAspect="1"/>
          </p:cNvPicPr>
          <p:nvPr/>
        </p:nvPicPr>
        <p:blipFill>
          <a:blip r:embed="rId3"/>
          <a:stretch>
            <a:fillRect/>
          </a:stretch>
        </p:blipFill>
        <p:spPr>
          <a:xfrm>
            <a:off x="8749790" y="1191930"/>
            <a:ext cx="3224143" cy="16648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A119E74-E9A1-7BC0-F4B8-5E334B0E28C2}"/>
              </a:ext>
            </a:extLst>
          </p:cNvPr>
          <p:cNvPicPr>
            <a:picLocks noChangeAspect="1"/>
          </p:cNvPicPr>
          <p:nvPr/>
        </p:nvPicPr>
        <p:blipFill>
          <a:blip r:embed="rId4"/>
          <a:stretch>
            <a:fillRect/>
          </a:stretch>
        </p:blipFill>
        <p:spPr>
          <a:xfrm>
            <a:off x="3040757" y="1413313"/>
            <a:ext cx="5493644" cy="79464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0FFCBBC-7CB6-258B-3F97-E829642D3547}"/>
              </a:ext>
            </a:extLst>
          </p:cNvPr>
          <p:cNvSpPr txBox="1"/>
          <p:nvPr/>
        </p:nvSpPr>
        <p:spPr>
          <a:xfrm>
            <a:off x="8860813" y="3040795"/>
            <a:ext cx="309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Infrastructure Management and Spatial </a:t>
            </a:r>
            <a:r>
              <a:rPr lang="en-ZA" sz="1600" b="1" dirty="0">
                <a:solidFill>
                  <a:srgbClr val="002060"/>
                </a:solidFill>
                <a:latin typeface="Century Gothic" panose="020B0502020202020204" pitchFamily="34" charset="0"/>
              </a:rPr>
              <a:t>P</a:t>
            </a:r>
            <a:r>
              <a:rPr kumimoji="0" lang="en-ZA" sz="1600" b="1" i="0" u="none" strike="noStrike" kern="1200" cap="none" spc="0" normalizeH="0" baseline="0" noProof="0" dirty="0" err="1">
                <a:ln>
                  <a:noFill/>
                </a:ln>
                <a:solidFill>
                  <a:srgbClr val="002060"/>
                </a:solidFill>
                <a:effectLst/>
                <a:uLnTx/>
                <a:uFillTx/>
                <a:latin typeface="Century Gothic" panose="020B0502020202020204" pitchFamily="34" charset="0"/>
              </a:rPr>
              <a:t>lanning</a:t>
            </a:r>
            <a:endPar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97FD7AD7-7640-D2B5-4BB1-FC3A35E4ACDF}"/>
              </a:ext>
            </a:extLst>
          </p:cNvPr>
          <p:cNvPicPr>
            <a:picLocks noChangeAspect="1"/>
          </p:cNvPicPr>
          <p:nvPr/>
        </p:nvPicPr>
        <p:blipFill>
          <a:blip r:embed="rId5"/>
          <a:stretch>
            <a:fillRect/>
          </a:stretch>
        </p:blipFill>
        <p:spPr>
          <a:xfrm>
            <a:off x="8749790" y="3614896"/>
            <a:ext cx="3156489" cy="18595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543D3DF-10CD-ABB7-AA4C-C1F2515F2F43}"/>
              </a:ext>
            </a:extLst>
          </p:cNvPr>
          <p:cNvSpPr txBox="1"/>
          <p:nvPr/>
        </p:nvSpPr>
        <p:spPr>
          <a:xfrm>
            <a:off x="77442" y="594674"/>
            <a:ext cx="29633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Mapping and Monitoring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Human settlements</a:t>
            </a:r>
          </a:p>
        </p:txBody>
      </p:sp>
      <p:pic>
        <p:nvPicPr>
          <p:cNvPr id="10" name="Content Placeholder 6">
            <a:extLst>
              <a:ext uri="{FF2B5EF4-FFF2-40B4-BE49-F238E27FC236}">
                <a16:creationId xmlns:a16="http://schemas.microsoft.com/office/drawing/2014/main" id="{95903448-4126-2B02-F5C6-8F6463DC0263}"/>
              </a:ext>
            </a:extLst>
          </p:cNvPr>
          <p:cNvPicPr>
            <a:picLocks noChangeAspect="1"/>
          </p:cNvPicPr>
          <p:nvPr/>
        </p:nvPicPr>
        <p:blipFill>
          <a:blip r:embed="rId6"/>
          <a:stretch>
            <a:fillRect/>
          </a:stretch>
        </p:blipFill>
        <p:spPr>
          <a:xfrm>
            <a:off x="4611088" y="3374395"/>
            <a:ext cx="2707938" cy="205167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B4FC275-A656-C0AB-93E6-8666F9344588}"/>
              </a:ext>
            </a:extLst>
          </p:cNvPr>
          <p:cNvSpPr txBox="1"/>
          <p:nvPr/>
        </p:nvSpPr>
        <p:spPr>
          <a:xfrm>
            <a:off x="4520052" y="3006823"/>
            <a:ext cx="3140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Surface</a:t>
            </a:r>
            <a:r>
              <a:rPr kumimoji="0" lang="en-ZA" sz="1800" b="1" i="0" u="none" strike="noStrike" kern="1200" cap="none" spc="0" normalizeH="0" baseline="0" noProof="0" dirty="0">
                <a:ln>
                  <a:noFill/>
                </a:ln>
                <a:solidFill>
                  <a:srgbClr val="002060"/>
                </a:solidFill>
                <a:effectLst/>
                <a:uLnTx/>
                <a:uFillTx/>
                <a:latin typeface="Century Gothic" panose="020B0502020202020204" pitchFamily="34" charset="0"/>
              </a:rPr>
              <a:t> Heat Vulnerability </a:t>
            </a:r>
          </a:p>
        </p:txBody>
      </p:sp>
      <p:pic>
        <p:nvPicPr>
          <p:cNvPr id="12" name="Picture 11">
            <a:extLst>
              <a:ext uri="{FF2B5EF4-FFF2-40B4-BE49-F238E27FC236}">
                <a16:creationId xmlns:a16="http://schemas.microsoft.com/office/drawing/2014/main" id="{896CB8A2-19E6-4093-8CD9-1546D6D84A51}"/>
              </a:ext>
            </a:extLst>
          </p:cNvPr>
          <p:cNvPicPr>
            <a:picLocks noChangeAspect="1"/>
          </p:cNvPicPr>
          <p:nvPr/>
        </p:nvPicPr>
        <p:blipFill>
          <a:blip r:embed="rId7"/>
          <a:stretch>
            <a:fillRect/>
          </a:stretch>
        </p:blipFill>
        <p:spPr>
          <a:xfrm>
            <a:off x="235493" y="1163721"/>
            <a:ext cx="2435990" cy="175901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78B4501-D87E-107A-51C4-83B84861E729}"/>
              </a:ext>
            </a:extLst>
          </p:cNvPr>
          <p:cNvSpPr txBox="1"/>
          <p:nvPr/>
        </p:nvSpPr>
        <p:spPr>
          <a:xfrm>
            <a:off x="8986636" y="887062"/>
            <a:ext cx="28440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2060"/>
                </a:solidFill>
                <a:effectLst/>
                <a:uLnTx/>
                <a:uFillTx/>
                <a:latin typeface="Century Gothic" panose="020B0502020202020204" pitchFamily="34" charset="0"/>
              </a:rPr>
              <a:t>Monitoring and Evaluation </a:t>
            </a:r>
          </a:p>
        </p:txBody>
      </p:sp>
    </p:spTree>
    <p:extLst>
      <p:ext uri="{BB962C8B-B14F-4D97-AF65-F5344CB8AC3E}">
        <p14:creationId xmlns:p14="http://schemas.microsoft.com/office/powerpoint/2010/main" val="148991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5CB200-ADB4-CBBB-CA4E-408DEBE4D0D1}"/>
              </a:ext>
            </a:extLst>
          </p:cNvPr>
          <p:cNvSpPr txBox="1"/>
          <p:nvPr/>
        </p:nvSpPr>
        <p:spPr>
          <a:xfrm>
            <a:off x="3959702" y="2187897"/>
            <a:ext cx="7394098" cy="1006475"/>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2800" b="1" i="0" u="none" strike="noStrike" cap="none" spc="0" normalizeH="0" baseline="0" noProof="0">
                <a:ln>
                  <a:noFill/>
                </a:ln>
                <a:effectLst/>
                <a:uLnTx/>
                <a:uFillTx/>
                <a:latin typeface="+mj-lt"/>
                <a:ea typeface="+mj-ea"/>
                <a:cs typeface="+mj-cs"/>
              </a:rPr>
              <a:t>INDUSTRIAL DEVELOPMENT OR INNOVATION FUNDING</a:t>
            </a:r>
          </a:p>
          <a:p>
            <a:pPr marL="0" marR="0" lvl="0" indent="0" fontAlgn="auto">
              <a:lnSpc>
                <a:spcPct val="90000"/>
              </a:lnSpc>
              <a:spcBef>
                <a:spcPct val="0"/>
              </a:spcBef>
              <a:spcAft>
                <a:spcPts val="600"/>
              </a:spcAft>
              <a:buClrTx/>
              <a:buSzTx/>
              <a:tabLst/>
              <a:defRPr/>
            </a:pPr>
            <a:endParaRPr kumimoji="0" lang="en-US" sz="2800" b="0" i="0" u="none" strike="noStrike" cap="none" spc="0" normalizeH="0" baseline="0" noProof="0">
              <a:ln>
                <a:noFill/>
              </a:ln>
              <a:effectLst/>
              <a:uLnTx/>
              <a:uFillTx/>
              <a:latin typeface="+mj-lt"/>
              <a:ea typeface="+mj-ea"/>
              <a:cs typeface="+mj-cs"/>
            </a:endParaRPr>
          </a:p>
        </p:txBody>
      </p:sp>
      <p:sp>
        <p:nvSpPr>
          <p:cNvPr id="3" name="TextBox 2">
            <a:extLst>
              <a:ext uri="{FF2B5EF4-FFF2-40B4-BE49-F238E27FC236}">
                <a16:creationId xmlns:a16="http://schemas.microsoft.com/office/drawing/2014/main" id="{6CAEC22D-4F04-C884-DA81-6BF747548C8C}"/>
              </a:ext>
            </a:extLst>
          </p:cNvPr>
          <p:cNvSpPr txBox="1"/>
          <p:nvPr/>
        </p:nvSpPr>
        <p:spPr>
          <a:xfrm>
            <a:off x="3959702" y="3286448"/>
            <a:ext cx="7394098" cy="1655762"/>
          </a:xfrm>
          <a:prstGeom prst="rect">
            <a:avLst/>
          </a:prstGeom>
        </p:spPr>
        <p:txBody>
          <a:bodyPr vert="horz" lIns="91440" tIns="45720" rIns="91440" bIns="45720" rtlCol="0">
            <a:normAutofit/>
          </a:bodyPr>
          <a:lstStyle/>
          <a:p>
            <a:pPr lvl="0">
              <a:lnSpc>
                <a:spcPct val="90000"/>
              </a:lnSpc>
              <a:spcBef>
                <a:spcPts val="1000"/>
              </a:spcBef>
            </a:pPr>
            <a:r>
              <a:rPr lang="en-US" sz="2400"/>
              <a:t>cccresource management</a:t>
            </a:r>
          </a:p>
        </p:txBody>
      </p:sp>
      <p:pic>
        <p:nvPicPr>
          <p:cNvPr id="5" name="Picture 4" descr="A blue sky with clouds&#10;&#10;AI-generated content may be incorrect.">
            <a:extLst>
              <a:ext uri="{FF2B5EF4-FFF2-40B4-BE49-F238E27FC236}">
                <a16:creationId xmlns:a16="http://schemas.microsoft.com/office/drawing/2014/main" id="{710428EE-41DF-50B9-F2DB-5ADF0D8AD17A}"/>
              </a:ext>
            </a:extLst>
          </p:cNvPr>
          <p:cNvPicPr>
            <a:picLocks noChangeAspect="1"/>
          </p:cNvPicPr>
          <p:nvPr/>
        </p:nvPicPr>
        <p:blipFill>
          <a:blip r:embed="rId2"/>
          <a:stretch>
            <a:fillRect/>
          </a:stretch>
        </p:blipFill>
        <p:spPr>
          <a:xfrm>
            <a:off x="0" y="1188250"/>
            <a:ext cx="12192000" cy="3535679"/>
          </a:xfrm>
          <a:prstGeom prst="rect">
            <a:avLst/>
          </a:prstGeom>
          <a:noFill/>
        </p:spPr>
      </p:pic>
      <p:pic>
        <p:nvPicPr>
          <p:cNvPr id="6" name="Picture 5" descr="A blue and white poster with blue circles and images">
            <a:extLst>
              <a:ext uri="{FF2B5EF4-FFF2-40B4-BE49-F238E27FC236}">
                <a16:creationId xmlns:a16="http://schemas.microsoft.com/office/drawing/2014/main" id="{217E622F-B02D-AB7C-197E-56B21CD48E49}"/>
              </a:ext>
            </a:extLst>
          </p:cNvPr>
          <p:cNvPicPr>
            <a:picLocks noChangeAspect="1"/>
          </p:cNvPicPr>
          <p:nvPr/>
        </p:nvPicPr>
        <p:blipFill>
          <a:blip r:embed="rId3"/>
          <a:stretch>
            <a:fillRect/>
          </a:stretch>
        </p:blipFill>
        <p:spPr>
          <a:xfrm>
            <a:off x="3409203" y="3570642"/>
            <a:ext cx="5439830" cy="33348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16C1A41-6219-169A-2579-09EA0F442853}"/>
              </a:ext>
            </a:extLst>
          </p:cNvPr>
          <p:cNvSpPr txBox="1"/>
          <p:nvPr/>
        </p:nvSpPr>
        <p:spPr>
          <a:xfrm>
            <a:off x="2325572" y="224638"/>
            <a:ext cx="834223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002060"/>
                </a:solidFill>
                <a:effectLst/>
                <a:uLnTx/>
                <a:uFillTx/>
                <a:latin typeface="Century Gothic" panose="020B0502020202020204" pitchFamily="34" charset="0"/>
              </a:rPr>
              <a:t>INNOVATION FUND FOR START-UPs and SMMEs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152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64DA-446F-E105-DD8C-982CBC158163}"/>
              </a:ext>
            </a:extLst>
          </p:cNvPr>
          <p:cNvSpPr>
            <a:spLocks noGrp="1"/>
          </p:cNvSpPr>
          <p:nvPr>
            <p:ph type="title"/>
          </p:nvPr>
        </p:nvSpPr>
        <p:spPr>
          <a:xfrm>
            <a:off x="1393588" y="-421"/>
            <a:ext cx="10487516" cy="838975"/>
          </a:xfrm>
        </p:spPr>
        <p:txBody>
          <a:bodyPr>
            <a:normAutofit/>
          </a:bodyPr>
          <a:lstStyle/>
          <a:p>
            <a:r>
              <a:rPr lang="en-ZA" sz="2800" b="1" dirty="0">
                <a:solidFill>
                  <a:srgbClr val="002060"/>
                </a:solidFill>
                <a:latin typeface="Century Gothic" panose="020B0502020202020204" pitchFamily="34" charset="0"/>
              </a:rPr>
              <a:t>KEY PRIORITY AREAS, ACHIEVEMENTS AND A WAY FORWARD</a:t>
            </a:r>
          </a:p>
        </p:txBody>
      </p:sp>
      <p:sp>
        <p:nvSpPr>
          <p:cNvPr id="3" name="TextBox 2">
            <a:extLst>
              <a:ext uri="{FF2B5EF4-FFF2-40B4-BE49-F238E27FC236}">
                <a16:creationId xmlns:a16="http://schemas.microsoft.com/office/drawing/2014/main" id="{CA346EB0-183B-2BA3-6B40-5AB17EE20037}"/>
              </a:ext>
            </a:extLst>
          </p:cNvPr>
          <p:cNvSpPr txBox="1"/>
          <p:nvPr/>
        </p:nvSpPr>
        <p:spPr>
          <a:xfrm>
            <a:off x="5885687" y="838553"/>
            <a:ext cx="6129529" cy="581697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n-GB" sz="2000" b="1" dirty="0">
                <a:solidFill>
                  <a:schemeClr val="bg1"/>
                </a:solidFill>
                <a:latin typeface="Century Gothic" panose="020B0502020202020204" pitchFamily="34" charset="0"/>
                <a:cs typeface="Times New Roman" panose="02020603050405020304" pitchFamily="18" charset="0"/>
              </a:rPr>
              <a:t>Committed to Contribute to CEOS’ Working Groups and VCs</a:t>
            </a:r>
          </a:p>
          <a:p>
            <a:pPr marL="342900" lvl="0" indent="-342900" algn="just">
              <a:buFont typeface="Symbol" panose="05050102010706020507" pitchFamily="18" charset="2"/>
              <a:buChar char=""/>
            </a:pPr>
            <a:r>
              <a:rPr lang="en-GB" dirty="0" err="1">
                <a:solidFill>
                  <a:schemeClr val="bg1"/>
                </a:solidFill>
                <a:latin typeface="Century Gothic" panose="020B0502020202020204" pitchFamily="34" charset="0"/>
                <a:cs typeface="Times New Roman" panose="02020603050405020304" pitchFamily="18" charset="0"/>
              </a:rPr>
              <a:t>WGCapD</a:t>
            </a:r>
            <a:r>
              <a:rPr lang="en-GB" dirty="0">
                <a:solidFill>
                  <a:schemeClr val="bg1"/>
                </a:solidFill>
                <a:latin typeface="Century Gothic" panose="020B0502020202020204" pitchFamily="34" charset="0"/>
                <a:cs typeface="Times New Roman" panose="02020603050405020304" pitchFamily="18" charset="0"/>
              </a:rPr>
              <a:t> (Dan Matsapola)</a:t>
            </a:r>
          </a:p>
          <a:p>
            <a:pPr marL="342900" lvl="0"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CEOS Working Groups - </a:t>
            </a:r>
            <a:r>
              <a:rPr lang="en-GB" dirty="0" err="1">
                <a:solidFill>
                  <a:schemeClr val="bg1"/>
                </a:solidFill>
                <a:latin typeface="Century Gothic" panose="020B0502020202020204" pitchFamily="34" charset="0"/>
                <a:cs typeface="Times New Roman" panose="02020603050405020304" pitchFamily="18" charset="0"/>
              </a:rPr>
              <a:t>WGClimate</a:t>
            </a:r>
            <a:r>
              <a:rPr lang="en-GB" dirty="0">
                <a:solidFill>
                  <a:schemeClr val="bg1"/>
                </a:solidFill>
                <a:latin typeface="Century Gothic" panose="020B0502020202020204" pitchFamily="34" charset="0"/>
                <a:cs typeface="Times New Roman" panose="02020603050405020304" pitchFamily="18" charset="0"/>
              </a:rPr>
              <a:t>; </a:t>
            </a:r>
            <a:r>
              <a:rPr lang="en-GB" dirty="0" err="1">
                <a:solidFill>
                  <a:schemeClr val="bg1"/>
                </a:solidFill>
                <a:latin typeface="Century Gothic" panose="020B0502020202020204" pitchFamily="34" charset="0"/>
                <a:cs typeface="Times New Roman" panose="02020603050405020304" pitchFamily="18" charset="0"/>
              </a:rPr>
              <a:t>WGDisasters</a:t>
            </a:r>
            <a:r>
              <a:rPr lang="en-GB" dirty="0">
                <a:solidFill>
                  <a:schemeClr val="bg1"/>
                </a:solidFill>
                <a:latin typeface="Century Gothic" panose="020B0502020202020204" pitchFamily="34" charset="0"/>
                <a:cs typeface="Times New Roman" panose="02020603050405020304" pitchFamily="18" charset="0"/>
              </a:rPr>
              <a:t>; WGISS; WGCV etc</a:t>
            </a:r>
          </a:p>
          <a:p>
            <a:pPr marL="800100" lvl="1" indent="-342900" algn="just">
              <a:buFont typeface="Symbol" panose="05050102010706020507" pitchFamily="18" charset="2"/>
              <a:buChar char=""/>
            </a:pPr>
            <a:endParaRPr lang="en-GB" dirty="0">
              <a:solidFill>
                <a:schemeClr val="bg1"/>
              </a:solidFill>
              <a:latin typeface="Century Gothic" panose="020B0502020202020204" pitchFamily="34" charset="0"/>
              <a:cs typeface="Times New Roman" panose="02020603050405020304" pitchFamily="18" charset="0"/>
            </a:endParaRPr>
          </a:p>
          <a:p>
            <a:pPr marL="342900"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Other achievements</a:t>
            </a:r>
          </a:p>
          <a:p>
            <a:pPr marL="800100" lvl="1"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SANSA appointed as UN-SPIDER Regional Support Office for the SADC region in 2024.</a:t>
            </a:r>
          </a:p>
          <a:p>
            <a:pPr marL="800100" lvl="1"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SANSA-UN-SPIDER training on the International Charter Space and Major Disasters in Pretoria, South Africa, September 2025.</a:t>
            </a:r>
          </a:p>
          <a:p>
            <a:pPr marL="800100" lvl="1"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SANSA is a Signatory for Space Climate Observatory (SCO)</a:t>
            </a:r>
          </a:p>
          <a:p>
            <a:pPr marL="800100" lvl="1" indent="-342900" algn="just">
              <a:buFont typeface="Symbol" panose="05050102010706020507" pitchFamily="18" charset="2"/>
              <a:buChar char=""/>
            </a:pPr>
            <a:r>
              <a:rPr lang="en-GB" dirty="0">
                <a:solidFill>
                  <a:schemeClr val="bg1"/>
                </a:solidFill>
                <a:latin typeface="Century Gothic" panose="020B0502020202020204" pitchFamily="34" charset="0"/>
                <a:cs typeface="Times New Roman" panose="02020603050405020304" pitchFamily="18" charset="0"/>
              </a:rPr>
              <a:t>SANSA launched the Natural Resources Management Programme – aligning with the CEOS Chair Theme on “Unlocking EO for Society”.</a:t>
            </a:r>
          </a:p>
          <a:p>
            <a:pPr lvl="1" algn="just"/>
            <a:endParaRPr lang="en-GB" sz="2000" dirty="0">
              <a:solidFill>
                <a:schemeClr val="bg1"/>
              </a:solidFill>
              <a:latin typeface="Century Gothic" panose="020B0502020202020204" pitchFamily="34" charset="0"/>
              <a:cs typeface="Times New Roman" panose="02020603050405020304" pitchFamily="18" charset="0"/>
            </a:endParaRPr>
          </a:p>
          <a:p>
            <a:pPr marL="800100" lvl="1" indent="-342900" algn="just">
              <a:buFont typeface="Symbol" panose="05050102010706020507" pitchFamily="18" charset="2"/>
              <a:buChar char=""/>
            </a:pPr>
            <a:endParaRPr lang="en-GB" sz="2000" dirty="0">
              <a:solidFill>
                <a:schemeClr val="bg1"/>
              </a:solidFill>
              <a:latin typeface="Century Gothic" panose="020B0502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59BE666-AFD9-81BC-A2A4-40ABDF2A633D}"/>
              </a:ext>
            </a:extLst>
          </p:cNvPr>
          <p:cNvSpPr txBox="1"/>
          <p:nvPr/>
        </p:nvSpPr>
        <p:spPr>
          <a:xfrm>
            <a:off x="3" y="838557"/>
            <a:ext cx="5785102" cy="581697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GB" sz="2400" b="1" dirty="0">
                <a:solidFill>
                  <a:schemeClr val="bg1"/>
                </a:solidFill>
                <a:latin typeface="Century Gothic" panose="020B0502020202020204" pitchFamily="34" charset="0"/>
                <a:cs typeface="Times New Roman" panose="02020603050405020304" pitchFamily="18" charset="0"/>
              </a:rPr>
              <a:t>Key Priorities (Development of EO based Decision Support tools)</a:t>
            </a:r>
          </a:p>
          <a:p>
            <a:pPr marL="342900" lvl="0" indent="-342900" algn="just">
              <a:buFont typeface="Symbol" panose="05050102010706020507" pitchFamily="18" charset="2"/>
              <a:buChar char=""/>
            </a:pPr>
            <a:endParaRPr lang="en-GB" sz="2400" b="1" dirty="0">
              <a:solidFill>
                <a:schemeClr val="bg1"/>
              </a:solidFill>
              <a:latin typeface="Century Gothic" panose="020B0502020202020204" pitchFamily="34" charset="0"/>
              <a:cs typeface="Times New Roman" panose="02020603050405020304" pitchFamily="18" charset="0"/>
            </a:endParaRP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Disaster management</a:t>
            </a:r>
          </a:p>
          <a:p>
            <a:pPr marL="34290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Atmosphere (e.g. Air quality)</a:t>
            </a:r>
          </a:p>
          <a:p>
            <a:pPr marL="34290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Water resource management</a:t>
            </a: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Agriculture </a:t>
            </a:r>
          </a:p>
          <a:p>
            <a:pPr marL="34290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Ecosystem and Biodiversity</a:t>
            </a: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Build environment (incl. Human settlement, Infrastructure)</a:t>
            </a: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Energy</a:t>
            </a: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Mining</a:t>
            </a:r>
          </a:p>
          <a:p>
            <a:pPr marL="342900" lvl="0" indent="-342900" algn="just">
              <a:buFont typeface="Symbol" panose="05050102010706020507" pitchFamily="18" charset="2"/>
              <a:buChar char=""/>
            </a:pPr>
            <a:r>
              <a:rPr lang="en-GB" sz="2000" dirty="0">
                <a:solidFill>
                  <a:schemeClr val="bg1"/>
                </a:solidFill>
                <a:latin typeface="Century Gothic" panose="020B0502020202020204" pitchFamily="34" charset="0"/>
                <a:cs typeface="Times New Roman" panose="02020603050405020304" pitchFamily="18" charset="0"/>
              </a:rPr>
              <a:t>Marine and Maritime</a:t>
            </a:r>
          </a:p>
          <a:p>
            <a:pPr marL="342900" lvl="0" indent="-342900" algn="just">
              <a:buFont typeface="Symbol" panose="05050102010706020507" pitchFamily="18" charset="2"/>
              <a:buChar char=""/>
            </a:pPr>
            <a:endParaRPr lang="en-GB" sz="2000" dirty="0">
              <a:solidFill>
                <a:schemeClr val="bg1"/>
              </a:solidFill>
              <a:latin typeface="Century Gothic" panose="020B0502020202020204" pitchFamily="34" charset="0"/>
              <a:cs typeface="Times New Roman" panose="02020603050405020304" pitchFamily="18" charset="0"/>
            </a:endParaRPr>
          </a:p>
          <a:p>
            <a:pPr lvl="0" algn="just"/>
            <a:endParaRPr lang="en-GB" sz="2000" dirty="0">
              <a:solidFill>
                <a:schemeClr val="bg1"/>
              </a:solidFill>
              <a:latin typeface="Century Gothic" panose="020B0502020202020204" pitchFamily="34" charset="0"/>
              <a:cs typeface="Times New Roman" panose="02020603050405020304" pitchFamily="18" charset="0"/>
            </a:endParaRPr>
          </a:p>
          <a:p>
            <a:pPr marL="342900" lvl="0" indent="-342900" algn="just">
              <a:buFont typeface="Symbol" panose="05050102010706020507" pitchFamily="18" charset="2"/>
              <a:buChar char=""/>
            </a:pPr>
            <a:endParaRPr lang="en-GB" sz="2000" dirty="0">
              <a:solidFill>
                <a:schemeClr val="bg1"/>
              </a:solidFill>
              <a:latin typeface="Century Gothic" panose="020B0502020202020204" pitchFamily="34" charset="0"/>
              <a:cs typeface="Times New Roman" panose="02020603050405020304" pitchFamily="18" charset="0"/>
            </a:endParaRPr>
          </a:p>
          <a:p>
            <a:pPr marL="342900" lvl="0" indent="-342900" algn="just">
              <a:buFont typeface="Symbol" panose="05050102010706020507" pitchFamily="18" charset="2"/>
              <a:buChar char=""/>
            </a:pPr>
            <a:endParaRPr lang="en-GB" sz="2000" dirty="0">
              <a:solidFill>
                <a:schemeClr val="bg1"/>
              </a:solidFill>
              <a:latin typeface="Century Gothic" panose="020B0502020202020204" pitchFamily="34" charset="0"/>
              <a:cs typeface="Times New Roman" panose="02020603050405020304" pitchFamily="18" charset="0"/>
            </a:endParaRPr>
          </a:p>
          <a:p>
            <a:pPr marL="342900" lvl="0" indent="-342900" algn="just">
              <a:buFont typeface="Symbol" panose="05050102010706020507" pitchFamily="18" charset="2"/>
              <a:buChar char=""/>
            </a:pPr>
            <a:endParaRPr lang="en-GB" sz="2000" dirty="0">
              <a:solidFill>
                <a:schemeClr val="bg1"/>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99044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22F45A-4FFE-64C0-85CE-6AD133693DAE}"/>
              </a:ext>
            </a:extLst>
          </p:cNvPr>
          <p:cNvSpPr>
            <a:spLocks noGrp="1"/>
          </p:cNvSpPr>
          <p:nvPr>
            <p:ph idx="1"/>
          </p:nvPr>
        </p:nvSpPr>
        <p:spPr>
          <a:xfrm>
            <a:off x="86264" y="554969"/>
            <a:ext cx="11999344" cy="4275824"/>
          </a:xfrm>
        </p:spPr>
        <p:txBody>
          <a:bodyPr>
            <a:normAutofit/>
          </a:bodyPr>
          <a:lstStyle/>
          <a:p>
            <a:pPr marL="0" indent="0">
              <a:buNone/>
            </a:pPr>
            <a:r>
              <a:rPr lang="en-ZA" dirty="0"/>
              <a:t>                            </a:t>
            </a:r>
          </a:p>
          <a:p>
            <a:pPr marL="0" indent="0">
              <a:buNone/>
            </a:pPr>
            <a:endParaRPr lang="en-ZA" dirty="0"/>
          </a:p>
          <a:p>
            <a:pPr marL="0" indent="0">
              <a:buNone/>
            </a:pPr>
            <a:endParaRPr lang="en-ZA" dirty="0"/>
          </a:p>
          <a:p>
            <a:pPr marL="0" indent="0">
              <a:buNone/>
            </a:pPr>
            <a:endParaRPr lang="en-ZA" dirty="0"/>
          </a:p>
          <a:p>
            <a:pPr marL="0" indent="0" algn="ctr">
              <a:buNone/>
            </a:pPr>
            <a:r>
              <a:rPr lang="en-ZA" b="1" dirty="0"/>
              <a:t>                      </a:t>
            </a:r>
            <a:endParaRPr lang="en-ZA" sz="3200" b="1" dirty="0">
              <a:solidFill>
                <a:srgbClr val="275B95"/>
              </a:solidFill>
            </a:endParaRPr>
          </a:p>
          <a:p>
            <a:pPr marL="0" indent="0" algn="ctr">
              <a:buNone/>
            </a:pPr>
            <a:endParaRPr lang="en-ZA" sz="3200" b="1" dirty="0">
              <a:solidFill>
                <a:srgbClr val="275B95"/>
              </a:solidFill>
            </a:endParaRPr>
          </a:p>
          <a:p>
            <a:pPr marL="0" indent="0" algn="ctr">
              <a:buNone/>
            </a:pPr>
            <a:r>
              <a:rPr lang="en-ZA" sz="3200" b="1" dirty="0">
                <a:solidFill>
                  <a:srgbClr val="275B95"/>
                </a:solidFill>
              </a:rPr>
              <a:t>Thank you!</a:t>
            </a:r>
          </a:p>
          <a:p>
            <a:pPr marL="0" indent="0" algn="ctr">
              <a:buNone/>
            </a:pPr>
            <a:endParaRPr lang="en-ZA" sz="3200" b="1" dirty="0">
              <a:solidFill>
                <a:srgbClr val="275B95"/>
              </a:solidFill>
            </a:endParaRPr>
          </a:p>
          <a:p>
            <a:pPr marL="0" indent="0" algn="ctr">
              <a:buNone/>
            </a:pPr>
            <a:r>
              <a:rPr lang="en-ZA" sz="3200" b="1" dirty="0">
                <a:solidFill>
                  <a:srgbClr val="275B95"/>
                </a:solidFill>
              </a:rPr>
              <a:t>aramoelo@sansa.org.za</a:t>
            </a:r>
          </a:p>
        </p:txBody>
      </p:sp>
    </p:spTree>
    <p:extLst>
      <p:ext uri="{BB962C8B-B14F-4D97-AF65-F5344CB8AC3E}">
        <p14:creationId xmlns:p14="http://schemas.microsoft.com/office/powerpoint/2010/main" val="3685793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A4A945-F4DB-B7C2-64F7-0FC40151C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F537A-89A3-A14E-B3C6-663F5D2C1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blue and black circle with dots&#10;&#10;AI-generated content may be incorrect.">
            <a:extLst>
              <a:ext uri="{FF2B5EF4-FFF2-40B4-BE49-F238E27FC236}">
                <a16:creationId xmlns:a16="http://schemas.microsoft.com/office/drawing/2014/main" id="{49D41D6D-C18A-B112-5682-8C69554E246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20862" y="-21186"/>
            <a:ext cx="4298328" cy="6879186"/>
          </a:xfrm>
          <a:prstGeom prst="rect">
            <a:avLst/>
          </a:prstGeom>
        </p:spPr>
      </p:pic>
      <p:sp>
        <p:nvSpPr>
          <p:cNvPr id="7" name="Oval 6">
            <a:extLst>
              <a:ext uri="{FF2B5EF4-FFF2-40B4-BE49-F238E27FC236}">
                <a16:creationId xmlns:a16="http://schemas.microsoft.com/office/drawing/2014/main" id="{7A1A5F2B-82E0-7614-6199-DB5D5AA81E44}"/>
              </a:ext>
            </a:extLst>
          </p:cNvPr>
          <p:cNvSpPr/>
          <p:nvPr/>
        </p:nvSpPr>
        <p:spPr>
          <a:xfrm>
            <a:off x="2231022" y="461890"/>
            <a:ext cx="5936128" cy="5941685"/>
          </a:xfrm>
          <a:prstGeom prst="ellipse">
            <a:avLst/>
          </a:prstGeom>
          <a:ln/>
        </p:spPr>
        <p:style>
          <a:lnRef idx="0">
            <a:schemeClr val="accent1"/>
          </a:lnRef>
          <a:fillRef idx="1003">
            <a:schemeClr val="dk2"/>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54FBFE1-B8BD-6E1A-0A59-7C8C7536149A}"/>
              </a:ext>
            </a:extLst>
          </p:cNvPr>
          <p:cNvSpPr txBox="1"/>
          <p:nvPr/>
        </p:nvSpPr>
        <p:spPr>
          <a:xfrm>
            <a:off x="8812530" y="2035691"/>
            <a:ext cx="29520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OUR MANDATE</a:t>
            </a:r>
          </a:p>
        </p:txBody>
      </p:sp>
      <p:sp>
        <p:nvSpPr>
          <p:cNvPr id="14" name="TextBox 13">
            <a:extLst>
              <a:ext uri="{FF2B5EF4-FFF2-40B4-BE49-F238E27FC236}">
                <a16:creationId xmlns:a16="http://schemas.microsoft.com/office/drawing/2014/main" id="{469C964B-C38F-BEE2-6D20-B1348B911A49}"/>
              </a:ext>
            </a:extLst>
          </p:cNvPr>
          <p:cNvSpPr txBox="1"/>
          <p:nvPr/>
        </p:nvSpPr>
        <p:spPr>
          <a:xfrm>
            <a:off x="2415881" y="1570576"/>
            <a:ext cx="5566410" cy="45550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“...Provide for the promotion and use of space and cooperation in space-related activities, foster research in space science, advance scientific engineering through human capital and support the creation of an environment conducive to industrial development in space technologies within the framework of national government policy...</a:t>
            </a:r>
            <a:r>
              <a:rPr kumimoji="0" lang="en-GB" sz="20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DB32BC-3FBD-76D1-44A8-6865CD633080}"/>
              </a:ext>
            </a:extLst>
          </p:cNvPr>
          <p:cNvSpPr txBox="1"/>
          <p:nvPr/>
        </p:nvSpPr>
        <p:spPr>
          <a:xfrm>
            <a:off x="10983935" y="6319605"/>
            <a:ext cx="270510" cy="369332"/>
          </a:xfrm>
          <a:prstGeom prst="rect">
            <a:avLst/>
          </a:prstGeom>
          <a:noFill/>
        </p:spPr>
        <p:txBody>
          <a:bodyPr wrap="square" rtlCol="0">
            <a:spAutoFit/>
          </a:bodyPr>
          <a:lstStyle/>
          <a:p>
            <a:r>
              <a:rPr lang="en-ZA" dirty="0">
                <a:solidFill>
                  <a:schemeClr val="bg1"/>
                </a:solidFill>
              </a:rPr>
              <a:t>4</a:t>
            </a:r>
          </a:p>
        </p:txBody>
      </p:sp>
    </p:spTree>
    <p:extLst>
      <p:ext uri="{BB962C8B-B14F-4D97-AF65-F5344CB8AC3E}">
        <p14:creationId xmlns:p14="http://schemas.microsoft.com/office/powerpoint/2010/main" val="222116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8512-B491-9A68-ECAD-F19896EDAF2B}"/>
              </a:ext>
            </a:extLst>
          </p:cNvPr>
          <p:cNvSpPr txBox="1"/>
          <p:nvPr/>
        </p:nvSpPr>
        <p:spPr>
          <a:xfrm>
            <a:off x="0" y="68262"/>
            <a:ext cx="12192000" cy="461665"/>
          </a:xfrm>
          <a:prstGeom prst="rect">
            <a:avLst/>
          </a:prstGeom>
          <a:noFill/>
        </p:spPr>
        <p:txBody>
          <a:bodyPr wrap="square">
            <a:spAutoFit/>
          </a:bodyPr>
          <a:lstStyle/>
          <a:p>
            <a:pPr algn="ctr"/>
            <a:r>
              <a:rPr lang="en-GB" sz="2400" b="1" kern="1400" dirty="0">
                <a:solidFill>
                  <a:srgbClr val="002060"/>
                </a:solidFill>
                <a:latin typeface="Century Gothic" panose="020B0502020202020204" pitchFamily="34" charset="0"/>
                <a:cs typeface="Times New Roman" panose="02020603050405020304" pitchFamily="18" charset="0"/>
              </a:rPr>
              <a:t>STRATEGIC FOCUS AREAS AND PILLARS OF THE RAMP-UP PHASE FOR 2025–2030</a:t>
            </a:r>
            <a:endParaRPr lang="en-US" sz="2400" b="1" kern="1400" dirty="0">
              <a:solidFill>
                <a:srgbClr val="002060"/>
              </a:solidFill>
              <a:latin typeface="Century Gothic" panose="020B0502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5EDCF1F-37A4-F1A1-8664-AF2FAE7AE0E9}"/>
              </a:ext>
            </a:extLst>
          </p:cNvPr>
          <p:cNvPicPr>
            <a:picLocks noChangeAspect="1"/>
          </p:cNvPicPr>
          <p:nvPr/>
        </p:nvPicPr>
        <p:blipFill>
          <a:blip r:embed="rId2"/>
          <a:stretch>
            <a:fillRect/>
          </a:stretch>
        </p:blipFill>
        <p:spPr>
          <a:xfrm>
            <a:off x="1727199" y="461664"/>
            <a:ext cx="8363057" cy="5244191"/>
          </a:xfrm>
          <a:prstGeom prst="rect">
            <a:avLst/>
          </a:prstGeom>
        </p:spPr>
      </p:pic>
      <p:sp>
        <p:nvSpPr>
          <p:cNvPr id="10" name="TextBox 9">
            <a:extLst>
              <a:ext uri="{FF2B5EF4-FFF2-40B4-BE49-F238E27FC236}">
                <a16:creationId xmlns:a16="http://schemas.microsoft.com/office/drawing/2014/main" id="{C24FC5A8-CDC5-ED90-8429-9646C940F038}"/>
              </a:ext>
            </a:extLst>
          </p:cNvPr>
          <p:cNvSpPr txBox="1"/>
          <p:nvPr/>
        </p:nvSpPr>
        <p:spPr>
          <a:xfrm>
            <a:off x="11807416" y="6572806"/>
            <a:ext cx="270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12" name="TextBox 11">
            <a:extLst>
              <a:ext uri="{FF2B5EF4-FFF2-40B4-BE49-F238E27FC236}">
                <a16:creationId xmlns:a16="http://schemas.microsoft.com/office/drawing/2014/main" id="{E3AB074D-1E25-A98B-D53B-4E1E0FB27F00}"/>
              </a:ext>
            </a:extLst>
          </p:cNvPr>
          <p:cNvSpPr txBox="1"/>
          <p:nvPr/>
        </p:nvSpPr>
        <p:spPr>
          <a:xfrm>
            <a:off x="11655016" y="6420406"/>
            <a:ext cx="270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Tree>
    <p:extLst>
      <p:ext uri="{BB962C8B-B14F-4D97-AF65-F5344CB8AC3E}">
        <p14:creationId xmlns:p14="http://schemas.microsoft.com/office/powerpoint/2010/main" val="336137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8EFB5-E636-61A0-0C85-05BF94A7CE4D}"/>
              </a:ext>
            </a:extLst>
          </p:cNvPr>
          <p:cNvSpPr txBox="1"/>
          <p:nvPr/>
        </p:nvSpPr>
        <p:spPr>
          <a:xfrm>
            <a:off x="3048000" y="532869"/>
            <a:ext cx="6096000" cy="523220"/>
          </a:xfrm>
          <a:prstGeom prst="rect">
            <a:avLst/>
          </a:prstGeom>
          <a:noFill/>
        </p:spPr>
        <p:txBody>
          <a:bodyPr wrap="square">
            <a:spAutoFit/>
          </a:bodyPr>
          <a:lstStyle/>
          <a:p>
            <a:pPr algn="ctr"/>
            <a:r>
              <a:rPr lang="en-US" sz="2800" b="1" dirty="0">
                <a:solidFill>
                  <a:srgbClr val="002060"/>
                </a:solidFill>
                <a:latin typeface="Century Gothic" panose="020B0502020202020204" pitchFamily="34" charset="0"/>
              </a:rPr>
              <a:t>KEY PROGRAMMES</a:t>
            </a:r>
            <a:endParaRPr lang="en-ZA" sz="2800" b="1" dirty="0">
              <a:solidFill>
                <a:srgbClr val="002060"/>
              </a:solidFill>
            </a:endParaRPr>
          </a:p>
        </p:txBody>
      </p:sp>
      <p:pic>
        <p:nvPicPr>
          <p:cNvPr id="4" name="Picture 3">
            <a:extLst>
              <a:ext uri="{FF2B5EF4-FFF2-40B4-BE49-F238E27FC236}">
                <a16:creationId xmlns:a16="http://schemas.microsoft.com/office/drawing/2014/main" id="{AA7A8919-A688-122F-36B4-DBB595A025D0}"/>
              </a:ext>
            </a:extLst>
          </p:cNvPr>
          <p:cNvPicPr>
            <a:picLocks noChangeAspect="1"/>
          </p:cNvPicPr>
          <p:nvPr/>
        </p:nvPicPr>
        <p:blipFill>
          <a:blip r:embed="rId2"/>
          <a:stretch>
            <a:fillRect/>
          </a:stretch>
        </p:blipFill>
        <p:spPr>
          <a:xfrm>
            <a:off x="23186" y="1772913"/>
            <a:ext cx="12168814" cy="26463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298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6F5FBF-948E-BCBF-097A-75504BA0B679}"/>
              </a:ext>
            </a:extLst>
          </p:cNvPr>
          <p:cNvSpPr/>
          <p:nvPr/>
        </p:nvSpPr>
        <p:spPr>
          <a:xfrm>
            <a:off x="2972141" y="1119328"/>
            <a:ext cx="2935603" cy="16562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latin typeface="Century Gothic" panose="020B0502020202020204" pitchFamily="34" charset="0"/>
              </a:rPr>
              <a:t>Data Products and Services</a:t>
            </a:r>
            <a:endParaRPr lang="en-ZA" b="1" dirty="0">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9FF029A5-49C4-8439-6A44-8447A52E519A}"/>
              </a:ext>
            </a:extLst>
          </p:cNvPr>
          <p:cNvSpPr/>
          <p:nvPr/>
        </p:nvSpPr>
        <p:spPr>
          <a:xfrm>
            <a:off x="6303541" y="1119328"/>
            <a:ext cx="2916318" cy="165626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dirty="0">
              <a:latin typeface="Century Gothic" panose="020B0502020202020204" pitchFamily="34" charset="0"/>
            </a:endParaRPr>
          </a:p>
          <a:p>
            <a:pPr algn="ctr"/>
            <a:r>
              <a:rPr lang="en-US" b="1" dirty="0">
                <a:latin typeface="Century Gothic" panose="020B0502020202020204" pitchFamily="34" charset="0"/>
              </a:rPr>
              <a:t>Research, Application and Development</a:t>
            </a:r>
            <a:endParaRPr lang="en-ZA" b="1" dirty="0">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74678957-CAD7-3EEF-24C9-DFF0DC982F17}"/>
              </a:ext>
            </a:extLst>
          </p:cNvPr>
          <p:cNvSpPr/>
          <p:nvPr/>
        </p:nvSpPr>
        <p:spPr>
          <a:xfrm>
            <a:off x="6303540" y="3236007"/>
            <a:ext cx="2931460" cy="17460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latin typeface="Century Gothic" panose="020B0502020202020204" pitchFamily="34" charset="0"/>
              </a:rPr>
              <a:t>Space Education</a:t>
            </a:r>
            <a:endParaRPr lang="en-ZA" b="1"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9220D251-2407-F7DE-C96C-ED2222A6DAB5}"/>
              </a:ext>
            </a:extLst>
          </p:cNvPr>
          <p:cNvSpPr/>
          <p:nvPr/>
        </p:nvSpPr>
        <p:spPr>
          <a:xfrm>
            <a:off x="2956999" y="3236007"/>
            <a:ext cx="2935602" cy="17460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atin typeface="Century Gothic" panose="020B0502020202020204" pitchFamily="34" charset="0"/>
              </a:rPr>
              <a:t>Data Systems and Management</a:t>
            </a:r>
          </a:p>
          <a:p>
            <a:pPr algn="ctr"/>
            <a:r>
              <a:rPr lang="en-US" b="1" dirty="0">
                <a:latin typeface="Century Gothic" panose="020B0502020202020204" pitchFamily="34" charset="0"/>
              </a:rPr>
              <a:t>(infrastructure)</a:t>
            </a:r>
            <a:endParaRPr lang="en-ZA" b="1" dirty="0">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BA17472C-686B-427C-C33C-381236DB6464}"/>
              </a:ext>
            </a:extLst>
          </p:cNvPr>
          <p:cNvSpPr/>
          <p:nvPr/>
        </p:nvSpPr>
        <p:spPr>
          <a:xfrm>
            <a:off x="2956999" y="6038306"/>
            <a:ext cx="6278002" cy="52765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latin typeface="Century Gothic" panose="020B0502020202020204" pitchFamily="34" charset="0"/>
              </a:rPr>
              <a:t>Sector and Business Development</a:t>
            </a:r>
            <a:endParaRPr lang="en-ZA" b="1" dirty="0">
              <a:latin typeface="Century Gothic" panose="020B0502020202020204" pitchFamily="34" charset="0"/>
            </a:endParaRPr>
          </a:p>
        </p:txBody>
      </p:sp>
      <p:sp>
        <p:nvSpPr>
          <p:cNvPr id="7" name="Arrow: Curved Right 6">
            <a:extLst>
              <a:ext uri="{FF2B5EF4-FFF2-40B4-BE49-F238E27FC236}">
                <a16:creationId xmlns:a16="http://schemas.microsoft.com/office/drawing/2014/main" id="{34EB94F6-6347-5BFA-479A-FE7F459E11BA}"/>
              </a:ext>
            </a:extLst>
          </p:cNvPr>
          <p:cNvSpPr/>
          <p:nvPr/>
        </p:nvSpPr>
        <p:spPr>
          <a:xfrm>
            <a:off x="5214322" y="2502183"/>
            <a:ext cx="770626" cy="1293962"/>
          </a:xfrm>
          <a:prstGeom prst="curv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ZA">
              <a:solidFill>
                <a:schemeClr val="tx1"/>
              </a:solidFill>
              <a:latin typeface="Century Gothic" panose="020B0502020202020204" pitchFamily="34" charset="0"/>
            </a:endParaRPr>
          </a:p>
        </p:txBody>
      </p:sp>
      <p:sp>
        <p:nvSpPr>
          <p:cNvPr id="8" name="Arrow: Curved Left 7">
            <a:extLst>
              <a:ext uri="{FF2B5EF4-FFF2-40B4-BE49-F238E27FC236}">
                <a16:creationId xmlns:a16="http://schemas.microsoft.com/office/drawing/2014/main" id="{03B726DC-CFFA-918B-F006-6A4955EC8FC4}"/>
              </a:ext>
            </a:extLst>
          </p:cNvPr>
          <p:cNvSpPr/>
          <p:nvPr/>
        </p:nvSpPr>
        <p:spPr>
          <a:xfrm rot="10800000" flipH="1">
            <a:off x="6000091" y="2403731"/>
            <a:ext cx="770626" cy="1293962"/>
          </a:xfrm>
          <a:prstGeom prst="curved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ZA">
              <a:solidFill>
                <a:schemeClr val="tx1"/>
              </a:solidFill>
              <a:latin typeface="Century Gothic" panose="020B0502020202020204" pitchFamily="34" charset="0"/>
            </a:endParaRPr>
          </a:p>
        </p:txBody>
      </p:sp>
      <p:sp>
        <p:nvSpPr>
          <p:cNvPr id="9" name="Arrow: Down 8">
            <a:extLst>
              <a:ext uri="{FF2B5EF4-FFF2-40B4-BE49-F238E27FC236}">
                <a16:creationId xmlns:a16="http://schemas.microsoft.com/office/drawing/2014/main" id="{4E571657-9D1D-DFA1-783E-A08E6C909C79}"/>
              </a:ext>
            </a:extLst>
          </p:cNvPr>
          <p:cNvSpPr/>
          <p:nvPr/>
        </p:nvSpPr>
        <p:spPr>
          <a:xfrm>
            <a:off x="5623745" y="5080548"/>
            <a:ext cx="537712" cy="88852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ZA">
              <a:latin typeface="Century Gothic" panose="020B0502020202020204" pitchFamily="34" charset="0"/>
            </a:endParaRPr>
          </a:p>
        </p:txBody>
      </p:sp>
      <p:sp>
        <p:nvSpPr>
          <p:cNvPr id="10" name="Arrow: Down 9">
            <a:extLst>
              <a:ext uri="{FF2B5EF4-FFF2-40B4-BE49-F238E27FC236}">
                <a16:creationId xmlns:a16="http://schemas.microsoft.com/office/drawing/2014/main" id="{EA0CEC52-F5C9-20E7-0DAB-59B0DF92A438}"/>
              </a:ext>
            </a:extLst>
          </p:cNvPr>
          <p:cNvSpPr/>
          <p:nvPr/>
        </p:nvSpPr>
        <p:spPr>
          <a:xfrm rot="10800000">
            <a:off x="6116548" y="5011311"/>
            <a:ext cx="537712" cy="88852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ZA">
              <a:latin typeface="Century Gothic" panose="020B0502020202020204" pitchFamily="34" charset="0"/>
            </a:endParaRPr>
          </a:p>
        </p:txBody>
      </p:sp>
      <p:sp>
        <p:nvSpPr>
          <p:cNvPr id="11" name="TextBox 10">
            <a:extLst>
              <a:ext uri="{FF2B5EF4-FFF2-40B4-BE49-F238E27FC236}">
                <a16:creationId xmlns:a16="http://schemas.microsoft.com/office/drawing/2014/main" id="{41873D9B-F65D-D87F-4466-6B9D49667DC4}"/>
              </a:ext>
            </a:extLst>
          </p:cNvPr>
          <p:cNvSpPr txBox="1"/>
          <p:nvPr/>
        </p:nvSpPr>
        <p:spPr>
          <a:xfrm>
            <a:off x="621085" y="135695"/>
            <a:ext cx="10543032" cy="523220"/>
          </a:xfrm>
          <a:prstGeom prst="rect">
            <a:avLst/>
          </a:prstGeom>
          <a:noFill/>
        </p:spPr>
        <p:txBody>
          <a:bodyPr wrap="square">
            <a:spAutoFit/>
          </a:bodyPr>
          <a:lstStyle/>
          <a:p>
            <a:pPr algn="ctr"/>
            <a:r>
              <a:rPr lang="en-US" sz="2800" b="1" dirty="0">
                <a:solidFill>
                  <a:srgbClr val="275B95"/>
                </a:solidFill>
                <a:latin typeface="Century Gothic" panose="020B0502020202020204" pitchFamily="34" charset="0"/>
              </a:rPr>
              <a:t>Earth Observation </a:t>
            </a:r>
            <a:r>
              <a:rPr lang="en-US" sz="2800" b="1" dirty="0" err="1">
                <a:solidFill>
                  <a:srgbClr val="275B95"/>
                </a:solidFill>
                <a:latin typeface="Century Gothic" panose="020B0502020202020204" pitchFamily="34" charset="0"/>
              </a:rPr>
              <a:t>Programme</a:t>
            </a:r>
            <a:r>
              <a:rPr lang="en-US" sz="2800" b="1" dirty="0">
                <a:solidFill>
                  <a:srgbClr val="275B95"/>
                </a:solidFill>
                <a:latin typeface="Century Gothic" panose="020B0502020202020204" pitchFamily="34" charset="0"/>
              </a:rPr>
              <a:t> @ SANSA</a:t>
            </a:r>
            <a:endParaRPr lang="en-ZA" sz="2800" b="1" dirty="0">
              <a:solidFill>
                <a:srgbClr val="275B95"/>
              </a:solidFill>
            </a:endParaRPr>
          </a:p>
        </p:txBody>
      </p:sp>
    </p:spTree>
    <p:extLst>
      <p:ext uri="{BB962C8B-B14F-4D97-AF65-F5344CB8AC3E}">
        <p14:creationId xmlns:p14="http://schemas.microsoft.com/office/powerpoint/2010/main" val="2351604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1DF6-E856-215D-FC00-8E1DE1E997CE}"/>
              </a:ext>
            </a:extLst>
          </p:cNvPr>
          <p:cNvSpPr>
            <a:spLocks noGrp="1"/>
          </p:cNvSpPr>
          <p:nvPr>
            <p:ph type="title"/>
          </p:nvPr>
        </p:nvSpPr>
        <p:spPr>
          <a:xfrm>
            <a:off x="374855" y="282550"/>
            <a:ext cx="11817145" cy="462576"/>
          </a:xfrm>
        </p:spPr>
        <p:txBody>
          <a:bodyPr>
            <a:noAutofit/>
          </a:bodyPr>
          <a:lstStyle/>
          <a:p>
            <a:pPr algn="ctr"/>
            <a:r>
              <a:rPr lang="en-ZA" b="1" dirty="0">
                <a:solidFill>
                  <a:srgbClr val="002060"/>
                </a:solidFill>
                <a:latin typeface="Century Gothic" panose="020B0502020202020204" pitchFamily="34" charset="0"/>
              </a:rPr>
              <a:t>DEVELOPMENT OF DECISION SUPPORT TOOLS FOR VARIOUS THEMATIC AREAS</a:t>
            </a:r>
          </a:p>
        </p:txBody>
      </p:sp>
      <p:pic>
        <p:nvPicPr>
          <p:cNvPr id="4" name="Picture 3">
            <a:extLst>
              <a:ext uri="{FF2B5EF4-FFF2-40B4-BE49-F238E27FC236}">
                <a16:creationId xmlns:a16="http://schemas.microsoft.com/office/drawing/2014/main" id="{ADA6CE09-3A98-9F6B-26A4-D84FB98AA191}"/>
              </a:ext>
            </a:extLst>
          </p:cNvPr>
          <p:cNvPicPr>
            <a:picLocks noChangeAspect="1"/>
          </p:cNvPicPr>
          <p:nvPr/>
        </p:nvPicPr>
        <p:blipFill>
          <a:blip r:embed="rId3"/>
          <a:stretch>
            <a:fillRect/>
          </a:stretch>
        </p:blipFill>
        <p:spPr>
          <a:xfrm>
            <a:off x="1698912" y="1031098"/>
            <a:ext cx="8975131" cy="4642755"/>
          </a:xfrm>
          <a:prstGeom prst="rect">
            <a:avLst/>
          </a:prstGeom>
        </p:spPr>
      </p:pic>
    </p:spTree>
    <p:extLst>
      <p:ext uri="{BB962C8B-B14F-4D97-AF65-F5344CB8AC3E}">
        <p14:creationId xmlns:p14="http://schemas.microsoft.com/office/powerpoint/2010/main" val="67422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09D2C749-D8F4-071B-3D54-4A1AE1791572}"/>
              </a:ext>
            </a:extLst>
          </p:cNvPr>
          <p:cNvSpPr txBox="1">
            <a:spLocks/>
          </p:cNvSpPr>
          <p:nvPr/>
        </p:nvSpPr>
        <p:spPr>
          <a:xfrm>
            <a:off x="1559892" y="-35851"/>
            <a:ext cx="8534400" cy="868363"/>
          </a:xfrm>
          <a:prstGeom prst="rect">
            <a:avLst/>
          </a:prstGeom>
          <a:noFill/>
          <a:ln>
            <a:no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a:spcBef>
                <a:spcPts val="1000"/>
              </a:spcBef>
            </a:pPr>
            <a:r>
              <a:rPr lang="en-ZA" sz="2800" b="1" dirty="0">
                <a:solidFill>
                  <a:srgbClr val="002060"/>
                </a:solidFill>
                <a:ea typeface="+mn-ea"/>
                <a:cs typeface="+mn-cs"/>
              </a:rPr>
              <a:t>DISASTER MANAGEMENT SUPPORT TOOL (1)</a:t>
            </a:r>
          </a:p>
        </p:txBody>
      </p:sp>
      <p:pic>
        <p:nvPicPr>
          <p:cNvPr id="3" name="Picture 2">
            <a:extLst>
              <a:ext uri="{FF2B5EF4-FFF2-40B4-BE49-F238E27FC236}">
                <a16:creationId xmlns:a16="http://schemas.microsoft.com/office/drawing/2014/main" id="{BBD58153-B38C-DBE5-711B-1572C10CEF49}"/>
              </a:ext>
            </a:extLst>
          </p:cNvPr>
          <p:cNvPicPr>
            <a:picLocks noChangeAspect="1"/>
          </p:cNvPicPr>
          <p:nvPr/>
        </p:nvPicPr>
        <p:blipFill>
          <a:blip r:embed="rId3"/>
          <a:srcRect t="12850"/>
          <a:stretch>
            <a:fillRect/>
          </a:stretch>
        </p:blipFill>
        <p:spPr>
          <a:xfrm>
            <a:off x="3479321" y="983546"/>
            <a:ext cx="4566637" cy="4064909"/>
          </a:xfrm>
          <a:prstGeom prst="rect">
            <a:avLst/>
          </a:prstGeom>
        </p:spPr>
      </p:pic>
      <p:sp>
        <p:nvSpPr>
          <p:cNvPr id="2" name="Google Shape;177;p9">
            <a:extLst>
              <a:ext uri="{FF2B5EF4-FFF2-40B4-BE49-F238E27FC236}">
                <a16:creationId xmlns:a16="http://schemas.microsoft.com/office/drawing/2014/main" id="{D12E9DA8-66F7-39E2-C099-DD246AEE19E3}"/>
              </a:ext>
            </a:extLst>
          </p:cNvPr>
          <p:cNvSpPr txBox="1"/>
          <p:nvPr/>
        </p:nvSpPr>
        <p:spPr>
          <a:xfrm>
            <a:off x="106581" y="819715"/>
            <a:ext cx="3081640" cy="418264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Century Gothic" panose="020B0502020202020204" pitchFamily="34" charset="0"/>
              <a:ea typeface="Calibri"/>
              <a:cs typeface="Calibri"/>
            </a:endParaRPr>
          </a:p>
          <a:p>
            <a:pPr marL="285750" indent="-285750">
              <a:buFont typeface="Arial" panose="020B0604020202020204" pitchFamily="34" charset="0"/>
              <a:buChar char="•"/>
            </a:pPr>
            <a:r>
              <a:rPr lang="en-US" sz="1600" b="1" dirty="0">
                <a:solidFill>
                  <a:schemeClr val="accent1"/>
                </a:solidFill>
                <a:latin typeface="Century Gothic" panose="020B0502020202020204" pitchFamily="34" charset="0"/>
              </a:rPr>
              <a:t>Objectives: Web-based rapid flood mapping tool</a:t>
            </a:r>
          </a:p>
          <a:p>
            <a:pPr marL="742950" lvl="1" indent="-285750">
              <a:buFont typeface="Arial" panose="020B0604020202020204" pitchFamily="34" charset="0"/>
              <a:buChar char="•"/>
            </a:pPr>
            <a:r>
              <a:rPr lang="en-US" sz="1600" dirty="0">
                <a:solidFill>
                  <a:schemeClr val="accent1"/>
                </a:solidFill>
                <a:latin typeface="Century Gothic" panose="020B0502020202020204" pitchFamily="34" charset="0"/>
              </a:rPr>
              <a:t>Frequency: ad-hoc (when flooding occurs) </a:t>
            </a:r>
            <a:endParaRPr lang="en-US" sz="1600" dirty="0">
              <a:solidFill>
                <a:schemeClr val="accent1"/>
              </a:solidFill>
              <a:latin typeface="Century Gothic" panose="020B0502020202020204" pitchFamily="34" charset="0"/>
              <a:ea typeface="Calibri"/>
              <a:cs typeface="Calibri"/>
            </a:endParaRPr>
          </a:p>
          <a:p>
            <a:pPr marL="342900" indent="-342900">
              <a:buFont typeface="Courier New" panose="02070309020205020404" pitchFamily="49" charset="0"/>
              <a:buChar char="o"/>
            </a:pPr>
            <a:endParaRPr lang="en-US" sz="1600" dirty="0">
              <a:solidFill>
                <a:schemeClr val="accent1"/>
              </a:solidFill>
              <a:latin typeface="Century Gothic" panose="020B0502020202020204" pitchFamily="34" charset="0"/>
            </a:endParaRPr>
          </a:p>
          <a:p>
            <a:pPr marL="342900" indent="-342900">
              <a:buFont typeface="Courier New" panose="02070309020205020404" pitchFamily="49" charset="0"/>
              <a:buChar char="o"/>
            </a:pPr>
            <a:endParaRPr lang="en-US" sz="1600" dirty="0">
              <a:solidFill>
                <a:schemeClr val="accent1"/>
              </a:solidFill>
              <a:latin typeface="Century Gothic" panose="020B0502020202020204" pitchFamily="34" charset="0"/>
            </a:endParaRPr>
          </a:p>
          <a:p>
            <a:pPr marL="285750" indent="-285750">
              <a:buFont typeface="Arial" panose="020B0604020202020204" pitchFamily="34" charset="0"/>
              <a:buChar char="•"/>
            </a:pPr>
            <a:r>
              <a:rPr lang="en-US" sz="1600" b="1" dirty="0">
                <a:solidFill>
                  <a:schemeClr val="accent1"/>
                </a:solidFill>
                <a:latin typeface="Century Gothic" panose="020B0502020202020204" pitchFamily="34" charset="0"/>
              </a:rPr>
              <a:t>Parameters monitored</a:t>
            </a:r>
            <a:r>
              <a:rPr lang="en-US" sz="1600" dirty="0">
                <a:solidFill>
                  <a:schemeClr val="accent1"/>
                </a:solidFill>
                <a:latin typeface="Century Gothic" panose="020B0502020202020204" pitchFamily="34" charset="0"/>
              </a:rPr>
              <a:t>:</a:t>
            </a:r>
            <a:endParaRPr lang="en-US" sz="1600" dirty="0">
              <a:solidFill>
                <a:schemeClr val="accent1"/>
              </a:solidFill>
              <a:latin typeface="Century Gothic" panose="020B0502020202020204" pitchFamily="34" charset="0"/>
              <a:ea typeface="Calibri"/>
              <a:cs typeface="Calibri"/>
            </a:endParaRPr>
          </a:p>
          <a:p>
            <a:pPr marL="742950" lvl="1" indent="-285750">
              <a:buFont typeface="Arial" panose="020B0604020202020204" pitchFamily="34" charset="0"/>
              <a:buChar char="•"/>
            </a:pPr>
            <a:r>
              <a:rPr lang="en-US" sz="1600" dirty="0">
                <a:solidFill>
                  <a:schemeClr val="accent1"/>
                </a:solidFill>
                <a:latin typeface="Century Gothic" panose="020B0502020202020204" pitchFamily="34" charset="0"/>
              </a:rPr>
              <a:t>Rainfall received over flooded areas</a:t>
            </a:r>
            <a:endParaRPr lang="en-US" sz="1600" dirty="0">
              <a:solidFill>
                <a:schemeClr val="accent1"/>
              </a:solidFill>
              <a:latin typeface="Century Gothic" panose="020B0502020202020204" pitchFamily="34" charset="0"/>
              <a:ea typeface="Calibri"/>
              <a:cs typeface="Calibri"/>
            </a:endParaRPr>
          </a:p>
          <a:p>
            <a:pPr marL="742950" lvl="1" indent="-285750">
              <a:buFont typeface="Arial" panose="020B0604020202020204" pitchFamily="34" charset="0"/>
              <a:buChar char="•"/>
            </a:pPr>
            <a:r>
              <a:rPr lang="en-US" sz="1600" dirty="0">
                <a:solidFill>
                  <a:schemeClr val="accent1"/>
                </a:solidFill>
                <a:latin typeface="Century Gothic" panose="020B0502020202020204" pitchFamily="34" charset="0"/>
              </a:rPr>
              <a:t>Flooding extents</a:t>
            </a:r>
            <a:endParaRPr lang="en-US" sz="1600" dirty="0">
              <a:solidFill>
                <a:schemeClr val="accent1"/>
              </a:solidFill>
              <a:latin typeface="Century Gothic" panose="020B0502020202020204" pitchFamily="34" charset="0"/>
              <a:ea typeface="Calibri" panose="020F0502020204030204"/>
              <a:cs typeface="Calibri" panose="020F0502020204030204"/>
            </a:endParaRPr>
          </a:p>
          <a:p>
            <a:pPr marL="742950" lvl="1" indent="-285750">
              <a:buFont typeface="Arial" panose="020B0604020202020204" pitchFamily="34" charset="0"/>
              <a:buChar char="•"/>
            </a:pPr>
            <a:r>
              <a:rPr lang="en-US" sz="1600" dirty="0">
                <a:solidFill>
                  <a:schemeClr val="accent1"/>
                </a:solidFill>
                <a:latin typeface="Century Gothic" panose="020B0502020202020204" pitchFamily="34" charset="0"/>
              </a:rPr>
              <a:t>Mudslide extent</a:t>
            </a:r>
            <a:endParaRPr lang="en-US" sz="1600" dirty="0">
              <a:solidFill>
                <a:schemeClr val="accent1"/>
              </a:solidFill>
              <a:latin typeface="Century Gothic" panose="020B0502020202020204" pitchFamily="34" charset="0"/>
              <a:ea typeface="Calibri" panose="020F0502020204030204"/>
              <a:cs typeface="Calibri" panose="020F0502020204030204"/>
            </a:endParaRPr>
          </a:p>
          <a:p>
            <a:pPr marL="742950" lvl="1" indent="-285750">
              <a:buFont typeface="Arial" panose="020B0604020202020204" pitchFamily="34" charset="0"/>
              <a:buChar char="•"/>
            </a:pPr>
            <a:r>
              <a:rPr lang="en-US" sz="1600" dirty="0">
                <a:solidFill>
                  <a:schemeClr val="accent1"/>
                </a:solidFill>
                <a:latin typeface="Century Gothic" panose="020B0502020202020204" pitchFamily="34" charset="0"/>
              </a:rPr>
              <a:t>Human settlements, infrastructure affected</a:t>
            </a:r>
          </a:p>
          <a:p>
            <a:pPr marL="742950" lvl="1" indent="-285750">
              <a:buFont typeface="Arial" panose="020B0604020202020204" pitchFamily="34" charset="0"/>
              <a:buChar char="•"/>
            </a:pPr>
            <a:endParaRPr lang="en-US" sz="1600" dirty="0">
              <a:solidFill>
                <a:schemeClr val="accent1"/>
              </a:solidFill>
              <a:latin typeface="Century Gothic" panose="020B0502020202020204" pitchFamily="34" charset="0"/>
              <a:ea typeface="Calibri" panose="020F0502020204030204"/>
              <a:cs typeface="Calibri" panose="020F0502020204030204"/>
            </a:endParaRPr>
          </a:p>
          <a:p>
            <a:endParaRPr lang="en-US" sz="1600" dirty="0">
              <a:latin typeface="Century Gothic" panose="020B0502020202020204" pitchFamily="34" charset="0"/>
            </a:endParaRPr>
          </a:p>
        </p:txBody>
      </p:sp>
      <p:sp>
        <p:nvSpPr>
          <p:cNvPr id="6" name="TextBox 5">
            <a:extLst>
              <a:ext uri="{FF2B5EF4-FFF2-40B4-BE49-F238E27FC236}">
                <a16:creationId xmlns:a16="http://schemas.microsoft.com/office/drawing/2014/main" id="{7BBC63F6-4681-287A-A109-BAF6843729E7}"/>
              </a:ext>
            </a:extLst>
          </p:cNvPr>
          <p:cNvSpPr txBox="1"/>
          <p:nvPr/>
        </p:nvSpPr>
        <p:spPr>
          <a:xfrm>
            <a:off x="3081167" y="5138578"/>
            <a:ext cx="5215802" cy="276999"/>
          </a:xfrm>
          <a:prstGeom prst="rect">
            <a:avLst/>
          </a:prstGeom>
          <a:noFill/>
        </p:spPr>
        <p:txBody>
          <a:bodyPr wrap="square" rtlCol="0">
            <a:spAutoFit/>
          </a:bodyPr>
          <a:lstStyle/>
          <a:p>
            <a:pPr algn="ctr"/>
            <a:r>
              <a:rPr lang="en-US" sz="1200" b="1" dirty="0">
                <a:solidFill>
                  <a:srgbClr val="002060"/>
                </a:solidFill>
                <a:latin typeface="Century Gothic" panose="020B0502020202020204" pitchFamily="34" charset="0"/>
              </a:rPr>
              <a:t>Umgeni River – Kwazulu-Natal Province; South Africa</a:t>
            </a:r>
            <a:endParaRPr lang="en-ZA" sz="1200" b="1"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E2265783-7A33-6A35-3C72-D29187C29ACE}"/>
              </a:ext>
            </a:extLst>
          </p:cNvPr>
          <p:cNvPicPr>
            <a:picLocks noChangeAspect="1"/>
          </p:cNvPicPr>
          <p:nvPr/>
        </p:nvPicPr>
        <p:blipFill>
          <a:blip r:embed="rId4"/>
          <a:stretch>
            <a:fillRect/>
          </a:stretch>
        </p:blipFill>
        <p:spPr>
          <a:xfrm>
            <a:off x="9161928" y="862087"/>
            <a:ext cx="2878633" cy="1975358"/>
          </a:xfrm>
          <a:prstGeom prst="rect">
            <a:avLst/>
          </a:prstGeom>
        </p:spPr>
      </p:pic>
      <p:pic>
        <p:nvPicPr>
          <p:cNvPr id="5" name="Picture 4">
            <a:extLst>
              <a:ext uri="{FF2B5EF4-FFF2-40B4-BE49-F238E27FC236}">
                <a16:creationId xmlns:a16="http://schemas.microsoft.com/office/drawing/2014/main" id="{0EF3F487-3DA9-D668-43C3-473A1BDF8930}"/>
              </a:ext>
            </a:extLst>
          </p:cNvPr>
          <p:cNvPicPr>
            <a:picLocks noChangeAspect="1"/>
          </p:cNvPicPr>
          <p:nvPr/>
        </p:nvPicPr>
        <p:blipFill>
          <a:blip r:embed="rId5"/>
          <a:stretch>
            <a:fillRect/>
          </a:stretch>
        </p:blipFill>
        <p:spPr>
          <a:xfrm>
            <a:off x="9161928" y="3095550"/>
            <a:ext cx="2878634" cy="1944383"/>
          </a:xfrm>
          <a:prstGeom prst="rect">
            <a:avLst/>
          </a:prstGeom>
        </p:spPr>
      </p:pic>
      <p:sp>
        <p:nvSpPr>
          <p:cNvPr id="7" name="TextBox 6">
            <a:extLst>
              <a:ext uri="{FF2B5EF4-FFF2-40B4-BE49-F238E27FC236}">
                <a16:creationId xmlns:a16="http://schemas.microsoft.com/office/drawing/2014/main" id="{B48B30C3-5113-09DD-F6D5-3FD9ABCAF3C0}"/>
              </a:ext>
            </a:extLst>
          </p:cNvPr>
          <p:cNvSpPr txBox="1"/>
          <p:nvPr/>
        </p:nvSpPr>
        <p:spPr>
          <a:xfrm>
            <a:off x="8955741" y="5130056"/>
            <a:ext cx="3280295" cy="276999"/>
          </a:xfrm>
          <a:prstGeom prst="rect">
            <a:avLst/>
          </a:prstGeom>
          <a:noFill/>
        </p:spPr>
        <p:txBody>
          <a:bodyPr wrap="square" rtlCol="0">
            <a:spAutoFit/>
          </a:bodyPr>
          <a:lstStyle/>
          <a:p>
            <a:pPr algn="ctr"/>
            <a:r>
              <a:rPr lang="en-US" sz="1200" b="1" dirty="0">
                <a:solidFill>
                  <a:srgbClr val="002060"/>
                </a:solidFill>
                <a:latin typeface="Century Gothic" panose="020B0502020202020204" pitchFamily="34" charset="0"/>
              </a:rPr>
              <a:t>Linking Flood Risk To Property Information</a:t>
            </a:r>
            <a:endParaRPr lang="en-ZA" sz="12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98998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597-2679-F8DF-89A5-CD959DF11336}"/>
              </a:ext>
            </a:extLst>
          </p:cNvPr>
          <p:cNvSpPr>
            <a:spLocks noGrp="1"/>
          </p:cNvSpPr>
          <p:nvPr>
            <p:ph type="ctrTitle"/>
          </p:nvPr>
        </p:nvSpPr>
        <p:spPr>
          <a:xfrm>
            <a:off x="2580310" y="64008"/>
            <a:ext cx="6793636" cy="607439"/>
          </a:xfrm>
        </p:spPr>
        <p:txBody>
          <a:bodyPr>
            <a:normAutofit fontScale="90000"/>
          </a:bodyPr>
          <a:lstStyle/>
          <a:p>
            <a:r>
              <a:rPr lang="en-ZA" sz="2800" b="1" dirty="0">
                <a:solidFill>
                  <a:srgbClr val="002060"/>
                </a:solidFill>
                <a:latin typeface="Century Gothic" panose="020B0502020202020204" pitchFamily="34" charset="0"/>
              </a:rPr>
              <a:t>DISASTER MANAGEMENT SUPPORT TOOL (2)</a:t>
            </a:r>
            <a:endParaRPr lang="en-ZA" sz="2800" dirty="0">
              <a:latin typeface="Century Gothic" panose="020B0502020202020204" pitchFamily="34" charset="0"/>
            </a:endParaRPr>
          </a:p>
        </p:txBody>
      </p:sp>
      <p:pic>
        <p:nvPicPr>
          <p:cNvPr id="10" name="Picture 9" descr="A close-up of a cracked surface">
            <a:extLst>
              <a:ext uri="{FF2B5EF4-FFF2-40B4-BE49-F238E27FC236}">
                <a16:creationId xmlns:a16="http://schemas.microsoft.com/office/drawing/2014/main" id="{5E75B1FE-7FAB-04DE-0F8E-05DC60CBEE3A}"/>
              </a:ext>
            </a:extLst>
          </p:cNvPr>
          <p:cNvPicPr>
            <a:picLocks noChangeAspect="1"/>
          </p:cNvPicPr>
          <p:nvPr/>
        </p:nvPicPr>
        <p:blipFill>
          <a:blip r:embed="rId2"/>
          <a:stretch>
            <a:fillRect/>
          </a:stretch>
        </p:blipFill>
        <p:spPr>
          <a:xfrm>
            <a:off x="2457941" y="935441"/>
            <a:ext cx="6793635" cy="4710599"/>
          </a:xfrm>
          <a:prstGeom prst="rect">
            <a:avLst/>
          </a:prstGeom>
        </p:spPr>
      </p:pic>
    </p:spTree>
    <p:extLst>
      <p:ext uri="{BB962C8B-B14F-4D97-AF65-F5344CB8AC3E}">
        <p14:creationId xmlns:p14="http://schemas.microsoft.com/office/powerpoint/2010/main" val="95571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B7B0B-B9A4-FD10-6F79-41779DBE2664}"/>
              </a:ext>
            </a:extLst>
          </p:cNvPr>
          <p:cNvSpPr>
            <a:spLocks noGrp="1"/>
          </p:cNvSpPr>
          <p:nvPr>
            <p:ph type="ctrTitle"/>
          </p:nvPr>
        </p:nvSpPr>
        <p:spPr>
          <a:xfrm>
            <a:off x="1059486" y="128016"/>
            <a:ext cx="10379658" cy="600801"/>
          </a:xfrm>
        </p:spPr>
        <p:txBody>
          <a:bodyPr>
            <a:noAutofit/>
          </a:bodyPr>
          <a:lstStyle/>
          <a:p>
            <a:pPr algn="ctr"/>
            <a:r>
              <a:rPr lang="en-ZA" sz="2800" b="1" dirty="0">
                <a:solidFill>
                  <a:srgbClr val="002060"/>
                </a:solidFill>
              </a:rPr>
              <a:t>MONITORING OF AGRICULTURAL ACTIVITIES </a:t>
            </a:r>
          </a:p>
        </p:txBody>
      </p:sp>
      <p:pic>
        <p:nvPicPr>
          <p:cNvPr id="5" name="movie">
            <a:hlinkClick r:id="" action="ppaction://media"/>
            <a:extLst>
              <a:ext uri="{FF2B5EF4-FFF2-40B4-BE49-F238E27FC236}">
                <a16:creationId xmlns:a16="http://schemas.microsoft.com/office/drawing/2014/main" id="{4E9591E5-7ACB-75AC-058A-5DCAF60BE5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5544" y="1030569"/>
            <a:ext cx="8170121" cy="4595694"/>
          </a:xfrm>
          <a:prstGeom prst="rect">
            <a:avLst/>
          </a:prstGeom>
        </p:spPr>
      </p:pic>
      <p:sp>
        <p:nvSpPr>
          <p:cNvPr id="3" name="Title 1">
            <a:extLst>
              <a:ext uri="{FF2B5EF4-FFF2-40B4-BE49-F238E27FC236}">
                <a16:creationId xmlns:a16="http://schemas.microsoft.com/office/drawing/2014/main" id="{3B0DD033-E2DA-0FC3-F774-98EEDBF3F981}"/>
              </a:ext>
            </a:extLst>
          </p:cNvPr>
          <p:cNvSpPr txBox="1">
            <a:spLocks/>
          </p:cNvSpPr>
          <p:nvPr/>
        </p:nvSpPr>
        <p:spPr>
          <a:xfrm>
            <a:off x="70022" y="3900355"/>
            <a:ext cx="2435434" cy="4796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285750" indent="-285750">
              <a:buFont typeface="Arial" panose="020B0604020202020204" pitchFamily="34" charset="0"/>
              <a:buChar char="•"/>
            </a:pPr>
            <a:endParaRPr lang="en-ZA" sz="1800" dirty="0">
              <a:solidFill>
                <a:srgbClr val="002060"/>
              </a:solidFill>
            </a:endParaRPr>
          </a:p>
          <a:p>
            <a:pPr marL="285750" indent="-285750">
              <a:buFont typeface="Arial" panose="020B0604020202020204" pitchFamily="34" charset="0"/>
              <a:buChar char="•"/>
            </a:pPr>
            <a:endParaRPr lang="en-ZA" sz="1800" dirty="0">
              <a:solidFill>
                <a:srgbClr val="002060"/>
              </a:solidFill>
            </a:endParaRPr>
          </a:p>
          <a:p>
            <a:pPr marL="285750" indent="-285750">
              <a:buFont typeface="Arial" panose="020B0604020202020204" pitchFamily="34" charset="0"/>
              <a:buChar char="•"/>
            </a:pPr>
            <a:endParaRPr lang="en-ZA" sz="1800" dirty="0">
              <a:solidFill>
                <a:srgbClr val="002060"/>
              </a:solidFill>
            </a:endParaRPr>
          </a:p>
          <a:p>
            <a:r>
              <a:rPr lang="en-ZA" sz="1800" b="1" dirty="0">
                <a:solidFill>
                  <a:srgbClr val="002060"/>
                </a:solidFill>
              </a:rPr>
              <a:t>Applications</a:t>
            </a:r>
          </a:p>
          <a:p>
            <a:pPr marL="285750" indent="-285750">
              <a:buFont typeface="Arial" panose="020B0604020202020204" pitchFamily="34" charset="0"/>
              <a:buChar char="•"/>
            </a:pPr>
            <a:r>
              <a:rPr lang="en-ZA" sz="1800" dirty="0">
                <a:solidFill>
                  <a:srgbClr val="002060"/>
                </a:solidFill>
              </a:rPr>
              <a:t>Crop area</a:t>
            </a:r>
          </a:p>
          <a:p>
            <a:pPr marL="285750" indent="-285750">
              <a:buFont typeface="Arial" panose="020B0604020202020204" pitchFamily="34" charset="0"/>
              <a:buChar char="•"/>
            </a:pPr>
            <a:r>
              <a:rPr lang="en-ZA" sz="1800" dirty="0">
                <a:solidFill>
                  <a:srgbClr val="002060"/>
                </a:solidFill>
              </a:rPr>
              <a:t>Crop Performance</a:t>
            </a:r>
          </a:p>
          <a:p>
            <a:pPr marL="285750" indent="-285750">
              <a:buFont typeface="Arial" panose="020B0604020202020204" pitchFamily="34" charset="0"/>
              <a:buChar char="•"/>
            </a:pPr>
            <a:r>
              <a:rPr lang="en-ZA" sz="1800" dirty="0">
                <a:solidFill>
                  <a:srgbClr val="002060"/>
                </a:solidFill>
              </a:rPr>
              <a:t>Disease Detection  </a:t>
            </a:r>
          </a:p>
          <a:p>
            <a:pPr marL="285750" indent="-285750">
              <a:buFont typeface="Arial" panose="020B0604020202020204" pitchFamily="34" charset="0"/>
              <a:buChar char="•"/>
            </a:pPr>
            <a:r>
              <a:rPr lang="en-ZA" sz="1800" dirty="0">
                <a:solidFill>
                  <a:srgbClr val="002060"/>
                </a:solidFill>
              </a:rPr>
              <a:t>Yield Predictions</a:t>
            </a:r>
          </a:p>
          <a:p>
            <a:pPr marL="285750" indent="-285750">
              <a:buFont typeface="Arial" panose="020B0604020202020204" pitchFamily="34" charset="0"/>
              <a:buChar char="•"/>
            </a:pPr>
            <a:r>
              <a:rPr lang="en-ZA" sz="1800" dirty="0">
                <a:solidFill>
                  <a:srgbClr val="002060"/>
                </a:solidFill>
              </a:rPr>
              <a:t>Climate Smart Agric</a:t>
            </a:r>
          </a:p>
          <a:p>
            <a:endParaRPr lang="en-ZA" sz="1800" dirty="0">
              <a:solidFill>
                <a:srgbClr val="002060"/>
              </a:solidFill>
            </a:endParaRPr>
          </a:p>
        </p:txBody>
      </p:sp>
    </p:spTree>
    <p:extLst>
      <p:ext uri="{BB962C8B-B14F-4D97-AF65-F5344CB8AC3E}">
        <p14:creationId xmlns:p14="http://schemas.microsoft.com/office/powerpoint/2010/main" val="8401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840</TotalTime>
  <Words>737</Words>
  <Application>Microsoft Office PowerPoint</Application>
  <PresentationFormat>Widescreen</PresentationFormat>
  <Paragraphs>135</Paragraphs>
  <Slides>17</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vt:lpstr>
      <vt:lpstr>Aptos Display</vt:lpstr>
      <vt:lpstr>Arial</vt:lpstr>
      <vt:lpstr>Calibri</vt:lpstr>
      <vt:lpstr>Century Gothic</vt:lpstr>
      <vt:lpstr>Courier New</vt:lpstr>
      <vt:lpstr>Montserrat</vt:lpstr>
      <vt:lpstr>Symbol</vt:lpstr>
      <vt:lpstr>Wingdings</vt:lpstr>
      <vt:lpstr>Office Theme</vt:lpstr>
      <vt:lpstr>   SOUTH AFRICAN NATIONAL SPACE AGENCY      </vt:lpstr>
      <vt:lpstr>PowerPoint Presentation</vt:lpstr>
      <vt:lpstr>PowerPoint Presentation</vt:lpstr>
      <vt:lpstr>PowerPoint Presentation</vt:lpstr>
      <vt:lpstr>PowerPoint Presentation</vt:lpstr>
      <vt:lpstr>DEVELOPMENT OF DECISION SUPPORT TOOLS FOR VARIOUS THEMATIC AREAS</vt:lpstr>
      <vt:lpstr>PowerPoint Presentation</vt:lpstr>
      <vt:lpstr>DISASTER MANAGEMENT SUPPORT TOOL (2)</vt:lpstr>
      <vt:lpstr>MONITORING OF AGRICULTURAL ACTIVITIES </vt:lpstr>
      <vt:lpstr>PowerPoint Presentation</vt:lpstr>
      <vt:lpstr>PowerPoint Presentation</vt:lpstr>
      <vt:lpstr>AIR QUALITY INTELLIGENCE TOOL</vt:lpstr>
      <vt:lpstr>PowerPoint Presentation</vt:lpstr>
      <vt:lpstr>PowerPoint Presentation</vt:lpstr>
      <vt:lpstr>PowerPoint Presentation</vt:lpstr>
      <vt:lpstr>KEY PRIORITY AREAS, ACHIEVEMENTS AND A WAY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Asanda Ntisana</dc:creator>
  <cp:lastModifiedBy>Prof. Abel Ramoelo</cp:lastModifiedBy>
  <cp:revision>2</cp:revision>
  <dcterms:created xsi:type="dcterms:W3CDTF">2025-06-09T19:47:52Z</dcterms:created>
  <dcterms:modified xsi:type="dcterms:W3CDTF">2025-11-06T12:13:37Z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e036504-ffdc-49d0-8800-2a717b545941_Enabled">
    <vt:lpwstr>true</vt:lpwstr>
  </property>
  <property fmtid="{D5CDD505-2E9C-101B-9397-08002B2CF9AE}" pid="3" name="MSIP_Label_ee036504-ffdc-49d0-8800-2a717b545941_SetDate">
    <vt:lpwstr>2025-06-09T19:49:13Z</vt:lpwstr>
  </property>
  <property fmtid="{D5CDD505-2E9C-101B-9397-08002B2CF9AE}" pid="4" name="MSIP_Label_ee036504-ffdc-49d0-8800-2a717b545941_Method">
    <vt:lpwstr>Standard</vt:lpwstr>
  </property>
  <property fmtid="{D5CDD505-2E9C-101B-9397-08002B2CF9AE}" pid="5" name="MSIP_Label_ee036504-ffdc-49d0-8800-2a717b545941_Name">
    <vt:lpwstr>defa4170-0d19-0005-0004-bc88714345d2</vt:lpwstr>
  </property>
  <property fmtid="{D5CDD505-2E9C-101B-9397-08002B2CF9AE}" pid="6" name="MSIP_Label_ee036504-ffdc-49d0-8800-2a717b545941_SiteId">
    <vt:lpwstr>e0112018-a80c-491e-89d5-68f3d65e9b80</vt:lpwstr>
  </property>
  <property fmtid="{D5CDD505-2E9C-101B-9397-08002B2CF9AE}" pid="7" name="MSIP_Label_ee036504-ffdc-49d0-8800-2a717b545941_ActionId">
    <vt:lpwstr>261714df-694e-4ab3-a55d-4a5f879ef3d9</vt:lpwstr>
  </property>
  <property fmtid="{D5CDD505-2E9C-101B-9397-08002B2CF9AE}" pid="8" name="MSIP_Label_ee036504-ffdc-49d0-8800-2a717b545941_ContentBits">
    <vt:lpwstr>0</vt:lpwstr>
  </property>
  <property fmtid="{D5CDD505-2E9C-101B-9397-08002B2CF9AE}" pid="9" name="MSIP_Label_ee036504-ffdc-49d0-8800-2a717b545941_Tag">
    <vt:lpwstr>10, 3, 0, 1</vt:lpwstr>
  </property>
</Properties>
</file>