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</p:sldIdLst>
  <p:sldSz cy="5143500" cx="9144000"/>
  <p:notesSz cx="6858000" cy="9144000"/>
  <p:embeddedFontLst>
    <p:embeddedFont>
      <p:font typeface="Montserrat"/>
      <p:regular r:id="rId14"/>
      <p:bold r:id="rId15"/>
      <p:italic r:id="rId16"/>
      <p:boldItalic r:id="rId17"/>
    </p:embeddedFont>
    <p:embeddedFont>
      <p:font typeface="Montserrat Medium"/>
      <p:regular r:id="rId18"/>
      <p:bold r:id="rId19"/>
      <p:italic r:id="rId20"/>
      <p:boldItalic r:id="rId2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:go="http://customooxmlschemas.google.com/" r:id="rId22" roundtripDataSignature="AMtx7mixRgxN6LIvtS8/ll1WCwG+nLrgg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MontserratMedium-italic.fntdata"/><Relationship Id="rId11" Type="http://schemas.openxmlformats.org/officeDocument/2006/relationships/slide" Target="slides/slide6.xml"/><Relationship Id="rId22" Type="http://customschemas.google.com/relationships/presentationmetadata" Target="metadata"/><Relationship Id="rId10" Type="http://schemas.openxmlformats.org/officeDocument/2006/relationships/slide" Target="slides/slide5.xml"/><Relationship Id="rId21" Type="http://schemas.openxmlformats.org/officeDocument/2006/relationships/font" Target="fonts/MontserratMedium-bold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Montserrat-bold.fntdata"/><Relationship Id="rId14" Type="http://schemas.openxmlformats.org/officeDocument/2006/relationships/font" Target="fonts/Montserrat-regular.fntdata"/><Relationship Id="rId17" Type="http://schemas.openxmlformats.org/officeDocument/2006/relationships/font" Target="fonts/Montserrat-boldItalic.fntdata"/><Relationship Id="rId16" Type="http://schemas.openxmlformats.org/officeDocument/2006/relationships/font" Target="fonts/Montserrat-italic.fntdata"/><Relationship Id="rId5" Type="http://schemas.openxmlformats.org/officeDocument/2006/relationships/notesMaster" Target="notesMasters/notesMaster1.xml"/><Relationship Id="rId19" Type="http://schemas.openxmlformats.org/officeDocument/2006/relationships/font" Target="fonts/MontserratMedium-bold.fntdata"/><Relationship Id="rId6" Type="http://schemas.openxmlformats.org/officeDocument/2006/relationships/slide" Target="slides/slide1.xml"/><Relationship Id="rId18" Type="http://schemas.openxmlformats.org/officeDocument/2006/relationships/font" Target="fonts/MontserratMedium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" name="Google Shape;56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0160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" name="Google Shape;62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2" name="Google Shape;82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4" name="Google Shape;94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</a:pPr>
            <a:r>
              <a:t/>
            </a:r>
            <a:endParaRPr sz="11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1" name="Google Shape;111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5" name="Google Shape;125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6" name="Google Shape;136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8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Relationship Id="rId3" Type="http://schemas.openxmlformats.org/officeDocument/2006/relationships/image" Target="../media/image8.jpg"/><Relationship Id="rId4" Type="http://schemas.openxmlformats.org/officeDocument/2006/relationships/image" Target="../media/image7.jpg"/><Relationship Id="rId5" Type="http://schemas.openxmlformats.org/officeDocument/2006/relationships/image" Target="../media/image5.png"/><Relationship Id="rId6" Type="http://schemas.openxmlformats.org/officeDocument/2006/relationships/image" Target="../media/image3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0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0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6313" y="1699297"/>
            <a:ext cx="6216117" cy="2067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10"/>
          <p:cNvPicPr preferRelativeResize="0"/>
          <p:nvPr/>
        </p:nvPicPr>
        <p:blipFill rotWithShape="1">
          <a:blip r:embed="rId3">
            <a:alphaModFix/>
          </a:blip>
          <a:srcRect b="-113" l="0" r="0" t="0"/>
          <a:stretch/>
        </p:blipFill>
        <p:spPr>
          <a:xfrm flipH="1" rot="10800000">
            <a:off x="2118210" y="3618186"/>
            <a:ext cx="4043667" cy="15285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nature&#10;&#10;Description automatically generated" id="16" name="Google Shape;16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58008" y="-1"/>
            <a:ext cx="2785992" cy="201511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10"/>
          <p:cNvSpPr/>
          <p:nvPr/>
        </p:nvSpPr>
        <p:spPr>
          <a:xfrm flipH="1">
            <a:off x="4092296" y="1476329"/>
            <a:ext cx="5063603" cy="3675839"/>
          </a:xfrm>
          <a:custGeom>
            <a:rect b="b" l="l" r="r" t="t"/>
            <a:pathLst>
              <a:path extrusionOk="0" h="4901119" w="6751471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10"/>
          <p:cNvSpPr/>
          <p:nvPr/>
        </p:nvSpPr>
        <p:spPr>
          <a:xfrm flipH="1">
            <a:off x="-6599" y="-10906"/>
            <a:ext cx="9152384" cy="5161407"/>
          </a:xfrm>
          <a:custGeom>
            <a:rect b="b" l="l" r="r" t="t"/>
            <a:pathLst>
              <a:path extrusionOk="0" h="6836301" w="1476191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rotWithShape="0" algn="t" dir="2700000" dist="38100">
              <a:srgbClr val="000000">
                <a:alpha val="40000"/>
              </a:srgbClr>
            </a:outerShdw>
          </a:effectLst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" name="Google Shape;19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3823" y="3983624"/>
            <a:ext cx="2054172" cy="1131386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20" name="Google Shape;20;p10"/>
          <p:cNvPicPr preferRelativeResize="0"/>
          <p:nvPr/>
        </p:nvPicPr>
        <p:blipFill rotWithShape="1">
          <a:blip r:embed="rId6">
            <a:alphaModFix amt="34000"/>
          </a:blip>
          <a:srcRect b="-8773" l="32582" r="8554" t="2399"/>
          <a:stretch/>
        </p:blipFill>
        <p:spPr>
          <a:xfrm rot="5400000">
            <a:off x="4300773" y="-762121"/>
            <a:ext cx="4091400" cy="5610600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21" name="Google Shape;21;p10"/>
          <p:cNvPicPr preferRelativeResize="0"/>
          <p:nvPr/>
        </p:nvPicPr>
        <p:blipFill rotWithShape="1">
          <a:blip r:embed="rId6">
            <a:alphaModFix amt="34000"/>
          </a:blip>
          <a:srcRect b="672" l="54016" r="11355" t="36081"/>
          <a:stretch/>
        </p:blipFill>
        <p:spPr>
          <a:xfrm rot="-5400000">
            <a:off x="4344520" y="3615007"/>
            <a:ext cx="1289700" cy="1775100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22" name="Google Shape;22;p10"/>
          <p:cNvSpPr txBox="1"/>
          <p:nvPr>
            <p:ph type="title"/>
          </p:nvPr>
        </p:nvSpPr>
        <p:spPr>
          <a:xfrm>
            <a:off x="132035" y="131953"/>
            <a:ext cx="4617900" cy="2979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ontserrat Medium"/>
              <a:buNone/>
              <a:defRPr b="0" i="0" sz="60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/>
          <p:nvPr/>
        </p:nvSpPr>
        <p:spPr>
          <a:xfrm>
            <a:off x="0" y="1"/>
            <a:ext cx="9144000" cy="778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" name="Google Shape;25;p11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6978317" y="0"/>
            <a:ext cx="2165683" cy="77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43775" y="83742"/>
            <a:ext cx="1520926" cy="60257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27" name="Google Shape;27;p11"/>
          <p:cNvSpPr/>
          <p:nvPr/>
        </p:nvSpPr>
        <p:spPr>
          <a:xfrm>
            <a:off x="-1333" y="4930953"/>
            <a:ext cx="9145200" cy="21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11"/>
          <p:cNvSpPr/>
          <p:nvPr/>
        </p:nvSpPr>
        <p:spPr>
          <a:xfrm flipH="1" rot="10800000">
            <a:off x="-3378" y="4905272"/>
            <a:ext cx="9147300" cy="44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11"/>
          <p:cNvSpPr txBox="1"/>
          <p:nvPr/>
        </p:nvSpPr>
        <p:spPr>
          <a:xfrm>
            <a:off x="7699248" y="4930953"/>
            <a:ext cx="14442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-GB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i="0" lang="en-GB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11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" name="Google Shape;30;p11"/>
          <p:cNvSpPr txBox="1"/>
          <p:nvPr>
            <p:ph idx="1" type="body"/>
          </p:nvPr>
        </p:nvSpPr>
        <p:spPr>
          <a:xfrm>
            <a:off x="243175" y="1168900"/>
            <a:ext cx="8621700" cy="34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Char char="❖"/>
              <a:defRPr b="0" i="0" sz="21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42900" lvl="1" marL="9144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▪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23850" lvl="2" marL="13716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o"/>
              <a:defRPr b="0" i="0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•"/>
              <a:defRPr b="0"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•"/>
              <a:defRPr b="0"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23850" lvl="5" marL="27432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  <a:defRPr b="0" i="0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23850" lvl="6" marL="32004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  <a:defRPr b="0" i="0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23850" lvl="7" marL="36576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  <a:defRPr b="0" i="0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23850" lvl="8" marL="41148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Char char="•"/>
              <a:defRPr b="0" i="0" sz="1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31" name="Google Shape;31;p11"/>
          <p:cNvSpPr txBox="1"/>
          <p:nvPr>
            <p:ph type="title"/>
          </p:nvPr>
        </p:nvSpPr>
        <p:spPr>
          <a:xfrm>
            <a:off x="132036" y="131954"/>
            <a:ext cx="7040100" cy="5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Montserrat Medium"/>
              <a:buNone/>
              <a:defRPr b="0" i="0" sz="33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2" name="Google Shape;32;p11"/>
          <p:cNvSpPr txBox="1"/>
          <p:nvPr/>
        </p:nvSpPr>
        <p:spPr>
          <a:xfrm>
            <a:off x="-40725" y="4872750"/>
            <a:ext cx="3489000" cy="3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-GB" sz="11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39th CEOS Plenary, 4-6 November 2025</a:t>
            </a:r>
            <a:endParaRPr b="1" i="0" sz="1100" u="none" cap="none" strike="noStrik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2"/>
          <p:cNvSpPr/>
          <p:nvPr/>
        </p:nvSpPr>
        <p:spPr>
          <a:xfrm>
            <a:off x="0" y="1"/>
            <a:ext cx="9144000" cy="778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" name="Google Shape;35;p12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6978317" y="0"/>
            <a:ext cx="2165683" cy="77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43775" y="83742"/>
            <a:ext cx="1520926" cy="60257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37" name="Google Shape;37;p12"/>
          <p:cNvSpPr/>
          <p:nvPr/>
        </p:nvSpPr>
        <p:spPr>
          <a:xfrm>
            <a:off x="-1333" y="4930953"/>
            <a:ext cx="9145200" cy="21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12"/>
          <p:cNvSpPr/>
          <p:nvPr/>
        </p:nvSpPr>
        <p:spPr>
          <a:xfrm flipH="1" rot="10800000">
            <a:off x="-3378" y="4905272"/>
            <a:ext cx="9147300" cy="44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12"/>
          <p:cNvSpPr txBox="1"/>
          <p:nvPr/>
        </p:nvSpPr>
        <p:spPr>
          <a:xfrm>
            <a:off x="7699248" y="4930953"/>
            <a:ext cx="14442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-GB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i="0" lang="en-GB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11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" name="Google Shape;40;p12"/>
          <p:cNvSpPr txBox="1"/>
          <p:nvPr>
            <p:ph type="title"/>
          </p:nvPr>
        </p:nvSpPr>
        <p:spPr>
          <a:xfrm>
            <a:off x="132036" y="131954"/>
            <a:ext cx="7040400" cy="5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Montserrat Medium"/>
              <a:buNone/>
              <a:defRPr b="0" i="0" sz="33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1" name="Google Shape;41;p12"/>
          <p:cNvSpPr txBox="1"/>
          <p:nvPr/>
        </p:nvSpPr>
        <p:spPr>
          <a:xfrm>
            <a:off x="-40725" y="4872750"/>
            <a:ext cx="3489000" cy="3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-GB" sz="11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39th CEOS Plenary, 4-6 November 2025</a:t>
            </a:r>
            <a:endParaRPr b="1" i="0" sz="1100" u="none" cap="none" strike="noStrik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 + quarter image">
  <p:cSld name="1_Title and Content + quarter image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3"/>
          <p:cNvSpPr/>
          <p:nvPr>
            <p:ph idx="2" type="pic"/>
          </p:nvPr>
        </p:nvSpPr>
        <p:spPr>
          <a:xfrm>
            <a:off x="6853836" y="0"/>
            <a:ext cx="22824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sp>
      <p:sp>
        <p:nvSpPr>
          <p:cNvPr id="44" name="Google Shape;44;p13"/>
          <p:cNvSpPr txBox="1"/>
          <p:nvPr>
            <p:ph idx="1" type="body"/>
          </p:nvPr>
        </p:nvSpPr>
        <p:spPr>
          <a:xfrm>
            <a:off x="251522" y="1550788"/>
            <a:ext cx="6336702" cy="31812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5" name="Google Shape;45;p13"/>
          <p:cNvSpPr txBox="1"/>
          <p:nvPr>
            <p:ph type="title"/>
          </p:nvPr>
        </p:nvSpPr>
        <p:spPr>
          <a:xfrm>
            <a:off x="251520" y="805458"/>
            <a:ext cx="6336704" cy="6393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6" name="Google Shape;46;p13"/>
          <p:cNvSpPr txBox="1"/>
          <p:nvPr>
            <p:ph idx="11" type="ftr"/>
          </p:nvPr>
        </p:nvSpPr>
        <p:spPr>
          <a:xfrm>
            <a:off x="601370" y="4878250"/>
            <a:ext cx="5986853" cy="955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7" name="Google Shape;47;p13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r>
              <a:rPr lang="en-GB"/>
              <a:t>  |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4"/>
          <p:cNvSpPr txBox="1"/>
          <p:nvPr>
            <p:ph type="title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0" name="Google Shape;50;p14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1" name="Google Shape;51;p14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2" name="Google Shape;52;p14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3" name="Google Shape;53;p14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9"/>
          <p:cNvSpPr/>
          <p:nvPr/>
        </p:nvSpPr>
        <p:spPr>
          <a:xfrm>
            <a:off x="0" y="1"/>
            <a:ext cx="9144000" cy="778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;p9"/>
          <p:cNvPicPr preferRelativeResize="0"/>
          <p:nvPr/>
        </p:nvPicPr>
        <p:blipFill rotWithShape="1">
          <a:blip r:embed="rId1">
            <a:alphaModFix amt="34000"/>
          </a:blip>
          <a:srcRect b="35419" l="51339" r="-2839" t="39269"/>
          <a:stretch/>
        </p:blipFill>
        <p:spPr>
          <a:xfrm flipH="1">
            <a:off x="6978317" y="0"/>
            <a:ext cx="2165683" cy="77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343775" y="83742"/>
            <a:ext cx="1520926" cy="60257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9" name="Google Shape;9;p9"/>
          <p:cNvSpPr/>
          <p:nvPr/>
        </p:nvSpPr>
        <p:spPr>
          <a:xfrm>
            <a:off x="-1333" y="4930953"/>
            <a:ext cx="9145200" cy="212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9"/>
          <p:cNvSpPr/>
          <p:nvPr/>
        </p:nvSpPr>
        <p:spPr>
          <a:xfrm flipH="1" rot="10800000">
            <a:off x="-3378" y="4905272"/>
            <a:ext cx="9147300" cy="44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9"/>
          <p:cNvSpPr txBox="1"/>
          <p:nvPr/>
        </p:nvSpPr>
        <p:spPr>
          <a:xfrm>
            <a:off x="4261612" y="63500"/>
            <a:ext cx="652463" cy="1828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2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OFFICIAL</a:t>
            </a:r>
            <a:endParaRPr/>
          </a:p>
        </p:txBody>
      </p:sp>
      <p:sp>
        <p:nvSpPr>
          <p:cNvPr id="12" name="Google Shape;12;p9"/>
          <p:cNvSpPr txBox="1"/>
          <p:nvPr/>
        </p:nvSpPr>
        <p:spPr>
          <a:xfrm>
            <a:off x="4261612" y="4897120"/>
            <a:ext cx="652463" cy="1828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2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OFFICIAL</a:t>
            </a:r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3"/>
    <p:sldLayoutId id="2147483650" r:id="rId4"/>
    <p:sldLayoutId id="2147483651" r:id="rId5"/>
    <p:sldLayoutId id="2147483652" r:id="rId6"/>
    <p:sldLayoutId id="2147483653" r:id="rId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1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9.png"/><Relationship Id="rId4" Type="http://schemas.openxmlformats.org/officeDocument/2006/relationships/image" Target="../media/image4.png"/><Relationship Id="rId5" Type="http://schemas.openxmlformats.org/officeDocument/2006/relationships/image" Target="../media/image1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Relationship Id="rId4" Type="http://schemas.openxmlformats.org/officeDocument/2006/relationships/image" Target="../media/image15.png"/><Relationship Id="rId5" Type="http://schemas.openxmlformats.org/officeDocument/2006/relationships/image" Target="../media/image16.jpg"/><Relationship Id="rId6" Type="http://schemas.openxmlformats.org/officeDocument/2006/relationships/image" Target="../media/image13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5.png"/><Relationship Id="rId4" Type="http://schemas.openxmlformats.org/officeDocument/2006/relationships/image" Target="../media/image24.png"/><Relationship Id="rId5" Type="http://schemas.openxmlformats.org/officeDocument/2006/relationships/image" Target="../media/image20.png"/><Relationship Id="rId6" Type="http://schemas.openxmlformats.org/officeDocument/2006/relationships/image" Target="../media/image11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1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"/>
          <p:cNvSpPr txBox="1"/>
          <p:nvPr/>
        </p:nvSpPr>
        <p:spPr>
          <a:xfrm>
            <a:off x="58775" y="67050"/>
            <a:ext cx="5763900" cy="39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0" i="0" lang="en-GB" sz="60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CEOS Plenary 2025</a:t>
            </a:r>
            <a:endParaRPr b="0" i="0" sz="60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GB" sz="25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CSIRO Agency Update</a:t>
            </a:r>
            <a:endParaRPr/>
          </a:p>
        </p:txBody>
      </p:sp>
      <p:sp>
        <p:nvSpPr>
          <p:cNvPr id="59" name="Google Shape;59;p1"/>
          <p:cNvSpPr/>
          <p:nvPr/>
        </p:nvSpPr>
        <p:spPr>
          <a:xfrm>
            <a:off x="4252225" y="3103950"/>
            <a:ext cx="4833000" cy="19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1" i="0" sz="1700" u="none" cap="none" strike="noStrike">
              <a:solidFill>
                <a:srgbClr val="33445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700" u="none" cap="none" strike="noStrike">
                <a:solidFill>
                  <a:srgbClr val="33445F"/>
                </a:solidFill>
                <a:latin typeface="Montserrat"/>
                <a:ea typeface="Montserrat"/>
                <a:cs typeface="Montserrat"/>
                <a:sym typeface="Montserrat"/>
              </a:rPr>
              <a:t>Amy Parker, CSIRO</a:t>
            </a:r>
            <a:endParaRPr b="0" i="0" sz="9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GB" sz="1700" u="none" cap="none" strike="noStrike">
                <a:solidFill>
                  <a:srgbClr val="33445F"/>
                </a:solidFill>
                <a:latin typeface="Montserrat"/>
                <a:ea typeface="Montserrat"/>
                <a:cs typeface="Montserrat"/>
                <a:sym typeface="Montserrat"/>
              </a:rPr>
              <a:t>Agenda Item 8.4</a:t>
            </a:r>
            <a:endParaRPr b="0" i="0" sz="9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GB" sz="1700" u="none" cap="none" strike="noStrike">
                <a:solidFill>
                  <a:srgbClr val="33445F"/>
                </a:solidFill>
                <a:latin typeface="Montserrat"/>
                <a:ea typeface="Montserrat"/>
                <a:cs typeface="Montserrat"/>
                <a:sym typeface="Montserrat"/>
              </a:rPr>
              <a:t>39th CEOS Plenary</a:t>
            </a:r>
            <a:endParaRPr b="1" i="0" sz="1700" u="none" cap="none" strike="noStrike">
              <a:solidFill>
                <a:srgbClr val="33445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GB" sz="1700" u="none" cap="none" strike="noStrike">
                <a:solidFill>
                  <a:srgbClr val="33445F"/>
                </a:solidFill>
                <a:latin typeface="Montserrat"/>
                <a:ea typeface="Montserrat"/>
                <a:cs typeface="Montserrat"/>
                <a:sym typeface="Montserrat"/>
              </a:rPr>
              <a:t>Bath, United Kingdom</a:t>
            </a:r>
            <a:endParaRPr b="1" i="0" sz="1700" u="none" cap="none" strike="noStrike">
              <a:solidFill>
                <a:srgbClr val="33445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GB" sz="1700" u="none" cap="none" strike="noStrike">
                <a:solidFill>
                  <a:srgbClr val="33445F"/>
                </a:solidFill>
                <a:latin typeface="Montserrat"/>
                <a:ea typeface="Montserrat"/>
                <a:cs typeface="Montserrat"/>
                <a:sym typeface="Montserrat"/>
              </a:rPr>
              <a:t>4th - 6th November, 2025</a:t>
            </a:r>
            <a:endParaRPr b="1" i="0" sz="1700" u="none" cap="none" strike="noStrike">
              <a:solidFill>
                <a:srgbClr val="33445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"/>
          <p:cNvSpPr txBox="1"/>
          <p:nvPr>
            <p:ph type="title"/>
          </p:nvPr>
        </p:nvSpPr>
        <p:spPr>
          <a:xfrm>
            <a:off x="132036" y="131954"/>
            <a:ext cx="7040100" cy="5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Montserrat Medium"/>
              <a:buNone/>
            </a:pPr>
            <a:r>
              <a:rPr lang="en-GB"/>
              <a:t>CEOS activities</a:t>
            </a:r>
            <a:endParaRPr/>
          </a:p>
        </p:txBody>
      </p:sp>
      <p:grpSp>
        <p:nvGrpSpPr>
          <p:cNvPr id="65" name="Google Shape;65;p2"/>
          <p:cNvGrpSpPr/>
          <p:nvPr/>
        </p:nvGrpSpPr>
        <p:grpSpPr>
          <a:xfrm>
            <a:off x="1679331" y="1053429"/>
            <a:ext cx="5723792" cy="3577368"/>
            <a:chOff x="0" y="503909"/>
            <a:chExt cx="5723792" cy="3577368"/>
          </a:xfrm>
        </p:grpSpPr>
        <p:sp>
          <p:nvSpPr>
            <p:cNvPr id="66" name="Google Shape;66;p2"/>
            <p:cNvSpPr/>
            <p:nvPr/>
          </p:nvSpPr>
          <p:spPr>
            <a:xfrm>
              <a:off x="0" y="503909"/>
              <a:ext cx="1788685" cy="1073210"/>
            </a:xfrm>
            <a:prstGeom prst="rect">
              <a:avLst/>
            </a:prstGeom>
            <a:solidFill>
              <a:srgbClr val="32445F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" name="Google Shape;67;p2"/>
            <p:cNvSpPr txBox="1"/>
            <p:nvPr/>
          </p:nvSpPr>
          <p:spPr>
            <a:xfrm>
              <a:off x="0" y="503909"/>
              <a:ext cx="1788685" cy="10732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7150" lIns="57150" spcFirstLastPara="1" rIns="57150" wrap="square" tIns="571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en-GB" sz="15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WGCV</a:t>
              </a: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1967553" y="503909"/>
              <a:ext cx="1788685" cy="1073210"/>
            </a:xfrm>
            <a:prstGeom prst="rect">
              <a:avLst/>
            </a:prstGeom>
            <a:solidFill>
              <a:srgbClr val="32445F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" name="Google Shape;69;p2"/>
            <p:cNvSpPr txBox="1"/>
            <p:nvPr/>
          </p:nvSpPr>
          <p:spPr>
            <a:xfrm>
              <a:off x="1967553" y="503909"/>
              <a:ext cx="1788685" cy="10732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7150" lIns="57150" spcFirstLastPara="1" rIns="57150" wrap="square" tIns="571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en-GB" sz="15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WGISS</a:t>
              </a:r>
              <a:endPara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3935107" y="503909"/>
              <a:ext cx="1788685" cy="1073210"/>
            </a:xfrm>
            <a:prstGeom prst="rect">
              <a:avLst/>
            </a:prstGeom>
            <a:solidFill>
              <a:srgbClr val="32445F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" name="Google Shape;71;p2"/>
            <p:cNvSpPr txBox="1"/>
            <p:nvPr/>
          </p:nvSpPr>
          <p:spPr>
            <a:xfrm>
              <a:off x="3935107" y="503909"/>
              <a:ext cx="1788685" cy="10732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7150" lIns="57150" spcFirstLastPara="1" rIns="57150" wrap="square" tIns="571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en-GB" sz="15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LSI-VC PolSAR activity</a:t>
              </a: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0" y="1755988"/>
              <a:ext cx="1788685" cy="1073210"/>
            </a:xfrm>
            <a:prstGeom prst="rect">
              <a:avLst/>
            </a:prstGeom>
            <a:solidFill>
              <a:srgbClr val="32445F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2"/>
            <p:cNvSpPr txBox="1"/>
            <p:nvPr/>
          </p:nvSpPr>
          <p:spPr>
            <a:xfrm>
              <a:off x="0" y="1755988"/>
              <a:ext cx="1788685" cy="10732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7150" lIns="57150" spcFirstLastPara="1" rIns="57150" wrap="square" tIns="571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en-GB" sz="15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CEOS Analytics Lab  </a:t>
              </a:r>
              <a:endPara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967553" y="1755988"/>
              <a:ext cx="1788685" cy="1073210"/>
            </a:xfrm>
            <a:prstGeom prst="rect">
              <a:avLst/>
            </a:prstGeom>
            <a:solidFill>
              <a:srgbClr val="32445F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2"/>
            <p:cNvSpPr txBox="1"/>
            <p:nvPr/>
          </p:nvSpPr>
          <p:spPr>
            <a:xfrm>
              <a:off x="1967553" y="1755988"/>
              <a:ext cx="1788685" cy="10732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7150" lIns="57150" spcFirstLastPara="1" rIns="57150" wrap="square" tIns="571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en-GB" sz="15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Biodiversity Study Team. </a:t>
              </a:r>
              <a:endPara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935107" y="1755988"/>
              <a:ext cx="1788685" cy="1073210"/>
            </a:xfrm>
            <a:prstGeom prst="rect">
              <a:avLst/>
            </a:prstGeom>
            <a:solidFill>
              <a:srgbClr val="32445F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" name="Google Shape;77;p2"/>
            <p:cNvSpPr txBox="1"/>
            <p:nvPr/>
          </p:nvSpPr>
          <p:spPr>
            <a:xfrm>
              <a:off x="3935107" y="1755988"/>
              <a:ext cx="1788685" cy="10732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7150" lIns="57150" spcFirstLastPara="1" rIns="57150" wrap="square" tIns="571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en-GB" sz="15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SDG Coordination Group</a:t>
              </a:r>
              <a:endPara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1967553" y="3008067"/>
              <a:ext cx="1788685" cy="1073210"/>
            </a:xfrm>
            <a:prstGeom prst="rect">
              <a:avLst/>
            </a:prstGeom>
            <a:solidFill>
              <a:srgbClr val="32445F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" name="Google Shape;79;p2"/>
            <p:cNvSpPr txBox="1"/>
            <p:nvPr/>
          </p:nvSpPr>
          <p:spPr>
            <a:xfrm>
              <a:off x="1967553" y="3008067"/>
              <a:ext cx="1788685" cy="10732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7150" lIns="57150" spcFirstLastPara="1" rIns="57150" wrap="square" tIns="571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en-GB" sz="15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Host 2026 WGCV SAR cal/val subgroup workshop with GA in Perth</a:t>
              </a:r>
              <a:endPara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3"/>
          <p:cNvSpPr txBox="1"/>
          <p:nvPr>
            <p:ph idx="1" type="body"/>
          </p:nvPr>
        </p:nvSpPr>
        <p:spPr>
          <a:xfrm>
            <a:off x="261913" y="1022878"/>
            <a:ext cx="8621700" cy="338547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619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❖"/>
            </a:pPr>
            <a:r>
              <a:rPr lang="en-GB" sz="1400">
                <a:latin typeface="Arial"/>
                <a:ea typeface="Arial"/>
                <a:cs typeface="Arial"/>
                <a:sym typeface="Arial"/>
              </a:rPr>
              <a:t>Working with Geoscience Australia to “operationalise” collection of in-situ data beginning with 3 existing permanent cal/val sites:</a:t>
            </a:r>
            <a:br>
              <a:rPr lang="en-GB" sz="1400">
                <a:latin typeface="Arial"/>
                <a:ea typeface="Arial"/>
                <a:cs typeface="Arial"/>
                <a:sym typeface="Arial"/>
              </a:rPr>
            </a:b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429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▪"/>
            </a:pPr>
            <a:r>
              <a:rPr lang="en-GB" sz="1400">
                <a:latin typeface="Arial"/>
                <a:ea typeface="Arial"/>
                <a:cs typeface="Arial"/>
                <a:sym typeface="Arial"/>
              </a:rPr>
              <a:t>minimise down time due to system issues or scheduled maintenance</a:t>
            </a:r>
            <a:endParaRPr/>
          </a:p>
          <a:p>
            <a:pPr indent="-3429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▪"/>
            </a:pPr>
            <a:r>
              <a:rPr lang="en-GB" sz="1400">
                <a:latin typeface="Arial"/>
                <a:ea typeface="Arial"/>
                <a:cs typeface="Arial"/>
                <a:sym typeface="Arial"/>
              </a:rPr>
              <a:t>align to CEOS best practice protocols and standards (RadCalNet and FRM4SOC).</a:t>
            </a:r>
            <a:endParaRPr sz="1400"/>
          </a:p>
        </p:txBody>
      </p:sp>
      <p:sp>
        <p:nvSpPr>
          <p:cNvPr id="85" name="Google Shape;85;p3"/>
          <p:cNvSpPr txBox="1"/>
          <p:nvPr>
            <p:ph type="title"/>
          </p:nvPr>
        </p:nvSpPr>
        <p:spPr>
          <a:xfrm>
            <a:off x="132036" y="131954"/>
            <a:ext cx="7040100" cy="5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Montserrat Medium"/>
              <a:buNone/>
            </a:pPr>
            <a:r>
              <a:rPr lang="en-GB"/>
              <a:t>Calibration and validation</a:t>
            </a:r>
            <a:endParaRPr/>
          </a:p>
        </p:txBody>
      </p:sp>
      <p:pic>
        <p:nvPicPr>
          <p:cNvPr descr="A boat on the water&#10;&#10;AI-generated content may be incorrect." id="86" name="Google Shape;86;p3"/>
          <p:cNvPicPr preferRelativeResize="0"/>
          <p:nvPr/>
        </p:nvPicPr>
        <p:blipFill rotWithShape="1">
          <a:blip r:embed="rId3">
            <a:alphaModFix/>
          </a:blip>
          <a:srcRect b="13302" l="15108" r="9890" t="20072"/>
          <a:stretch/>
        </p:blipFill>
        <p:spPr>
          <a:xfrm>
            <a:off x="413156" y="2390514"/>
            <a:ext cx="2598524" cy="17303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ALEC hyper-spectral deployment setup at the Lucinda Jetty Coastal Observatory (A, B) and on the AIMS RV Solander (C, D). Image credit: CSIRO." id="87" name="Google Shape;87;p3"/>
          <p:cNvPicPr preferRelativeResize="0"/>
          <p:nvPr/>
        </p:nvPicPr>
        <p:blipFill rotWithShape="1">
          <a:blip r:embed="rId4">
            <a:alphaModFix/>
          </a:blip>
          <a:srcRect b="12648" l="26107" r="36713" t="3466"/>
          <a:stretch/>
        </p:blipFill>
        <p:spPr>
          <a:xfrm>
            <a:off x="3663134" y="2370574"/>
            <a:ext cx="1736759" cy="17534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vehicle in the desert&#10;&#10;AI-generated content may be incorrect." id="88" name="Google Shape;88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54002" y="2348760"/>
            <a:ext cx="2361263" cy="1772118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3"/>
          <p:cNvSpPr txBox="1"/>
          <p:nvPr/>
        </p:nvSpPr>
        <p:spPr>
          <a:xfrm>
            <a:off x="414750" y="4120727"/>
            <a:ext cx="2598775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Googong Dark-water Inland Observatory Network </a:t>
            </a:r>
            <a:b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(New South Wales)</a:t>
            </a:r>
            <a:endParaRPr/>
          </a:p>
        </p:txBody>
      </p:sp>
      <p:sp>
        <p:nvSpPr>
          <p:cNvPr id="90" name="Google Shape;90;p3"/>
          <p:cNvSpPr txBox="1"/>
          <p:nvPr/>
        </p:nvSpPr>
        <p:spPr>
          <a:xfrm>
            <a:off x="3656225" y="4125413"/>
            <a:ext cx="1843862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Lucinda Jetty Coastal Observatory</a:t>
            </a:r>
            <a:b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(Queensland)</a:t>
            </a:r>
            <a:endParaRPr/>
          </a:p>
        </p:txBody>
      </p:sp>
      <p:sp>
        <p:nvSpPr>
          <p:cNvPr id="91" name="Google Shape;91;p3"/>
          <p:cNvSpPr txBox="1"/>
          <p:nvPr/>
        </p:nvSpPr>
        <p:spPr>
          <a:xfrm>
            <a:off x="6164636" y="4120760"/>
            <a:ext cx="2496256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Pinnacles Desert Optical Vicarious Calibration Site</a:t>
            </a:r>
            <a:b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(Western Australia) 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"/>
          <p:cNvSpPr txBox="1"/>
          <p:nvPr>
            <p:ph type="title"/>
          </p:nvPr>
        </p:nvSpPr>
        <p:spPr>
          <a:xfrm>
            <a:off x="132036" y="131954"/>
            <a:ext cx="7040100" cy="5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Montserrat Medium"/>
              <a:buNone/>
            </a:pPr>
            <a:r>
              <a:rPr lang="en-GB"/>
              <a:t>AquaWatch – Water Quality</a:t>
            </a:r>
            <a:endParaRPr/>
          </a:p>
        </p:txBody>
      </p:sp>
      <p:sp>
        <p:nvSpPr>
          <p:cNvPr id="97" name="Google Shape;97;p4"/>
          <p:cNvSpPr/>
          <p:nvPr/>
        </p:nvSpPr>
        <p:spPr>
          <a:xfrm>
            <a:off x="1099663" y="2332717"/>
            <a:ext cx="7661764" cy="1080000"/>
          </a:xfrm>
          <a:prstGeom prst="rect">
            <a:avLst/>
          </a:prstGeom>
          <a:solidFill>
            <a:srgbClr val="CFE5E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4"/>
          <p:cNvSpPr txBox="1"/>
          <p:nvPr/>
        </p:nvSpPr>
        <p:spPr>
          <a:xfrm>
            <a:off x="1716948" y="2564471"/>
            <a:ext cx="1414966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AquaWatch4Lakes </a:t>
            </a:r>
            <a:endParaRPr/>
          </a:p>
        </p:txBody>
      </p:sp>
      <p:pic>
        <p:nvPicPr>
          <p:cNvPr id="99" name="Google Shape;99;p4"/>
          <p:cNvPicPr preferRelativeResize="0"/>
          <p:nvPr/>
        </p:nvPicPr>
        <p:blipFill rotWithShape="1">
          <a:blip r:embed="rId3">
            <a:alphaModFix/>
          </a:blip>
          <a:srcRect b="0" l="15719" r="15718" t="0"/>
          <a:stretch/>
        </p:blipFill>
        <p:spPr>
          <a:xfrm>
            <a:off x="246153" y="2253586"/>
            <a:ext cx="1238261" cy="1238261"/>
          </a:xfrm>
          <a:prstGeom prst="ellipse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0" name="Google Shape;100;p4"/>
          <p:cNvSpPr/>
          <p:nvPr/>
        </p:nvSpPr>
        <p:spPr>
          <a:xfrm>
            <a:off x="1078500" y="3699105"/>
            <a:ext cx="7661764" cy="1080000"/>
          </a:xfrm>
          <a:prstGeom prst="rect">
            <a:avLst/>
          </a:prstGeom>
          <a:solidFill>
            <a:srgbClr val="CFE5E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4"/>
          <p:cNvSpPr txBox="1"/>
          <p:nvPr/>
        </p:nvSpPr>
        <p:spPr>
          <a:xfrm>
            <a:off x="1660574" y="4069828"/>
            <a:ext cx="1282024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AquaSat-1</a:t>
            </a:r>
            <a:endParaRPr/>
          </a:p>
        </p:txBody>
      </p:sp>
      <p:pic>
        <p:nvPicPr>
          <p:cNvPr id="102" name="Google Shape;102;p4"/>
          <p:cNvPicPr preferRelativeResize="0"/>
          <p:nvPr/>
        </p:nvPicPr>
        <p:blipFill rotWithShape="1">
          <a:blip r:embed="rId4">
            <a:alphaModFix/>
          </a:blip>
          <a:srcRect b="0" l="12403" r="12403" t="0"/>
          <a:stretch/>
        </p:blipFill>
        <p:spPr>
          <a:xfrm>
            <a:off x="243175" y="3613852"/>
            <a:ext cx="1223086" cy="1223086"/>
          </a:xfrm>
          <a:prstGeom prst="ellipse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3" name="Google Shape;103;p4"/>
          <p:cNvSpPr/>
          <p:nvPr/>
        </p:nvSpPr>
        <p:spPr>
          <a:xfrm>
            <a:off x="1099663" y="914066"/>
            <a:ext cx="7661764" cy="1080000"/>
          </a:xfrm>
          <a:prstGeom prst="rect">
            <a:avLst/>
          </a:prstGeom>
          <a:solidFill>
            <a:srgbClr val="CFE5E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4"/>
          <p:cNvSpPr txBox="1"/>
          <p:nvPr/>
        </p:nvSpPr>
        <p:spPr>
          <a:xfrm>
            <a:off x="1801865" y="1038567"/>
            <a:ext cx="1414966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South Australia HAB event</a:t>
            </a:r>
            <a:endParaRPr/>
          </a:p>
        </p:txBody>
      </p:sp>
      <p:pic>
        <p:nvPicPr>
          <p:cNvPr id="105" name="Google Shape;105;p4"/>
          <p:cNvPicPr preferRelativeResize="0"/>
          <p:nvPr/>
        </p:nvPicPr>
        <p:blipFill rotWithShape="1">
          <a:blip r:embed="rId5">
            <a:alphaModFix/>
          </a:blip>
          <a:srcRect b="0" l="16705" r="16705" t="0"/>
          <a:stretch/>
        </p:blipFill>
        <p:spPr>
          <a:xfrm>
            <a:off x="245460" y="910924"/>
            <a:ext cx="1238261" cy="1238261"/>
          </a:xfrm>
          <a:prstGeom prst="ellipse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6" name="Google Shape;106;p4"/>
          <p:cNvSpPr txBox="1"/>
          <p:nvPr/>
        </p:nvSpPr>
        <p:spPr>
          <a:xfrm>
            <a:off x="3325091" y="978586"/>
            <a:ext cx="5415173" cy="8925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 Impacting environment, industry, tourism, recreation, human health</a:t>
            </a:r>
            <a:br>
              <a:rPr b="0" i="0" lang="en-GB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GB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 Partnering with state government to deliver detailed coastal water quality monitoring</a:t>
            </a:r>
            <a:br>
              <a:rPr b="0" i="0" lang="en-GB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GB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 Supporting the progression of AquaWatch’s early warning system</a:t>
            </a:r>
            <a:endParaRPr/>
          </a:p>
        </p:txBody>
      </p:sp>
      <p:sp>
        <p:nvSpPr>
          <p:cNvPr id="107" name="Google Shape;107;p4"/>
          <p:cNvSpPr txBox="1"/>
          <p:nvPr/>
        </p:nvSpPr>
        <p:spPr>
          <a:xfrm>
            <a:off x="3364448" y="2395662"/>
            <a:ext cx="5415173" cy="8925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 Indonesia Inland Water Quality Monitoring Demonstrator </a:t>
            </a:r>
            <a:br>
              <a:rPr b="0" i="0" lang="en-GB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GB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 Working with Indonesian Government partners across policy and science to translate the science of AquaWatch into practical, useable products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4"/>
          <p:cNvSpPr txBox="1"/>
          <p:nvPr/>
        </p:nvSpPr>
        <p:spPr>
          <a:xfrm>
            <a:off x="3364448" y="3783376"/>
            <a:ext cx="5415173" cy="8925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 Provides crucial traceability for water quality monitoring using a JPL designed imaging spectrometer that combines high spatial, temporal and spectral resolution with high signal-to-noise ratios</a:t>
            </a:r>
            <a:br>
              <a:rPr b="0" i="0" lang="en-GB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GB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 Seeking to progress from concept towards reality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/>
          <p:nvPr>
            <p:ph idx="1" type="body"/>
          </p:nvPr>
        </p:nvSpPr>
        <p:spPr>
          <a:xfrm>
            <a:off x="213678" y="823200"/>
            <a:ext cx="8800536" cy="34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6195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100"/>
              <a:buChar char="❖"/>
            </a:pPr>
            <a:r>
              <a:rPr lang="en-GB" sz="1400">
                <a:latin typeface="Arial"/>
                <a:ea typeface="Arial"/>
                <a:cs typeface="Arial"/>
                <a:sym typeface="Arial"/>
              </a:rPr>
              <a:t>Developing mission concepts and technologies to support critical EO needs in Australian in collaboration with partners in industry, universities, and international space agencies:</a:t>
            </a:r>
            <a:endParaRPr/>
          </a:p>
          <a:p>
            <a:pPr indent="-3429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</a:pPr>
            <a:r>
              <a:rPr b="1" lang="en-GB" sz="1200">
                <a:latin typeface="Arial"/>
                <a:ea typeface="Arial"/>
                <a:cs typeface="Arial"/>
                <a:sym typeface="Arial"/>
              </a:rPr>
              <a:t>AquaSat-1: </a:t>
            </a:r>
            <a:r>
              <a:rPr lang="en-GB" sz="1200">
                <a:latin typeface="Arial"/>
                <a:ea typeface="Arial"/>
                <a:cs typeface="Arial"/>
                <a:sym typeface="Arial"/>
              </a:rPr>
              <a:t>providing traceability for water quality monitoring needs using a JPL designed imaging spectrometer.</a:t>
            </a:r>
            <a:endParaRPr/>
          </a:p>
          <a:p>
            <a:pPr indent="-3429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</a:pPr>
            <a:r>
              <a:rPr b="1" lang="en-GB" sz="1200">
                <a:latin typeface="Arial"/>
                <a:ea typeface="Arial"/>
                <a:cs typeface="Arial"/>
                <a:sym typeface="Arial"/>
              </a:rPr>
              <a:t>CyanoSense: </a:t>
            </a:r>
            <a:r>
              <a:rPr lang="en-GB" sz="1200">
                <a:latin typeface="Arial"/>
                <a:ea typeface="Arial"/>
                <a:cs typeface="Arial"/>
                <a:sym typeface="Arial"/>
              </a:rPr>
              <a:t>custom hyperspectral payloads uplifting Australian manufacturing capabilities.</a:t>
            </a:r>
            <a:endParaRPr b="1" sz="1200">
              <a:latin typeface="Arial"/>
              <a:ea typeface="Arial"/>
              <a:cs typeface="Arial"/>
              <a:sym typeface="Arial"/>
            </a:endParaRPr>
          </a:p>
          <a:p>
            <a:pPr indent="-3429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</a:pPr>
            <a:r>
              <a:rPr b="1" lang="en-GB" sz="1200">
                <a:latin typeface="Arial"/>
                <a:ea typeface="Arial"/>
                <a:cs typeface="Arial"/>
                <a:sym typeface="Arial"/>
              </a:rPr>
              <a:t>AquaWatch-UK: </a:t>
            </a:r>
            <a:r>
              <a:rPr lang="en-GB" sz="1200">
                <a:latin typeface="Arial"/>
                <a:ea typeface="Arial"/>
                <a:cs typeface="Arial"/>
                <a:sym typeface="Arial"/>
              </a:rPr>
              <a:t>extension of the AquaWatch concept to the UK with industry and university partners (UKSA IBF).</a:t>
            </a:r>
            <a:endParaRPr/>
          </a:p>
          <a:p>
            <a:pPr indent="-3429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800"/>
              <a:buChar char="▪"/>
            </a:pPr>
            <a:r>
              <a:rPr b="1" lang="en-GB" sz="1200">
                <a:latin typeface="Arial"/>
                <a:ea typeface="Arial"/>
                <a:cs typeface="Arial"/>
                <a:sym typeface="Arial"/>
              </a:rPr>
              <a:t>Bushfire fuel watch: </a:t>
            </a:r>
            <a:r>
              <a:rPr lang="en-GB" sz="1200">
                <a:latin typeface="Arial"/>
                <a:ea typeface="Arial"/>
                <a:cs typeface="Arial"/>
                <a:sym typeface="Arial"/>
              </a:rPr>
              <a:t>linking the spectral signatures of bushfire fuels with their combustibility and fire behaviour.</a:t>
            </a:r>
            <a:endParaRPr/>
          </a:p>
        </p:txBody>
      </p:sp>
      <p:pic>
        <p:nvPicPr>
          <p:cNvPr descr="A white object with a rainbow in the air above the earth&#10;&#10;AI-generated content may be incorrect." id="114" name="Google Shape;114;p5"/>
          <p:cNvPicPr preferRelativeResize="0"/>
          <p:nvPr/>
        </p:nvPicPr>
        <p:blipFill rotWithShape="1">
          <a:blip r:embed="rId3">
            <a:alphaModFix/>
          </a:blip>
          <a:srcRect b="21720" l="0" r="0" t="0"/>
          <a:stretch/>
        </p:blipFill>
        <p:spPr>
          <a:xfrm>
            <a:off x="213678" y="2709780"/>
            <a:ext cx="1380877" cy="1536416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5"/>
          <p:cNvSpPr txBox="1"/>
          <p:nvPr/>
        </p:nvSpPr>
        <p:spPr>
          <a:xfrm>
            <a:off x="129786" y="4411287"/>
            <a:ext cx="16599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AquaSat-1 Report</a:t>
            </a:r>
            <a:endParaRPr/>
          </a:p>
        </p:txBody>
      </p:sp>
      <p:pic>
        <p:nvPicPr>
          <p:cNvPr id="116" name="Google Shape;116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65426" y="2702260"/>
            <a:ext cx="2373460" cy="1580377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5"/>
          <p:cNvSpPr txBox="1"/>
          <p:nvPr/>
        </p:nvSpPr>
        <p:spPr>
          <a:xfrm>
            <a:off x="6698682" y="4350608"/>
            <a:ext cx="21717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CSIRO’s Pyrotron combustion wind tunnel</a:t>
            </a:r>
            <a:endParaRPr/>
          </a:p>
        </p:txBody>
      </p:sp>
      <p:pic>
        <p:nvPicPr>
          <p:cNvPr id="118" name="Google Shape;118;p5"/>
          <p:cNvPicPr preferRelativeResize="0"/>
          <p:nvPr/>
        </p:nvPicPr>
        <p:blipFill rotWithShape="1">
          <a:blip r:embed="rId5">
            <a:alphaModFix/>
          </a:blip>
          <a:srcRect b="0" l="0" r="0" t="14253"/>
          <a:stretch/>
        </p:blipFill>
        <p:spPr>
          <a:xfrm>
            <a:off x="4205575" y="2709780"/>
            <a:ext cx="2301005" cy="1580377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5"/>
          <p:cNvSpPr txBox="1"/>
          <p:nvPr/>
        </p:nvSpPr>
        <p:spPr>
          <a:xfrm>
            <a:off x="4205575" y="4350609"/>
            <a:ext cx="2349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High-altitude balloon flight trials of prototype payloads</a:t>
            </a:r>
            <a:endParaRPr/>
          </a:p>
        </p:txBody>
      </p:sp>
      <p:pic>
        <p:nvPicPr>
          <p:cNvPr descr="A metal object on a table&#10;&#10;Description automatically generated" id="120" name="Google Shape;120;p5"/>
          <p:cNvPicPr preferRelativeResize="0"/>
          <p:nvPr/>
        </p:nvPicPr>
        <p:blipFill rotWithShape="1">
          <a:blip r:embed="rId6">
            <a:alphaModFix/>
          </a:blip>
          <a:srcRect b="13200" l="13014" r="13735" t="5599"/>
          <a:stretch/>
        </p:blipFill>
        <p:spPr>
          <a:xfrm>
            <a:off x="2049418" y="2709780"/>
            <a:ext cx="1891873" cy="1572857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5"/>
          <p:cNvSpPr txBox="1"/>
          <p:nvPr/>
        </p:nvSpPr>
        <p:spPr>
          <a:xfrm>
            <a:off x="2049418" y="4350608"/>
            <a:ext cx="18918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CyanoSense instrument optics</a:t>
            </a:r>
            <a:endParaRPr/>
          </a:p>
        </p:txBody>
      </p:sp>
      <p:sp>
        <p:nvSpPr>
          <p:cNvPr id="122" name="Google Shape;122;p5"/>
          <p:cNvSpPr txBox="1"/>
          <p:nvPr>
            <p:ph type="title"/>
          </p:nvPr>
        </p:nvSpPr>
        <p:spPr>
          <a:xfrm>
            <a:off x="132036" y="131954"/>
            <a:ext cx="7040100" cy="5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Montserrat Medium"/>
              <a:buNone/>
            </a:pPr>
            <a:r>
              <a:rPr lang="en-GB"/>
              <a:t>Optimising EO for Australia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6"/>
          <p:cNvSpPr txBox="1"/>
          <p:nvPr>
            <p:ph idx="1" type="body"/>
          </p:nvPr>
        </p:nvSpPr>
        <p:spPr>
          <a:xfrm>
            <a:off x="162328" y="990775"/>
            <a:ext cx="4499100" cy="1824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61950" lvl="0" marL="45720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Char char="❖"/>
            </a:pPr>
            <a:r>
              <a:rPr lang="en-GB" sz="1400">
                <a:latin typeface="Arial"/>
                <a:ea typeface="Arial"/>
                <a:cs typeface="Arial"/>
                <a:sym typeface="Arial"/>
              </a:rPr>
              <a:t>Actively acquiring terrestrial and UAV laser scanning data across diverse ecosystem types to support global cal/val of vegetation biomass and structural products</a:t>
            </a:r>
            <a:endParaRPr/>
          </a:p>
          <a:p>
            <a:pPr indent="-342900" lvl="1" marL="91440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SzPts val="1800"/>
              <a:buFont typeface="Noto Sans Symbols"/>
              <a:buChar char="▪"/>
            </a:pPr>
            <a:r>
              <a:rPr lang="en-GB" sz="1400">
                <a:latin typeface="Arial"/>
                <a:ea typeface="Arial"/>
                <a:cs typeface="Arial"/>
                <a:sym typeface="Arial"/>
              </a:rPr>
              <a:t>GEO-TREES, NISAR, BIOMASS</a:t>
            </a:r>
            <a:endParaRPr/>
          </a:p>
        </p:txBody>
      </p:sp>
      <p:sp>
        <p:nvSpPr>
          <p:cNvPr id="128" name="Google Shape;128;p6"/>
          <p:cNvSpPr txBox="1"/>
          <p:nvPr>
            <p:ph type="title"/>
          </p:nvPr>
        </p:nvSpPr>
        <p:spPr>
          <a:xfrm>
            <a:off x="132036" y="131954"/>
            <a:ext cx="7040100" cy="5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Montserrat Medium"/>
              <a:buNone/>
            </a:pPr>
            <a:r>
              <a:rPr lang="en-GB"/>
              <a:t>Biomass and biodiversity</a:t>
            </a:r>
            <a:endParaRPr/>
          </a:p>
        </p:txBody>
      </p:sp>
      <p:pic>
        <p:nvPicPr>
          <p:cNvPr id="129" name="Google Shape;129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2331" y="2815504"/>
            <a:ext cx="2561463" cy="1824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6"/>
          <p:cNvPicPr preferRelativeResize="0"/>
          <p:nvPr/>
        </p:nvPicPr>
        <p:blipFill rotWithShape="1">
          <a:blip r:embed="rId4">
            <a:alphaModFix/>
          </a:blip>
          <a:srcRect b="0" l="24349" r="0" t="0"/>
          <a:stretch/>
        </p:blipFill>
        <p:spPr>
          <a:xfrm>
            <a:off x="2723794" y="2815504"/>
            <a:ext cx="1937783" cy="182473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map of different colors&#10;&#10;AI-generated content may be incorrect." id="131" name="Google Shape;131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62980" y="2823971"/>
            <a:ext cx="2126377" cy="175829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map of australia with several states&#10;&#10;AI-generated content may be incorrect." id="132" name="Google Shape;132;p6"/>
          <p:cNvPicPr preferRelativeResize="0"/>
          <p:nvPr/>
        </p:nvPicPr>
        <p:blipFill rotWithShape="1">
          <a:blip r:embed="rId6">
            <a:alphaModFix/>
          </a:blip>
          <a:srcRect b="1431" l="0" r="0" t="0"/>
          <a:stretch/>
        </p:blipFill>
        <p:spPr>
          <a:xfrm>
            <a:off x="4825197" y="2815504"/>
            <a:ext cx="1937782" cy="1652717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6"/>
          <p:cNvSpPr txBox="1"/>
          <p:nvPr>
            <p:ph idx="1" type="body"/>
          </p:nvPr>
        </p:nvSpPr>
        <p:spPr>
          <a:xfrm>
            <a:off x="4892025" y="990775"/>
            <a:ext cx="3997200" cy="1824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61950" lvl="0" marL="457200" rtl="0" algn="l">
              <a:spcBef>
                <a:spcPts val="800"/>
              </a:spcBef>
              <a:spcAft>
                <a:spcPts val="0"/>
              </a:spcAft>
              <a:buSzPts val="2100"/>
              <a:buChar char="❖"/>
            </a:pPr>
            <a:r>
              <a:rPr lang="en-GB" sz="1400">
                <a:latin typeface="Arial"/>
                <a:ea typeface="Arial"/>
                <a:cs typeface="Arial"/>
                <a:sym typeface="Arial"/>
              </a:rPr>
              <a:t>Biodiversity Study Team demonstrator: advancing EO for Ecosystem Extent mapping in the Great Western Woodlands using multi-sensor data integration in EASI (ODC) with deep learning models  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61950" lvl="0" marL="45720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Montserrat"/>
              <a:buChar char="❖"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7"/>
          <p:cNvSpPr txBox="1"/>
          <p:nvPr>
            <p:ph type="title"/>
          </p:nvPr>
        </p:nvSpPr>
        <p:spPr>
          <a:xfrm>
            <a:off x="132036" y="131954"/>
            <a:ext cx="7040100" cy="5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Montserrat Medium"/>
              <a:buNone/>
            </a:pPr>
            <a:r>
              <a:rPr lang="en-GB"/>
              <a:t>EASI and the Open Data Cube</a:t>
            </a:r>
            <a:endParaRPr/>
          </a:p>
        </p:txBody>
      </p:sp>
      <p:sp>
        <p:nvSpPr>
          <p:cNvPr id="139" name="Google Shape;139;p7"/>
          <p:cNvSpPr txBox="1"/>
          <p:nvPr/>
        </p:nvSpPr>
        <p:spPr>
          <a:xfrm>
            <a:off x="3936505" y="3984694"/>
            <a:ext cx="2872398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10,000x data problem. Developing EASI/ODC to accommodate hyperspectral beginning with NASA EMIT</a:t>
            </a:r>
            <a:endParaRPr/>
          </a:p>
        </p:txBody>
      </p:sp>
      <p:pic>
        <p:nvPicPr>
          <p:cNvPr descr="A map of land with water and a sound wave&#10;&#10;Description automatically generated with medium confidence" id="140" name="Google Shape;140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2704" y="1015708"/>
            <a:ext cx="3166193" cy="1639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7"/>
          <p:cNvPicPr preferRelativeResize="0"/>
          <p:nvPr/>
        </p:nvPicPr>
        <p:blipFill rotWithShape="1">
          <a:blip r:embed="rId4">
            <a:alphaModFix/>
          </a:blip>
          <a:srcRect b="0" l="0" r="0" t="13903"/>
          <a:stretch/>
        </p:blipFill>
        <p:spPr>
          <a:xfrm>
            <a:off x="232704" y="2654879"/>
            <a:ext cx="3166447" cy="1472914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7"/>
          <p:cNvSpPr txBox="1"/>
          <p:nvPr/>
        </p:nvSpPr>
        <p:spPr>
          <a:xfrm>
            <a:off x="132035" y="4225636"/>
            <a:ext cx="3266861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Example: delivering AquaWatch products and services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3" name="Google Shape;143;p7"/>
          <p:cNvGrpSpPr/>
          <p:nvPr/>
        </p:nvGrpSpPr>
        <p:grpSpPr>
          <a:xfrm>
            <a:off x="3959789" y="984051"/>
            <a:ext cx="4353223" cy="2694851"/>
            <a:chOff x="531" y="159293"/>
            <a:chExt cx="4353223" cy="2694851"/>
          </a:xfrm>
        </p:grpSpPr>
        <p:sp>
          <p:nvSpPr>
            <p:cNvPr id="144" name="Google Shape;144;p7"/>
            <p:cNvSpPr/>
            <p:nvPr/>
          </p:nvSpPr>
          <p:spPr>
            <a:xfrm>
              <a:off x="531" y="159293"/>
              <a:ext cx="2072963" cy="1243777"/>
            </a:xfrm>
            <a:prstGeom prst="rect">
              <a:avLst/>
            </a:prstGeom>
            <a:solidFill>
              <a:srgbClr val="32445F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" name="Google Shape;145;p7"/>
            <p:cNvSpPr txBox="1"/>
            <p:nvPr/>
          </p:nvSpPr>
          <p:spPr>
            <a:xfrm>
              <a:off x="531" y="159293"/>
              <a:ext cx="2072963" cy="1243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0" i="0" lang="en-GB" sz="2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Airborne</a:t>
              </a:r>
              <a:endParaRPr/>
            </a:p>
          </p:txBody>
        </p:sp>
        <p:sp>
          <p:nvSpPr>
            <p:cNvPr id="146" name="Google Shape;146;p7"/>
            <p:cNvSpPr/>
            <p:nvPr/>
          </p:nvSpPr>
          <p:spPr>
            <a:xfrm>
              <a:off x="2280791" y="159293"/>
              <a:ext cx="2072963" cy="1243777"/>
            </a:xfrm>
            <a:prstGeom prst="rect">
              <a:avLst/>
            </a:prstGeom>
            <a:solidFill>
              <a:srgbClr val="32445F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" name="Google Shape;147;p7"/>
            <p:cNvSpPr txBox="1"/>
            <p:nvPr/>
          </p:nvSpPr>
          <p:spPr>
            <a:xfrm>
              <a:off x="2280791" y="159293"/>
              <a:ext cx="2072963" cy="1243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0" i="0" lang="en-GB" sz="2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Planetary and other data</a:t>
              </a:r>
              <a:endParaRPr/>
            </a:p>
          </p:txBody>
        </p:sp>
        <p:sp>
          <p:nvSpPr>
            <p:cNvPr id="148" name="Google Shape;148;p7"/>
            <p:cNvSpPr/>
            <p:nvPr/>
          </p:nvSpPr>
          <p:spPr>
            <a:xfrm>
              <a:off x="531" y="1610367"/>
              <a:ext cx="2072963" cy="1243777"/>
            </a:xfrm>
            <a:prstGeom prst="rect">
              <a:avLst/>
            </a:prstGeom>
            <a:solidFill>
              <a:srgbClr val="32445F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7"/>
            <p:cNvSpPr txBox="1"/>
            <p:nvPr/>
          </p:nvSpPr>
          <p:spPr>
            <a:xfrm>
              <a:off x="531" y="1610367"/>
              <a:ext cx="2072963" cy="1243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0" i="0" lang="en-GB" sz="2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Hyperspectral</a:t>
              </a:r>
              <a:endPara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7"/>
            <p:cNvSpPr/>
            <p:nvPr/>
          </p:nvSpPr>
          <p:spPr>
            <a:xfrm>
              <a:off x="2280791" y="1610367"/>
              <a:ext cx="2072963" cy="1243777"/>
            </a:xfrm>
            <a:prstGeom prst="rect">
              <a:avLst/>
            </a:prstGeom>
            <a:solidFill>
              <a:srgbClr val="32445F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" name="Google Shape;151;p7"/>
            <p:cNvSpPr txBox="1"/>
            <p:nvPr/>
          </p:nvSpPr>
          <p:spPr>
            <a:xfrm>
              <a:off x="2280791" y="1610367"/>
              <a:ext cx="2072963" cy="1243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0" i="0" lang="en-GB" sz="24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Gen AI</a:t>
              </a:r>
              <a:endParaRPr/>
            </a:p>
          </p:txBody>
        </p:sp>
      </p:grpSp>
      <p:pic>
        <p:nvPicPr>
          <p:cNvPr id="152" name="Google Shape;152;p7"/>
          <p:cNvPicPr preferRelativeResize="0"/>
          <p:nvPr/>
        </p:nvPicPr>
        <p:blipFill rotWithShape="1">
          <a:blip r:embed="rId5">
            <a:alphaModFix/>
          </a:blip>
          <a:srcRect b="0" l="0" r="57363" t="0"/>
          <a:stretch/>
        </p:blipFill>
        <p:spPr>
          <a:xfrm>
            <a:off x="3698180" y="3400294"/>
            <a:ext cx="1375495" cy="58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8"/>
          <p:cNvSpPr txBox="1"/>
          <p:nvPr>
            <p:ph type="title"/>
          </p:nvPr>
        </p:nvSpPr>
        <p:spPr>
          <a:xfrm>
            <a:off x="132035" y="775503"/>
            <a:ext cx="4617900" cy="233604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Montserrat Medium"/>
              <a:buNone/>
            </a:pPr>
            <a:r>
              <a:rPr lang="en-GB"/>
              <a:t>Thank you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0x010100DFFF6568E1F8614EB7C90AF6A87F0B25</vt:lpwstr>
  </property>
  <property fmtid="{D5CDD505-2E9C-101B-9397-08002B2CF9AE}" pid="3" name="_dlc_DocIdItemGuid">
    <vt:lpwstr>8caa5f55-93b4-4784-8f09-ceee597ec143</vt:lpwstr>
  </property>
  <property fmtid="{D5CDD505-2E9C-101B-9397-08002B2CF9AE}" pid="4" name="MSIP_Label_0ad370f1-5840-4c36-bb65-89acaaf849ca_Enabled">
    <vt:lpwstr>true</vt:lpwstr>
  </property>
  <property fmtid="{D5CDD505-2E9C-101B-9397-08002B2CF9AE}" pid="5" name="MSIP_Label_0ad370f1-5840-4c36-bb65-89acaaf849ca_SetDate">
    <vt:lpwstr>2025-11-02T17:28:25Z</vt:lpwstr>
  </property>
  <property fmtid="{D5CDD505-2E9C-101B-9397-08002B2CF9AE}" pid="6" name="MSIP_Label_0ad370f1-5840-4c36-bb65-89acaaf849ca_Method">
    <vt:lpwstr>Privileged</vt:lpwstr>
  </property>
  <property fmtid="{D5CDD505-2E9C-101B-9397-08002B2CF9AE}" pid="7" name="MSIP_Label_0ad370f1-5840-4c36-bb65-89acaaf849ca_Name">
    <vt:lpwstr>OFFICIAL</vt:lpwstr>
  </property>
  <property fmtid="{D5CDD505-2E9C-101B-9397-08002B2CF9AE}" pid="8" name="MSIP_Label_0ad370f1-5840-4c36-bb65-89acaaf849ca_SiteId">
    <vt:lpwstr>0fe05593-19ac-4f98-adbf-0375fce7f160</vt:lpwstr>
  </property>
  <property fmtid="{D5CDD505-2E9C-101B-9397-08002B2CF9AE}" pid="9" name="MSIP_Label_0ad370f1-5840-4c36-bb65-89acaaf849ca_ActionId">
    <vt:lpwstr>05ffabd7-d19f-4bff-bc19-addf7b89b09c</vt:lpwstr>
  </property>
  <property fmtid="{D5CDD505-2E9C-101B-9397-08002B2CF9AE}" pid="10" name="MSIP_Label_0ad370f1-5840-4c36-bb65-89acaaf849ca_ContentBits">
    <vt:lpwstr>3</vt:lpwstr>
  </property>
  <property fmtid="{D5CDD505-2E9C-101B-9397-08002B2CF9AE}" pid="11" name="MSIP_Label_0ad370f1-5840-4c36-bb65-89acaaf849ca_Tag">
    <vt:lpwstr>50, 0, 1, 1</vt:lpwstr>
  </property>
  <property fmtid="{D5CDD505-2E9C-101B-9397-08002B2CF9AE}" pid="12" name="ClassificationContentMarkingFooterLocations">
    <vt:lpwstr>ceos:5</vt:lpwstr>
  </property>
  <property fmtid="{D5CDD505-2E9C-101B-9397-08002B2CF9AE}" pid="13" name="ClassificationContentMarkingFooterText">
    <vt:lpwstr>OFFICIAL</vt:lpwstr>
  </property>
  <property fmtid="{D5CDD505-2E9C-101B-9397-08002B2CF9AE}" pid="14" name="ClassificationContentMarkingHeaderLocations">
    <vt:lpwstr>ceos:4</vt:lpwstr>
  </property>
  <property fmtid="{D5CDD505-2E9C-101B-9397-08002B2CF9AE}" pid="15" name="ClassificationContentMarkingHeaderText">
    <vt:lpwstr>OFFICIAL</vt:lpwstr>
  </property>
  <property fmtid="{D5CDD505-2E9C-101B-9397-08002B2CF9AE}" pid="16" name="MediaServiceImageTags">
    <vt:lpwstr/>
  </property>
</Properties>
</file>