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6858000" cx="12192000"/>
  <p:notesSz cx="6858000" cy="9144000"/>
  <p:embeddedFontLst>
    <p:embeddedFont>
      <p:font typeface="Play"/>
      <p:regular r:id="rId15"/>
      <p:bold r:id="rId16"/>
    </p:embeddedFont>
    <p:embeddedFont>
      <p:font typeface="Roboto"/>
      <p:regular r:id="rId17"/>
      <p:bold r:id="rId18"/>
      <p:italic r:id="rId19"/>
      <p:boldItalic r:id="rId20"/>
    </p:embeddedFont>
    <p:embeddedFont>
      <p:font typeface="Arial Narrow"/>
      <p:regular r:id="rId21"/>
      <p:bold r:id="rId22"/>
      <p:italic r:id="rId23"/>
      <p:boldItalic r:id="rId24"/>
    </p:embeddedFont>
    <p:embeddedFont>
      <p:font typeface="Helvetica Neue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9" roundtripDataSignature="AMtx7mijwV9Q+8PEmkJhhnK+RlC91H3pd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Italic.fntdata"/><Relationship Id="rId22" Type="http://schemas.openxmlformats.org/officeDocument/2006/relationships/font" Target="fonts/ArialNarrow-bold.fntdata"/><Relationship Id="rId21" Type="http://schemas.openxmlformats.org/officeDocument/2006/relationships/font" Target="fonts/ArialNarrow-regular.fntdata"/><Relationship Id="rId24" Type="http://schemas.openxmlformats.org/officeDocument/2006/relationships/font" Target="fonts/ArialNarrow-boldItalic.fntdata"/><Relationship Id="rId23" Type="http://schemas.openxmlformats.org/officeDocument/2006/relationships/font" Target="fonts/ArialNarrow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HelveticaNeue-bold.fntdata"/><Relationship Id="rId25" Type="http://schemas.openxmlformats.org/officeDocument/2006/relationships/font" Target="fonts/HelveticaNeue-regular.fntdata"/><Relationship Id="rId28" Type="http://schemas.openxmlformats.org/officeDocument/2006/relationships/font" Target="fonts/HelveticaNeue-boldItalic.fntdata"/><Relationship Id="rId27" Type="http://schemas.openxmlformats.org/officeDocument/2006/relationships/font" Target="fonts/HelveticaNeue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customschemas.google.com/relationships/presentationmetadata" Target="meta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font" Target="fonts/Play-regular.fntdata"/><Relationship Id="rId14" Type="http://schemas.openxmlformats.org/officeDocument/2006/relationships/slide" Target="slides/slide10.xml"/><Relationship Id="rId17" Type="http://schemas.openxmlformats.org/officeDocument/2006/relationships/font" Target="fonts/Roboto-regular.fntdata"/><Relationship Id="rId16" Type="http://schemas.openxmlformats.org/officeDocument/2006/relationships/font" Target="fonts/Play-bold.fntdata"/><Relationship Id="rId19" Type="http://schemas.openxmlformats.org/officeDocument/2006/relationships/font" Target="fonts/Roboto-italic.fntdata"/><Relationship Id="rId18" Type="http://schemas.openxmlformats.org/officeDocument/2006/relationships/font" Target="fonts/Roboto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p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1"/>
          </a:p>
        </p:txBody>
      </p:sp>
      <p:sp>
        <p:nvSpPr>
          <p:cNvPr id="246" name="Google Shape;246;p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R&amp;A: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1330 research grants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Projects in 48 states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a0ddab185c_4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a0ddab185c_4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3a0ddab185c_4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a0ddab185c_2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a0ddab185c_2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3a0ddab185c_2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a0ddab185c_4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a0ddab185c_4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3a0ddab185c_4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hourglass with a landscape inside&#10;&#10;Description automatically generated" id="16" name="Google Shape;16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9"/>
          <p:cNvSpPr txBox="1"/>
          <p:nvPr>
            <p:ph idx="1" type="subTitle"/>
          </p:nvPr>
        </p:nvSpPr>
        <p:spPr>
          <a:xfrm>
            <a:off x="557707" y="4383173"/>
            <a:ext cx="5212080" cy="3416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i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18" name="Google Shape;1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7688" y="346938"/>
            <a:ext cx="1075663" cy="9053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Google Shape;19;p9"/>
          <p:cNvCxnSpPr/>
          <p:nvPr/>
        </p:nvCxnSpPr>
        <p:spPr>
          <a:xfrm>
            <a:off x="1495740" y="450064"/>
            <a:ext cx="0" cy="734459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" name="Google Shape;20;p9"/>
          <p:cNvSpPr txBox="1"/>
          <p:nvPr/>
        </p:nvSpPr>
        <p:spPr>
          <a:xfrm>
            <a:off x="1567874" y="624950"/>
            <a:ext cx="160813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Aeronautics and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Space Administration</a:t>
            </a:r>
            <a:endParaRPr/>
          </a:p>
        </p:txBody>
      </p:sp>
      <p:sp>
        <p:nvSpPr>
          <p:cNvPr id="21" name="Google Shape;21;p9"/>
          <p:cNvSpPr/>
          <p:nvPr/>
        </p:nvSpPr>
        <p:spPr>
          <a:xfrm>
            <a:off x="558527" y="1565564"/>
            <a:ext cx="1009347" cy="997527"/>
          </a:xfrm>
          <a:prstGeom prst="rect">
            <a:avLst/>
          </a:prstGeom>
          <a:solidFill>
            <a:srgbClr val="00102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background with white text&#10;&#10;Description automatically generated with low confidence" id="22" name="Google Shape;2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3803" y="2122571"/>
            <a:ext cx="4251606" cy="213761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9"/>
          <p:cNvSpPr txBox="1"/>
          <p:nvPr>
            <p:ph idx="2" type="body"/>
          </p:nvPr>
        </p:nvSpPr>
        <p:spPr>
          <a:xfrm>
            <a:off x="557707" y="5474070"/>
            <a:ext cx="5212080" cy="343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i="0" sz="18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9"/>
          <p:cNvSpPr txBox="1"/>
          <p:nvPr>
            <p:ph idx="3" type="body"/>
          </p:nvPr>
        </p:nvSpPr>
        <p:spPr>
          <a:xfrm>
            <a:off x="557707" y="5806672"/>
            <a:ext cx="5212080" cy="2875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9"/>
          <p:cNvSpPr txBox="1"/>
          <p:nvPr/>
        </p:nvSpPr>
        <p:spPr>
          <a:xfrm>
            <a:off x="555584" y="6076708"/>
            <a:ext cx="550954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Earth Science Division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92" name="Google Shape;92;p1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3" name="Google Shape;93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2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0" name="Google Shape;100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 1">
  <p:cSld name="Text slide 1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0"/>
          <p:cNvSpPr/>
          <p:nvPr/>
        </p:nvSpPr>
        <p:spPr>
          <a:xfrm rot="10800000">
            <a:off x="-9819" y="0"/>
            <a:ext cx="12210167" cy="6868271"/>
          </a:xfrm>
          <a:prstGeom prst="rect">
            <a:avLst/>
          </a:prstGeom>
          <a:gradFill>
            <a:gsLst>
              <a:gs pos="0">
                <a:srgbClr val="245898"/>
              </a:gs>
              <a:gs pos="18000">
                <a:srgbClr val="245898"/>
              </a:gs>
              <a:gs pos="58999">
                <a:srgbClr val="001023"/>
              </a:gs>
              <a:gs pos="100000">
                <a:srgbClr val="001023"/>
              </a:gs>
            </a:gsLst>
            <a:lin ang="81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0"/>
          <p:cNvSpPr/>
          <p:nvPr/>
        </p:nvSpPr>
        <p:spPr>
          <a:xfrm>
            <a:off x="0" y="-1"/>
            <a:ext cx="12192000" cy="458547"/>
          </a:xfrm>
          <a:prstGeom prst="rect">
            <a:avLst/>
          </a:prstGeom>
          <a:solidFill>
            <a:srgbClr val="0166B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0"/>
          <p:cNvSpPr/>
          <p:nvPr/>
        </p:nvSpPr>
        <p:spPr>
          <a:xfrm>
            <a:off x="11260264" y="0"/>
            <a:ext cx="931736" cy="458548"/>
          </a:xfrm>
          <a:custGeom>
            <a:rect b="b" l="l" r="r" t="t"/>
            <a:pathLst>
              <a:path extrusionOk="0" h="495761" w="931736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2583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0"/>
          <p:cNvSpPr txBox="1"/>
          <p:nvPr/>
        </p:nvSpPr>
        <p:spPr>
          <a:xfrm>
            <a:off x="629588" y="59960"/>
            <a:ext cx="325286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0" i="0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EARTH SCIENCE DIVISION</a:t>
            </a:r>
            <a:endParaRPr/>
          </a:p>
        </p:txBody>
      </p:sp>
      <p:sp>
        <p:nvSpPr>
          <p:cNvPr id="31" name="Google Shape;31;p10"/>
          <p:cNvSpPr txBox="1"/>
          <p:nvPr/>
        </p:nvSpPr>
        <p:spPr>
          <a:xfrm>
            <a:off x="9382698" y="435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b="0" i="0" sz="12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2" name="Google Shape;32;p10"/>
          <p:cNvSpPr txBox="1"/>
          <p:nvPr/>
        </p:nvSpPr>
        <p:spPr>
          <a:xfrm>
            <a:off x="9382698" y="435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US" sz="12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b="1" i="0" sz="12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3" name="Google Shape;33;p10"/>
          <p:cNvSpPr txBox="1"/>
          <p:nvPr>
            <p:ph type="title"/>
          </p:nvPr>
        </p:nvSpPr>
        <p:spPr>
          <a:xfrm>
            <a:off x="604909" y="1043538"/>
            <a:ext cx="10668515" cy="5909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0"/>
          <p:cNvSpPr txBox="1"/>
          <p:nvPr>
            <p:ph idx="1" type="body"/>
          </p:nvPr>
        </p:nvSpPr>
        <p:spPr>
          <a:xfrm>
            <a:off x="650875" y="1879600"/>
            <a:ext cx="10634663" cy="2267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3a0ddab185c_4_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itle and Content" showMasterSp="0">
  <p:cSld name="8_Title and Content">
    <p:bg>
      <p:bgPr>
        <a:solidFill>
          <a:schemeClr val="dk1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53446"/>
              </a:gs>
              <a:gs pos="26000">
                <a:srgbClr val="053446"/>
              </a:gs>
              <a:gs pos="91000">
                <a:srgbClr val="255B74"/>
              </a:gs>
              <a:gs pos="100000">
                <a:srgbClr val="255B74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1"/>
          <p:cNvSpPr txBox="1"/>
          <p:nvPr>
            <p:ph idx="10" type="dt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5CBF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1"/>
          <p:cNvSpPr txBox="1"/>
          <p:nvPr>
            <p:ph idx="11" type="ftr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5CBF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alaxy in space&#10;&#10;Description automatically generated with low confidence" id="42" name="Google Shape;42;p11"/>
          <p:cNvPicPr preferRelativeResize="0"/>
          <p:nvPr/>
        </p:nvPicPr>
        <p:blipFill rotWithShape="1">
          <a:blip r:embed="rId2">
            <a:alphaModFix amt="88000"/>
          </a:blip>
          <a:srcRect b="0" l="0" r="0" t="0"/>
          <a:stretch/>
        </p:blipFill>
        <p:spPr>
          <a:xfrm>
            <a:off x="0" y="0"/>
            <a:ext cx="872956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275B"/>
              </a:gs>
              <a:gs pos="17000">
                <a:srgbClr val="00275B"/>
              </a:gs>
              <a:gs pos="50000">
                <a:srgbClr val="002A61"/>
              </a:gs>
              <a:gs pos="76000">
                <a:srgbClr val="133B70">
                  <a:alpha val="77647"/>
                </a:srgbClr>
              </a:gs>
              <a:gs pos="100000">
                <a:srgbClr val="133B70">
                  <a:alpha val="77647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2F1443"/>
              </a:gs>
              <a:gs pos="100000">
                <a:srgbClr val="2F1443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603360">
                  <a:alpha val="0"/>
                </a:srgbClr>
              </a:gs>
              <a:gs pos="38000">
                <a:srgbClr val="603360">
                  <a:alpha val="0"/>
                </a:srgbClr>
              </a:gs>
              <a:gs pos="99000">
                <a:srgbClr val="2578BA">
                  <a:alpha val="83529"/>
                </a:srgbClr>
              </a:gs>
              <a:gs pos="100000">
                <a:srgbClr val="2578BA">
                  <a:alpha val="83529"/>
                </a:srgbClr>
              </a:gs>
            </a:gsLst>
            <a:lin ang="4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9" name="Google Shape;49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4" name="Google Shape;74;p1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6" name="Google Shape;76;p1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.png"/><Relationship Id="rId10" Type="http://schemas.openxmlformats.org/officeDocument/2006/relationships/image" Target="../media/image15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5" Type="http://schemas.openxmlformats.org/officeDocument/2006/relationships/image" Target="../media/image9.png"/><Relationship Id="rId6" Type="http://schemas.openxmlformats.org/officeDocument/2006/relationships/image" Target="../media/image12.png"/><Relationship Id="rId7" Type="http://schemas.openxmlformats.org/officeDocument/2006/relationships/image" Target="../media/image8.png"/><Relationship Id="rId8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Relationship Id="rId4" Type="http://schemas.openxmlformats.org/officeDocument/2006/relationships/image" Target="../media/image10.png"/><Relationship Id="rId5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"/>
          <p:cNvSpPr txBox="1"/>
          <p:nvPr>
            <p:ph idx="1" type="subTitle"/>
          </p:nvPr>
        </p:nvSpPr>
        <p:spPr>
          <a:xfrm>
            <a:off x="557707" y="4383173"/>
            <a:ext cx="5212080" cy="6914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/>
              <a:t>CEOS: Earth Science Division Overview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b="0" lang="en-US" sz="1600"/>
              <a:t>November 6, 2025 </a:t>
            </a:r>
            <a:endParaRPr/>
          </a:p>
        </p:txBody>
      </p:sp>
      <p:sp>
        <p:nvSpPr>
          <p:cNvPr id="120" name="Google Shape;120;p1"/>
          <p:cNvSpPr txBox="1"/>
          <p:nvPr>
            <p:ph idx="2" type="body"/>
          </p:nvPr>
        </p:nvSpPr>
        <p:spPr>
          <a:xfrm>
            <a:off x="557707" y="5474070"/>
            <a:ext cx="5212080" cy="343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>
                <a:solidFill>
                  <a:schemeClr val="lt1"/>
                </a:solidFill>
              </a:rPr>
              <a:t>Karen St. Germain, PhD	</a:t>
            </a:r>
            <a:endParaRPr/>
          </a:p>
        </p:txBody>
      </p:sp>
      <p:sp>
        <p:nvSpPr>
          <p:cNvPr id="121" name="Google Shape;121;p1"/>
          <p:cNvSpPr txBox="1"/>
          <p:nvPr>
            <p:ph idx="3" type="body"/>
          </p:nvPr>
        </p:nvSpPr>
        <p:spPr>
          <a:xfrm>
            <a:off x="557707" y="5806672"/>
            <a:ext cx="5212080" cy="2875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>
                <a:solidFill>
                  <a:schemeClr val="lt1"/>
                </a:solidFill>
              </a:rPr>
              <a:t>Director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7"/>
          <p:cNvSpPr/>
          <p:nvPr/>
        </p:nvSpPr>
        <p:spPr>
          <a:xfrm>
            <a:off x="9008883" y="267651"/>
            <a:ext cx="2474800" cy="2474800"/>
          </a:xfrm>
          <a:prstGeom prst="ellipse">
            <a:avLst/>
          </a:prstGeom>
          <a:solidFill>
            <a:srgbClr val="D4E7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85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7"/>
          <p:cNvSpPr txBox="1"/>
          <p:nvPr/>
        </p:nvSpPr>
        <p:spPr>
          <a:xfrm>
            <a:off x="9218677" y="1106648"/>
            <a:ext cx="2188400" cy="10694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5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4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Total Archive </a:t>
            </a:r>
            <a:endParaRPr b="0" i="0" sz="145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Volume In Cloud Only</a:t>
            </a:r>
            <a:br>
              <a:rPr b="0" i="0" lang="en-US" sz="6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116.2PB</a:t>
            </a:r>
            <a:endParaRPr b="0" i="0" sz="1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yncing cloud with solid fill" id="250" name="Google Shape;25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3003" y="207441"/>
            <a:ext cx="1031791" cy="10317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rver with solid fill" id="251" name="Google Shape;25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94059" y="-13801"/>
            <a:ext cx="3331799" cy="33317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2" name="Google Shape;252;p7"/>
          <p:cNvGrpSpPr/>
          <p:nvPr/>
        </p:nvGrpSpPr>
        <p:grpSpPr>
          <a:xfrm>
            <a:off x="585537" y="189260"/>
            <a:ext cx="2416976" cy="2384699"/>
            <a:chOff x="964959" y="2048266"/>
            <a:chExt cx="2136900" cy="2099700"/>
          </a:xfrm>
        </p:grpSpPr>
        <p:sp>
          <p:nvSpPr>
            <p:cNvPr id="253" name="Google Shape;253;p7"/>
            <p:cNvSpPr/>
            <p:nvPr/>
          </p:nvSpPr>
          <p:spPr>
            <a:xfrm>
              <a:off x="964959" y="2048266"/>
              <a:ext cx="2136900" cy="2099700"/>
            </a:xfrm>
            <a:prstGeom prst="ellipse">
              <a:avLst/>
            </a:prstGeom>
            <a:solidFill>
              <a:srgbClr val="D4E7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b="0" i="0" sz="18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7"/>
            <p:cNvSpPr txBox="1"/>
            <p:nvPr/>
          </p:nvSpPr>
          <p:spPr>
            <a:xfrm>
              <a:off x="1026959" y="2621085"/>
              <a:ext cx="2007000" cy="13820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5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End User Average Distribution Volume</a:t>
              </a:r>
              <a:r>
                <a:rPr b="0" i="0" lang="en-US" sz="12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4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600 </a:t>
              </a:r>
              <a:r>
                <a:rPr b="1" i="0" lang="en-US" sz="20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TB/Day</a:t>
              </a:r>
              <a:br>
                <a:rPr b="1" i="0" lang="en-US" sz="2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b="0" i="0" sz="1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b="1" i="0" sz="18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User with solid fill" id="255" name="Google Shape;255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741993" y="2081503"/>
              <a:ext cx="582916" cy="58291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6" name="Google Shape;256;p7"/>
          <p:cNvSpPr/>
          <p:nvPr/>
        </p:nvSpPr>
        <p:spPr>
          <a:xfrm>
            <a:off x="2134681" y="1976381"/>
            <a:ext cx="2543600" cy="2520000"/>
          </a:xfrm>
          <a:prstGeom prst="ellipse">
            <a:avLst/>
          </a:prstGeom>
          <a:solidFill>
            <a:srgbClr val="D4E7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85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7"/>
          <p:cNvSpPr txBox="1"/>
          <p:nvPr/>
        </p:nvSpPr>
        <p:spPr>
          <a:xfrm>
            <a:off x="2210841" y="2855464"/>
            <a:ext cx="2384400" cy="1369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None/>
            </a:pPr>
            <a:r>
              <a:rPr b="0" i="0" lang="en-US" sz="14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End User Distribution</a:t>
            </a:r>
            <a:endParaRPr b="0" i="0" sz="145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Files </a:t>
            </a:r>
            <a:r>
              <a:rPr b="0" i="0" lang="en-US" sz="14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incl. From </a:t>
            </a:r>
            <a:r>
              <a:rPr b="0" i="0" lang="en-US" sz="14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Cloud</a:t>
            </a:r>
            <a:b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7.8</a:t>
            </a:r>
            <a:r>
              <a:rPr b="1" i="0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Billion</a:t>
            </a:r>
            <a:endParaRPr b="0" i="0" sz="145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(4.3B in Cloud)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8" name="Google Shape;258;p7"/>
          <p:cNvGrpSpPr/>
          <p:nvPr/>
        </p:nvGrpSpPr>
        <p:grpSpPr>
          <a:xfrm>
            <a:off x="3078222" y="2016598"/>
            <a:ext cx="6595643" cy="2260200"/>
            <a:chOff x="3978342" y="2265481"/>
            <a:chExt cx="6595642" cy="2260200"/>
          </a:xfrm>
        </p:grpSpPr>
        <p:sp>
          <p:nvSpPr>
            <p:cNvPr id="259" name="Google Shape;259;p7"/>
            <p:cNvSpPr/>
            <p:nvPr/>
          </p:nvSpPr>
          <p:spPr>
            <a:xfrm>
              <a:off x="8313784" y="2265481"/>
              <a:ext cx="2260200" cy="2260200"/>
            </a:xfrm>
            <a:prstGeom prst="ellipse">
              <a:avLst/>
            </a:prstGeom>
            <a:solidFill>
              <a:srgbClr val="D4E7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b="0" i="0" sz="18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7"/>
            <p:cNvSpPr txBox="1"/>
            <p:nvPr/>
          </p:nvSpPr>
          <p:spPr>
            <a:xfrm>
              <a:off x="8480784" y="3125313"/>
              <a:ext cx="2007000" cy="10694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5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Total Number of Files Cataloged</a:t>
              </a:r>
              <a:r>
                <a:rPr b="0" i="0" lang="en-US" sz="145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(On-Prem and Cloud)</a:t>
              </a:r>
              <a:endParaRPr b="0" i="0" sz="14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4.6 </a:t>
              </a:r>
              <a:r>
                <a:rPr b="1" i="0" lang="en-US" sz="20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Billion</a:t>
              </a:r>
              <a:endParaRPr b="0" i="0" sz="14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loud Computing with solid fill" id="261" name="Google Shape;261;p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978342" y="2282973"/>
              <a:ext cx="756131" cy="7561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2" name="Google Shape;262;p7"/>
          <p:cNvGrpSpPr/>
          <p:nvPr/>
        </p:nvGrpSpPr>
        <p:grpSpPr>
          <a:xfrm>
            <a:off x="5005428" y="3139663"/>
            <a:ext cx="2109596" cy="1912120"/>
            <a:chOff x="6498652" y="2294227"/>
            <a:chExt cx="2182040" cy="2080500"/>
          </a:xfrm>
        </p:grpSpPr>
        <p:sp>
          <p:nvSpPr>
            <p:cNvPr id="263" name="Google Shape;263;p7"/>
            <p:cNvSpPr/>
            <p:nvPr/>
          </p:nvSpPr>
          <p:spPr>
            <a:xfrm>
              <a:off x="6498652" y="2294227"/>
              <a:ext cx="2161200" cy="2080500"/>
            </a:xfrm>
            <a:prstGeom prst="ellipse">
              <a:avLst/>
            </a:prstGeom>
            <a:solidFill>
              <a:srgbClr val="D4E7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b="0" i="0" sz="18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7"/>
            <p:cNvSpPr txBox="1"/>
            <p:nvPr/>
          </p:nvSpPr>
          <p:spPr>
            <a:xfrm>
              <a:off x="6505392" y="3056477"/>
              <a:ext cx="2175300" cy="9208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1E48"/>
                </a:buClr>
                <a:buSzPts val="1100"/>
                <a:buFont typeface="Arial"/>
                <a:buNone/>
              </a:pPr>
              <a:r>
                <a:rPr b="0" i="0" lang="en-US" sz="145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Average Archive Growth</a:t>
              </a:r>
              <a:endParaRPr b="0" i="0" sz="14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1E48"/>
                </a:buClr>
                <a:buSzPts val="15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160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TB/Day*</a:t>
              </a:r>
              <a:endParaRPr b="1" i="0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Bar graph with upward trend with solid fill" id="265" name="Google Shape;265;p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239417" y="2523059"/>
              <a:ext cx="604331" cy="6043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6" name="Google Shape;266;p7"/>
          <p:cNvGrpSpPr/>
          <p:nvPr/>
        </p:nvGrpSpPr>
        <p:grpSpPr>
          <a:xfrm>
            <a:off x="7221580" y="4359489"/>
            <a:ext cx="2260200" cy="2260200"/>
            <a:chOff x="8565029" y="3519370"/>
            <a:chExt cx="2260200" cy="2260200"/>
          </a:xfrm>
        </p:grpSpPr>
        <p:sp>
          <p:nvSpPr>
            <p:cNvPr id="267" name="Google Shape;267;p7"/>
            <p:cNvSpPr/>
            <p:nvPr/>
          </p:nvSpPr>
          <p:spPr>
            <a:xfrm>
              <a:off x="8565029" y="3519370"/>
              <a:ext cx="2260200" cy="2260200"/>
            </a:xfrm>
            <a:prstGeom prst="ellipse">
              <a:avLst/>
            </a:prstGeom>
            <a:solidFill>
              <a:srgbClr val="D4E7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b="0" i="0" sz="18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7"/>
            <p:cNvSpPr txBox="1"/>
            <p:nvPr/>
          </p:nvSpPr>
          <p:spPr>
            <a:xfrm>
              <a:off x="8786038" y="4332706"/>
              <a:ext cx="1818300" cy="10694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45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Unique Datasets</a:t>
              </a:r>
              <a:endParaRPr b="0" i="0" sz="14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1E48"/>
                </a:buClr>
                <a:buSzPts val="15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18,755</a:t>
              </a:r>
              <a:endParaRPr b="0" i="0" sz="14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1E48"/>
                </a:buClr>
                <a:buSzPts val="1100"/>
                <a:buFont typeface="Arial"/>
                <a:buNone/>
              </a:pPr>
              <a:r>
                <a:t/>
              </a:r>
              <a:endParaRPr b="0" i="0" sz="1450" u="none" cap="none" strike="sng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Pie chart with solid fill" id="269" name="Google Shape;269;p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263265" y="3612530"/>
              <a:ext cx="819046" cy="8190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0" name="Google Shape;270;p7"/>
          <p:cNvGrpSpPr/>
          <p:nvPr/>
        </p:nvGrpSpPr>
        <p:grpSpPr>
          <a:xfrm>
            <a:off x="124217" y="3676984"/>
            <a:ext cx="2422332" cy="2373813"/>
            <a:chOff x="8085505" y="3670548"/>
            <a:chExt cx="2260200" cy="2260200"/>
          </a:xfrm>
        </p:grpSpPr>
        <p:sp>
          <p:nvSpPr>
            <p:cNvPr id="271" name="Google Shape;271;p7"/>
            <p:cNvSpPr/>
            <p:nvPr/>
          </p:nvSpPr>
          <p:spPr>
            <a:xfrm>
              <a:off x="8085505" y="3670548"/>
              <a:ext cx="2260200" cy="2260200"/>
            </a:xfrm>
            <a:prstGeom prst="ellipse">
              <a:avLst/>
            </a:prstGeom>
            <a:solidFill>
              <a:srgbClr val="D4E7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b="0" i="0" sz="18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7"/>
            <p:cNvSpPr txBox="1"/>
            <p:nvPr/>
          </p:nvSpPr>
          <p:spPr>
            <a:xfrm>
              <a:off x="8310366" y="4461174"/>
              <a:ext cx="1902600" cy="12307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1E48"/>
                </a:buClr>
                <a:buSzPts val="1100"/>
                <a:buFont typeface="Arial"/>
                <a:buNone/>
              </a:pPr>
              <a:r>
                <a:rPr b="0" i="0" lang="en-US" sz="145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Total Archive </a:t>
              </a:r>
              <a:endParaRPr b="0" i="0" sz="14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1E48"/>
                </a:buClr>
                <a:buSzPts val="1100"/>
                <a:buFont typeface="Arial"/>
                <a:buNone/>
              </a:pPr>
              <a:r>
                <a:rPr b="0" i="0" lang="en-US" sz="145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Volume Including </a:t>
              </a:r>
              <a:endParaRPr b="0" i="0" sz="14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5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in Cloud</a:t>
              </a:r>
              <a:r>
                <a:rPr b="0" i="0" lang="en-US" sz="145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(not inc duplicate on-prem)</a:t>
              </a:r>
              <a:endParaRPr b="0" i="0" sz="14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148.8</a:t>
              </a:r>
              <a:r>
                <a:rPr b="1" i="0" lang="en-US" sz="20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PB</a:t>
              </a:r>
              <a:endParaRPr b="0" i="0" sz="1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Filing Box Archive with solid fill" id="273" name="Google Shape;273;p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8821679" y="3775207"/>
              <a:ext cx="761239" cy="7612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4" name="Google Shape;274;p7"/>
          <p:cNvGrpSpPr/>
          <p:nvPr/>
        </p:nvGrpSpPr>
        <p:grpSpPr>
          <a:xfrm>
            <a:off x="2498997" y="4540411"/>
            <a:ext cx="2260200" cy="2260200"/>
            <a:chOff x="6947368" y="-27"/>
            <a:chExt cx="2260200" cy="2260200"/>
          </a:xfrm>
        </p:grpSpPr>
        <p:sp>
          <p:nvSpPr>
            <p:cNvPr id="275" name="Google Shape;275;p7"/>
            <p:cNvSpPr/>
            <p:nvPr/>
          </p:nvSpPr>
          <p:spPr>
            <a:xfrm>
              <a:off x="6947368" y="-27"/>
              <a:ext cx="2260200" cy="2260200"/>
            </a:xfrm>
            <a:prstGeom prst="ellipse">
              <a:avLst/>
            </a:prstGeom>
            <a:solidFill>
              <a:srgbClr val="D4E7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b="0" i="0" sz="18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7"/>
            <p:cNvSpPr txBox="1"/>
            <p:nvPr/>
          </p:nvSpPr>
          <p:spPr>
            <a:xfrm>
              <a:off x="7102239" y="940165"/>
              <a:ext cx="2007000" cy="8463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1E48"/>
                </a:buClr>
                <a:buSzPts val="1100"/>
                <a:buFont typeface="Arial"/>
                <a:buNone/>
              </a:pPr>
              <a:r>
                <a:rPr b="0" i="0" lang="en-US" sz="145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Website Sessions</a:t>
              </a:r>
              <a:endParaRPr b="0" i="0" sz="14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1E48"/>
                </a:buClr>
                <a:buSzPts val="15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14.9</a:t>
              </a:r>
              <a:r>
                <a:rPr b="1" i="0" lang="en-US" sz="20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Million</a:t>
              </a:r>
              <a:endParaRPr b="0" i="0" sz="14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t/>
              </a:r>
              <a:endParaRPr b="0" i="0" sz="14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7" name="Google Shape;277;p7"/>
          <p:cNvSpPr/>
          <p:nvPr/>
        </p:nvSpPr>
        <p:spPr>
          <a:xfrm>
            <a:off x="5028953" y="474757"/>
            <a:ext cx="1102400" cy="35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85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7"/>
          <p:cNvSpPr/>
          <p:nvPr/>
        </p:nvSpPr>
        <p:spPr>
          <a:xfrm>
            <a:off x="5028953" y="1162433"/>
            <a:ext cx="1102400" cy="35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85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7"/>
          <p:cNvSpPr/>
          <p:nvPr/>
        </p:nvSpPr>
        <p:spPr>
          <a:xfrm>
            <a:off x="5051979" y="1863959"/>
            <a:ext cx="1102400" cy="35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85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7"/>
          <p:cNvSpPr txBox="1"/>
          <p:nvPr/>
        </p:nvSpPr>
        <p:spPr>
          <a:xfrm>
            <a:off x="4567297" y="410364"/>
            <a:ext cx="2952400" cy="4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EARTH DATA</a:t>
            </a:r>
            <a:endParaRPr b="0" i="0" sz="145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7"/>
          <p:cNvSpPr txBox="1"/>
          <p:nvPr/>
        </p:nvSpPr>
        <p:spPr>
          <a:xfrm>
            <a:off x="4935952" y="1108128"/>
            <a:ext cx="2259200" cy="4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ARCHIVE</a:t>
            </a:r>
            <a:endParaRPr b="0" i="0" sz="145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7"/>
          <p:cNvSpPr txBox="1"/>
          <p:nvPr/>
        </p:nvSpPr>
        <p:spPr>
          <a:xfrm>
            <a:off x="4935951" y="1793381"/>
            <a:ext cx="2240000" cy="4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SUMMARY</a:t>
            </a:r>
            <a:endParaRPr b="0" i="0" sz="145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7"/>
          <p:cNvSpPr/>
          <p:nvPr/>
        </p:nvSpPr>
        <p:spPr>
          <a:xfrm>
            <a:off x="9380807" y="3355124"/>
            <a:ext cx="2697200" cy="2697200"/>
          </a:xfrm>
          <a:prstGeom prst="ellipse">
            <a:avLst/>
          </a:prstGeom>
          <a:solidFill>
            <a:srgbClr val="D4E7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85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7"/>
          <p:cNvSpPr txBox="1"/>
          <p:nvPr/>
        </p:nvSpPr>
        <p:spPr>
          <a:xfrm>
            <a:off x="9427272" y="4423468"/>
            <a:ext cx="2604400" cy="12926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Distinct Users of EOSDIS Data </a:t>
            </a:r>
            <a:r>
              <a:rPr b="0" i="0" lang="en-US" sz="14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(not inc. estimated 20M from Services, e.g., Worldview and GIBS)</a:t>
            </a:r>
            <a:endParaRPr b="0" i="0" sz="145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b="1" i="0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Million</a:t>
            </a:r>
            <a:endParaRPr b="0" i="0" sz="145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tatistics with solid fill" id="285" name="Google Shape;285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287243" y="3624747"/>
            <a:ext cx="827903" cy="8279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6" name="Google Shape;286;p7"/>
          <p:cNvCxnSpPr/>
          <p:nvPr/>
        </p:nvCxnSpPr>
        <p:spPr>
          <a:xfrm>
            <a:off x="906180" y="3624747"/>
            <a:ext cx="0" cy="0"/>
          </a:xfrm>
          <a:prstGeom prst="straightConnector1">
            <a:avLst/>
          </a:prstGeom>
          <a:noFill/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87" name="Google Shape;287;p7"/>
          <p:cNvGrpSpPr/>
          <p:nvPr/>
        </p:nvGrpSpPr>
        <p:grpSpPr>
          <a:xfrm>
            <a:off x="689289" y="474759"/>
            <a:ext cx="4372432" cy="4499900"/>
            <a:chOff x="915508" y="474758"/>
            <a:chExt cx="4372432" cy="4499900"/>
          </a:xfrm>
        </p:grpSpPr>
        <p:sp>
          <p:nvSpPr>
            <p:cNvPr id="288" name="Google Shape;288;p7"/>
            <p:cNvSpPr/>
            <p:nvPr/>
          </p:nvSpPr>
          <p:spPr>
            <a:xfrm>
              <a:off x="2908218" y="474758"/>
              <a:ext cx="420300" cy="420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b="0" i="0" sz="18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89" name="Google Shape;289;p7"/>
            <p:cNvCxnSpPr/>
            <p:nvPr/>
          </p:nvCxnSpPr>
          <p:spPr>
            <a:xfrm>
              <a:off x="3123446" y="669956"/>
              <a:ext cx="1421400" cy="0"/>
            </a:xfrm>
            <a:prstGeom prst="straightConnector1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90" name="Google Shape;290;p7"/>
            <p:cNvCxnSpPr/>
            <p:nvPr/>
          </p:nvCxnSpPr>
          <p:spPr>
            <a:xfrm>
              <a:off x="4544840" y="669956"/>
              <a:ext cx="743100" cy="2069100"/>
            </a:xfrm>
            <a:prstGeom prst="straightConnector1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91" name="Google Shape;291;p7"/>
            <p:cNvSpPr/>
            <p:nvPr/>
          </p:nvSpPr>
          <p:spPr>
            <a:xfrm>
              <a:off x="915508" y="3404996"/>
              <a:ext cx="420300" cy="420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b="0" i="0" sz="18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7"/>
            <p:cNvSpPr/>
            <p:nvPr/>
          </p:nvSpPr>
          <p:spPr>
            <a:xfrm>
              <a:off x="4100468" y="2009419"/>
              <a:ext cx="420300" cy="420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b="0" i="0" sz="18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400855" y="4554358"/>
              <a:ext cx="420300" cy="420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b="0" i="0" sz="18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94" name="Google Shape;294;p7"/>
            <p:cNvCxnSpPr/>
            <p:nvPr/>
          </p:nvCxnSpPr>
          <p:spPr>
            <a:xfrm>
              <a:off x="1517915" y="2843383"/>
              <a:ext cx="3635400" cy="1800"/>
            </a:xfrm>
            <a:prstGeom prst="straightConnector1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95" name="Google Shape;295;p7"/>
            <p:cNvCxnSpPr/>
            <p:nvPr/>
          </p:nvCxnSpPr>
          <p:spPr>
            <a:xfrm flipH="1" rot="10800000">
              <a:off x="1119745" y="2855949"/>
              <a:ext cx="398100" cy="820800"/>
            </a:xfrm>
            <a:prstGeom prst="straightConnector1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96" name="Google Shape;296;p7"/>
            <p:cNvCxnSpPr/>
            <p:nvPr/>
          </p:nvCxnSpPr>
          <p:spPr>
            <a:xfrm>
              <a:off x="4335046" y="2197851"/>
              <a:ext cx="526800" cy="0"/>
            </a:xfrm>
            <a:prstGeom prst="straightConnector1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97" name="Google Shape;297;p7"/>
            <p:cNvCxnSpPr/>
            <p:nvPr/>
          </p:nvCxnSpPr>
          <p:spPr>
            <a:xfrm>
              <a:off x="4861866" y="2197851"/>
              <a:ext cx="216300" cy="606300"/>
            </a:xfrm>
            <a:prstGeom prst="straightConnector1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98" name="Google Shape;298;p7"/>
            <p:cNvCxnSpPr/>
            <p:nvPr/>
          </p:nvCxnSpPr>
          <p:spPr>
            <a:xfrm flipH="1" rot="10800000">
              <a:off x="4683557" y="2937308"/>
              <a:ext cx="603000" cy="1756500"/>
            </a:xfrm>
            <a:prstGeom prst="straightConnector1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99" name="Google Shape;299;p7"/>
          <p:cNvGrpSpPr/>
          <p:nvPr/>
        </p:nvGrpSpPr>
        <p:grpSpPr>
          <a:xfrm flipH="1">
            <a:off x="7018016" y="474760"/>
            <a:ext cx="4311517" cy="4357025"/>
            <a:chOff x="992899" y="474758"/>
            <a:chExt cx="4311517" cy="4357025"/>
          </a:xfrm>
        </p:grpSpPr>
        <p:sp>
          <p:nvSpPr>
            <p:cNvPr id="300" name="Google Shape;300;p7"/>
            <p:cNvSpPr/>
            <p:nvPr/>
          </p:nvSpPr>
          <p:spPr>
            <a:xfrm>
              <a:off x="2908218" y="474758"/>
              <a:ext cx="420300" cy="420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b="0" i="0" sz="18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1" name="Google Shape;301;p7"/>
            <p:cNvCxnSpPr/>
            <p:nvPr/>
          </p:nvCxnSpPr>
          <p:spPr>
            <a:xfrm>
              <a:off x="3123446" y="669956"/>
              <a:ext cx="1421400" cy="0"/>
            </a:xfrm>
            <a:prstGeom prst="straightConnector1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02" name="Google Shape;302;p7"/>
            <p:cNvCxnSpPr/>
            <p:nvPr/>
          </p:nvCxnSpPr>
          <p:spPr>
            <a:xfrm>
              <a:off x="4544840" y="669956"/>
              <a:ext cx="743100" cy="2069100"/>
            </a:xfrm>
            <a:prstGeom prst="straightConnector1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303" name="Google Shape;303;p7"/>
            <p:cNvSpPr/>
            <p:nvPr/>
          </p:nvSpPr>
          <p:spPr>
            <a:xfrm>
              <a:off x="992899" y="3256168"/>
              <a:ext cx="420300" cy="420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b="0" i="0" sz="18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4100468" y="2009419"/>
              <a:ext cx="420300" cy="420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b="0" i="0" sz="18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4484199" y="4411483"/>
              <a:ext cx="420300" cy="420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b="0" i="0" sz="18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6" name="Google Shape;306;p7"/>
            <p:cNvCxnSpPr/>
            <p:nvPr/>
          </p:nvCxnSpPr>
          <p:spPr>
            <a:xfrm>
              <a:off x="1517915" y="2843383"/>
              <a:ext cx="3635400" cy="1800"/>
            </a:xfrm>
            <a:prstGeom prst="straightConnector1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07" name="Google Shape;307;p7"/>
            <p:cNvCxnSpPr/>
            <p:nvPr/>
          </p:nvCxnSpPr>
          <p:spPr>
            <a:xfrm flipH="1" rot="10800000">
              <a:off x="1119745" y="2855949"/>
              <a:ext cx="398100" cy="820800"/>
            </a:xfrm>
            <a:prstGeom prst="straightConnector1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08" name="Google Shape;308;p7"/>
            <p:cNvCxnSpPr/>
            <p:nvPr/>
          </p:nvCxnSpPr>
          <p:spPr>
            <a:xfrm>
              <a:off x="4335046" y="2197851"/>
              <a:ext cx="526800" cy="0"/>
            </a:xfrm>
            <a:prstGeom prst="straightConnector1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09" name="Google Shape;309;p7"/>
            <p:cNvCxnSpPr/>
            <p:nvPr/>
          </p:nvCxnSpPr>
          <p:spPr>
            <a:xfrm>
              <a:off x="4861866" y="2197851"/>
              <a:ext cx="216300" cy="606300"/>
            </a:xfrm>
            <a:prstGeom prst="straightConnector1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10" name="Google Shape;310;p7"/>
            <p:cNvCxnSpPr/>
            <p:nvPr/>
          </p:nvCxnSpPr>
          <p:spPr>
            <a:xfrm flipH="1" rot="10800000">
              <a:off x="4701416" y="2895636"/>
              <a:ext cx="603000" cy="1756500"/>
            </a:xfrm>
            <a:prstGeom prst="straightConnector1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descr="Database with solid fill" id="311" name="Google Shape;311;p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209495" y="2090079"/>
            <a:ext cx="701181" cy="701181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7"/>
          <p:cNvSpPr/>
          <p:nvPr/>
        </p:nvSpPr>
        <p:spPr>
          <a:xfrm>
            <a:off x="5414337" y="2548765"/>
            <a:ext cx="1306400" cy="510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None/>
            </a:pPr>
            <a:r>
              <a:rPr b="1" i="0" lang="en-US" sz="24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FY </a:t>
            </a:r>
            <a:r>
              <a:rPr b="1" i="0" lang="en-US" sz="245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  <a:endParaRPr b="0" i="0" sz="245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7"/>
          <p:cNvSpPr/>
          <p:nvPr/>
        </p:nvSpPr>
        <p:spPr>
          <a:xfrm>
            <a:off x="13028823" y="2545407"/>
            <a:ext cx="45600" cy="45600"/>
          </a:xfrm>
          <a:prstGeom prst="roundRect">
            <a:avLst>
              <a:gd fmla="val 16667" name="adj"/>
            </a:avLst>
          </a:prstGeom>
          <a:solidFill>
            <a:srgbClr val="A4BDE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r>
              <a:t/>
            </a:r>
            <a:endParaRPr b="0" i="0" sz="185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4" name="Google Shape;314;p7"/>
          <p:cNvGrpSpPr/>
          <p:nvPr/>
        </p:nvGrpSpPr>
        <p:grpSpPr>
          <a:xfrm>
            <a:off x="5187436" y="5121011"/>
            <a:ext cx="1754841" cy="1921766"/>
            <a:chOff x="5413325" y="5096812"/>
            <a:chExt cx="1754842" cy="1921765"/>
          </a:xfrm>
        </p:grpSpPr>
        <p:grpSp>
          <p:nvGrpSpPr>
            <p:cNvPr id="315" name="Google Shape;315;p7"/>
            <p:cNvGrpSpPr/>
            <p:nvPr/>
          </p:nvGrpSpPr>
          <p:grpSpPr>
            <a:xfrm>
              <a:off x="5413325" y="5096812"/>
              <a:ext cx="1754842" cy="1921765"/>
              <a:chOff x="7054515" y="-151305"/>
              <a:chExt cx="2171834" cy="2676553"/>
            </a:xfrm>
          </p:grpSpPr>
          <p:sp>
            <p:nvSpPr>
              <p:cNvPr id="316" name="Google Shape;316;p7"/>
              <p:cNvSpPr/>
              <p:nvPr/>
            </p:nvSpPr>
            <p:spPr>
              <a:xfrm>
                <a:off x="7054515" y="-151305"/>
                <a:ext cx="2150100" cy="2355900"/>
              </a:xfrm>
              <a:prstGeom prst="ellipse">
                <a:avLst/>
              </a:prstGeom>
              <a:solidFill>
                <a:srgbClr val="D4E7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85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7"/>
              <p:cNvSpPr txBox="1"/>
              <p:nvPr/>
            </p:nvSpPr>
            <p:spPr>
              <a:xfrm>
                <a:off x="7073249" y="741640"/>
                <a:ext cx="2153100" cy="17836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51E48"/>
                  </a:buClr>
                  <a:buSzPts val="1100"/>
                  <a:buFont typeface="Arial"/>
                  <a:buNone/>
                </a:pPr>
                <a:r>
                  <a:rPr b="0" i="0" lang="en-US" sz="1300" u="none" cap="none" strike="noStrike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EOSDIS Customer Satisfaction Index Score (2024)</a:t>
                </a:r>
                <a:endParaRPr b="0" i="0" sz="13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51E48"/>
                  </a:buClr>
                  <a:buSzPts val="1500"/>
                  <a:buFont typeface="Arial"/>
                  <a:buNone/>
                </a:pPr>
                <a:r>
                  <a:rPr b="1" i="0" lang="en-US" sz="2450" u="none" cap="none" strike="noStrike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78</a:t>
                </a:r>
                <a:endParaRPr b="0" i="0" sz="245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Calibri"/>
                  <a:buNone/>
                </a:pPr>
                <a:r>
                  <a:t/>
                </a:r>
                <a:endParaRPr b="0" i="0" sz="13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descr="User with solid fill" id="318" name="Google Shape;318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837355" y="5134443"/>
              <a:ext cx="556153" cy="5584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ser with solid fill" id="319" name="Google Shape;319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098222" y="5179493"/>
              <a:ext cx="556153" cy="5584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Internet with solid fill" id="320" name="Google Shape;320;p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065731" y="4496357"/>
            <a:ext cx="1118184" cy="1118184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7"/>
          <p:cNvSpPr txBox="1"/>
          <p:nvPr/>
        </p:nvSpPr>
        <p:spPr>
          <a:xfrm>
            <a:off x="8648148" y="6480331"/>
            <a:ext cx="362021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*NISAR </a:t>
            </a:r>
            <a:r>
              <a:rPr b="1" lang="en-US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may add</a:t>
            </a:r>
            <a:r>
              <a:rPr b="1" i="0" lang="en-US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~</a:t>
            </a:r>
            <a:r>
              <a:rPr b="1" lang="en-US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66TB/day</a:t>
            </a:r>
            <a:endParaRPr b="0" i="0" sz="2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7"/>
          <p:cNvSpPr txBox="1"/>
          <p:nvPr/>
        </p:nvSpPr>
        <p:spPr>
          <a:xfrm>
            <a:off x="2694912" y="-2685"/>
            <a:ext cx="954076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ESD Operates One of the Largest Open Archives on the Planet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"/>
          <p:cNvSpPr txBox="1"/>
          <p:nvPr>
            <p:ph type="title"/>
          </p:nvPr>
        </p:nvSpPr>
        <p:spPr>
          <a:xfrm>
            <a:off x="365982" y="640347"/>
            <a:ext cx="10668515" cy="9787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</a:rPr>
              <a:t>Major Objectives in Implementing Earth Science</a:t>
            </a:r>
            <a:endParaRPr/>
          </a:p>
        </p:txBody>
      </p:sp>
      <p:grpSp>
        <p:nvGrpSpPr>
          <p:cNvPr id="127" name="Google Shape;127;p2"/>
          <p:cNvGrpSpPr/>
          <p:nvPr/>
        </p:nvGrpSpPr>
        <p:grpSpPr>
          <a:xfrm>
            <a:off x="338081" y="1979760"/>
            <a:ext cx="11494910" cy="3662172"/>
            <a:chOff x="1943208" y="1638706"/>
            <a:chExt cx="9642675" cy="3464705"/>
          </a:xfrm>
        </p:grpSpPr>
        <p:sp>
          <p:nvSpPr>
            <p:cNvPr id="128" name="Google Shape;128;p2"/>
            <p:cNvSpPr/>
            <p:nvPr/>
          </p:nvSpPr>
          <p:spPr>
            <a:xfrm>
              <a:off x="1943208" y="1638706"/>
              <a:ext cx="9625118" cy="346038"/>
            </a:xfrm>
            <a:prstGeom prst="roundRect">
              <a:avLst>
                <a:gd fmla="val 16667" name="adj"/>
              </a:avLst>
            </a:prstGeom>
            <a:solidFill>
              <a:srgbClr val="3974C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Drive Alignment with Presidential Priorities</a:t>
              </a: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954914" y="2075545"/>
              <a:ext cx="9625118" cy="10410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-1841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t/>
              </a:r>
              <a:endParaRPr sz="16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954913" y="3212974"/>
              <a:ext cx="9625117" cy="349869"/>
            </a:xfrm>
            <a:prstGeom prst="roundRect">
              <a:avLst>
                <a:gd fmla="val 16667" name="adj"/>
              </a:avLst>
            </a:prstGeom>
            <a:solidFill>
              <a:srgbClr val="3974C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Drive Efficiency and Focus on Impact</a:t>
              </a: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960765" y="3668808"/>
              <a:ext cx="9625118" cy="14346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Char char="•"/>
              </a:pPr>
              <a:r>
                <a:rPr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Improved fidelity of planning for DAAC transition to Science Enabling Teams</a:t>
              </a:r>
              <a:endParaRPr/>
            </a:p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Char char="•"/>
              </a:pPr>
              <a:r>
                <a:rPr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Consolidation of Flight Program Offices</a:t>
              </a:r>
              <a:endParaRPr/>
            </a:p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Char char="•"/>
              </a:pPr>
              <a:r>
                <a:rPr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Reduce programmatic complexity of ES Research and Applied and Responsive Earth Sciences </a:t>
              </a:r>
              <a:endParaRPr/>
            </a:p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Char char="•"/>
              </a:pPr>
              <a:r>
                <a:rPr i="1"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Multi-source Integrated Observatory</a:t>
              </a:r>
              <a:r>
                <a:rPr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 refocused to maximize science &amp; applications value from NASA &amp; commercial missions</a:t>
              </a:r>
              <a:endParaRPr/>
            </a:p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Char char="•"/>
              </a:pPr>
              <a:r>
                <a:rPr i="1"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EarthRISE </a:t>
              </a:r>
              <a:r>
                <a:rPr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refocused to efficiently work with State, Local, and Private sector users for maximum impact</a:t>
              </a:r>
              <a:endParaRPr/>
            </a:p>
          </p:txBody>
        </p:sp>
      </p:grpSp>
      <p:sp>
        <p:nvSpPr>
          <p:cNvPr id="132" name="Google Shape;132;p2"/>
          <p:cNvSpPr/>
          <p:nvPr/>
        </p:nvSpPr>
        <p:spPr>
          <a:xfrm>
            <a:off x="379939" y="2317349"/>
            <a:ext cx="11473980" cy="15163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Advance Gold Standard Science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"/>
              <a:buChar char="•"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Technology Innovation &amp; Advancement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Economic Growth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Strengthen National, Regional and Local Preparedness and Resilience</a:t>
            </a:r>
            <a:endParaRPr/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"/>
          <p:cNvSpPr txBox="1"/>
          <p:nvPr/>
        </p:nvSpPr>
        <p:spPr>
          <a:xfrm>
            <a:off x="491406" y="6501868"/>
            <a:ext cx="89876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04.29.2025</a:t>
            </a:r>
            <a:endParaRPr b="0" i="0" sz="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3"/>
          <p:cNvSpPr/>
          <p:nvPr/>
        </p:nvSpPr>
        <p:spPr>
          <a:xfrm rot="-5400000">
            <a:off x="-3250817" y="3250819"/>
            <a:ext cx="6858001" cy="356365"/>
          </a:xfrm>
          <a:prstGeom prst="rect">
            <a:avLst/>
          </a:prstGeom>
          <a:gradFill>
            <a:gsLst>
              <a:gs pos="0">
                <a:srgbClr val="0E2446"/>
              </a:gs>
              <a:gs pos="14000">
                <a:srgbClr val="0E2446"/>
              </a:gs>
              <a:gs pos="52000">
                <a:srgbClr val="245898"/>
              </a:gs>
              <a:gs pos="100000">
                <a:srgbClr val="245898"/>
              </a:gs>
            </a:gsLst>
            <a:lin ang="2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3"/>
          <p:cNvSpPr txBox="1"/>
          <p:nvPr/>
        </p:nvSpPr>
        <p:spPr>
          <a:xfrm>
            <a:off x="554382" y="433139"/>
            <a:ext cx="6375807" cy="482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Earth Science to Action Strategy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1" name="Google Shape;141;p3"/>
          <p:cNvCxnSpPr/>
          <p:nvPr/>
        </p:nvCxnSpPr>
        <p:spPr>
          <a:xfrm>
            <a:off x="647485" y="1033780"/>
            <a:ext cx="975360" cy="0"/>
          </a:xfrm>
          <a:prstGeom prst="straightConnector1">
            <a:avLst/>
          </a:prstGeom>
          <a:noFill/>
          <a:ln cap="flat" cmpd="sng" w="38100">
            <a:solidFill>
              <a:srgbClr val="3480DD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pyramid with a circular arrow&#10;&#10;Description automatically generated" id="142" name="Google Shape;142;p3"/>
          <p:cNvPicPr preferRelativeResize="0"/>
          <p:nvPr/>
        </p:nvPicPr>
        <p:blipFill rotWithShape="1">
          <a:blip r:embed="rId3">
            <a:alphaModFix/>
          </a:blip>
          <a:srcRect b="3232" l="21283" r="22032" t="5883"/>
          <a:stretch/>
        </p:blipFill>
        <p:spPr>
          <a:xfrm>
            <a:off x="1038468" y="1150057"/>
            <a:ext cx="6331732" cy="571050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"/>
          <p:cNvSpPr txBox="1"/>
          <p:nvPr/>
        </p:nvSpPr>
        <p:spPr>
          <a:xfrm>
            <a:off x="7540547" y="896177"/>
            <a:ext cx="409139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Virtuous Cycle</a:t>
            </a:r>
            <a:endParaRPr/>
          </a:p>
          <a:p>
            <a:pPr indent="-16192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User needs inform next iteration of programs, missions and initiatives </a:t>
            </a:r>
            <a:endParaRPr/>
          </a:p>
        </p:txBody>
      </p:sp>
      <p:sp>
        <p:nvSpPr>
          <p:cNvPr id="144" name="Google Shape;144;p3"/>
          <p:cNvSpPr txBox="1"/>
          <p:nvPr/>
        </p:nvSpPr>
        <p:spPr>
          <a:xfrm>
            <a:off x="7540547" y="1703956"/>
            <a:ext cx="430434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Public Understanding &amp; Exchange</a:t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192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Put more scientific understanding into public sphere</a:t>
            </a:r>
            <a:endParaRPr/>
          </a:p>
          <a:p>
            <a:pPr indent="-16192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Deliver applied science to users</a:t>
            </a:r>
            <a:endParaRPr/>
          </a:p>
          <a:p>
            <a:pPr indent="-16192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Participate in multi-way info exchange</a:t>
            </a:r>
            <a:endParaRPr/>
          </a:p>
          <a:p>
            <a:pPr indent="-16192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 input to inform subsequent work</a:t>
            </a:r>
            <a:endParaRPr/>
          </a:p>
        </p:txBody>
      </p:sp>
      <p:sp>
        <p:nvSpPr>
          <p:cNvPr id="145" name="Google Shape;145;p3"/>
          <p:cNvSpPr txBox="1"/>
          <p:nvPr/>
        </p:nvSpPr>
        <p:spPr>
          <a:xfrm>
            <a:off x="7540547" y="2900877"/>
            <a:ext cx="448387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Solutions with Value to the Nation</a:t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192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Offer models, scientific findings and info through Open-Source Science principles</a:t>
            </a:r>
            <a:endParaRPr/>
          </a:p>
          <a:p>
            <a:pPr indent="-163513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Support private sector development of applications of Earth observations</a:t>
            </a:r>
            <a:endParaRPr/>
          </a:p>
          <a:p>
            <a:pPr indent="-163513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Provide science applications and tools to inform decisions</a:t>
            </a:r>
            <a:endParaRPr/>
          </a:p>
        </p:txBody>
      </p:sp>
      <p:sp>
        <p:nvSpPr>
          <p:cNvPr id="146" name="Google Shape;146;p3"/>
          <p:cNvSpPr txBox="1"/>
          <p:nvPr/>
        </p:nvSpPr>
        <p:spPr>
          <a:xfrm>
            <a:off x="7540547" y="4269540"/>
            <a:ext cx="411644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Earth System Science &amp; Applied Research</a:t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192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Grow scientific understanding of Earth’s systems</a:t>
            </a:r>
            <a:endParaRPr/>
          </a:p>
          <a:p>
            <a:pPr indent="-16192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Develop predictive models of dynamic Earth systems and tools to understand and adapt to changes</a:t>
            </a:r>
            <a:endParaRPr/>
          </a:p>
        </p:txBody>
      </p:sp>
      <p:sp>
        <p:nvSpPr>
          <p:cNvPr id="147" name="Google Shape;147;p3"/>
          <p:cNvSpPr txBox="1"/>
          <p:nvPr/>
        </p:nvSpPr>
        <p:spPr>
          <a:xfrm>
            <a:off x="7540547" y="5324807"/>
            <a:ext cx="4116449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Foundational Knowledge, </a:t>
            </a:r>
            <a:br>
              <a:rPr b="1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Technology, Missions &amp; Data</a:t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192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Technology innovation</a:t>
            </a:r>
            <a:endParaRPr/>
          </a:p>
          <a:p>
            <a:pPr indent="-16192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Earth observations missions</a:t>
            </a:r>
            <a:endParaRPr/>
          </a:p>
          <a:p>
            <a:pPr indent="-16192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Data collected from space, air and ground</a:t>
            </a:r>
            <a:endParaRPr/>
          </a:p>
        </p:txBody>
      </p:sp>
      <p:pic>
        <p:nvPicPr>
          <p:cNvPr descr="A group of men standing in a field&#10;&#10;Description automatically generated" id="148" name="Google Shape;14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6751" y="2246763"/>
            <a:ext cx="2119649" cy="388811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"/>
          <p:cNvSpPr/>
          <p:nvPr/>
        </p:nvSpPr>
        <p:spPr>
          <a:xfrm>
            <a:off x="4030890" y="1602762"/>
            <a:ext cx="147817" cy="14781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" name="Google Shape;150;p3"/>
          <p:cNvCxnSpPr>
            <a:stCxn id="149" idx="6"/>
          </p:cNvCxnSpPr>
          <p:nvPr/>
        </p:nvCxnSpPr>
        <p:spPr>
          <a:xfrm>
            <a:off x="4178707" y="1676671"/>
            <a:ext cx="2526600" cy="51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" name="Google Shape;151;p3"/>
          <p:cNvCxnSpPr/>
          <p:nvPr/>
        </p:nvCxnSpPr>
        <p:spPr>
          <a:xfrm rot="10800000">
            <a:off x="6700756" y="1204885"/>
            <a:ext cx="0" cy="476942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" name="Google Shape;152;p3"/>
          <p:cNvCxnSpPr/>
          <p:nvPr/>
        </p:nvCxnSpPr>
        <p:spPr>
          <a:xfrm>
            <a:off x="6698464" y="1201710"/>
            <a:ext cx="721895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3" name="Google Shape;153;p3"/>
          <p:cNvCxnSpPr/>
          <p:nvPr/>
        </p:nvCxnSpPr>
        <p:spPr>
          <a:xfrm>
            <a:off x="7443323" y="968531"/>
            <a:ext cx="0" cy="450647"/>
          </a:xfrm>
          <a:prstGeom prst="straightConnector1">
            <a:avLst/>
          </a:prstGeom>
          <a:noFill/>
          <a:ln cap="flat" cmpd="sng" w="82550">
            <a:solidFill>
              <a:srgbClr val="A8AAA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4" name="Google Shape;154;p3"/>
          <p:cNvSpPr/>
          <p:nvPr/>
        </p:nvSpPr>
        <p:spPr>
          <a:xfrm>
            <a:off x="5109150" y="2497110"/>
            <a:ext cx="147817" cy="14781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5" name="Google Shape;155;p3"/>
          <p:cNvCxnSpPr/>
          <p:nvPr/>
        </p:nvCxnSpPr>
        <p:spPr>
          <a:xfrm>
            <a:off x="5180003" y="2573310"/>
            <a:ext cx="1519558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6" name="Google Shape;156;p3"/>
          <p:cNvCxnSpPr/>
          <p:nvPr/>
        </p:nvCxnSpPr>
        <p:spPr>
          <a:xfrm rot="10800000">
            <a:off x="6700756" y="2209737"/>
            <a:ext cx="0" cy="366915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7" name="Google Shape;157;p3"/>
          <p:cNvCxnSpPr/>
          <p:nvPr/>
        </p:nvCxnSpPr>
        <p:spPr>
          <a:xfrm>
            <a:off x="6698464" y="2206317"/>
            <a:ext cx="721895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8" name="Google Shape;158;p3"/>
          <p:cNvCxnSpPr/>
          <p:nvPr/>
        </p:nvCxnSpPr>
        <p:spPr>
          <a:xfrm>
            <a:off x="7443323" y="1780156"/>
            <a:ext cx="0" cy="843516"/>
          </a:xfrm>
          <a:prstGeom prst="straightConnector1">
            <a:avLst/>
          </a:prstGeom>
          <a:noFill/>
          <a:ln cap="flat" cmpd="sng" w="82550">
            <a:solidFill>
              <a:srgbClr val="5C428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9" name="Google Shape;159;p3"/>
          <p:cNvSpPr/>
          <p:nvPr/>
        </p:nvSpPr>
        <p:spPr>
          <a:xfrm>
            <a:off x="5571697" y="3525139"/>
            <a:ext cx="147817" cy="14781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0" name="Google Shape;160;p3"/>
          <p:cNvCxnSpPr>
            <a:stCxn id="159" idx="6"/>
          </p:cNvCxnSpPr>
          <p:nvPr/>
        </p:nvCxnSpPr>
        <p:spPr>
          <a:xfrm>
            <a:off x="5719514" y="3599048"/>
            <a:ext cx="980100" cy="3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1" name="Google Shape;161;p3"/>
          <p:cNvCxnSpPr/>
          <p:nvPr/>
        </p:nvCxnSpPr>
        <p:spPr>
          <a:xfrm rot="10800000">
            <a:off x="6700756" y="3417860"/>
            <a:ext cx="0" cy="18415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2" name="Google Shape;162;p3"/>
          <p:cNvCxnSpPr/>
          <p:nvPr/>
        </p:nvCxnSpPr>
        <p:spPr>
          <a:xfrm>
            <a:off x="6698464" y="3419531"/>
            <a:ext cx="721895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3" name="Google Shape;163;p3"/>
          <p:cNvCxnSpPr/>
          <p:nvPr/>
        </p:nvCxnSpPr>
        <p:spPr>
          <a:xfrm>
            <a:off x="7443323" y="2950981"/>
            <a:ext cx="0" cy="1005840"/>
          </a:xfrm>
          <a:prstGeom prst="straightConnector1">
            <a:avLst/>
          </a:prstGeom>
          <a:noFill/>
          <a:ln cap="flat" cmpd="sng" w="82550">
            <a:solidFill>
              <a:srgbClr val="00579A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4" name="Google Shape;164;p3"/>
          <p:cNvSpPr/>
          <p:nvPr/>
        </p:nvSpPr>
        <p:spPr>
          <a:xfrm>
            <a:off x="6055300" y="4303685"/>
            <a:ext cx="147817" cy="14781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5" name="Google Shape;165;p3"/>
          <p:cNvCxnSpPr>
            <a:stCxn id="164" idx="6"/>
          </p:cNvCxnSpPr>
          <p:nvPr/>
        </p:nvCxnSpPr>
        <p:spPr>
          <a:xfrm flipH="1" rot="10800000">
            <a:off x="6203117" y="4373994"/>
            <a:ext cx="496500" cy="36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6" name="Google Shape;166;p3"/>
          <p:cNvCxnSpPr/>
          <p:nvPr/>
        </p:nvCxnSpPr>
        <p:spPr>
          <a:xfrm>
            <a:off x="6700756" y="4373855"/>
            <a:ext cx="0" cy="415077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7" name="Google Shape;167;p3"/>
          <p:cNvCxnSpPr/>
          <p:nvPr/>
        </p:nvCxnSpPr>
        <p:spPr>
          <a:xfrm>
            <a:off x="6698464" y="4788932"/>
            <a:ext cx="721895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8" name="Google Shape;168;p3"/>
          <p:cNvCxnSpPr/>
          <p:nvPr/>
        </p:nvCxnSpPr>
        <p:spPr>
          <a:xfrm>
            <a:off x="7443323" y="4346588"/>
            <a:ext cx="0" cy="731520"/>
          </a:xfrm>
          <a:prstGeom prst="straightConnector1">
            <a:avLst/>
          </a:prstGeom>
          <a:noFill/>
          <a:ln cap="flat" cmpd="sng" w="82550">
            <a:solidFill>
              <a:srgbClr val="207C7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9" name="Google Shape;169;p3"/>
          <p:cNvSpPr/>
          <p:nvPr/>
        </p:nvSpPr>
        <p:spPr>
          <a:xfrm>
            <a:off x="6583758" y="5147915"/>
            <a:ext cx="147817" cy="14781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0" name="Google Shape;170;p3"/>
          <p:cNvCxnSpPr>
            <a:stCxn id="169" idx="6"/>
          </p:cNvCxnSpPr>
          <p:nvPr/>
        </p:nvCxnSpPr>
        <p:spPr>
          <a:xfrm flipH="1" rot="10800000">
            <a:off x="6731575" y="5218224"/>
            <a:ext cx="496500" cy="36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1" name="Google Shape;171;p3"/>
          <p:cNvCxnSpPr/>
          <p:nvPr/>
        </p:nvCxnSpPr>
        <p:spPr>
          <a:xfrm>
            <a:off x="7229214" y="5218085"/>
            <a:ext cx="0" cy="559513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2" name="Google Shape;172;p3"/>
          <p:cNvCxnSpPr/>
          <p:nvPr/>
        </p:nvCxnSpPr>
        <p:spPr>
          <a:xfrm>
            <a:off x="7226922" y="5777278"/>
            <a:ext cx="231728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3" name="Google Shape;173;p3"/>
          <p:cNvCxnSpPr/>
          <p:nvPr/>
        </p:nvCxnSpPr>
        <p:spPr>
          <a:xfrm>
            <a:off x="7443323" y="5386831"/>
            <a:ext cx="0" cy="834658"/>
          </a:xfrm>
          <a:prstGeom prst="straightConnector1">
            <a:avLst/>
          </a:prstGeom>
          <a:noFill/>
          <a:ln cap="flat" cmpd="sng" w="82550">
            <a:solidFill>
              <a:srgbClr val="08175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4" name="Google Shape;174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3263" y="682396"/>
            <a:ext cx="3841838" cy="3781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"/>
          <p:cNvSpPr txBox="1"/>
          <p:nvPr/>
        </p:nvSpPr>
        <p:spPr>
          <a:xfrm>
            <a:off x="9298167" y="64223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AFB6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4"/>
          <p:cNvSpPr txBox="1"/>
          <p:nvPr/>
        </p:nvSpPr>
        <p:spPr>
          <a:xfrm>
            <a:off x="586249" y="433139"/>
            <a:ext cx="11143388" cy="4612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7654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NASA’s End-to-end Earth System Science Capability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2" name="Google Shape;182;p4"/>
          <p:cNvCxnSpPr/>
          <p:nvPr/>
        </p:nvCxnSpPr>
        <p:spPr>
          <a:xfrm>
            <a:off x="647485" y="1229169"/>
            <a:ext cx="97536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3" name="Google Shape;183;p4"/>
          <p:cNvSpPr/>
          <p:nvPr/>
        </p:nvSpPr>
        <p:spPr>
          <a:xfrm rot="-5400000">
            <a:off x="-3250817" y="3250819"/>
            <a:ext cx="6858001" cy="356365"/>
          </a:xfrm>
          <a:prstGeom prst="rect">
            <a:avLst/>
          </a:prstGeom>
          <a:gradFill>
            <a:gsLst>
              <a:gs pos="0">
                <a:srgbClr val="0E2446"/>
              </a:gs>
              <a:gs pos="14000">
                <a:srgbClr val="0E2446"/>
              </a:gs>
              <a:gs pos="52000">
                <a:srgbClr val="245898"/>
              </a:gs>
              <a:gs pos="100000">
                <a:srgbClr val="245898"/>
              </a:gs>
            </a:gsLst>
            <a:lin ang="2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4"/>
          <p:cNvSpPr txBox="1"/>
          <p:nvPr/>
        </p:nvSpPr>
        <p:spPr>
          <a:xfrm>
            <a:off x="540393" y="6501868"/>
            <a:ext cx="89876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-US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.31.2025</a:t>
            </a:r>
            <a:endParaRPr b="0" i="0" sz="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background with white text&#10;&#10;Description automatically generated with low confidence" id="185" name="Google Shape;18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7970" y="5881996"/>
            <a:ext cx="1339817" cy="67330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4"/>
          <p:cNvSpPr/>
          <p:nvPr/>
        </p:nvSpPr>
        <p:spPr>
          <a:xfrm rot="5400000">
            <a:off x="9954050" y="944607"/>
            <a:ext cx="1064300" cy="2030353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004B84"/>
              </a:gs>
              <a:gs pos="23000">
                <a:srgbClr val="004B84"/>
              </a:gs>
              <a:gs pos="80000">
                <a:srgbClr val="0066B3">
                  <a:alpha val="0"/>
                </a:srgbClr>
              </a:gs>
              <a:gs pos="100000">
                <a:srgbClr val="0066B3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"/>
          <p:cNvSpPr/>
          <p:nvPr/>
        </p:nvSpPr>
        <p:spPr>
          <a:xfrm rot="5400000">
            <a:off x="7848263" y="939019"/>
            <a:ext cx="1064300" cy="2041525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004B84"/>
              </a:gs>
              <a:gs pos="23000">
                <a:srgbClr val="004B84"/>
              </a:gs>
              <a:gs pos="80000">
                <a:srgbClr val="0066B3">
                  <a:alpha val="0"/>
                </a:srgbClr>
              </a:gs>
              <a:gs pos="100000">
                <a:srgbClr val="0066B3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4"/>
          <p:cNvSpPr/>
          <p:nvPr/>
        </p:nvSpPr>
        <p:spPr>
          <a:xfrm rot="5400000">
            <a:off x="5729754" y="941209"/>
            <a:ext cx="1064300" cy="2037144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004B84"/>
              </a:gs>
              <a:gs pos="23000">
                <a:srgbClr val="004B84"/>
              </a:gs>
              <a:gs pos="80000">
                <a:srgbClr val="0066B3">
                  <a:alpha val="0"/>
                </a:srgbClr>
              </a:gs>
              <a:gs pos="100000">
                <a:srgbClr val="0066B3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4"/>
          <p:cNvSpPr/>
          <p:nvPr/>
        </p:nvSpPr>
        <p:spPr>
          <a:xfrm rot="5400000">
            <a:off x="3626193" y="936523"/>
            <a:ext cx="1064300" cy="2046514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004B84"/>
              </a:gs>
              <a:gs pos="23000">
                <a:srgbClr val="004B84"/>
              </a:gs>
              <a:gs pos="80000">
                <a:srgbClr val="0066B3">
                  <a:alpha val="0"/>
                </a:srgbClr>
              </a:gs>
              <a:gs pos="100000">
                <a:srgbClr val="0066B3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4"/>
          <p:cNvSpPr/>
          <p:nvPr/>
        </p:nvSpPr>
        <p:spPr>
          <a:xfrm rot="5400000">
            <a:off x="1503479" y="936522"/>
            <a:ext cx="1064300" cy="2046515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004B84"/>
              </a:gs>
              <a:gs pos="23000">
                <a:srgbClr val="004B84"/>
              </a:gs>
              <a:gs pos="80000">
                <a:srgbClr val="0066B3">
                  <a:alpha val="0"/>
                </a:srgbClr>
              </a:gs>
              <a:gs pos="100000">
                <a:srgbClr val="0066B3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4"/>
          <p:cNvSpPr txBox="1"/>
          <p:nvPr/>
        </p:nvSpPr>
        <p:spPr>
          <a:xfrm>
            <a:off x="1022109" y="1720056"/>
            <a:ext cx="231913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Technology</a:t>
            </a:r>
            <a:endParaRPr/>
          </a:p>
        </p:txBody>
      </p:sp>
      <p:sp>
        <p:nvSpPr>
          <p:cNvPr id="192" name="Google Shape;192;p4"/>
          <p:cNvSpPr txBox="1"/>
          <p:nvPr/>
        </p:nvSpPr>
        <p:spPr>
          <a:xfrm>
            <a:off x="3170131" y="1720056"/>
            <a:ext cx="231913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Flight</a:t>
            </a:r>
            <a:endParaRPr/>
          </a:p>
        </p:txBody>
      </p:sp>
      <p:sp>
        <p:nvSpPr>
          <p:cNvPr id="193" name="Google Shape;193;p4"/>
          <p:cNvSpPr txBox="1"/>
          <p:nvPr/>
        </p:nvSpPr>
        <p:spPr>
          <a:xfrm>
            <a:off x="5306899" y="1635738"/>
            <a:ext cx="1461604" cy="4959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148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Research and Analysis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4"/>
          <p:cNvSpPr txBox="1"/>
          <p:nvPr/>
        </p:nvSpPr>
        <p:spPr>
          <a:xfrm>
            <a:off x="7390150" y="1735445"/>
            <a:ext cx="2908300" cy="296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148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Data and Modeling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4"/>
          <p:cNvSpPr txBox="1"/>
          <p:nvPr/>
        </p:nvSpPr>
        <p:spPr>
          <a:xfrm>
            <a:off x="9488438" y="1720056"/>
            <a:ext cx="165652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Earth Action</a:t>
            </a:r>
            <a:endParaRPr/>
          </a:p>
        </p:txBody>
      </p:sp>
      <p:pic>
        <p:nvPicPr>
          <p:cNvPr id="196" name="Google Shape;19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171" y="1590034"/>
            <a:ext cx="10935466" cy="389099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4"/>
          <p:cNvSpPr txBox="1"/>
          <p:nvPr/>
        </p:nvSpPr>
        <p:spPr>
          <a:xfrm>
            <a:off x="5733212" y="5467123"/>
            <a:ext cx="1461604" cy="889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14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1,330 Active</a:t>
            </a: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Research Projects </a:t>
            </a:r>
            <a:endParaRPr/>
          </a:p>
          <a:p>
            <a:pPr indent="0" lvl="0" marL="0" marR="0" rtl="0" algn="l">
              <a:lnSpc>
                <a:spcPct val="814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48 States</a:t>
            </a:r>
            <a:endParaRPr/>
          </a:p>
        </p:txBody>
      </p:sp>
      <p:sp>
        <p:nvSpPr>
          <p:cNvPr id="198" name="Google Shape;198;p4"/>
          <p:cNvSpPr txBox="1"/>
          <p:nvPr/>
        </p:nvSpPr>
        <p:spPr>
          <a:xfrm>
            <a:off x="3535582" y="5500837"/>
            <a:ext cx="1461604" cy="4959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148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24 missions on orbit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4"/>
          <p:cNvSpPr txBox="1"/>
          <p:nvPr/>
        </p:nvSpPr>
        <p:spPr>
          <a:xfrm>
            <a:off x="7388669" y="5463006"/>
            <a:ext cx="2309151" cy="889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14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Collect 160 TB/Day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14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Serving</a:t>
            </a: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600 TB/Day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148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&gt;10M Users</a:t>
            </a:r>
            <a:endParaRPr b="1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148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1" lang="en-US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World Class Models</a:t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4"/>
          <p:cNvSpPr txBox="1"/>
          <p:nvPr/>
        </p:nvSpPr>
        <p:spPr>
          <a:xfrm>
            <a:off x="9697821" y="5449702"/>
            <a:ext cx="1461604" cy="10942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148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Agriculture</a:t>
            </a:r>
            <a:endParaRPr/>
          </a:p>
          <a:p>
            <a:pPr indent="0" lvl="0" marL="0" marR="0" rtl="0" algn="l">
              <a:lnSpc>
                <a:spcPct val="8148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Energy</a:t>
            </a:r>
            <a:endParaRPr/>
          </a:p>
          <a:p>
            <a:pPr indent="0" lvl="0" marL="0" marR="0" rtl="0" algn="l">
              <a:lnSpc>
                <a:spcPct val="8148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Disasters</a:t>
            </a:r>
            <a:endParaRPr/>
          </a:p>
          <a:p>
            <a:pPr indent="0" lvl="0" marL="0" marR="0" rtl="0" algn="l">
              <a:lnSpc>
                <a:spcPct val="8148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Wildfir</a:t>
            </a:r>
            <a:r>
              <a:rPr b="1" lang="en-US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</a:t>
            </a:r>
            <a:endParaRPr/>
          </a:p>
          <a:p>
            <a:pPr indent="0" lvl="0" marL="0" marR="0" rtl="0" algn="l">
              <a:lnSpc>
                <a:spcPct val="8148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&amp; </a:t>
            </a:r>
            <a:r>
              <a:rPr b="1" lang="en-US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more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4"/>
          <p:cNvSpPr txBox="1"/>
          <p:nvPr/>
        </p:nvSpPr>
        <p:spPr>
          <a:xfrm>
            <a:off x="1260360" y="5481025"/>
            <a:ext cx="1741439" cy="4959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148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 Tech Infusions/year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"/>
          <p:cNvSpPr txBox="1"/>
          <p:nvPr>
            <p:ph type="title"/>
          </p:nvPr>
        </p:nvSpPr>
        <p:spPr>
          <a:xfrm>
            <a:off x="131181" y="934735"/>
            <a:ext cx="3468545" cy="48013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NISAR Launch</a:t>
            </a:r>
            <a:br>
              <a:rPr lang="en-US">
                <a:solidFill>
                  <a:schemeClr val="lt1"/>
                </a:solidFill>
              </a:rPr>
            </a:br>
            <a:r>
              <a:rPr b="0" lang="en-US" sz="2800">
                <a:solidFill>
                  <a:schemeClr val="lt1"/>
                </a:solidFill>
              </a:rPr>
              <a:t>July 30, 2025</a:t>
            </a:r>
            <a:br>
              <a:rPr b="0" lang="en-US" sz="2800">
                <a:solidFill>
                  <a:schemeClr val="lt1"/>
                </a:solidFill>
              </a:rPr>
            </a:br>
            <a:br>
              <a:rPr b="0" lang="en-US" sz="2800">
                <a:solidFill>
                  <a:schemeClr val="lt1"/>
                </a:solidFill>
              </a:rPr>
            </a:br>
            <a:br>
              <a:rPr b="0" lang="en-US" sz="2800">
                <a:solidFill>
                  <a:schemeClr val="lt1"/>
                </a:solidFill>
              </a:rPr>
            </a:br>
            <a:r>
              <a:rPr b="0" lang="en-US" sz="2000">
                <a:solidFill>
                  <a:schemeClr val="lt1"/>
                </a:solidFill>
              </a:rPr>
              <a:t>The NASA-ISRO partnership launched humanity’s </a:t>
            </a:r>
            <a:r>
              <a:rPr b="0" i="0" lang="en-US" sz="2000">
                <a:solidFill>
                  <a:schemeClr val="lt1"/>
                </a:solidFill>
              </a:rPr>
              <a:t>first-of-its kind satellite</a:t>
            </a:r>
            <a:br>
              <a:rPr b="0" i="0" lang="en-US" sz="2000">
                <a:solidFill>
                  <a:schemeClr val="lt1"/>
                </a:solidFill>
              </a:rPr>
            </a:br>
            <a:br>
              <a:rPr b="0" i="0" lang="en-US" sz="2000">
                <a:solidFill>
                  <a:schemeClr val="lt1"/>
                </a:solidFill>
              </a:rPr>
            </a:br>
            <a:r>
              <a:rPr b="0" i="0" lang="en-US" sz="2000">
                <a:solidFill>
                  <a:schemeClr val="lt1"/>
                </a:solidFill>
              </a:rPr>
              <a:t>NISAR will provide actionable information in a wide range of areas: disaster response, infrastructure monitoring, land-use planning, farming and water management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descr="The Indian Space Research Organisation’s Geosynchronous Satellite Launch Vehicle lifts off from Satish Dhawan Space Centre on India’s southeastern coast at 8:10 a.m. EDT (5:40 a.m. IST), July 30, 2025." id="207" name="Google Shape;20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9726" y="853828"/>
            <a:ext cx="8406740" cy="4704162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5"/>
          <p:cNvSpPr txBox="1"/>
          <p:nvPr/>
        </p:nvSpPr>
        <p:spPr>
          <a:xfrm>
            <a:off x="3686500" y="5736050"/>
            <a:ext cx="82332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The Indian Space Research Organisation’s Geosynchronous Satellite Launch Vehicle lifts off from Satish Dhawan Space Centre on India’s southeastern coast at 8:10 a.m. EDT (5:40 a.m. IST), July 30, 2025.                                                        </a:t>
            </a:r>
            <a:r>
              <a:rPr lang="en-US" sz="1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Credit: ISRO</a:t>
            </a:r>
            <a:r>
              <a:rPr i="0" lang="en-US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                     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6"/>
          <p:cNvPicPr preferRelativeResize="0"/>
          <p:nvPr/>
        </p:nvPicPr>
        <p:blipFill rotWithShape="1">
          <a:blip r:embed="rId3">
            <a:alphaModFix/>
          </a:blip>
          <a:srcRect b="5984" l="0" r="0" t="0"/>
          <a:stretch/>
        </p:blipFill>
        <p:spPr>
          <a:xfrm>
            <a:off x="-1" y="456429"/>
            <a:ext cx="12219855" cy="6401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6"/>
          <p:cNvPicPr preferRelativeResize="0"/>
          <p:nvPr/>
        </p:nvPicPr>
        <p:blipFill rotWithShape="1">
          <a:blip r:embed="rId4">
            <a:alphaModFix/>
          </a:blip>
          <a:srcRect b="0" l="6738" r="0" t="0"/>
          <a:stretch/>
        </p:blipFill>
        <p:spPr>
          <a:xfrm>
            <a:off x="-1" y="1397241"/>
            <a:ext cx="6740359" cy="4063517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6"/>
          <p:cNvSpPr txBox="1"/>
          <p:nvPr>
            <p:ph idx="1" type="body"/>
          </p:nvPr>
        </p:nvSpPr>
        <p:spPr>
          <a:xfrm>
            <a:off x="6096000" y="2399620"/>
            <a:ext cx="5718012" cy="4162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1800">
                <a:solidFill>
                  <a:schemeClr val="lt1"/>
                </a:solidFill>
              </a:rPr>
              <a:t>Launch no earlier than Nov. 16, from Vandenberg Space Force Base 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</a:rPr>
              <a:t>History of collaboration with our international partners: ESA, EUMETSAT, with support from NOAA and CNES  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</a:rPr>
              <a:t>Maintaining continuity of critical ocean observations 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</a:rPr>
              <a:t>Approximately 13 orbits/day at altitude of 1,336 km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</a:rPr>
              <a:t>Prime mission expected to last 5 ½ years </a:t>
            </a:r>
            <a:endParaRPr/>
          </a:p>
        </p:txBody>
      </p:sp>
      <p:sp>
        <p:nvSpPr>
          <p:cNvPr id="216" name="Google Shape;216;p6"/>
          <p:cNvSpPr txBox="1"/>
          <p:nvPr>
            <p:ph type="title"/>
          </p:nvPr>
        </p:nvSpPr>
        <p:spPr>
          <a:xfrm>
            <a:off x="6096000" y="1297843"/>
            <a:ext cx="5718013" cy="5909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Upcoming: Sentinel-6B Launch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g3a0ddab185c_4_0"/>
          <p:cNvPicPr preferRelativeResize="0"/>
          <p:nvPr/>
        </p:nvPicPr>
        <p:blipFill rotWithShape="1">
          <a:blip r:embed="rId3">
            <a:alphaModFix/>
          </a:blip>
          <a:srcRect b="4375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3a0ddab185c_4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0388" y="152400"/>
            <a:ext cx="9711231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a0ddab185c_2_8"/>
          <p:cNvSpPr txBox="1"/>
          <p:nvPr>
            <p:ph type="title"/>
          </p:nvPr>
        </p:nvSpPr>
        <p:spPr>
          <a:xfrm>
            <a:off x="604909" y="1043538"/>
            <a:ext cx="10668600" cy="591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g3a0ddab185c_2_8"/>
          <p:cNvSpPr txBox="1"/>
          <p:nvPr>
            <p:ph idx="1" type="body"/>
          </p:nvPr>
        </p:nvSpPr>
        <p:spPr>
          <a:xfrm>
            <a:off x="650875" y="1879600"/>
            <a:ext cx="10634700" cy="2267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1" name="Google Shape;231;g3a0ddab185c_2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"/>
            <a:ext cx="12192000" cy="6857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a0ddab185c_4_20"/>
          <p:cNvSpPr txBox="1"/>
          <p:nvPr>
            <p:ph type="title"/>
          </p:nvPr>
        </p:nvSpPr>
        <p:spPr>
          <a:xfrm>
            <a:off x="604909" y="1043538"/>
            <a:ext cx="10668600" cy="591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3a0ddab185c_4_20"/>
          <p:cNvSpPr txBox="1"/>
          <p:nvPr>
            <p:ph idx="1" type="body"/>
          </p:nvPr>
        </p:nvSpPr>
        <p:spPr>
          <a:xfrm>
            <a:off x="650875" y="1879600"/>
            <a:ext cx="10634700" cy="2267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9" name="Google Shape;239;g3a0ddab185c_4_20"/>
          <p:cNvPicPr preferRelativeResize="0"/>
          <p:nvPr/>
        </p:nvPicPr>
        <p:blipFill rotWithShape="1">
          <a:blip r:embed="rId3">
            <a:alphaModFix/>
          </a:blip>
          <a:srcRect b="4375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3a0ddab185c_4_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"/>
            <a:ext cx="12192001" cy="6658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3a0ddab185c_4_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83975" y="492125"/>
            <a:ext cx="1272050" cy="98215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3a0ddab185c_4_20"/>
          <p:cNvSpPr txBox="1"/>
          <p:nvPr/>
        </p:nvSpPr>
        <p:spPr>
          <a:xfrm>
            <a:off x="2866000" y="6515000"/>
            <a:ext cx="61464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</a:rPr>
              <a:t>Reviewed and determined not to contain export controlled CUI</a:t>
            </a:r>
            <a:endParaRPr sz="17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2025-10-30T17:15:55Z</dcterms:created>
  <dc:creator>Thorne, Christopher S. (HQ-DK000)[NCS]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0x010100EF9CE5E764389C4985DAE329153EE7D7</vt:lpwstr>
  </property>
  <property fmtid="{D5CDD505-2E9C-101B-9397-08002B2CF9AE}" pid="3" name="MediaServiceImageTags">
    <vt:lpwstr/>
  </property>
</Properties>
</file>