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5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6858000" cx="12192000"/>
  <p:notesSz cx="6858000" cy="9144000"/>
  <p:embeddedFontLst>
    <p:embeddedFont>
      <p:font typeface="Montserrat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5" roundtripDataSignature="AMtx7mgH7YAuW2oXqiETIv+2GPAB5NOBm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Montserrat-bold.fntdata"/><Relationship Id="rId21" Type="http://schemas.openxmlformats.org/officeDocument/2006/relationships/font" Target="fonts/Montserrat-regular.fntdata"/><Relationship Id="rId24" Type="http://schemas.openxmlformats.org/officeDocument/2006/relationships/font" Target="fonts/Montserrat-boldItalic.fntdata"/><Relationship Id="rId23" Type="http://schemas.openxmlformats.org/officeDocument/2006/relationships/font" Target="fonts/Montserrat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5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8" name="Google Shape;128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9" name="Google Shape;38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0" name="Google Shape;390;p1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7" name="Google Shape;39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8" name="Google Shape;398;p15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" name="Google Shape;14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1" name="Google Shape;141;p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7" name="Google Shape;157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2" name="Google Shape;21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3" name="Google Shape;213;p6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9" name="Google Shape;339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8" name="Google Shape;348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8.jpg"/><Relationship Id="rId4" Type="http://schemas.openxmlformats.org/officeDocument/2006/relationships/image" Target="../media/image5.jpg"/><Relationship Id="rId5" Type="http://schemas.openxmlformats.org/officeDocument/2006/relationships/image" Target="../media/image3.png"/><Relationship Id="rId6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jpg"/><Relationship Id="rId3" Type="http://schemas.openxmlformats.org/officeDocument/2006/relationships/image" Target="../media/image14.jpg"/><Relationship Id="rId4" Type="http://schemas.openxmlformats.org/officeDocument/2006/relationships/image" Target="../media/image5.jpg"/><Relationship Id="rId5" Type="http://schemas.openxmlformats.org/officeDocument/2006/relationships/image" Target="../media/image3.png"/><Relationship Id="rId6" Type="http://schemas.openxmlformats.org/officeDocument/2006/relationships/image" Target="../media/image1.png"/><Relationship Id="rId7" Type="http://schemas.openxmlformats.org/officeDocument/2006/relationships/image" Target="../media/image18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17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7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17"/>
          <p:cNvSpPr/>
          <p:nvPr/>
        </p:nvSpPr>
        <p:spPr>
          <a:xfrm flipH="1">
            <a:off x="-4784" y="-14542"/>
            <a:ext cx="12199164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17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17"/>
          <p:cNvPicPr preferRelativeResize="0"/>
          <p:nvPr/>
        </p:nvPicPr>
        <p:blipFill rotWithShape="1">
          <a:blip r:embed="rId6">
            <a:alphaModFix amt="34000"/>
          </a:blip>
          <a:srcRect b="672" l="54016" r="11355" t="36081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17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b="0" i="0" sz="8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7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p27"/>
          <p:cNvPicPr preferRelativeResize="0"/>
          <p:nvPr/>
        </p:nvPicPr>
        <p:blipFill rotWithShape="1">
          <a:blip r:embed="rId2">
            <a:alphaModFix amt="34000"/>
          </a:blip>
          <a:srcRect b="0" l="0" r="-5833" t="0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12" name="Google Shape;112;p27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7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27"/>
          <p:cNvSpPr txBox="1"/>
          <p:nvPr>
            <p:ph idx="1" type="body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❖"/>
              <a:defRPr b="0" i="0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064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▪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810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o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55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55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15" name="Google Shape;115;p27"/>
          <p:cNvSpPr txBox="1"/>
          <p:nvPr>
            <p:ph idx="2" type="body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b="0"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16" name="Google Shape;116;p27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7" name="Google Shape;117;p27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18" name="Google Shape;118;p27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SIT TW, 9-11 September 2025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 type="title">
  <p:cSld name="TITLE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1" name="Google Shape;121;p28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2" name="Google Shape;122;p28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3" name="Google Shape;123;p28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4" name="Google Shape;124;p28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8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18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18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18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1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18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39</a:t>
            </a:r>
            <a:r>
              <a:rPr b="1" baseline="30000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th</a:t>
            </a: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CEOS Plenary, 4-6 November 2025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18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0" name="Google Shape;30;p18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9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19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5" name="Google Shape;35;p19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19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9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" name="Google Shape;38;p19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9" name="Google Shape;39;p19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SIT TW, 9-11 September 2025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2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" name="Google Shape;42;p22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4" name="Google Shape;44;p22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22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22"/>
          <p:cNvSpPr txBox="1"/>
          <p:nvPr>
            <p:ph idx="1" type="body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7" name="Google Shape;47;p22"/>
          <p:cNvSpPr txBox="1"/>
          <p:nvPr>
            <p:ph idx="2" type="body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8" name="Google Shape;48;p22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49;p22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0" name="Google Shape;50;p22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SIT TW, 9-11 September 2025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23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5" name="Google Shape;55;p2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23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23"/>
          <p:cNvSpPr txBox="1"/>
          <p:nvPr>
            <p:ph idx="1" type="body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❖"/>
              <a:defRPr b="0" i="0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064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▪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810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o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55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55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8" name="Google Shape;58;p23"/>
          <p:cNvSpPr txBox="1"/>
          <p:nvPr>
            <p:ph idx="2" type="body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b="0"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9" name="Google Shape;59;p2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60;p23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1" name="Google Shape;61;p23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SIT TW, 9-11 September 2025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" name="Google Shape;70;p21"/>
          <p:cNvPicPr preferRelativeResize="0"/>
          <p:nvPr/>
        </p:nvPicPr>
        <p:blipFill rotWithShape="1">
          <a:blip r:embed="rId2">
            <a:alphaModFix amt="34000"/>
          </a:blip>
          <a:srcRect b="0" l="0" r="-5833" t="0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72" name="Google Shape;72;p2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1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1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" name="Google Shape;75;p21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6" name="Google Shape;76;p21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SIT TW, 9-11 September 2025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24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80" name="Google Shape;80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24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4"/>
          <p:cNvSpPr/>
          <p:nvPr/>
        </p:nvSpPr>
        <p:spPr>
          <a:xfrm flipH="1">
            <a:off x="-4784" y="-14542"/>
            <a:ext cx="12199164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" name="Google Shape;83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84" name="Google Shape;84;p24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85" name="Google Shape;85;p24"/>
          <p:cNvPicPr preferRelativeResize="0"/>
          <p:nvPr/>
        </p:nvPicPr>
        <p:blipFill rotWithShape="1">
          <a:blip r:embed="rId7">
            <a:alphaModFix amt="34000"/>
          </a:blip>
          <a:srcRect b="0" l="0" r="0" t="0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86" name="Google Shape;86;p24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b="0" i="0" sz="8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" name="Google Shape;89;p25"/>
          <p:cNvPicPr preferRelativeResize="0"/>
          <p:nvPr/>
        </p:nvPicPr>
        <p:blipFill rotWithShape="1">
          <a:blip r:embed="rId2">
            <a:alphaModFix amt="34000"/>
          </a:blip>
          <a:srcRect b="0" l="0" r="-5833" t="0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1" name="Google Shape;91;p2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25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2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4" name="Google Shape;94;p25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SIT TW, 9-11 September 2025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5" name="Google Shape;95;p25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96" name="Google Shape;96;p25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" name="Google Shape;99;p26"/>
          <p:cNvPicPr preferRelativeResize="0"/>
          <p:nvPr/>
        </p:nvPicPr>
        <p:blipFill rotWithShape="1">
          <a:blip r:embed="rId2">
            <a:alphaModFix amt="34000"/>
          </a:blip>
          <a:srcRect b="0" l="0" r="-5833" t="0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01" name="Google Shape;101;p2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6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6"/>
          <p:cNvSpPr txBox="1"/>
          <p:nvPr>
            <p:ph idx="1" type="body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04" name="Google Shape;104;p26"/>
          <p:cNvSpPr txBox="1"/>
          <p:nvPr>
            <p:ph idx="2" type="body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05" name="Google Shape;105;p2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" name="Google Shape;106;p26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07" name="Google Shape;107;p26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SIT TW, 9-11 September 2025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10" Type="http://schemas.openxmlformats.org/officeDocument/2006/relationships/theme" Target="../theme/theme3.xml"/><Relationship Id="rId9" Type="http://schemas.openxmlformats.org/officeDocument/2006/relationships/slideLayout" Target="../slideLayouts/slideLayout12.xml"/><Relationship Id="rId5" Type="http://schemas.openxmlformats.org/officeDocument/2006/relationships/slideLayout" Target="../slideLayouts/slideLayout8.xml"/><Relationship Id="rId6" Type="http://schemas.openxmlformats.org/officeDocument/2006/relationships/slideLayout" Target="../slideLayouts/slideLayout9.xml"/><Relationship Id="rId7" Type="http://schemas.openxmlformats.org/officeDocument/2006/relationships/slideLayout" Target="../slideLayouts/slideLayout10.xml"/><Relationship Id="rId8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6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1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6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0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" name="Google Shape;64;p20"/>
          <p:cNvPicPr preferRelativeResize="0"/>
          <p:nvPr/>
        </p:nvPicPr>
        <p:blipFill rotWithShape="1">
          <a:blip r:embed="rId1">
            <a:alphaModFix amt="34000"/>
          </a:blip>
          <a:srcRect b="0" l="0" r="-5833" t="0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66" name="Google Shape;66;p20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0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6.png"/><Relationship Id="rId4" Type="http://schemas.openxmlformats.org/officeDocument/2006/relationships/image" Target="../media/image7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9.png"/><Relationship Id="rId4" Type="http://schemas.openxmlformats.org/officeDocument/2006/relationships/image" Target="../media/image74.png"/><Relationship Id="rId5" Type="http://schemas.openxmlformats.org/officeDocument/2006/relationships/image" Target="../media/image7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3.jpg"/><Relationship Id="rId4" Type="http://schemas.openxmlformats.org/officeDocument/2006/relationships/image" Target="../media/image7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29.png"/><Relationship Id="rId10" Type="http://schemas.openxmlformats.org/officeDocument/2006/relationships/image" Target="../media/image24.png"/><Relationship Id="rId13" Type="http://schemas.openxmlformats.org/officeDocument/2006/relationships/image" Target="../media/image23.png"/><Relationship Id="rId1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Relationship Id="rId4" Type="http://schemas.openxmlformats.org/officeDocument/2006/relationships/image" Target="../media/image22.jpg"/><Relationship Id="rId9" Type="http://schemas.openxmlformats.org/officeDocument/2006/relationships/image" Target="../media/image26.png"/><Relationship Id="rId15" Type="http://schemas.openxmlformats.org/officeDocument/2006/relationships/image" Target="../media/image36.png"/><Relationship Id="rId14" Type="http://schemas.openxmlformats.org/officeDocument/2006/relationships/image" Target="../media/image38.png"/><Relationship Id="rId5" Type="http://schemas.openxmlformats.org/officeDocument/2006/relationships/image" Target="../media/image28.png"/><Relationship Id="rId6" Type="http://schemas.openxmlformats.org/officeDocument/2006/relationships/image" Target="../media/image32.png"/><Relationship Id="rId7" Type="http://schemas.openxmlformats.org/officeDocument/2006/relationships/image" Target="../media/image25.png"/><Relationship Id="rId8" Type="http://schemas.openxmlformats.org/officeDocument/2006/relationships/image" Target="../media/image27.png"/></Relationships>
</file>

<file path=ppt/slides/_rels/slide6.xml.rels><?xml version="1.0" encoding="UTF-8" standalone="yes"?><Relationships xmlns="http://schemas.openxmlformats.org/package/2006/relationships"><Relationship Id="rId20" Type="http://schemas.openxmlformats.org/officeDocument/2006/relationships/image" Target="../media/image54.png"/><Relationship Id="rId22" Type="http://schemas.openxmlformats.org/officeDocument/2006/relationships/image" Target="../media/image55.png"/><Relationship Id="rId21" Type="http://schemas.openxmlformats.org/officeDocument/2006/relationships/image" Target="../media/image52.png"/><Relationship Id="rId24" Type="http://schemas.openxmlformats.org/officeDocument/2006/relationships/image" Target="../media/image57.jpg"/><Relationship Id="rId23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7.png"/><Relationship Id="rId4" Type="http://schemas.openxmlformats.org/officeDocument/2006/relationships/image" Target="../media/image35.png"/><Relationship Id="rId9" Type="http://schemas.openxmlformats.org/officeDocument/2006/relationships/image" Target="../media/image50.png"/><Relationship Id="rId26" Type="http://schemas.openxmlformats.org/officeDocument/2006/relationships/image" Target="../media/image62.png"/><Relationship Id="rId25" Type="http://schemas.openxmlformats.org/officeDocument/2006/relationships/image" Target="../media/image56.png"/><Relationship Id="rId27" Type="http://schemas.openxmlformats.org/officeDocument/2006/relationships/image" Target="../media/image60.png"/><Relationship Id="rId5" Type="http://schemas.openxmlformats.org/officeDocument/2006/relationships/image" Target="../media/image33.png"/><Relationship Id="rId6" Type="http://schemas.openxmlformats.org/officeDocument/2006/relationships/image" Target="../media/image39.png"/><Relationship Id="rId7" Type="http://schemas.openxmlformats.org/officeDocument/2006/relationships/image" Target="../media/image41.png"/><Relationship Id="rId8" Type="http://schemas.openxmlformats.org/officeDocument/2006/relationships/image" Target="../media/image40.png"/><Relationship Id="rId11" Type="http://schemas.openxmlformats.org/officeDocument/2006/relationships/image" Target="../media/image47.png"/><Relationship Id="rId10" Type="http://schemas.openxmlformats.org/officeDocument/2006/relationships/image" Target="../media/image43.png"/><Relationship Id="rId13" Type="http://schemas.openxmlformats.org/officeDocument/2006/relationships/image" Target="../media/image53.png"/><Relationship Id="rId12" Type="http://schemas.openxmlformats.org/officeDocument/2006/relationships/hyperlink" Target="https://cal.ceos.org/" TargetMode="External"/><Relationship Id="rId15" Type="http://schemas.openxmlformats.org/officeDocument/2006/relationships/image" Target="../media/image42.png"/><Relationship Id="rId14" Type="http://schemas.openxmlformats.org/officeDocument/2006/relationships/image" Target="../media/image45.png"/><Relationship Id="rId17" Type="http://schemas.openxmlformats.org/officeDocument/2006/relationships/image" Target="../media/image46.png"/><Relationship Id="rId16" Type="http://schemas.openxmlformats.org/officeDocument/2006/relationships/image" Target="../media/image59.png"/><Relationship Id="rId19" Type="http://schemas.openxmlformats.org/officeDocument/2006/relationships/image" Target="../media/image44.png"/><Relationship Id="rId18" Type="http://schemas.openxmlformats.org/officeDocument/2006/relationships/image" Target="../media/image5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7.png"/><Relationship Id="rId4" Type="http://schemas.openxmlformats.org/officeDocument/2006/relationships/image" Target="../media/image6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5.png"/><Relationship Id="rId4" Type="http://schemas.openxmlformats.org/officeDocument/2006/relationships/image" Target="../media/image78.gif"/><Relationship Id="rId5" Type="http://schemas.openxmlformats.org/officeDocument/2006/relationships/image" Target="../media/image6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7.png"/><Relationship Id="rId4" Type="http://schemas.openxmlformats.org/officeDocument/2006/relationships/image" Target="../media/image68.png"/><Relationship Id="rId5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"/>
          <p:cNvSpPr txBox="1"/>
          <p:nvPr>
            <p:ph type="title"/>
          </p:nvPr>
        </p:nvSpPr>
        <p:spPr>
          <a:xfrm>
            <a:off x="176050" y="175950"/>
            <a:ext cx="80358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US" sz="6600"/>
              <a:t>CEOS</a:t>
            </a:r>
            <a:br>
              <a:rPr lang="en-US" sz="7500"/>
            </a:br>
            <a:r>
              <a:rPr lang="en-US" sz="4000"/>
              <a:t>Systems</a:t>
            </a:r>
            <a:br>
              <a:rPr lang="en-US" sz="4000"/>
            </a:br>
            <a:r>
              <a:rPr lang="en-US" sz="4000"/>
              <a:t>Engineering</a:t>
            </a:r>
            <a:br>
              <a:rPr lang="en-US" sz="4000"/>
            </a:br>
            <a:r>
              <a:rPr lang="en-US" sz="4000"/>
              <a:t>Office</a:t>
            </a:r>
            <a:br>
              <a:rPr lang="en-US" sz="4000"/>
            </a:br>
            <a:r>
              <a:rPr lang="en-US" sz="4000"/>
              <a:t>Report</a:t>
            </a:r>
            <a:endParaRPr i="1" sz="4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1" name="Google Shape;131;p1"/>
          <p:cNvSpPr/>
          <p:nvPr/>
        </p:nvSpPr>
        <p:spPr>
          <a:xfrm>
            <a:off x="7259939" y="4123104"/>
            <a:ext cx="4833000" cy="26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David Borges, SEO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Agenda Item 9.1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Plenary 2025</a:t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Bath, UK</a:t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6 November 2025</a:t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0"/>
          <p:cNvSpPr txBox="1"/>
          <p:nvPr>
            <p:ph idx="1" type="body"/>
          </p:nvPr>
        </p:nvSpPr>
        <p:spPr>
          <a:xfrm>
            <a:off x="181560" y="1143487"/>
            <a:ext cx="11495400" cy="52962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400"/>
              <a:t>Sits outside of any agency infrastructure – directly on AWS</a:t>
            </a:r>
            <a:endParaRPr/>
          </a:p>
          <a:p>
            <a:pPr indent="-4064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400"/>
              <a:t>CEOS SEO team can help provide training and advice</a:t>
            </a:r>
            <a:endParaRPr/>
          </a:p>
          <a:p>
            <a:pPr indent="-4064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400"/>
              <a:t>Scales up when you need it and down when you don’t</a:t>
            </a:r>
            <a:endParaRPr/>
          </a:p>
          <a:p>
            <a:pPr indent="-4064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400"/>
              <a:t>For normal use, very few limitations. For large-scale or very compute-intensive jobs, there are limits, but we can help make your code faster</a:t>
            </a:r>
            <a:endParaRPr sz="2400"/>
          </a:p>
          <a:p>
            <a:pPr indent="-4064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400"/>
              <a:t>How can we help?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000"/>
              <a:t>Access to CAL if available free of charge for CEOS activities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000"/>
              <a:t>Tell us what your team needs: specific data, python packages, training, scale?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000"/>
              <a:t>Hosting environment for Interoperability Demonstrator(s)?</a:t>
            </a:r>
            <a:endParaRPr/>
          </a:p>
        </p:txBody>
      </p:sp>
      <p:sp>
        <p:nvSpPr>
          <p:cNvPr id="361" name="Google Shape;361;p10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/>
              <a:t>CAL benefits and limitations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1"/>
          <p:cNvSpPr txBox="1"/>
          <p:nvPr>
            <p:ph idx="1" type="body"/>
          </p:nvPr>
        </p:nvSpPr>
        <p:spPr>
          <a:xfrm>
            <a:off x="343689" y="1059413"/>
            <a:ext cx="7328192" cy="52472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b="1" lang="en-US" sz="1800"/>
              <a:t>Demand: </a:t>
            </a:r>
            <a:r>
              <a:rPr lang="en-US" sz="1800"/>
              <a:t>SEO has received many requests for a        CEOS-specific Digital Object Identifier (DOI) process</a:t>
            </a:r>
            <a:endParaRPr/>
          </a:p>
          <a:p>
            <a:pPr indent="-4064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b="1" lang="en-US" sz="1800"/>
              <a:t>In Development: </a:t>
            </a:r>
            <a:r>
              <a:rPr lang="en-US" sz="1800"/>
              <a:t>New </a:t>
            </a:r>
            <a:r>
              <a:rPr i="1" lang="en-US" sz="1800"/>
              <a:t>CEOS DOI Process Paper</a:t>
            </a:r>
            <a:endParaRPr/>
          </a:p>
          <a:p>
            <a:pPr indent="-4064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b="1" lang="en-US" sz="1800"/>
              <a:t>Plan: </a:t>
            </a:r>
            <a:r>
              <a:rPr lang="en-US" sz="1800"/>
              <a:t>Request endorsement at SIT-41</a:t>
            </a:r>
            <a:endParaRPr/>
          </a:p>
          <a:p>
            <a:pPr indent="0" lvl="0" marL="50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1" sz="600"/>
          </a:p>
          <a:p>
            <a:pPr indent="-4064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b="1" lang="en-US" sz="1600"/>
              <a:t>Value of DOI Registration</a:t>
            </a:r>
            <a:endParaRPr sz="1600"/>
          </a:p>
          <a:p>
            <a:pPr indent="-3810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b="1" lang="en-US" sz="1600"/>
              <a:t>Long-term preservation</a:t>
            </a:r>
            <a:r>
              <a:rPr lang="en-US" sz="1600"/>
              <a:t> and persistent access to CEOS documentation</a:t>
            </a:r>
            <a:endParaRPr/>
          </a:p>
          <a:p>
            <a:pPr indent="-3810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b="1" lang="en-US" sz="1600"/>
              <a:t>Enhanced discoverability</a:t>
            </a:r>
            <a:r>
              <a:rPr lang="en-US" sz="1600"/>
              <a:t> through standardized metadata practices</a:t>
            </a:r>
            <a:endParaRPr/>
          </a:p>
          <a:p>
            <a:pPr indent="-3810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b="1" lang="en-US" sz="1600"/>
              <a:t>Professional credibility</a:t>
            </a:r>
            <a:r>
              <a:rPr lang="en-US" sz="1600"/>
              <a:t> and citation tracking for CEOS outputs</a:t>
            </a:r>
            <a:endParaRPr/>
          </a:p>
          <a:p>
            <a:pPr indent="-3810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b="1" lang="en-US" sz="1600"/>
              <a:t>Support for open access mission</a:t>
            </a:r>
            <a:r>
              <a:rPr lang="en-US" sz="1600"/>
              <a:t> - aligning with CEOS commitment to open Earth observation data</a:t>
            </a:r>
            <a:endParaRPr/>
          </a:p>
        </p:txBody>
      </p:sp>
      <p:sp>
        <p:nvSpPr>
          <p:cNvPr id="367" name="Google Shape;367;p11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/>
              <a:t>CEOS DOI Process Paper</a:t>
            </a:r>
            <a:endParaRPr/>
          </a:p>
        </p:txBody>
      </p:sp>
      <p:pic>
        <p:nvPicPr>
          <p:cNvPr descr="Graphical user interface, website&#10;&#10;AI-generated content may be incorrect." id="368" name="Google Shape;368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29601" y="1097857"/>
            <a:ext cx="3076574" cy="5384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2"/>
          <p:cNvSpPr txBox="1"/>
          <p:nvPr>
            <p:ph idx="1" type="body"/>
          </p:nvPr>
        </p:nvSpPr>
        <p:spPr>
          <a:xfrm>
            <a:off x="285322" y="1045968"/>
            <a:ext cx="11614848" cy="51945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73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Arial"/>
              <a:buChar char="•"/>
            </a:pPr>
            <a:r>
              <a:rPr b="1" lang="en-US" sz="1300"/>
              <a:t>Why Zenodo is the Right Choice</a:t>
            </a:r>
            <a:endParaRPr sz="1300"/>
          </a:p>
          <a:p>
            <a:pPr indent="-36195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100"/>
              <a:buFont typeface="Arial"/>
              <a:buChar char="•"/>
            </a:pPr>
            <a:r>
              <a:rPr b="1" lang="en-US" sz="1300"/>
              <a:t>Free, open-source platform</a:t>
            </a:r>
            <a:r>
              <a:rPr lang="en-US" sz="1300"/>
              <a:t> backed by CERN and OpenAIRE</a:t>
            </a:r>
            <a:endParaRPr sz="1300"/>
          </a:p>
          <a:p>
            <a:pPr indent="-36195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100"/>
              <a:buFont typeface="Arial"/>
              <a:buChar char="•"/>
            </a:pPr>
            <a:r>
              <a:rPr b="1" lang="en-US" sz="1300"/>
              <a:t>Built-in community features</a:t>
            </a:r>
            <a:r>
              <a:rPr lang="en-US" sz="1300"/>
              <a:t> enabling dedicated CEOS collection space</a:t>
            </a:r>
            <a:endParaRPr sz="2100"/>
          </a:p>
          <a:p>
            <a:pPr indent="-36195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100"/>
              <a:buFont typeface="Arial"/>
              <a:buChar char="•"/>
            </a:pPr>
            <a:r>
              <a:rPr b="1" lang="en-US" sz="1300"/>
              <a:t>Flexible content types</a:t>
            </a:r>
            <a:r>
              <a:rPr lang="en-US" sz="1300"/>
              <a:t> - supports reports, datasets, software, and presentations</a:t>
            </a:r>
            <a:endParaRPr sz="2100"/>
          </a:p>
          <a:p>
            <a:pPr indent="-36195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100"/>
              <a:buFont typeface="Arial"/>
              <a:buChar char="•"/>
            </a:pPr>
            <a:r>
              <a:rPr b="1" lang="en-US" sz="1300"/>
              <a:t>GitHub integration</a:t>
            </a:r>
            <a:r>
              <a:rPr lang="en-US" sz="1300"/>
              <a:t> for seamless technical documentation workflows</a:t>
            </a:r>
            <a:endParaRPr sz="2100"/>
          </a:p>
          <a:p>
            <a:pPr indent="-3873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Arial"/>
              <a:buChar char="•"/>
            </a:pPr>
            <a:r>
              <a:rPr b="1" lang="en-US" sz="1300"/>
              <a:t>CEOS Implementation Approach</a:t>
            </a:r>
            <a:endParaRPr sz="1300"/>
          </a:p>
          <a:p>
            <a:pPr indent="-36195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100"/>
              <a:buFont typeface="Arial"/>
              <a:buChar char="•"/>
            </a:pPr>
            <a:r>
              <a:rPr b="1" lang="en-US" sz="1300"/>
              <a:t>Selective application</a:t>
            </a:r>
            <a:r>
              <a:rPr lang="en-US" sz="1300"/>
              <a:t> – CEOS approval ‘For Endorsement’ or ‘For Publication’ requirement</a:t>
            </a:r>
            <a:endParaRPr sz="2100"/>
          </a:p>
          <a:p>
            <a:pPr indent="-36195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100"/>
              <a:buFont typeface="Arial"/>
              <a:buChar char="•"/>
            </a:pPr>
            <a:r>
              <a:rPr b="1" lang="en-US" sz="1300"/>
              <a:t>Standardized metadata</a:t>
            </a:r>
            <a:r>
              <a:rPr lang="en-US" sz="1300"/>
              <a:t> with mandatory CEOS keywords and affiliations</a:t>
            </a:r>
            <a:endParaRPr sz="2100"/>
          </a:p>
          <a:p>
            <a:pPr indent="-36195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100"/>
              <a:buFont typeface="Arial"/>
              <a:buChar char="•"/>
            </a:pPr>
            <a:r>
              <a:rPr b="1" lang="en-US" sz="1300"/>
              <a:t>Working Group oversight</a:t>
            </a:r>
            <a:r>
              <a:rPr lang="en-US" sz="1300"/>
              <a:t> - submissions require appropriate WG approval</a:t>
            </a:r>
            <a:endParaRPr sz="2100"/>
          </a:p>
          <a:p>
            <a:pPr indent="-36195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500"/>
              <a:buFont typeface="Arial"/>
              <a:buChar char="•"/>
            </a:pPr>
            <a:r>
              <a:rPr b="1" lang="en-US" sz="1300"/>
              <a:t>Quality standards</a:t>
            </a:r>
            <a:r>
              <a:rPr lang="en-US" sz="1300"/>
              <a:t> - professional formatting with clear Earth observation context</a:t>
            </a:r>
            <a:endParaRPr sz="2100"/>
          </a:p>
          <a:p>
            <a:pPr indent="-36195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500"/>
              <a:buFont typeface="Arial"/>
              <a:buChar char="•"/>
            </a:pPr>
            <a:r>
              <a:rPr b="1" lang="en-US" sz="1300"/>
              <a:t>Community coordination</a:t>
            </a:r>
            <a:r>
              <a:rPr lang="en-US" sz="1300"/>
              <a:t> through designated Implementation Lead and Technical Coordinator</a:t>
            </a:r>
            <a:endParaRPr sz="2100"/>
          </a:p>
          <a:p>
            <a:pPr indent="-228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None/>
            </a:pPr>
            <a:r>
              <a:t/>
            </a:r>
            <a:endParaRPr sz="1100"/>
          </a:p>
        </p:txBody>
      </p:sp>
      <p:sp>
        <p:nvSpPr>
          <p:cNvPr id="374" name="Google Shape;374;p12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/>
              <a:t>CEOS DOI Process w/ Zenodo</a:t>
            </a:r>
            <a:endParaRPr/>
          </a:p>
        </p:txBody>
      </p:sp>
      <p:pic>
        <p:nvPicPr>
          <p:cNvPr descr="About | Zenodo" id="375" name="Google Shape;375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40084" y="1406011"/>
            <a:ext cx="3057875" cy="1223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application, Word&#10;&#10;AI-generated content may be incorrect." id="376" name="Google Shape;376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27425" y="2597400"/>
            <a:ext cx="3770527" cy="9195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/>
          <p:nvPr>
            <p:ph idx="1" type="body"/>
          </p:nvPr>
        </p:nvSpPr>
        <p:spPr>
          <a:xfrm>
            <a:off x="175075" y="1180289"/>
            <a:ext cx="11796432" cy="50614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000"/>
              <a:t>Alignment with ongoing discussions regarding “Clarification of CEOS Decision Types” and any version updates to the </a:t>
            </a:r>
            <a:r>
              <a:rPr i="1" lang="en-US" sz="2000"/>
              <a:t>CEOS Governance and Processes Paper</a:t>
            </a:r>
            <a:endParaRPr/>
          </a:p>
        </p:txBody>
      </p:sp>
      <p:sp>
        <p:nvSpPr>
          <p:cNvPr id="382" name="Google Shape;382;p13"/>
          <p:cNvSpPr txBox="1"/>
          <p:nvPr>
            <p:ph type="title"/>
          </p:nvPr>
        </p:nvSpPr>
        <p:spPr>
          <a:xfrm>
            <a:off x="176048" y="317769"/>
            <a:ext cx="9386864" cy="6371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 sz="3600"/>
              <a:t>CEOS Governance and Process Paper</a:t>
            </a:r>
            <a:endParaRPr/>
          </a:p>
        </p:txBody>
      </p:sp>
      <p:pic>
        <p:nvPicPr>
          <p:cNvPr id="383" name="Google Shape;38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6528" y="2466240"/>
            <a:ext cx="4872382" cy="2725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64737" y="4094000"/>
            <a:ext cx="5051757" cy="195570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85" name="Google Shape;385;p13"/>
          <p:cNvSpPr/>
          <p:nvPr/>
        </p:nvSpPr>
        <p:spPr>
          <a:xfrm>
            <a:off x="1355387" y="4993532"/>
            <a:ext cx="4922196" cy="201039"/>
          </a:xfrm>
          <a:prstGeom prst="rect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6" name="Google Shape;386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28848" y="2457856"/>
            <a:ext cx="3396612" cy="365432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4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/>
              <a:t>CEOS GitHub Governance</a:t>
            </a:r>
            <a:endParaRPr/>
          </a:p>
        </p:txBody>
      </p:sp>
      <p:pic>
        <p:nvPicPr>
          <p:cNvPr descr="A picture containing text&#10;&#10;AI-generated content may be incorrect." id="393" name="Google Shape;39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6130" y="1268855"/>
            <a:ext cx="2810249" cy="4917937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14"/>
          <p:cNvSpPr txBox="1"/>
          <p:nvPr/>
        </p:nvSpPr>
        <p:spPr>
          <a:xfrm>
            <a:off x="3632572" y="1081051"/>
            <a:ext cx="8079530" cy="53521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CEOS GitHub Organizational Governance [Draft] under development</a:t>
            </a:r>
            <a:endParaRPr/>
          </a:p>
          <a:p>
            <a:pPr indent="-4064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Current Status</a:t>
            </a:r>
            <a:endParaRPr/>
          </a:p>
          <a:p>
            <a:pPr indent="-3810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Organization Scale: 30 members, 17 repositories, 8 projects</a:t>
            </a:r>
            <a:endParaRPr/>
          </a:p>
          <a:p>
            <a:pPr indent="-3810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Shape current activities within Github Free tier</a:t>
            </a:r>
            <a:endParaRPr/>
          </a:p>
          <a:p>
            <a:pPr indent="-2286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064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Key Governance Decisions under discussion</a:t>
            </a:r>
            <a:endParaRPr/>
          </a:p>
          <a:p>
            <a:pPr indent="-3810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Ownership Criteria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Establish clear guidelines for owner designation (institutional representation, technical leadership)</a:t>
            </a:r>
            <a:endParaRPr/>
          </a:p>
          <a:p>
            <a:pPr indent="-3810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Membership Standards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Define requirements for organization membership (meeting attendance, project management, institutional teams)</a:t>
            </a:r>
            <a:endParaRPr/>
          </a:p>
          <a:p>
            <a:pPr indent="-3810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Team Structure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Implement dual-axis approach organizing by WG/VC and institutional affiliation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5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/>
              <a:t>CEOS GitHub Governance</a:t>
            </a:r>
            <a:endParaRPr/>
          </a:p>
        </p:txBody>
      </p:sp>
      <p:sp>
        <p:nvSpPr>
          <p:cNvPr id="401" name="Google Shape;401;p15"/>
          <p:cNvSpPr txBox="1"/>
          <p:nvPr>
            <p:ph idx="1" type="body"/>
          </p:nvPr>
        </p:nvSpPr>
        <p:spPr>
          <a:xfrm>
            <a:off x="201021" y="1130525"/>
            <a:ext cx="6816600" cy="52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1800"/>
              <a:t>Technical Framework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1400"/>
              <a:t>Permission Hierarchy: Organization → Team → Repository levels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1400"/>
              <a:t>Repository Standardization: Templates for code projects, Jupyter notebooks, and document publishing 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1400"/>
              <a:t>Legal Structure: Organization-wide Contributor License Agreement </a:t>
            </a:r>
            <a:endParaRPr/>
          </a:p>
          <a:p>
            <a:pPr indent="-4064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1800"/>
              <a:t>Implementation Priorities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1400"/>
              <a:t>Immediate: Define owner and member criteria, deploy repository templates, establish team structure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1400"/>
              <a:t>Medium-term: Comprehensive training curriculum, interactive sandbox repository, onboarding workflows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1400"/>
              <a:t>Tools: GitHub Desktop for GUI adoption, external training resources</a:t>
            </a:r>
            <a:endParaRPr/>
          </a:p>
        </p:txBody>
      </p:sp>
      <p:pic>
        <p:nvPicPr>
          <p:cNvPr descr="Text&#10;&#10;AI-generated content may be incorrect." id="402" name="Google Shape;40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89731" y="5638801"/>
            <a:ext cx="2202269" cy="8100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text, application, email&#10;&#10;AI-generated content may be incorrect." id="403" name="Google Shape;403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52675" y="1369950"/>
            <a:ext cx="5073676" cy="294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"/>
          <p:cNvSpPr txBox="1"/>
          <p:nvPr>
            <p:ph idx="1" type="body"/>
          </p:nvPr>
        </p:nvSpPr>
        <p:spPr>
          <a:xfrm>
            <a:off x="252896" y="1175911"/>
            <a:ext cx="11495400" cy="52378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/>
              <a:t>Mailing Lists Status</a:t>
            </a:r>
            <a:endParaRPr/>
          </a:p>
          <a:p>
            <a:pPr indent="-4064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/>
              <a:t>CEOS Analytics Lab (CAL)</a:t>
            </a:r>
            <a:endParaRPr/>
          </a:p>
          <a:p>
            <a:pPr indent="-4064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/>
              <a:t>CEOS Digital Object Identifier (DOI) Process Paper</a:t>
            </a:r>
            <a:endParaRPr/>
          </a:p>
          <a:p>
            <a:pPr indent="-4064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/>
              <a:t>Organizational GitHub Governance status</a:t>
            </a:r>
            <a:endParaRPr/>
          </a:p>
        </p:txBody>
      </p:sp>
      <p:sp>
        <p:nvSpPr>
          <p:cNvPr id="137" name="Google Shape;137;p2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/>
              <a:t>SEO Updates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"/>
          <p:cNvSpPr txBox="1"/>
          <p:nvPr>
            <p:ph idx="1" type="body"/>
          </p:nvPr>
        </p:nvSpPr>
        <p:spPr>
          <a:xfrm>
            <a:off x="90775" y="1054725"/>
            <a:ext cx="11984400" cy="8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65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lang="en-US" sz="1700"/>
              <a:t>Some subscribers have reported that incoming messages are being quarantined as bulk or spam. This is due to protection settings on the receiving mail system and varies by provider.</a:t>
            </a:r>
            <a:endParaRPr sz="1700"/>
          </a:p>
        </p:txBody>
      </p:sp>
      <p:sp>
        <p:nvSpPr>
          <p:cNvPr id="144" name="Google Shape;144;p3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/>
              <a:t>CEOS Mailing Lists</a:t>
            </a:r>
            <a:endParaRPr/>
          </a:p>
        </p:txBody>
      </p:sp>
      <p:pic>
        <p:nvPicPr>
          <p:cNvPr descr="Text&#10;&#10;AI-generated content may be incorrect." id="145" name="Google Shape;14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77199" y="1541750"/>
            <a:ext cx="2314799" cy="306756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3"/>
          <p:cNvSpPr txBox="1"/>
          <p:nvPr>
            <p:ph idx="1" type="body"/>
          </p:nvPr>
        </p:nvSpPr>
        <p:spPr>
          <a:xfrm>
            <a:off x="103800" y="4609325"/>
            <a:ext cx="11984400" cy="17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655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lang="en-US" sz="1700"/>
              <a:t>Currently deploying an enterprise-level test of Groups.io for a complete end-to-end test.</a:t>
            </a:r>
            <a:endParaRPr sz="1700"/>
          </a:p>
          <a:p>
            <a:pPr indent="-33655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lang="en-US" sz="1700"/>
              <a:t>Investigating alternative technologies and self-hosted solutions.</a:t>
            </a:r>
            <a:endParaRPr sz="1700"/>
          </a:p>
          <a:p>
            <a:pPr indent="-33655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lang="en-US" sz="1700"/>
              <a:t>Created an onboarding document with steps that users can take to maximize deliverability.</a:t>
            </a:r>
            <a:endParaRPr sz="1700"/>
          </a:p>
          <a:p>
            <a:pPr indent="-3365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lang="en-US" sz="1700"/>
              <a:t>Potential Solutions</a:t>
            </a:r>
            <a:endParaRPr sz="1700"/>
          </a:p>
          <a:p>
            <a:pPr indent="-33655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lang="en-US" sz="1700"/>
              <a:t>Groups.io seems to be a good replacement with high feature-parity to Listserv. It also will allow us to easily transition the current lists to the new provider with very little disruption.</a:t>
            </a:r>
            <a:endParaRPr sz="1700"/>
          </a:p>
        </p:txBody>
      </p:sp>
      <p:sp>
        <p:nvSpPr>
          <p:cNvPr id="147" name="Google Shape;147;p3"/>
          <p:cNvSpPr txBox="1"/>
          <p:nvPr>
            <p:ph idx="1" type="body"/>
          </p:nvPr>
        </p:nvSpPr>
        <p:spPr>
          <a:xfrm>
            <a:off x="90775" y="1677125"/>
            <a:ext cx="9980100" cy="31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65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lang="en-US" sz="1700"/>
              <a:t>W</a:t>
            </a:r>
            <a:r>
              <a:rPr lang="en-US" sz="1700"/>
              <a:t>hat We’ve Done</a:t>
            </a:r>
            <a:endParaRPr sz="1700"/>
          </a:p>
          <a:p>
            <a:pPr indent="-31115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lang="en-US" sz="1700"/>
              <a:t>Contacted our current mailing list provider (L-Soft) to confirm DNS and listserv configuration.</a:t>
            </a:r>
            <a:endParaRPr sz="1700"/>
          </a:p>
          <a:p>
            <a:pPr indent="-31115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lang="en-US" sz="1700"/>
              <a:t>Worked with IT at NASA (one of the affected groups) to examine headers and quarantine rules.</a:t>
            </a:r>
            <a:endParaRPr sz="1700"/>
          </a:p>
          <a:p>
            <a:pPr indent="-31115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lang="en-US" sz="1700"/>
              <a:t>Used diagnostic tools and automated checks to confirm mailing list configuration</a:t>
            </a:r>
            <a:endParaRPr sz="1700"/>
          </a:p>
          <a:p>
            <a:pPr indent="-3365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lang="en-US" sz="1700"/>
              <a:t>What We’re Doing</a:t>
            </a:r>
            <a:endParaRPr sz="1700"/>
          </a:p>
          <a:p>
            <a:pPr indent="-31115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lang="en-US" sz="1700"/>
              <a:t>Investigating alternative mailing list providers, including Groups.io.</a:t>
            </a:r>
            <a:endParaRPr sz="1700"/>
          </a:p>
          <a:p>
            <a:pPr indent="-28575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lang="en-US" sz="1700"/>
              <a:t>Created a small test list and completed a deliverability test of Groups.io</a:t>
            </a:r>
            <a:endParaRPr sz="17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"/>
          <p:cNvSpPr txBox="1"/>
          <p:nvPr>
            <p:ph idx="1" type="body"/>
          </p:nvPr>
        </p:nvSpPr>
        <p:spPr>
          <a:xfrm>
            <a:off x="252896" y="1266702"/>
            <a:ext cx="5123257" cy="52378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400"/>
              <a:t>Cloud native geospatial analysis platform available to all CEOS activities that might otherwise not have group access to similar resources</a:t>
            </a:r>
            <a:endParaRPr/>
          </a:p>
          <a:p>
            <a:pPr indent="-4064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400"/>
              <a:t>Resource to showcase the art of the possible when EO data is made cloud native and observes interoperability best practices</a:t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53" name="Google Shape;153;p4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/>
              <a:t>CEOS Analytics Lab (CAL)</a:t>
            </a:r>
            <a:endParaRPr/>
          </a:p>
        </p:txBody>
      </p:sp>
      <p:pic>
        <p:nvPicPr>
          <p:cNvPr id="154" name="Google Shape;15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78229" y="1666673"/>
            <a:ext cx="5869023" cy="4169923"/>
          </a:xfrm>
          <a:prstGeom prst="rect">
            <a:avLst/>
          </a:prstGeom>
          <a:noFill/>
          <a:ln>
            <a:noFill/>
          </a:ln>
          <a:effectLst>
            <a:outerShdw blurRad="63500" sx="101000" rotWithShape="0" algn="ctr" sy="101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5"/>
          <p:cNvGrpSpPr/>
          <p:nvPr/>
        </p:nvGrpSpPr>
        <p:grpSpPr>
          <a:xfrm>
            <a:off x="1313006" y="1225169"/>
            <a:ext cx="1218645" cy="1860689"/>
            <a:chOff x="646211" y="330056"/>
            <a:chExt cx="1382733" cy="2111227"/>
          </a:xfrm>
        </p:grpSpPr>
        <p:sp>
          <p:nvSpPr>
            <p:cNvPr id="160" name="Google Shape;160;p5"/>
            <p:cNvSpPr/>
            <p:nvPr/>
          </p:nvSpPr>
          <p:spPr>
            <a:xfrm>
              <a:off x="646211" y="868887"/>
              <a:ext cx="837207" cy="733659"/>
            </a:xfrm>
            <a:prstGeom prst="triangle">
              <a:avLst>
                <a:gd fmla="val 50000" name="adj"/>
              </a:avLst>
            </a:prstGeom>
            <a:gradFill>
              <a:gsLst>
                <a:gs pos="0">
                  <a:srgbClr val="FF0000">
                    <a:alpha val="69411"/>
                  </a:srgbClr>
                </a:gs>
                <a:gs pos="12000">
                  <a:srgbClr val="FF0000">
                    <a:alpha val="69411"/>
                  </a:srgbClr>
                </a:gs>
                <a:gs pos="25000">
                  <a:srgbClr val="FFC000">
                    <a:alpha val="69411"/>
                  </a:srgbClr>
                </a:gs>
                <a:gs pos="37000">
                  <a:srgbClr val="FFFF00">
                    <a:alpha val="69411"/>
                  </a:srgbClr>
                </a:gs>
                <a:gs pos="50000">
                  <a:srgbClr val="92D050">
                    <a:alpha val="69411"/>
                  </a:srgbClr>
                </a:gs>
                <a:gs pos="62000">
                  <a:srgbClr val="00B0F0">
                    <a:alpha val="69411"/>
                  </a:srgbClr>
                </a:gs>
                <a:gs pos="75000">
                  <a:srgbClr val="215968">
                    <a:alpha val="69411"/>
                  </a:srgbClr>
                </a:gs>
                <a:gs pos="88000">
                  <a:srgbClr val="7030A0">
                    <a:alpha val="69411"/>
                  </a:srgbClr>
                </a:gs>
                <a:gs pos="100000">
                  <a:srgbClr val="7030A0">
                    <a:alpha val="69411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1" name="Google Shape;161;p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46211" y="1604076"/>
              <a:ext cx="837207" cy="8372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" name="Google Shape;162;p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24833" y="330056"/>
              <a:ext cx="1304111" cy="7346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3" name="Google Shape;163;p5"/>
          <p:cNvGrpSpPr/>
          <p:nvPr/>
        </p:nvGrpSpPr>
        <p:grpSpPr>
          <a:xfrm>
            <a:off x="752951" y="2087042"/>
            <a:ext cx="1297910" cy="3817139"/>
            <a:chOff x="10742" y="1307985"/>
            <a:chExt cx="1472676" cy="4331102"/>
          </a:xfrm>
        </p:grpSpPr>
        <p:sp>
          <p:nvSpPr>
            <p:cNvPr id="164" name="Google Shape;164;p5"/>
            <p:cNvSpPr/>
            <p:nvPr/>
          </p:nvSpPr>
          <p:spPr>
            <a:xfrm>
              <a:off x="177054" y="1607087"/>
              <a:ext cx="259663" cy="4032000"/>
            </a:xfrm>
            <a:prstGeom prst="downArrow">
              <a:avLst>
                <a:gd fmla="val 45133" name="adj1"/>
                <a:gd fmla="val 50000" name="adj2"/>
              </a:avLst>
            </a:prstGeom>
            <a:solidFill>
              <a:srgbClr val="F2F2F2"/>
            </a:solidFill>
            <a:ln cap="flat" cmpd="sng" w="19050">
              <a:solidFill>
                <a:srgbClr val="59595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10742" y="1307985"/>
              <a:ext cx="592286" cy="592285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6" name="Google Shape;166;p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46211" y="2624302"/>
              <a:ext cx="837207" cy="8372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46211" y="3644528"/>
              <a:ext cx="837207" cy="8372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46211" y="4664754"/>
              <a:ext cx="837207" cy="8372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20118" y="1417361"/>
              <a:ext cx="373534" cy="37353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0" name="Google Shape;170;p5"/>
          <p:cNvGrpSpPr/>
          <p:nvPr/>
        </p:nvGrpSpPr>
        <p:grpSpPr>
          <a:xfrm>
            <a:off x="2235533" y="2152518"/>
            <a:ext cx="1640359" cy="3626570"/>
            <a:chOff x="1693000" y="1591913"/>
            <a:chExt cx="1861295" cy="3910048"/>
          </a:xfrm>
        </p:grpSpPr>
        <p:pic>
          <p:nvPicPr>
            <p:cNvPr id="171" name="Google Shape;171;p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579293" y="3202614"/>
              <a:ext cx="975002" cy="975002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</p:pic>
        <p:pic>
          <p:nvPicPr>
            <p:cNvPr id="172" name="Google Shape;172;p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579293" y="3076865"/>
              <a:ext cx="975002" cy="975002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</p:pic>
        <p:pic>
          <p:nvPicPr>
            <p:cNvPr id="173" name="Google Shape;173;p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579293" y="2951116"/>
              <a:ext cx="975002" cy="975002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</p:pic>
        <p:pic>
          <p:nvPicPr>
            <p:cNvPr id="174" name="Google Shape;174;p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579293" y="2825367"/>
              <a:ext cx="975002" cy="975002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</p:pic>
        <p:sp>
          <p:nvSpPr>
            <p:cNvPr id="175" name="Google Shape;175;p5"/>
            <p:cNvSpPr/>
            <p:nvPr/>
          </p:nvSpPr>
          <p:spPr>
            <a:xfrm>
              <a:off x="1693000" y="1591913"/>
              <a:ext cx="338367" cy="3910048"/>
            </a:xfrm>
            <a:prstGeom prst="rightBrace">
              <a:avLst>
                <a:gd fmla="val 55468" name="adj1"/>
                <a:gd fmla="val 50000" name="adj2"/>
              </a:avLst>
            </a:prstGeom>
            <a:noFill/>
            <a:ln cap="flat" cmpd="sng" w="19050">
              <a:solidFill>
                <a:srgbClr val="59595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6" name="Google Shape;176;p5"/>
          <p:cNvGrpSpPr/>
          <p:nvPr/>
        </p:nvGrpSpPr>
        <p:grpSpPr>
          <a:xfrm>
            <a:off x="4457988" y="2992803"/>
            <a:ext cx="2212094" cy="1787660"/>
            <a:chOff x="3872122" y="2317830"/>
            <a:chExt cx="2509949" cy="2028364"/>
          </a:xfrm>
        </p:grpSpPr>
        <p:pic>
          <p:nvPicPr>
            <p:cNvPr id="177" name="Google Shape;177;p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872122" y="2537604"/>
              <a:ext cx="2270222" cy="14244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8" name="Google Shape;178;p5"/>
            <p:cNvSpPr txBox="1"/>
            <p:nvPr/>
          </p:nvSpPr>
          <p:spPr>
            <a:xfrm>
              <a:off x="4017737" y="3962057"/>
              <a:ext cx="1978829" cy="3841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Exploratory analysis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79" name="Google Shape;179;p5"/>
            <p:cNvPicPr preferRelativeResize="0"/>
            <p:nvPr/>
          </p:nvPicPr>
          <p:blipFill rotWithShape="1">
            <a:blip r:embed="rId8">
              <a:alphaModFix/>
            </a:blip>
            <a:srcRect b="-11958" l="-21261" r="-21261" t="-11958"/>
            <a:stretch/>
          </p:blipFill>
          <p:spPr>
            <a:xfrm>
              <a:off x="5662211" y="2317830"/>
              <a:ext cx="719860" cy="725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180" name="Google Shape;180;p5"/>
          <p:cNvGrpSpPr/>
          <p:nvPr/>
        </p:nvGrpSpPr>
        <p:grpSpPr>
          <a:xfrm>
            <a:off x="4425324" y="1240959"/>
            <a:ext cx="2277421" cy="1868535"/>
            <a:chOff x="3850416" y="236019"/>
            <a:chExt cx="2584070" cy="2120127"/>
          </a:xfrm>
        </p:grpSpPr>
        <p:pic>
          <p:nvPicPr>
            <p:cNvPr id="181" name="Google Shape;181;p5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3850416" y="548477"/>
              <a:ext cx="2276478" cy="14235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5"/>
            <p:cNvSpPr txBox="1"/>
            <p:nvPr/>
          </p:nvSpPr>
          <p:spPr>
            <a:xfrm>
              <a:off x="4339547" y="1972009"/>
              <a:ext cx="1295741" cy="3841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Visualisation</a:t>
              </a:r>
              <a:endParaRPr b="0" i="0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3" name="Google Shape;183;p5"/>
            <p:cNvPicPr preferRelativeResize="0"/>
            <p:nvPr/>
          </p:nvPicPr>
          <p:blipFill rotWithShape="1">
            <a:blip r:embed="rId10">
              <a:alphaModFix/>
            </a:blip>
            <a:srcRect b="-35607" l="-1280" r="0" t="-25755"/>
            <a:stretch/>
          </p:blipFill>
          <p:spPr>
            <a:xfrm>
              <a:off x="5714486" y="236019"/>
              <a:ext cx="720000" cy="72002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184" name="Google Shape;184;p5"/>
          <p:cNvGrpSpPr/>
          <p:nvPr/>
        </p:nvGrpSpPr>
        <p:grpSpPr>
          <a:xfrm>
            <a:off x="4438153" y="4655119"/>
            <a:ext cx="2251764" cy="1822253"/>
            <a:chOff x="3850416" y="4258810"/>
            <a:chExt cx="2554959" cy="2067616"/>
          </a:xfrm>
        </p:grpSpPr>
        <p:pic>
          <p:nvPicPr>
            <p:cNvPr id="185" name="Google Shape;185;p5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850416" y="4517837"/>
              <a:ext cx="2276477" cy="14244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6" name="Google Shape;186;p5"/>
            <p:cNvSpPr txBox="1"/>
            <p:nvPr/>
          </p:nvSpPr>
          <p:spPr>
            <a:xfrm>
              <a:off x="4033982" y="5942289"/>
              <a:ext cx="1905563" cy="3841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Scalable workflows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Argo Workflows 3 – Marketplace – Google Cloud console" id="187" name="Google Shape;187;p5"/>
            <p:cNvPicPr preferRelativeResize="0"/>
            <p:nvPr/>
          </p:nvPicPr>
          <p:blipFill rotWithShape="1">
            <a:blip r:embed="rId12">
              <a:alphaModFix/>
            </a:blip>
            <a:srcRect b="-6560" l="-7490" r="-7490" t="-6560"/>
            <a:stretch/>
          </p:blipFill>
          <p:spPr>
            <a:xfrm>
              <a:off x="5685375" y="4258810"/>
              <a:ext cx="720000" cy="70836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188" name="Google Shape;188;p5"/>
          <p:cNvSpPr txBox="1"/>
          <p:nvPr/>
        </p:nvSpPr>
        <p:spPr>
          <a:xfrm>
            <a:off x="2819088" y="4550427"/>
            <a:ext cx="14529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Analysis Ready: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9384" lvl="0" marL="17938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Landsat 5/7/8/9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9384" lvl="0" marL="17938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Sentinel 1/2/3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9384" lvl="0" marL="17938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MODIS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9384" lvl="0" marL="17938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VIIRS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9384" lvl="0" marL="17938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ALOS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9384" lvl="0" marL="17938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Elevation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9384" lvl="0" marL="17938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Small sats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9384" lvl="0" marL="17938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Commercial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9384" lvl="0" marL="17938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9" name="Google Shape;189;p5"/>
          <p:cNvGrpSpPr/>
          <p:nvPr/>
        </p:nvGrpSpPr>
        <p:grpSpPr>
          <a:xfrm>
            <a:off x="115442" y="1115725"/>
            <a:ext cx="7277987" cy="5310009"/>
            <a:chOff x="2138694" y="722642"/>
            <a:chExt cx="7335202" cy="6025200"/>
          </a:xfrm>
        </p:grpSpPr>
        <p:sp>
          <p:nvSpPr>
            <p:cNvPr id="190" name="Google Shape;190;p5"/>
            <p:cNvSpPr/>
            <p:nvPr/>
          </p:nvSpPr>
          <p:spPr>
            <a:xfrm>
              <a:off x="4669996" y="722642"/>
              <a:ext cx="4803900" cy="6025200"/>
            </a:xfrm>
            <a:prstGeom prst="roundRect">
              <a:avLst>
                <a:gd fmla="val 1802" name="adj"/>
              </a:avLst>
            </a:prstGeom>
            <a:noFill/>
            <a:ln cap="flat" cmpd="sng" w="25400">
              <a:solidFill>
                <a:srgbClr val="A6CE3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1" name="Google Shape;191;p5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2245401" y="790845"/>
              <a:ext cx="891500" cy="3532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2" name="Google Shape;192;p5"/>
            <p:cNvSpPr txBox="1"/>
            <p:nvPr/>
          </p:nvSpPr>
          <p:spPr>
            <a:xfrm>
              <a:off x="2138694" y="1078796"/>
              <a:ext cx="1389600" cy="73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n-US" sz="1800" u="none" cap="none" strike="noStrike">
                  <a:solidFill>
                    <a:srgbClr val="A6CE37"/>
                  </a:solidFill>
                  <a:latin typeface="Calibri"/>
                  <a:ea typeface="Calibri"/>
                  <a:cs typeface="Calibri"/>
                  <a:sym typeface="Calibri"/>
                </a:rPr>
                <a:t>Analytics</a:t>
              </a:r>
              <a:br>
                <a:rPr b="1" i="0" lang="en-US" sz="1800" u="none" cap="none" strike="noStrike">
                  <a:solidFill>
                    <a:srgbClr val="A3CB34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1" i="0" lang="en-US" sz="1800" u="none" cap="none" strike="noStrike">
                  <a:solidFill>
                    <a:srgbClr val="A3CB34"/>
                  </a:solidFill>
                  <a:latin typeface="Calibri"/>
                  <a:ea typeface="Calibri"/>
                  <a:cs typeface="Calibri"/>
                  <a:sym typeface="Calibri"/>
                </a:rPr>
                <a:t>Laboratory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3" name="Google Shape;193;p5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/>
              <a:t>CEOS Analytics Laboratory</a:t>
            </a:r>
            <a:endParaRPr/>
          </a:p>
        </p:txBody>
      </p:sp>
      <p:sp>
        <p:nvSpPr>
          <p:cNvPr id="194" name="Google Shape;194;p5"/>
          <p:cNvSpPr txBox="1"/>
          <p:nvPr/>
        </p:nvSpPr>
        <p:spPr>
          <a:xfrm>
            <a:off x="3000762" y="2551375"/>
            <a:ext cx="1089600" cy="6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rPr b="0" i="0" lang="en-US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ARD &amp; ARCO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5" name="Google Shape;195;p5"/>
          <p:cNvGrpSpPr/>
          <p:nvPr/>
        </p:nvGrpSpPr>
        <p:grpSpPr>
          <a:xfrm>
            <a:off x="7494446" y="1939277"/>
            <a:ext cx="1436023" cy="2639339"/>
            <a:chOff x="5620837" y="1641493"/>
            <a:chExt cx="1077018" cy="1979504"/>
          </a:xfrm>
        </p:grpSpPr>
        <p:grpSp>
          <p:nvGrpSpPr>
            <p:cNvPr id="196" name="Google Shape;196;p5"/>
            <p:cNvGrpSpPr/>
            <p:nvPr/>
          </p:nvGrpSpPr>
          <p:grpSpPr>
            <a:xfrm>
              <a:off x="5659174" y="2314393"/>
              <a:ext cx="1038681" cy="1306604"/>
              <a:chOff x="6785759" y="-1932163"/>
              <a:chExt cx="975002" cy="1226500"/>
            </a:xfrm>
          </p:grpSpPr>
          <p:pic>
            <p:nvPicPr>
              <p:cNvPr id="197" name="Google Shape;197;p5"/>
              <p:cNvPicPr preferRelativeResize="0"/>
              <p:nvPr/>
            </p:nvPicPr>
            <p:blipFill rotWithShape="1">
              <a:blip r:embed="rId14">
                <a:alphaModFix/>
              </a:blip>
              <a:srcRect b="0" l="0" r="0" t="0"/>
              <a:stretch/>
            </p:blipFill>
            <p:spPr>
              <a:xfrm>
                <a:off x="6785759" y="-1680665"/>
                <a:ext cx="975002" cy="97500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rotWithShape="0" algn="ctr" sy="1020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198" name="Google Shape;198;p5"/>
              <p:cNvPicPr preferRelativeResize="0"/>
              <p:nvPr/>
            </p:nvPicPr>
            <p:blipFill rotWithShape="1">
              <a:blip r:embed="rId14">
                <a:alphaModFix/>
              </a:blip>
              <a:srcRect b="0" l="0" r="0" t="0"/>
              <a:stretch/>
            </p:blipFill>
            <p:spPr>
              <a:xfrm>
                <a:off x="6785759" y="-1806414"/>
                <a:ext cx="975002" cy="97500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rotWithShape="0" algn="ctr" sy="1020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199" name="Google Shape;199;p5"/>
              <p:cNvPicPr preferRelativeResize="0"/>
              <p:nvPr/>
            </p:nvPicPr>
            <p:blipFill rotWithShape="1">
              <a:blip r:embed="rId14">
                <a:alphaModFix/>
              </a:blip>
              <a:srcRect b="0" l="0" r="0" t="0"/>
              <a:stretch/>
            </p:blipFill>
            <p:spPr>
              <a:xfrm>
                <a:off x="6785759" y="-1932163"/>
                <a:ext cx="975002" cy="97500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rotWithShape="0" algn="ctr" sy="1020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200" name="Google Shape;200;p5"/>
            <p:cNvSpPr txBox="1"/>
            <p:nvPr/>
          </p:nvSpPr>
          <p:spPr>
            <a:xfrm>
              <a:off x="5620837" y="1641493"/>
              <a:ext cx="1025700" cy="62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-US" sz="2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from pilot</a:t>
              </a:r>
              <a:br>
                <a:rPr b="1" i="0" lang="en-US" sz="2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1" i="0" lang="en-US" sz="2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or project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5"/>
          <p:cNvSpPr/>
          <p:nvPr/>
        </p:nvSpPr>
        <p:spPr>
          <a:xfrm>
            <a:off x="6949312" y="1142289"/>
            <a:ext cx="298213" cy="5328000"/>
          </a:xfrm>
          <a:prstGeom prst="rightBrace">
            <a:avLst>
              <a:gd fmla="val 55468" name="adj1"/>
              <a:gd fmla="val 50000" name="adj2"/>
            </a:avLst>
          </a:prstGeom>
          <a:noFill/>
          <a:ln cap="flat" cmpd="sng" w="19050">
            <a:solidFill>
              <a:srgbClr val="59595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5"/>
          <p:cNvSpPr txBox="1"/>
          <p:nvPr/>
        </p:nvSpPr>
        <p:spPr>
          <a:xfrm>
            <a:off x="8242570" y="6121883"/>
            <a:ext cx="378730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ARCO = Analysis Ready, Cloud Optimized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3" name="Google Shape;203;p5"/>
          <p:cNvGrpSpPr/>
          <p:nvPr/>
        </p:nvGrpSpPr>
        <p:grpSpPr>
          <a:xfrm>
            <a:off x="7312279" y="1913761"/>
            <a:ext cx="4550404" cy="3865416"/>
            <a:chOff x="7312261" y="2241265"/>
            <a:chExt cx="4550404" cy="3537490"/>
          </a:xfrm>
        </p:grpSpPr>
        <p:grpSp>
          <p:nvGrpSpPr>
            <p:cNvPr id="204" name="Google Shape;204;p5"/>
            <p:cNvGrpSpPr/>
            <p:nvPr/>
          </p:nvGrpSpPr>
          <p:grpSpPr>
            <a:xfrm>
              <a:off x="7312261" y="2241265"/>
              <a:ext cx="4550404" cy="3537490"/>
              <a:chOff x="5484187" y="1847204"/>
              <a:chExt cx="3412800" cy="2653118"/>
            </a:xfrm>
          </p:grpSpPr>
          <p:grpSp>
            <p:nvGrpSpPr>
              <p:cNvPr id="205" name="Google Shape;205;p5"/>
              <p:cNvGrpSpPr/>
              <p:nvPr/>
            </p:nvGrpSpPr>
            <p:grpSpPr>
              <a:xfrm>
                <a:off x="6768349" y="1847204"/>
                <a:ext cx="2117684" cy="570508"/>
                <a:chOff x="8881253" y="1734492"/>
                <a:chExt cx="3203775" cy="863100"/>
              </a:xfrm>
            </p:grpSpPr>
            <p:sp>
              <p:nvSpPr>
                <p:cNvPr id="206" name="Google Shape;206;p5"/>
                <p:cNvSpPr txBox="1"/>
                <p:nvPr/>
              </p:nvSpPr>
              <p:spPr>
                <a:xfrm>
                  <a:off x="9636428" y="1734492"/>
                  <a:ext cx="2448600" cy="863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45700" spcFirstLastPara="1" rIns="45700" wrap="square" tIns="45700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r>
                    <a:rPr b="1" i="0" lang="en-US" sz="2400" u="none" cap="none" strike="noStrik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to national</a:t>
                  </a:r>
                  <a:br>
                    <a:rPr b="1" i="0" lang="en-US" sz="2400" u="none" cap="none" strike="noStrik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</a:br>
                  <a:r>
                    <a:rPr b="1" i="0" lang="en-US" sz="2400" u="none" cap="none" strike="noStrik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or continental</a:t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207" name="Google Shape;207;p5"/>
                <p:cNvCxnSpPr/>
                <p:nvPr/>
              </p:nvCxnSpPr>
              <p:spPr>
                <a:xfrm flipH="1" rot="10800000">
                  <a:off x="8881253" y="2205934"/>
                  <a:ext cx="816945" cy="2"/>
                </a:xfrm>
                <a:prstGeom prst="straightConnector1">
                  <a:avLst/>
                </a:prstGeom>
                <a:noFill/>
                <a:ln cap="flat" cmpd="sng" w="44450">
                  <a:solidFill>
                    <a:srgbClr val="595959"/>
                  </a:solidFill>
                  <a:prstDash val="solid"/>
                  <a:miter lim="800000"/>
                  <a:headEnd len="sm" w="sm" type="none"/>
                  <a:tailEnd len="med" w="med" type="triangle"/>
                </a:ln>
              </p:spPr>
            </p:cxnSp>
          </p:grpSp>
          <p:sp>
            <p:nvSpPr>
              <p:cNvPr id="208" name="Google Shape;208;p5"/>
              <p:cNvSpPr txBox="1"/>
              <p:nvPr/>
            </p:nvSpPr>
            <p:spPr>
              <a:xfrm>
                <a:off x="5484187" y="3676222"/>
                <a:ext cx="3412800" cy="82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45700" spcFirstLastPara="1" rIns="45700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b="1" i="0" lang="en-US" sz="2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		1 computer or	200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b="1" i="0" lang="en-US" sz="2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		30GB RAM	 or	6TB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b="1" i="0" lang="en-US" sz="2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		8 CPU	or	1600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209" name="Google Shape;209;p5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9661006" y="3039118"/>
              <a:ext cx="2157916" cy="13368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oogle Shape;215;p6"/>
          <p:cNvGrpSpPr/>
          <p:nvPr/>
        </p:nvGrpSpPr>
        <p:grpSpPr>
          <a:xfrm>
            <a:off x="4639629" y="219404"/>
            <a:ext cx="7390836" cy="6437891"/>
            <a:chOff x="4639628" y="219403"/>
            <a:chExt cx="7390836" cy="6437891"/>
          </a:xfrm>
        </p:grpSpPr>
        <p:sp>
          <p:nvSpPr>
            <p:cNvPr id="216" name="Google Shape;216;p6"/>
            <p:cNvSpPr/>
            <p:nvPr/>
          </p:nvSpPr>
          <p:spPr>
            <a:xfrm>
              <a:off x="4639628" y="219403"/>
              <a:ext cx="7390836" cy="6437891"/>
            </a:xfrm>
            <a:custGeom>
              <a:rect b="b" l="l" r="r" t="t"/>
              <a:pathLst>
                <a:path extrusionOk="0" h="6375263" w="7390836">
                  <a:moveTo>
                    <a:pt x="0" y="0"/>
                  </a:moveTo>
                  <a:lnTo>
                    <a:pt x="7390836" y="0"/>
                  </a:lnTo>
                  <a:lnTo>
                    <a:pt x="7390836" y="4533947"/>
                  </a:lnTo>
                  <a:lnTo>
                    <a:pt x="3813472" y="4533947"/>
                  </a:lnTo>
                  <a:lnTo>
                    <a:pt x="3813472" y="6375263"/>
                  </a:lnTo>
                  <a:lnTo>
                    <a:pt x="0" y="6375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7002">
                <a:alpha val="9019"/>
              </a:srgbClr>
            </a:solidFill>
            <a:ln cap="flat" cmpd="sng" w="15875">
              <a:solidFill>
                <a:srgbClr val="ED71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6800" lIns="540000" spcFirstLastPara="1" rIns="91425" wrap="square" tIns="1259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US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Elastic Kubernetes Service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Amazon Elastic Kubernetes Service (Amazon EKS) Service icon." id="217" name="Google Shape;217;p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639628" y="224822"/>
              <a:ext cx="432000" cy="432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" name="Google Shape;218;p6"/>
          <p:cNvGrpSpPr/>
          <p:nvPr/>
        </p:nvGrpSpPr>
        <p:grpSpPr>
          <a:xfrm>
            <a:off x="8600329" y="5882698"/>
            <a:ext cx="3123987" cy="836247"/>
            <a:chOff x="8471737" y="5848644"/>
            <a:chExt cx="3123987" cy="836247"/>
          </a:xfrm>
        </p:grpSpPr>
        <p:pic>
          <p:nvPicPr>
            <p:cNvPr id="219" name="Google Shape;219;p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717958" y="6152061"/>
              <a:ext cx="877766" cy="4524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0" name="Google Shape;220;p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969831" y="6115602"/>
              <a:ext cx="455481" cy="5254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1" name="Google Shape;221;p6"/>
            <p:cNvSpPr txBox="1"/>
            <p:nvPr/>
          </p:nvSpPr>
          <p:spPr>
            <a:xfrm>
              <a:off x="8471737" y="5848644"/>
              <a:ext cx="2920928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7D8998"/>
                  </a:solidFill>
                  <a:latin typeface="Arial"/>
                  <a:ea typeface="Arial"/>
                  <a:cs typeface="Arial"/>
                  <a:sym typeface="Arial"/>
                </a:rPr>
                <a:t>Automation and orchestration with: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Terraform logo » Open Up The Cloud" id="222" name="Google Shape;222;p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569910" y="6071715"/>
              <a:ext cx="1226352" cy="6131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3" name="Google Shape;223;p6"/>
          <p:cNvGrpSpPr/>
          <p:nvPr/>
        </p:nvGrpSpPr>
        <p:grpSpPr>
          <a:xfrm>
            <a:off x="2653865" y="776418"/>
            <a:ext cx="8990856" cy="2573231"/>
            <a:chOff x="2653865" y="776416"/>
            <a:chExt cx="8990856" cy="2573231"/>
          </a:xfrm>
        </p:grpSpPr>
        <p:cxnSp>
          <p:nvCxnSpPr>
            <p:cNvPr descr="Right arrow." id="224" name="Google Shape;224;p6"/>
            <p:cNvCxnSpPr/>
            <p:nvPr/>
          </p:nvCxnSpPr>
          <p:spPr>
            <a:xfrm>
              <a:off x="7996300" y="1611170"/>
              <a:ext cx="468000" cy="0"/>
            </a:xfrm>
            <a:prstGeom prst="straightConnector1">
              <a:avLst/>
            </a:prstGeom>
            <a:noFill/>
            <a:ln cap="flat" cmpd="sng" w="15875">
              <a:solidFill>
                <a:schemeClr val="dk1"/>
              </a:solidFill>
              <a:prstDash val="solid"/>
              <a:round/>
              <a:headEnd len="med" w="med" type="stealth"/>
              <a:tailEnd len="med" w="med" type="stealth"/>
            </a:ln>
          </p:spPr>
        </p:cxnSp>
        <p:grpSp>
          <p:nvGrpSpPr>
            <p:cNvPr id="225" name="Google Shape;225;p6"/>
            <p:cNvGrpSpPr/>
            <p:nvPr/>
          </p:nvGrpSpPr>
          <p:grpSpPr>
            <a:xfrm>
              <a:off x="4874840" y="776416"/>
              <a:ext cx="3105418" cy="1669508"/>
              <a:chOff x="4874840" y="776416"/>
              <a:chExt cx="3105418" cy="1669508"/>
            </a:xfrm>
          </p:grpSpPr>
          <p:sp>
            <p:nvSpPr>
              <p:cNvPr descr="Generic group." id="226" name="Google Shape;226;p6"/>
              <p:cNvSpPr/>
              <p:nvPr/>
            </p:nvSpPr>
            <p:spPr>
              <a:xfrm>
                <a:off x="4874840" y="776416"/>
                <a:ext cx="3105418" cy="1669508"/>
              </a:xfrm>
              <a:prstGeom prst="rect">
                <a:avLst/>
              </a:prstGeom>
              <a:solidFill>
                <a:schemeClr val="lt1"/>
              </a:solidFill>
              <a:ln cap="flat" cmpd="sng" w="15875">
                <a:solidFill>
                  <a:srgbClr val="ED71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6800" lIns="540000" spcFirstLastPara="1" rIns="91425" wrap="square" tIns="1259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27" name="Google Shape;227;p6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040046" y="1743003"/>
                <a:ext cx="504000" cy="492188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28" name="Google Shape;228;p6"/>
              <p:cNvGrpSpPr/>
              <p:nvPr/>
            </p:nvGrpSpPr>
            <p:grpSpPr>
              <a:xfrm>
                <a:off x="4940552" y="860782"/>
                <a:ext cx="720000" cy="749220"/>
                <a:chOff x="4811960" y="832206"/>
                <a:chExt cx="720000" cy="749220"/>
              </a:xfrm>
            </p:grpSpPr>
            <p:pic>
              <p:nvPicPr>
                <p:cNvPr id="229" name="Google Shape;229;p6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b="-33608" l="-21285" r="-21284" t="-8960"/>
                <a:stretch/>
              </p:blipFill>
              <p:spPr>
                <a:xfrm>
                  <a:off x="4811960" y="832206"/>
                  <a:ext cx="720000" cy="7200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</p:pic>
            <p:sp>
              <p:nvSpPr>
                <p:cNvPr id="230" name="Google Shape;230;p6"/>
                <p:cNvSpPr txBox="1"/>
                <p:nvPr/>
              </p:nvSpPr>
              <p:spPr>
                <a:xfrm>
                  <a:off x="4924264" y="1304427"/>
                  <a:ext cx="521489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0" i="0" lang="en-US" sz="1200" u="none" cap="none" strike="noStrike">
                      <a:solidFill>
                        <a:srgbClr val="1C54A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OWS</a:t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31" name="Google Shape;231;p6"/>
              <p:cNvSpPr txBox="1"/>
              <p:nvPr/>
            </p:nvSpPr>
            <p:spPr>
              <a:xfrm>
                <a:off x="5682382" y="926993"/>
                <a:ext cx="2213341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b="0" i="0" lang="en-US" sz="16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OGC Web Services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232;p6"/>
              <p:cNvSpPr txBox="1"/>
              <p:nvPr/>
            </p:nvSpPr>
            <p:spPr>
              <a:xfrm>
                <a:off x="5682382" y="1219973"/>
                <a:ext cx="2291932" cy="10547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0" wrap="square" tIns="45700">
                <a:spAutoFit/>
              </a:bodyPr>
              <a:lstStyle/>
              <a:p>
                <a:pPr indent="-98423" lvl="0" marL="98423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D8998"/>
                  </a:buClr>
                  <a:buSzPts val="1251"/>
                  <a:buFont typeface="Arial"/>
                  <a:buChar char="•"/>
                </a:pPr>
                <a:r>
                  <a:rPr b="0" i="1" lang="en-US" sz="1251" u="none" cap="none" strike="noStrike">
                    <a:solidFill>
                      <a:srgbClr val="7D8998"/>
                    </a:solidFill>
                    <a:latin typeface="Arial"/>
                    <a:ea typeface="Arial"/>
                    <a:cs typeface="Arial"/>
                    <a:sym typeface="Arial"/>
                  </a:rPr>
                  <a:t>WMS, WMTS and WCS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-98423" lvl="0" marL="98423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D8998"/>
                  </a:buClr>
                  <a:buSzPts val="1251"/>
                  <a:buFont typeface="Arial"/>
                  <a:buChar char="•"/>
                </a:pPr>
                <a:r>
                  <a:rPr b="0" i="1" lang="en-US" sz="1251" u="none" cap="none" strike="noStrike">
                    <a:solidFill>
                      <a:srgbClr val="7D8998"/>
                    </a:solidFill>
                    <a:latin typeface="Arial"/>
                    <a:ea typeface="Arial"/>
                    <a:cs typeface="Arial"/>
                    <a:sym typeface="Arial"/>
                  </a:rPr>
                  <a:t>Horizontal Pod Autoscaler (HPA) adjusts to user demand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-98423" lvl="0" marL="98423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D8998"/>
                  </a:buClr>
                  <a:buSzPts val="1251"/>
                  <a:buFont typeface="Arial"/>
                  <a:buChar char="•"/>
                </a:pPr>
                <a:r>
                  <a:rPr b="0" i="1" lang="en-US" sz="1251" u="none" cap="none" strike="noStrike">
                    <a:solidFill>
                      <a:srgbClr val="7D8998"/>
                    </a:solidFill>
                    <a:latin typeface="Arial"/>
                    <a:ea typeface="Arial"/>
                    <a:cs typeface="Arial"/>
                    <a:sym typeface="Arial"/>
                  </a:rPr>
                  <a:t>Customisable, on-the-fly functions and calculations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3" name="Google Shape;233;p6"/>
            <p:cNvGrpSpPr/>
            <p:nvPr/>
          </p:nvGrpSpPr>
          <p:grpSpPr>
            <a:xfrm>
              <a:off x="8499404" y="780587"/>
              <a:ext cx="3145317" cy="1669508"/>
              <a:chOff x="8499404" y="780587"/>
              <a:chExt cx="3145317" cy="1669508"/>
            </a:xfrm>
          </p:grpSpPr>
          <p:sp>
            <p:nvSpPr>
              <p:cNvPr descr="Generic group." id="234" name="Google Shape;234;p6"/>
              <p:cNvSpPr/>
              <p:nvPr/>
            </p:nvSpPr>
            <p:spPr>
              <a:xfrm>
                <a:off x="8499404" y="780587"/>
                <a:ext cx="3105418" cy="1669508"/>
              </a:xfrm>
              <a:prstGeom prst="rect">
                <a:avLst/>
              </a:prstGeom>
              <a:solidFill>
                <a:schemeClr val="lt1"/>
              </a:solidFill>
              <a:ln cap="flat" cmpd="sng" w="15875">
                <a:solidFill>
                  <a:srgbClr val="ED71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6800" lIns="540000" spcFirstLastPara="1" rIns="91425" wrap="square" tIns="1259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descr="TerriaJS" id="235" name="Google Shape;235;p6"/>
              <p:cNvPicPr preferRelativeResize="0"/>
              <p:nvPr/>
            </p:nvPicPr>
            <p:blipFill rotWithShape="1">
              <a:blip r:embed="rId9">
                <a:alphaModFix/>
              </a:blip>
              <a:srcRect b="-30321" l="0" r="0" t="-30321"/>
              <a:stretch/>
            </p:blipFill>
            <p:spPr>
              <a:xfrm>
                <a:off x="8571404" y="837732"/>
                <a:ext cx="720000" cy="720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</p:pic>
          <p:sp>
            <p:nvSpPr>
              <p:cNvPr id="236" name="Google Shape;236;p6"/>
              <p:cNvSpPr txBox="1"/>
              <p:nvPr/>
            </p:nvSpPr>
            <p:spPr>
              <a:xfrm>
                <a:off x="9255493" y="926994"/>
                <a:ext cx="2213341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b="0" i="0" lang="en-US" sz="16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Data visualisation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237;p6"/>
              <p:cNvSpPr txBox="1"/>
              <p:nvPr/>
            </p:nvSpPr>
            <p:spPr>
              <a:xfrm>
                <a:off x="9238815" y="1219974"/>
                <a:ext cx="2405906" cy="10547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-98423" lvl="0" marL="98423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D8998"/>
                  </a:buClr>
                  <a:buSzPts val="1251"/>
                  <a:buFont typeface="Arial"/>
                  <a:buChar char="•"/>
                </a:pPr>
                <a:r>
                  <a:rPr b="0" i="1" lang="en-US" sz="1251" u="none" cap="none" strike="noStrike">
                    <a:solidFill>
                      <a:srgbClr val="7D8998"/>
                    </a:solidFill>
                    <a:latin typeface="Arial"/>
                    <a:ea typeface="Arial"/>
                    <a:cs typeface="Arial"/>
                    <a:sym typeface="Arial"/>
                  </a:rPr>
                  <a:t>Handles OGC, ESRI, other map services and geospatial files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-98423" lvl="0" marL="98423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D8998"/>
                  </a:buClr>
                  <a:buSzPts val="1251"/>
                  <a:buFont typeface="Arial"/>
                  <a:buChar char="•"/>
                </a:pPr>
                <a:r>
                  <a:rPr b="0" i="1" lang="en-US" sz="1251" u="none" cap="none" strike="noStrike">
                    <a:solidFill>
                      <a:srgbClr val="7D8998"/>
                    </a:solidFill>
                    <a:latin typeface="Arial"/>
                    <a:ea typeface="Arial"/>
                    <a:cs typeface="Arial"/>
                    <a:sym typeface="Arial"/>
                  </a:rPr>
                  <a:t>2D, 3D and 4D visualisations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-98423" lvl="0" marL="98423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D8998"/>
                  </a:buClr>
                  <a:buSzPts val="1251"/>
                  <a:buFont typeface="Arial"/>
                  <a:buChar char="•"/>
                </a:pPr>
                <a:r>
                  <a:rPr b="0" i="1" lang="en-US" sz="1251" u="none" cap="none" strike="noStrike">
                    <a:solidFill>
                      <a:srgbClr val="7D8998"/>
                    </a:solidFill>
                    <a:latin typeface="Arial"/>
                    <a:ea typeface="Arial"/>
                    <a:cs typeface="Arial"/>
                    <a:sym typeface="Arial"/>
                  </a:rPr>
                  <a:t>Above and below ground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-98423" lvl="0" marL="98423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D8998"/>
                  </a:buClr>
                  <a:buSzPts val="1251"/>
                  <a:buFont typeface="Arial"/>
                  <a:buChar char="•"/>
                </a:pPr>
                <a:r>
                  <a:rPr b="0" i="1" lang="en-US" sz="1251" u="none" cap="none" strike="noStrike">
                    <a:solidFill>
                      <a:srgbClr val="7D8998"/>
                    </a:solidFill>
                    <a:latin typeface="Arial"/>
                    <a:ea typeface="Arial"/>
                    <a:cs typeface="Arial"/>
                    <a:sym typeface="Arial"/>
                  </a:rPr>
                  <a:t>Charting and time-series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8" name="Google Shape;238;p6"/>
            <p:cNvGrpSpPr/>
            <p:nvPr/>
          </p:nvGrpSpPr>
          <p:grpSpPr>
            <a:xfrm>
              <a:off x="2653865" y="1602562"/>
              <a:ext cx="2185764" cy="1747085"/>
              <a:chOff x="2653865" y="1573986"/>
              <a:chExt cx="2052479" cy="1747085"/>
            </a:xfrm>
          </p:grpSpPr>
          <p:sp>
            <p:nvSpPr>
              <p:cNvPr descr="Ninety degree arrow pointing up to the right." id="239" name="Google Shape;239;p6"/>
              <p:cNvSpPr/>
              <p:nvPr/>
            </p:nvSpPr>
            <p:spPr>
              <a:xfrm flipH="1">
                <a:off x="2653865" y="1808293"/>
                <a:ext cx="2052479" cy="1512778"/>
              </a:xfrm>
              <a:custGeom>
                <a:rect b="b" l="l" r="r" t="t"/>
                <a:pathLst>
                  <a:path extrusionOk="0" h="711200" w="1371600">
                    <a:moveTo>
                      <a:pt x="1371600" y="711200"/>
                    </a:moveTo>
                    <a:lnTo>
                      <a:pt x="1371600" y="0"/>
                    </a:lnTo>
                    <a:lnTo>
                      <a:pt x="0" y="0"/>
                    </a:lnTo>
                  </a:path>
                </a:pathLst>
              </a:custGeom>
              <a:noFill/>
              <a:ln cap="flat" cmpd="sng" w="15875">
                <a:solidFill>
                  <a:schemeClr val="dk1"/>
                </a:solidFill>
                <a:prstDash val="solid"/>
                <a:round/>
                <a:headEnd len="med" w="med" type="stealth"/>
                <a:tailEnd len="med" w="med" type="stealth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" name="Google Shape;240;p6"/>
              <p:cNvSpPr txBox="1"/>
              <p:nvPr/>
            </p:nvSpPr>
            <p:spPr>
              <a:xfrm>
                <a:off x="3307892" y="1573986"/>
                <a:ext cx="891412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b="0" i="0" lang="en-US" sz="1100" u="none" cap="none" strike="noStrike">
                    <a:solidFill>
                      <a:srgbClr val="232E3D"/>
                    </a:solidFill>
                    <a:latin typeface="Arial"/>
                    <a:ea typeface="Arial"/>
                    <a:cs typeface="Arial"/>
                    <a:sym typeface="Arial"/>
                  </a:rPr>
                  <a:t>Data for</a:t>
                </a:r>
                <a:br>
                  <a:rPr b="0" i="0" lang="en-US" sz="1100" u="none" cap="none" strike="noStrike">
                    <a:solidFill>
                      <a:srgbClr val="232E3D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b="0" i="0" lang="en-US" sz="1100" u="none" cap="none" strike="noStrike">
                    <a:solidFill>
                      <a:srgbClr val="232E3D"/>
                    </a:solidFill>
                    <a:latin typeface="Arial"/>
                    <a:ea typeface="Arial"/>
                    <a:cs typeface="Arial"/>
                    <a:sym typeface="Arial"/>
                  </a:rPr>
                  <a:t>visualization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41" name="Google Shape;241;p6"/>
          <p:cNvGrpSpPr/>
          <p:nvPr/>
        </p:nvGrpSpPr>
        <p:grpSpPr>
          <a:xfrm>
            <a:off x="1614813" y="4472993"/>
            <a:ext cx="6363491" cy="2018277"/>
            <a:chOff x="1614814" y="4472995"/>
            <a:chExt cx="6363490" cy="2018278"/>
          </a:xfrm>
        </p:grpSpPr>
        <p:grpSp>
          <p:nvGrpSpPr>
            <p:cNvPr id="242" name="Google Shape;242;p6"/>
            <p:cNvGrpSpPr/>
            <p:nvPr/>
          </p:nvGrpSpPr>
          <p:grpSpPr>
            <a:xfrm>
              <a:off x="4872886" y="4820088"/>
              <a:ext cx="3105418" cy="1671185"/>
              <a:chOff x="4872886" y="4820088"/>
              <a:chExt cx="3105418" cy="1671185"/>
            </a:xfrm>
          </p:grpSpPr>
          <p:sp>
            <p:nvSpPr>
              <p:cNvPr descr="Generic group." id="243" name="Google Shape;243;p6"/>
              <p:cNvSpPr/>
              <p:nvPr/>
            </p:nvSpPr>
            <p:spPr>
              <a:xfrm>
                <a:off x="4872886" y="4820088"/>
                <a:ext cx="3105418" cy="1669508"/>
              </a:xfrm>
              <a:prstGeom prst="rect">
                <a:avLst/>
              </a:prstGeom>
              <a:solidFill>
                <a:schemeClr val="lt1"/>
              </a:solidFill>
              <a:ln cap="flat" cmpd="sng" w="15875">
                <a:solidFill>
                  <a:srgbClr val="ED71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6800" lIns="540000" spcFirstLastPara="1" rIns="91425" wrap="square" tIns="1259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44" name="Google Shape;244;p6"/>
              <p:cNvPicPr preferRelativeResize="0"/>
              <p:nvPr/>
            </p:nvPicPr>
            <p:blipFill rotWithShape="1">
              <a:blip r:embed="rId10">
                <a:alphaModFix/>
              </a:blip>
              <a:srcRect b="0" l="0" r="0" t="0"/>
              <a:stretch/>
            </p:blipFill>
            <p:spPr>
              <a:xfrm>
                <a:off x="4953601" y="4902674"/>
                <a:ext cx="720000" cy="720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</p:pic>
          <p:sp>
            <p:nvSpPr>
              <p:cNvPr id="245" name="Google Shape;245;p6"/>
              <p:cNvSpPr txBox="1"/>
              <p:nvPr/>
            </p:nvSpPr>
            <p:spPr>
              <a:xfrm>
                <a:off x="5682382" y="4902675"/>
                <a:ext cx="2213341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b="0" i="0" lang="en-US" sz="16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Argo Workflows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p6"/>
              <p:cNvSpPr txBox="1"/>
              <p:nvPr/>
            </p:nvSpPr>
            <p:spPr>
              <a:xfrm>
                <a:off x="5682382" y="5244008"/>
                <a:ext cx="2291932" cy="12472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0" wrap="square" tIns="45700">
                <a:spAutoFit/>
              </a:bodyPr>
              <a:lstStyle/>
              <a:p>
                <a:pPr indent="-98423" lvl="0" marL="98423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D8998"/>
                  </a:buClr>
                  <a:buSzPts val="1251"/>
                  <a:buFont typeface="Arial"/>
                  <a:buChar char="•"/>
                </a:pPr>
                <a:r>
                  <a:rPr b="0" i="1" lang="en-US" sz="1251" u="none" cap="none" strike="noStrike">
                    <a:solidFill>
                      <a:srgbClr val="7D8998"/>
                    </a:solidFill>
                    <a:latin typeface="Arial"/>
                    <a:ea typeface="Arial"/>
                    <a:cs typeface="Arial"/>
                    <a:sym typeface="Arial"/>
                  </a:rPr>
                  <a:t>Powerful workflow engine 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-98423" lvl="0" marL="98423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D8998"/>
                  </a:buClr>
                  <a:buSzPts val="1251"/>
                  <a:buFont typeface="Arial"/>
                  <a:buChar char="•"/>
                </a:pPr>
                <a:r>
                  <a:rPr b="0" i="1" lang="en-US" sz="1251" u="none" cap="none" strike="noStrike">
                    <a:solidFill>
                      <a:srgbClr val="7D8998"/>
                    </a:solidFill>
                    <a:latin typeface="Arial"/>
                    <a:ea typeface="Arial"/>
                    <a:cs typeface="Arial"/>
                    <a:sym typeface="Arial"/>
                  </a:rPr>
                  <a:t>Hugely scalable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-98423" lvl="0" marL="98423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D8998"/>
                  </a:buClr>
                  <a:buSzPts val="1251"/>
                  <a:buFont typeface="Arial"/>
                  <a:buChar char="•"/>
                </a:pPr>
                <a:r>
                  <a:rPr b="0" i="1" lang="en-US" sz="1251" u="none" cap="none" strike="noStrike">
                    <a:solidFill>
                      <a:srgbClr val="7D8998"/>
                    </a:solidFill>
                    <a:latin typeface="Arial"/>
                    <a:ea typeface="Arial"/>
                    <a:cs typeface="Arial"/>
                    <a:sym typeface="Arial"/>
                  </a:rPr>
                  <a:t>Automated data and product updates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-98423" lvl="0" marL="98423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D8998"/>
                  </a:buClr>
                  <a:buSzPts val="1251"/>
                  <a:buFont typeface="Arial"/>
                  <a:buChar char="•"/>
                </a:pPr>
                <a:r>
                  <a:rPr b="0" i="1" lang="en-US" sz="1251" u="none" cap="none" strike="noStrike">
                    <a:solidFill>
                      <a:srgbClr val="7D8998"/>
                    </a:solidFill>
                    <a:latin typeface="Arial"/>
                    <a:ea typeface="Arial"/>
                    <a:cs typeface="Arial"/>
                    <a:sym typeface="Arial"/>
                  </a:rPr>
                  <a:t>Customised, on-demand </a:t>
                </a:r>
                <a:br>
                  <a:rPr b="0" i="1" lang="en-US" sz="1251" u="none" cap="none" strike="noStrike">
                    <a:solidFill>
                      <a:srgbClr val="7D8998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b="0" i="1" lang="en-US" sz="1251" u="none" cap="none" strike="noStrike">
                    <a:solidFill>
                      <a:srgbClr val="7D8998"/>
                    </a:solidFill>
                    <a:latin typeface="Arial"/>
                    <a:ea typeface="Arial"/>
                    <a:cs typeface="Arial"/>
                    <a:sym typeface="Arial"/>
                  </a:rPr>
                  <a:t>data workflows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7" name="Google Shape;247;p6"/>
            <p:cNvGrpSpPr/>
            <p:nvPr/>
          </p:nvGrpSpPr>
          <p:grpSpPr>
            <a:xfrm>
              <a:off x="1614814" y="4472995"/>
              <a:ext cx="3219354" cy="1011833"/>
              <a:chOff x="1614814" y="4444413"/>
              <a:chExt cx="3091536" cy="1241325"/>
            </a:xfrm>
          </p:grpSpPr>
          <p:sp>
            <p:nvSpPr>
              <p:cNvPr id="248" name="Google Shape;248;p6"/>
              <p:cNvSpPr txBox="1"/>
              <p:nvPr/>
            </p:nvSpPr>
            <p:spPr>
              <a:xfrm>
                <a:off x="1737444" y="5157122"/>
                <a:ext cx="2627993" cy="5286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b="0" i="0" lang="en-US" sz="1100" u="none" cap="none" strike="noStrike">
                    <a:solidFill>
                      <a:srgbClr val="232E3D"/>
                    </a:solidFill>
                    <a:latin typeface="Arial"/>
                    <a:ea typeface="Arial"/>
                    <a:cs typeface="Arial"/>
                    <a:sym typeface="Arial"/>
                  </a:rPr>
                  <a:t>Data updates and new product generation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b="0" i="0" lang="en-US" sz="1100" u="none" cap="none" strike="noStrike">
                    <a:solidFill>
                      <a:srgbClr val="232E3D"/>
                    </a:solidFill>
                    <a:latin typeface="Arial"/>
                    <a:ea typeface="Arial"/>
                    <a:cs typeface="Arial"/>
                    <a:sym typeface="Arial"/>
                  </a:rPr>
                  <a:t>(ARCO data formats and eo3 metadata)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descr="Ninety degree arrow pointing down to the left." id="249" name="Google Shape;249;p6"/>
              <p:cNvSpPr/>
              <p:nvPr/>
            </p:nvSpPr>
            <p:spPr>
              <a:xfrm flipH="1" rot="-5400000">
                <a:off x="2661660" y="3397567"/>
                <a:ext cx="997844" cy="3091536"/>
              </a:xfrm>
              <a:custGeom>
                <a:rect b="b" l="l" r="r" t="t"/>
                <a:pathLst>
                  <a:path extrusionOk="0" h="711200" w="1371600">
                    <a:moveTo>
                      <a:pt x="1371600" y="711200"/>
                    </a:moveTo>
                    <a:lnTo>
                      <a:pt x="1371600" y="0"/>
                    </a:lnTo>
                    <a:lnTo>
                      <a:pt x="0" y="0"/>
                    </a:lnTo>
                  </a:path>
                </a:pathLst>
              </a:custGeom>
              <a:noFill/>
              <a:ln cap="flat" cmpd="sng" w="15875">
                <a:solidFill>
                  <a:schemeClr val="dk1"/>
                </a:solidFill>
                <a:prstDash val="solid"/>
                <a:round/>
                <a:headEnd len="sm" w="sm" type="none"/>
                <a:tailEnd len="med" w="med" type="stealth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50" name="Google Shape;250;p6"/>
          <p:cNvGrpSpPr/>
          <p:nvPr/>
        </p:nvGrpSpPr>
        <p:grpSpPr>
          <a:xfrm>
            <a:off x="247167" y="136413"/>
            <a:ext cx="2760512" cy="1339755"/>
            <a:chOff x="88034" y="17257"/>
            <a:chExt cx="2760512" cy="1339755"/>
          </a:xfrm>
        </p:grpSpPr>
        <p:grpSp>
          <p:nvGrpSpPr>
            <p:cNvPr id="251" name="Google Shape;251;p6"/>
            <p:cNvGrpSpPr/>
            <p:nvPr/>
          </p:nvGrpSpPr>
          <p:grpSpPr>
            <a:xfrm>
              <a:off x="88034" y="17257"/>
              <a:ext cx="2760512" cy="1093224"/>
              <a:chOff x="-23723" y="3685"/>
              <a:chExt cx="2760512" cy="1093224"/>
            </a:xfrm>
          </p:grpSpPr>
          <p:pic>
            <p:nvPicPr>
              <p:cNvPr id="252" name="Google Shape;252;p6"/>
              <p:cNvPicPr preferRelativeResize="0"/>
              <p:nvPr/>
            </p:nvPicPr>
            <p:blipFill rotWithShape="1">
              <a:blip r:embed="rId11">
                <a:alphaModFix/>
              </a:blip>
              <a:srcRect b="0" l="0" r="0" t="0"/>
              <a:stretch/>
            </p:blipFill>
            <p:spPr>
              <a:xfrm>
                <a:off x="-23723" y="3685"/>
                <a:ext cx="1810482" cy="71735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53" name="Google Shape;253;p6"/>
              <p:cNvSpPr txBox="1"/>
              <p:nvPr/>
            </p:nvSpPr>
            <p:spPr>
              <a:xfrm>
                <a:off x="-23723" y="635244"/>
                <a:ext cx="2760512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18000" spcFirstLastPara="1" rIns="90000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b="0" i="0" lang="en-US" sz="2400" u="none" cap="none" strike="noStrike">
                    <a:solidFill>
                      <a:srgbClr val="A6CE3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Analytics Laboratory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4" name="Google Shape;254;p6"/>
            <p:cNvSpPr txBox="1"/>
            <p:nvPr/>
          </p:nvSpPr>
          <p:spPr>
            <a:xfrm>
              <a:off x="88034" y="987680"/>
              <a:ext cx="19365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18000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sng" cap="none" strike="noStrike">
                  <a:solidFill>
                    <a:srgbClr val="A6CE36"/>
                  </a:solidFill>
                  <a:latin typeface="Calibri"/>
                  <a:ea typeface="Calibri"/>
                  <a:cs typeface="Calibri"/>
                  <a:sym typeface="Calibri"/>
                  <a:hlinkClick r:id="rId12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https://cal.ceos.org</a:t>
              </a:r>
              <a:endParaRPr b="0" i="0" sz="1800" u="none" cap="none" strike="noStrike">
                <a:solidFill>
                  <a:srgbClr val="A6CE3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5" name="Google Shape;255;p6"/>
          <p:cNvGrpSpPr/>
          <p:nvPr/>
        </p:nvGrpSpPr>
        <p:grpSpPr>
          <a:xfrm>
            <a:off x="97122" y="5691383"/>
            <a:ext cx="4352993" cy="961692"/>
            <a:chOff x="97121" y="5834262"/>
            <a:chExt cx="4352993" cy="961692"/>
          </a:xfrm>
        </p:grpSpPr>
        <p:grpSp>
          <p:nvGrpSpPr>
            <p:cNvPr id="256" name="Google Shape;256;p6"/>
            <p:cNvGrpSpPr/>
            <p:nvPr/>
          </p:nvGrpSpPr>
          <p:grpSpPr>
            <a:xfrm>
              <a:off x="109313" y="6152059"/>
              <a:ext cx="4340801" cy="633413"/>
              <a:chOff x="97121" y="6152059"/>
              <a:chExt cx="4340801" cy="633413"/>
            </a:xfrm>
          </p:grpSpPr>
          <p:grpSp>
            <p:nvGrpSpPr>
              <p:cNvPr id="257" name="Google Shape;257;p6"/>
              <p:cNvGrpSpPr/>
              <p:nvPr/>
            </p:nvGrpSpPr>
            <p:grpSpPr>
              <a:xfrm>
                <a:off x="97121" y="6152061"/>
                <a:ext cx="1003698" cy="633411"/>
                <a:chOff x="11777" y="6152061"/>
                <a:chExt cx="1003698" cy="633411"/>
              </a:xfrm>
            </p:grpSpPr>
            <p:pic>
              <p:nvPicPr>
                <p:cNvPr id="258" name="Google Shape;258;p6"/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 b="0" l="0" r="0" t="0"/>
                <a:stretch/>
              </p:blipFill>
              <p:spPr>
                <a:xfrm>
                  <a:off x="297626" y="6152061"/>
                  <a:ext cx="432000" cy="432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59" name="Google Shape;259;p6"/>
                <p:cNvSpPr txBox="1"/>
                <p:nvPr/>
              </p:nvSpPr>
              <p:spPr>
                <a:xfrm>
                  <a:off x="11777" y="6631584"/>
                  <a:ext cx="1003698" cy="15388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b="0" i="0" lang="en-US" sz="10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Amazon Cognito</a:t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60" name="Google Shape;260;p6"/>
              <p:cNvGrpSpPr/>
              <p:nvPr/>
            </p:nvGrpSpPr>
            <p:grpSpPr>
              <a:xfrm>
                <a:off x="1041758" y="6152061"/>
                <a:ext cx="1003698" cy="633411"/>
                <a:chOff x="984862" y="6152061"/>
                <a:chExt cx="1003698" cy="633411"/>
              </a:xfrm>
            </p:grpSpPr>
            <p:pic>
              <p:nvPicPr>
                <p:cNvPr id="261" name="Google Shape;261;p6"/>
                <p:cNvPicPr preferRelativeResize="0"/>
                <p:nvPr/>
              </p:nvPicPr>
              <p:blipFill rotWithShape="1">
                <a:blip r:embed="rId14">
                  <a:alphaModFix/>
                </a:blip>
                <a:srcRect b="0" l="0" r="0" t="0"/>
                <a:stretch/>
              </p:blipFill>
              <p:spPr>
                <a:xfrm>
                  <a:off x="1270711" y="6152061"/>
                  <a:ext cx="432000" cy="432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62" name="Google Shape;262;p6"/>
                <p:cNvSpPr txBox="1"/>
                <p:nvPr/>
              </p:nvSpPr>
              <p:spPr>
                <a:xfrm>
                  <a:off x="984862" y="6631584"/>
                  <a:ext cx="1003698" cy="15388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b="0" i="0" lang="en-US" sz="10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Amazon EFS</a:t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63" name="Google Shape;263;p6"/>
              <p:cNvGrpSpPr/>
              <p:nvPr/>
            </p:nvGrpSpPr>
            <p:grpSpPr>
              <a:xfrm>
                <a:off x="3182628" y="6152059"/>
                <a:ext cx="1255294" cy="633413"/>
                <a:chOff x="3182628" y="6152059"/>
                <a:chExt cx="1255294" cy="633413"/>
              </a:xfrm>
            </p:grpSpPr>
            <p:pic>
              <p:nvPicPr>
                <p:cNvPr id="264" name="Google Shape;264;p6"/>
                <p:cNvPicPr preferRelativeResize="0"/>
                <p:nvPr/>
              </p:nvPicPr>
              <p:blipFill rotWithShape="1">
                <a:blip r:embed="rId15">
                  <a:alphaModFix/>
                </a:blip>
                <a:srcRect b="0" l="0" r="0" t="0"/>
                <a:stretch/>
              </p:blipFill>
              <p:spPr>
                <a:xfrm>
                  <a:off x="3594275" y="6152059"/>
                  <a:ext cx="432000" cy="432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65" name="Google Shape;265;p6"/>
                <p:cNvSpPr txBox="1"/>
                <p:nvPr/>
              </p:nvSpPr>
              <p:spPr>
                <a:xfrm>
                  <a:off x="3182628" y="6631584"/>
                  <a:ext cx="1255294" cy="15388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b="0" i="0" lang="en-US" sz="10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Amazon CloudFront</a:t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66" name="Google Shape;266;p6"/>
              <p:cNvGrpSpPr/>
              <p:nvPr/>
            </p:nvGrpSpPr>
            <p:grpSpPr>
              <a:xfrm>
                <a:off x="1986395" y="6154303"/>
                <a:ext cx="1255294" cy="631169"/>
                <a:chOff x="1957947" y="6154303"/>
                <a:chExt cx="1255294" cy="631169"/>
              </a:xfrm>
            </p:grpSpPr>
            <p:pic>
              <p:nvPicPr>
                <p:cNvPr id="267" name="Google Shape;267;p6"/>
                <p:cNvPicPr preferRelativeResize="0"/>
                <p:nvPr/>
              </p:nvPicPr>
              <p:blipFill rotWithShape="1">
                <a:blip r:embed="rId16">
                  <a:alphaModFix/>
                </a:blip>
                <a:srcRect b="0" l="0" r="0" t="0"/>
                <a:stretch/>
              </p:blipFill>
              <p:spPr>
                <a:xfrm>
                  <a:off x="2369594" y="6154303"/>
                  <a:ext cx="432000" cy="432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68" name="Google Shape;268;p6"/>
                <p:cNvSpPr txBox="1"/>
                <p:nvPr/>
              </p:nvSpPr>
              <p:spPr>
                <a:xfrm>
                  <a:off x="1957947" y="6631584"/>
                  <a:ext cx="1255294" cy="15388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b="0" i="0" lang="en-US" sz="10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Amazon DynamoDB</a:t>
                  </a:r>
                  <a:endParaRPr b="0" i="0" sz="10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descr="Generic group dashed." id="269" name="Google Shape;269;p6"/>
            <p:cNvSpPr/>
            <p:nvPr/>
          </p:nvSpPr>
          <p:spPr>
            <a:xfrm>
              <a:off x="97121" y="5834262"/>
              <a:ext cx="4340800" cy="961692"/>
            </a:xfrm>
            <a:prstGeom prst="rect">
              <a:avLst/>
            </a:prstGeom>
            <a:noFill/>
            <a:ln cap="flat" cmpd="sng" w="15875">
              <a:solidFill>
                <a:srgbClr val="7D8998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72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US" sz="1200" u="none" cap="none" strike="noStrike">
                  <a:solidFill>
                    <a:srgbClr val="7D8998"/>
                  </a:solidFill>
                  <a:latin typeface="Arial"/>
                  <a:ea typeface="Arial"/>
                  <a:cs typeface="Arial"/>
                  <a:sym typeface="Arial"/>
                </a:rPr>
                <a:t>In addition to: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0" name="Google Shape;270;p6"/>
          <p:cNvGrpSpPr/>
          <p:nvPr/>
        </p:nvGrpSpPr>
        <p:grpSpPr>
          <a:xfrm>
            <a:off x="253182" y="1626800"/>
            <a:ext cx="2722308" cy="2818155"/>
            <a:chOff x="189886" y="1220100"/>
            <a:chExt cx="2041731" cy="2113616"/>
          </a:xfrm>
        </p:grpSpPr>
        <p:grpSp>
          <p:nvGrpSpPr>
            <p:cNvPr id="271" name="Google Shape;271;p6"/>
            <p:cNvGrpSpPr/>
            <p:nvPr/>
          </p:nvGrpSpPr>
          <p:grpSpPr>
            <a:xfrm>
              <a:off x="189886" y="1220100"/>
              <a:ext cx="2041731" cy="2113616"/>
              <a:chOff x="253181" y="1501682"/>
              <a:chExt cx="2722306" cy="2818155"/>
            </a:xfrm>
          </p:grpSpPr>
          <p:grpSp>
            <p:nvGrpSpPr>
              <p:cNvPr id="272" name="Google Shape;272;p6"/>
              <p:cNvGrpSpPr/>
              <p:nvPr/>
            </p:nvGrpSpPr>
            <p:grpSpPr>
              <a:xfrm>
                <a:off x="259423" y="1501683"/>
                <a:ext cx="431997" cy="432000"/>
                <a:chOff x="4968913" y="3844053"/>
                <a:chExt cx="3657373" cy="3657405"/>
              </a:xfrm>
            </p:grpSpPr>
            <p:sp>
              <p:nvSpPr>
                <p:cNvPr id="273" name="Google Shape;273;p6"/>
                <p:cNvSpPr/>
                <p:nvPr/>
              </p:nvSpPr>
              <p:spPr>
                <a:xfrm>
                  <a:off x="4968913" y="3844053"/>
                  <a:ext cx="3657373" cy="3657405"/>
                </a:xfrm>
                <a:custGeom>
                  <a:rect b="b" l="l" r="r" t="t"/>
                  <a:pathLst>
                    <a:path extrusionOk="0" h="3657625" w="3657593">
                      <a:moveTo>
                        <a:pt x="0" y="0"/>
                      </a:moveTo>
                      <a:lnTo>
                        <a:pt x="3657593" y="0"/>
                      </a:lnTo>
                      <a:lnTo>
                        <a:pt x="3657593" y="3657626"/>
                      </a:lnTo>
                      <a:lnTo>
                        <a:pt x="0" y="3657626"/>
                      </a:lnTo>
                      <a:close/>
                    </a:path>
                  </a:pathLst>
                </a:custGeom>
                <a:solidFill>
                  <a:srgbClr val="7AA116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274;p6"/>
                <p:cNvSpPr/>
                <p:nvPr/>
              </p:nvSpPr>
              <p:spPr>
                <a:xfrm>
                  <a:off x="5536546" y="4382970"/>
                  <a:ext cx="2377436" cy="2560336"/>
                </a:xfrm>
                <a:custGeom>
                  <a:rect b="b" l="l" r="r" t="t"/>
                  <a:pathLst>
                    <a:path extrusionOk="0" h="2560338" w="2377435">
                      <a:moveTo>
                        <a:pt x="777258" y="1737389"/>
                      </a:moveTo>
                      <a:lnTo>
                        <a:pt x="1600216" y="1737389"/>
                      </a:lnTo>
                      <a:lnTo>
                        <a:pt x="1600262" y="1965991"/>
                      </a:lnTo>
                      <a:lnTo>
                        <a:pt x="777258" y="1965991"/>
                      </a:lnTo>
                      <a:lnTo>
                        <a:pt x="777258" y="1737389"/>
                      </a:lnTo>
                      <a:close/>
                      <a:moveTo>
                        <a:pt x="777258" y="2057432"/>
                      </a:moveTo>
                      <a:lnTo>
                        <a:pt x="1600216" y="2057432"/>
                      </a:lnTo>
                      <a:cubicBezTo>
                        <a:pt x="1650645" y="2057432"/>
                        <a:pt x="1691656" y="2016420"/>
                        <a:pt x="1691656" y="1965991"/>
                      </a:cubicBezTo>
                      <a:lnTo>
                        <a:pt x="1691656" y="1737389"/>
                      </a:lnTo>
                      <a:cubicBezTo>
                        <a:pt x="1691656" y="1686960"/>
                        <a:pt x="1650645" y="1645949"/>
                        <a:pt x="1600216" y="1645949"/>
                      </a:cubicBezTo>
                      <a:lnTo>
                        <a:pt x="777258" y="1645949"/>
                      </a:lnTo>
                      <a:cubicBezTo>
                        <a:pt x="726829" y="1645949"/>
                        <a:pt x="685818" y="1686960"/>
                        <a:pt x="685818" y="1737389"/>
                      </a:cubicBezTo>
                      <a:lnTo>
                        <a:pt x="685818" y="1965991"/>
                      </a:lnTo>
                      <a:cubicBezTo>
                        <a:pt x="685818" y="2016420"/>
                        <a:pt x="726829" y="2057432"/>
                        <a:pt x="777258" y="2057432"/>
                      </a:cubicBezTo>
                      <a:lnTo>
                        <a:pt x="777258" y="2057432"/>
                      </a:lnTo>
                      <a:close/>
                      <a:moveTo>
                        <a:pt x="685818" y="1051584"/>
                      </a:moveTo>
                      <a:lnTo>
                        <a:pt x="1645936" y="1051584"/>
                      </a:lnTo>
                      <a:lnTo>
                        <a:pt x="1645936" y="960144"/>
                      </a:lnTo>
                      <a:lnTo>
                        <a:pt x="685818" y="960144"/>
                      </a:lnTo>
                      <a:lnTo>
                        <a:pt x="685818" y="1051584"/>
                      </a:lnTo>
                      <a:close/>
                      <a:moveTo>
                        <a:pt x="685818" y="457220"/>
                      </a:moveTo>
                      <a:lnTo>
                        <a:pt x="1051577" y="457220"/>
                      </a:lnTo>
                      <a:lnTo>
                        <a:pt x="1051577" y="365780"/>
                      </a:lnTo>
                      <a:lnTo>
                        <a:pt x="685818" y="365780"/>
                      </a:lnTo>
                      <a:lnTo>
                        <a:pt x="685818" y="457220"/>
                      </a:lnTo>
                      <a:close/>
                      <a:moveTo>
                        <a:pt x="685818" y="731542"/>
                      </a:moveTo>
                      <a:lnTo>
                        <a:pt x="1097297" y="731542"/>
                      </a:lnTo>
                      <a:lnTo>
                        <a:pt x="1097297" y="640102"/>
                      </a:lnTo>
                      <a:lnTo>
                        <a:pt x="685818" y="640102"/>
                      </a:lnTo>
                      <a:lnTo>
                        <a:pt x="685818" y="731542"/>
                      </a:lnTo>
                      <a:close/>
                      <a:moveTo>
                        <a:pt x="2286015" y="2379028"/>
                      </a:moveTo>
                      <a:cubicBezTo>
                        <a:pt x="2286015" y="2428589"/>
                        <a:pt x="2245690" y="2468915"/>
                        <a:pt x="2196130" y="2468915"/>
                      </a:cubicBezTo>
                      <a:lnTo>
                        <a:pt x="181344" y="2468915"/>
                      </a:lnTo>
                      <a:cubicBezTo>
                        <a:pt x="131784" y="2468915"/>
                        <a:pt x="91459" y="2428589"/>
                        <a:pt x="91459" y="2379028"/>
                      </a:cubicBezTo>
                      <a:lnTo>
                        <a:pt x="91459" y="1417347"/>
                      </a:lnTo>
                      <a:lnTo>
                        <a:pt x="2286015" y="1417347"/>
                      </a:lnTo>
                      <a:lnTo>
                        <a:pt x="2286015" y="2379028"/>
                      </a:lnTo>
                      <a:close/>
                      <a:moveTo>
                        <a:pt x="502938" y="91458"/>
                      </a:moveTo>
                      <a:lnTo>
                        <a:pt x="1371617" y="91458"/>
                      </a:lnTo>
                      <a:lnTo>
                        <a:pt x="1371617" y="548661"/>
                      </a:lnTo>
                      <a:cubicBezTo>
                        <a:pt x="1371617" y="573899"/>
                        <a:pt x="1392053" y="594381"/>
                        <a:pt x="1417336" y="594381"/>
                      </a:cubicBezTo>
                      <a:lnTo>
                        <a:pt x="1874536" y="594381"/>
                      </a:lnTo>
                      <a:lnTo>
                        <a:pt x="1874536" y="1325906"/>
                      </a:lnTo>
                      <a:lnTo>
                        <a:pt x="502938" y="1325906"/>
                      </a:lnTo>
                      <a:lnTo>
                        <a:pt x="502938" y="91458"/>
                      </a:lnTo>
                      <a:close/>
                      <a:moveTo>
                        <a:pt x="1463056" y="156106"/>
                      </a:moveTo>
                      <a:lnTo>
                        <a:pt x="1809888" y="502941"/>
                      </a:lnTo>
                      <a:lnTo>
                        <a:pt x="1463056" y="502941"/>
                      </a:lnTo>
                      <a:lnTo>
                        <a:pt x="1463056" y="156106"/>
                      </a:lnTo>
                      <a:close/>
                      <a:moveTo>
                        <a:pt x="2331735" y="1325906"/>
                      </a:moveTo>
                      <a:lnTo>
                        <a:pt x="1965975" y="1325906"/>
                      </a:lnTo>
                      <a:lnTo>
                        <a:pt x="1965975" y="548661"/>
                      </a:lnTo>
                      <a:lnTo>
                        <a:pt x="1965564" y="548661"/>
                      </a:lnTo>
                      <a:cubicBezTo>
                        <a:pt x="1965518" y="536774"/>
                        <a:pt x="1961312" y="525069"/>
                        <a:pt x="1952580" y="516337"/>
                      </a:cubicBezTo>
                      <a:lnTo>
                        <a:pt x="1449660" y="13413"/>
                      </a:lnTo>
                      <a:cubicBezTo>
                        <a:pt x="1440928" y="4680"/>
                        <a:pt x="1429224" y="474"/>
                        <a:pt x="1417336" y="474"/>
                      </a:cubicBezTo>
                      <a:lnTo>
                        <a:pt x="1417336" y="17"/>
                      </a:lnTo>
                      <a:lnTo>
                        <a:pt x="457218" y="17"/>
                      </a:lnTo>
                      <a:cubicBezTo>
                        <a:pt x="431935" y="17"/>
                        <a:pt x="411498" y="20500"/>
                        <a:pt x="411498" y="45737"/>
                      </a:cubicBezTo>
                      <a:lnTo>
                        <a:pt x="411498" y="1325906"/>
                      </a:lnTo>
                      <a:lnTo>
                        <a:pt x="45739" y="1325906"/>
                      </a:lnTo>
                      <a:cubicBezTo>
                        <a:pt x="20456" y="1325906"/>
                        <a:pt x="19" y="1346389"/>
                        <a:pt x="19" y="1371627"/>
                      </a:cubicBezTo>
                      <a:lnTo>
                        <a:pt x="19" y="2379028"/>
                      </a:lnTo>
                      <a:cubicBezTo>
                        <a:pt x="19" y="2479019"/>
                        <a:pt x="81355" y="2560355"/>
                        <a:pt x="181344" y="2560355"/>
                      </a:cubicBezTo>
                      <a:lnTo>
                        <a:pt x="2196130" y="2560355"/>
                      </a:lnTo>
                      <a:cubicBezTo>
                        <a:pt x="2296119" y="2560355"/>
                        <a:pt x="2377455" y="2479019"/>
                        <a:pt x="2377455" y="2379028"/>
                      </a:cubicBezTo>
                      <a:lnTo>
                        <a:pt x="2377455" y="1371627"/>
                      </a:lnTo>
                      <a:cubicBezTo>
                        <a:pt x="2377455" y="1346389"/>
                        <a:pt x="2357018" y="1325906"/>
                        <a:pt x="2331735" y="1325906"/>
                      </a:cubicBezTo>
                      <a:lnTo>
                        <a:pt x="2331735" y="132590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75" name="Google Shape;275;p6"/>
              <p:cNvSpPr/>
              <p:nvPr/>
            </p:nvSpPr>
            <p:spPr>
              <a:xfrm>
                <a:off x="253181" y="1501682"/>
                <a:ext cx="2722306" cy="2818155"/>
              </a:xfrm>
              <a:prstGeom prst="roundRect">
                <a:avLst>
                  <a:gd fmla="val 0" name="adj"/>
                </a:avLst>
              </a:prstGeom>
              <a:solidFill>
                <a:srgbClr val="7AA116">
                  <a:alpha val="9803"/>
                </a:srgbClr>
              </a:solidFill>
              <a:ln cap="flat" cmpd="sng" w="15875">
                <a:solidFill>
                  <a:srgbClr val="7AA11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540000" spcFirstLastPara="1" rIns="91425" wrap="square" tIns="1259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0" i="0" lang="en-US" sz="12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Storage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276" name="Google Shape;276;p6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346619" y="1702470"/>
              <a:ext cx="351000" cy="351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7" name="Google Shape;277;p6"/>
            <p:cNvSpPr txBox="1"/>
            <p:nvPr/>
          </p:nvSpPr>
          <p:spPr>
            <a:xfrm>
              <a:off x="210584" y="2066560"/>
              <a:ext cx="623070" cy="126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Amazon S3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319158" y="1538469"/>
              <a:ext cx="425837" cy="1962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rgbClr val="7AA116"/>
                  </a:solidFill>
                  <a:latin typeface="Arial"/>
                  <a:ea typeface="Arial"/>
                  <a:cs typeface="Arial"/>
                  <a:sym typeface="Arial"/>
                </a:rPr>
                <a:t>Public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9" name="Google Shape;279;p6"/>
          <p:cNvGrpSpPr/>
          <p:nvPr/>
        </p:nvGrpSpPr>
        <p:grpSpPr>
          <a:xfrm>
            <a:off x="691421" y="4042116"/>
            <a:ext cx="1838171" cy="402840"/>
            <a:chOff x="691421" y="4042119"/>
            <a:chExt cx="1838170" cy="402840"/>
          </a:xfrm>
        </p:grpSpPr>
        <p:cxnSp>
          <p:nvCxnSpPr>
            <p:cNvPr id="280" name="Google Shape;280;p6"/>
            <p:cNvCxnSpPr>
              <a:endCxn id="275" idx="2"/>
            </p:cNvCxnSpPr>
            <p:nvPr/>
          </p:nvCxnSpPr>
          <p:spPr>
            <a:xfrm flipH="1">
              <a:off x="1614336" y="4289258"/>
              <a:ext cx="600" cy="155700"/>
            </a:xfrm>
            <a:prstGeom prst="straightConnector1">
              <a:avLst/>
            </a:prstGeom>
            <a:noFill/>
            <a:ln cap="flat" cmpd="sng" w="158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descr="Ninety degree arrow pointing down to the left." id="281" name="Google Shape;281;p6"/>
            <p:cNvSpPr/>
            <p:nvPr/>
          </p:nvSpPr>
          <p:spPr>
            <a:xfrm flipH="1" rot="-5400000">
              <a:off x="1039531" y="3694009"/>
              <a:ext cx="239781" cy="936000"/>
            </a:xfrm>
            <a:custGeom>
              <a:rect b="b" l="l" r="r" t="t"/>
              <a:pathLst>
                <a:path extrusionOk="0" h="711200" w="1371600">
                  <a:moveTo>
                    <a:pt x="1371600" y="711200"/>
                  </a:moveTo>
                  <a:lnTo>
                    <a:pt x="1371600" y="0"/>
                  </a:lnTo>
                  <a:lnTo>
                    <a:pt x="0" y="0"/>
                  </a:lnTo>
                </a:path>
              </a:pathLst>
            </a:custGeom>
            <a:noFill/>
            <a:ln cap="flat" cmpd="sng" w="15875">
              <a:solidFill>
                <a:schemeClr val="dk1"/>
              </a:solidFill>
              <a:prstDash val="solid"/>
              <a:round/>
              <a:headEnd len="sm" w="sm" type="none"/>
              <a:tailEnd len="med" w="med" type="stealth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descr="Ninety degree arrow pointing down to the left." id="282" name="Google Shape;282;p6"/>
            <p:cNvSpPr/>
            <p:nvPr/>
          </p:nvSpPr>
          <p:spPr>
            <a:xfrm rot="5400000">
              <a:off x="1941701" y="3694063"/>
              <a:ext cx="239781" cy="936000"/>
            </a:xfrm>
            <a:custGeom>
              <a:rect b="b" l="l" r="r" t="t"/>
              <a:pathLst>
                <a:path extrusionOk="0" h="711200" w="1371600">
                  <a:moveTo>
                    <a:pt x="1371600" y="711200"/>
                  </a:moveTo>
                  <a:lnTo>
                    <a:pt x="1371600" y="0"/>
                  </a:lnTo>
                  <a:lnTo>
                    <a:pt x="0" y="0"/>
                  </a:lnTo>
                </a:path>
              </a:pathLst>
            </a:custGeom>
            <a:noFill/>
            <a:ln cap="flat" cmpd="sng" w="15875">
              <a:solidFill>
                <a:schemeClr val="dk1"/>
              </a:solidFill>
              <a:prstDash val="solid"/>
              <a:round/>
              <a:headEnd len="sm" w="sm" type="none"/>
              <a:tailEnd len="med" w="med" type="stealth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3" name="Google Shape;283;p6"/>
          <p:cNvGrpSpPr/>
          <p:nvPr/>
        </p:nvGrpSpPr>
        <p:grpSpPr>
          <a:xfrm>
            <a:off x="2800845" y="2776268"/>
            <a:ext cx="5209571" cy="1673680"/>
            <a:chOff x="2100634" y="2082201"/>
            <a:chExt cx="3907178" cy="1255260"/>
          </a:xfrm>
        </p:grpSpPr>
        <p:grpSp>
          <p:nvGrpSpPr>
            <p:cNvPr id="284" name="Google Shape;284;p6"/>
            <p:cNvGrpSpPr/>
            <p:nvPr/>
          </p:nvGrpSpPr>
          <p:grpSpPr>
            <a:xfrm>
              <a:off x="2100634" y="2481979"/>
              <a:ext cx="1529088" cy="567173"/>
              <a:chOff x="2800845" y="2927963"/>
              <a:chExt cx="2052000" cy="756232"/>
            </a:xfrm>
          </p:grpSpPr>
          <p:grpSp>
            <p:nvGrpSpPr>
              <p:cNvPr id="285" name="Google Shape;285;p6"/>
              <p:cNvGrpSpPr/>
              <p:nvPr/>
            </p:nvGrpSpPr>
            <p:grpSpPr>
              <a:xfrm>
                <a:off x="2800845" y="3175848"/>
                <a:ext cx="2052000" cy="105781"/>
                <a:chOff x="2784117" y="3184130"/>
                <a:chExt cx="2052000" cy="105781"/>
              </a:xfrm>
            </p:grpSpPr>
            <p:cxnSp>
              <p:nvCxnSpPr>
                <p:cNvPr id="286" name="Google Shape;286;p6"/>
                <p:cNvCxnSpPr/>
                <p:nvPr/>
              </p:nvCxnSpPr>
              <p:spPr>
                <a:xfrm rot="10800000">
                  <a:off x="2784117" y="3184130"/>
                  <a:ext cx="2052000" cy="1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med" w="med" type="stealth"/>
                </a:ln>
              </p:spPr>
            </p:cxnSp>
            <p:cxnSp>
              <p:nvCxnSpPr>
                <p:cNvPr id="287" name="Google Shape;287;p6"/>
                <p:cNvCxnSpPr/>
                <p:nvPr/>
              </p:nvCxnSpPr>
              <p:spPr>
                <a:xfrm rot="10800000">
                  <a:off x="2784117" y="3289910"/>
                  <a:ext cx="2052000" cy="1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chemeClr val="dk1"/>
                  </a:solidFill>
                  <a:prstDash val="solid"/>
                  <a:round/>
                  <a:headEnd len="med" w="med" type="stealth"/>
                  <a:tailEnd len="sm" w="sm" type="none"/>
                </a:ln>
              </p:spPr>
            </p:cxnSp>
          </p:grpSp>
          <p:sp>
            <p:nvSpPr>
              <p:cNvPr id="288" name="Google Shape;288;p6"/>
              <p:cNvSpPr txBox="1"/>
              <p:nvPr/>
            </p:nvSpPr>
            <p:spPr>
              <a:xfrm>
                <a:off x="3199074" y="2927963"/>
                <a:ext cx="1255543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b="0" i="0" lang="en-US" sz="1100" u="none" cap="none" strike="noStrike">
                    <a:solidFill>
                      <a:srgbClr val="232E3D"/>
                    </a:solidFill>
                    <a:latin typeface="Arial"/>
                    <a:ea typeface="Arial"/>
                    <a:cs typeface="Arial"/>
                    <a:sym typeface="Arial"/>
                  </a:rPr>
                  <a:t>Metadata queries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289;p6"/>
              <p:cNvSpPr txBox="1"/>
              <p:nvPr/>
            </p:nvSpPr>
            <p:spPr>
              <a:xfrm>
                <a:off x="3157933" y="3253308"/>
                <a:ext cx="1337826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b="0" i="0" lang="en-US" sz="1100" u="none" cap="none" strike="noStrike">
                    <a:solidFill>
                      <a:srgbClr val="232E3D"/>
                    </a:solidFill>
                    <a:latin typeface="Arial"/>
                    <a:ea typeface="Arial"/>
                    <a:cs typeface="Arial"/>
                    <a:sym typeface="Arial"/>
                  </a:rPr>
                  <a:t>Metadata and data</a:t>
                </a:r>
                <a:br>
                  <a:rPr b="0" i="0" lang="en-US" sz="1100" u="none" cap="none" strike="noStrike">
                    <a:solidFill>
                      <a:srgbClr val="232E3D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b="0" i="0" lang="en-US" sz="1100" u="none" cap="none" strike="noStrike">
                    <a:solidFill>
                      <a:srgbClr val="232E3D"/>
                    </a:solidFill>
                    <a:latin typeface="Arial"/>
                    <a:ea typeface="Arial"/>
                    <a:cs typeface="Arial"/>
                    <a:sym typeface="Arial"/>
                  </a:rPr>
                  <a:t>response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0" name="Google Shape;290;p6"/>
            <p:cNvGrpSpPr/>
            <p:nvPr/>
          </p:nvGrpSpPr>
          <p:grpSpPr>
            <a:xfrm>
              <a:off x="3654665" y="2082201"/>
              <a:ext cx="2353147" cy="1255260"/>
              <a:chOff x="4872886" y="2776269"/>
              <a:chExt cx="3137529" cy="1673679"/>
            </a:xfrm>
          </p:grpSpPr>
          <p:sp>
            <p:nvSpPr>
              <p:cNvPr descr="Generic group." id="291" name="Google Shape;291;p6"/>
              <p:cNvSpPr/>
              <p:nvPr/>
            </p:nvSpPr>
            <p:spPr>
              <a:xfrm>
                <a:off x="4872886" y="2780440"/>
                <a:ext cx="3105418" cy="1669508"/>
              </a:xfrm>
              <a:prstGeom prst="rect">
                <a:avLst/>
              </a:prstGeom>
              <a:solidFill>
                <a:schemeClr val="lt1"/>
              </a:solidFill>
              <a:ln cap="flat" cmpd="sng" w="15875">
                <a:solidFill>
                  <a:srgbClr val="ED71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6800" lIns="540000" spcFirstLastPara="1" rIns="91425" wrap="square" tIns="540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0" i="0" lang="en-US" sz="12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Amazon EC2</a:t>
                </a:r>
                <a:br>
                  <a:rPr b="0" i="0" lang="en-US" sz="12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b="0" i="0" lang="en-US" sz="12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Auto scaling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292;p6"/>
              <p:cNvSpPr txBox="1"/>
              <p:nvPr/>
            </p:nvSpPr>
            <p:spPr>
              <a:xfrm>
                <a:off x="4984339" y="3196897"/>
                <a:ext cx="3017356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b="0" i="0" lang="en-US" sz="16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Analytics environment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6"/>
              <p:cNvSpPr txBox="1"/>
              <p:nvPr/>
            </p:nvSpPr>
            <p:spPr>
              <a:xfrm>
                <a:off x="4948097" y="3527242"/>
                <a:ext cx="3017356" cy="8622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0" wrap="square" tIns="45700">
                <a:spAutoFit/>
              </a:bodyPr>
              <a:lstStyle/>
              <a:p>
                <a:pPr indent="-98423" lvl="0" marL="98423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D8998"/>
                  </a:buClr>
                  <a:buSzPts val="1251"/>
                  <a:buFont typeface="Arial"/>
                  <a:buChar char="•"/>
                </a:pPr>
                <a:r>
                  <a:rPr b="0" i="1" lang="en-US" sz="1251" u="none" cap="none" strike="noStrike">
                    <a:solidFill>
                      <a:srgbClr val="7D8998"/>
                    </a:solidFill>
                    <a:latin typeface="Arial"/>
                    <a:ea typeface="Arial"/>
                    <a:cs typeface="Arial"/>
                    <a:sym typeface="Arial"/>
                  </a:rPr>
                  <a:t>32GB, 8CPU default capacity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-98423" lvl="0" marL="98423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D8998"/>
                  </a:buClr>
                  <a:buSzPts val="1251"/>
                  <a:buFont typeface="Arial"/>
                  <a:buChar char="•"/>
                </a:pPr>
                <a:r>
                  <a:rPr b="0" i="1" lang="en-US" sz="1251" u="none" cap="none" strike="noStrike">
                    <a:solidFill>
                      <a:srgbClr val="7D8998"/>
                    </a:solidFill>
                    <a:latin typeface="Arial"/>
                    <a:ea typeface="Arial"/>
                    <a:cs typeface="Arial"/>
                    <a:sym typeface="Arial"/>
                  </a:rPr>
                  <a:t>&gt;500 pre-installed python libraries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-98423" lvl="0" marL="98423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D8998"/>
                  </a:buClr>
                  <a:buSzPts val="1251"/>
                  <a:buFont typeface="Arial"/>
                  <a:buChar char="•"/>
                </a:pPr>
                <a:r>
                  <a:rPr b="0" i="1" lang="en-US" sz="1251" u="none" cap="none" strike="noStrike">
                    <a:solidFill>
                      <a:srgbClr val="7D8998"/>
                    </a:solidFill>
                    <a:latin typeface="Arial"/>
                    <a:ea typeface="Arial"/>
                    <a:cs typeface="Arial"/>
                    <a:sym typeface="Arial"/>
                  </a:rPr>
                  <a:t>Optional extra CPU/RAM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-98423" lvl="0" marL="98423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D8998"/>
                  </a:buClr>
                  <a:buSzPts val="1251"/>
                  <a:buFont typeface="Arial"/>
                  <a:buChar char="•"/>
                </a:pPr>
                <a:r>
                  <a:rPr b="0" i="1" lang="en-US" sz="1251" u="none" cap="none" strike="noStrike">
                    <a:solidFill>
                      <a:srgbClr val="7D8998"/>
                    </a:solidFill>
                    <a:latin typeface="Arial"/>
                    <a:ea typeface="Arial"/>
                    <a:cs typeface="Arial"/>
                    <a:sym typeface="Arial"/>
                  </a:rPr>
                  <a:t>Optional GPU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descr="Jupyter Logo PNG Vector (SVG) Free Download" id="294" name="Google Shape;294;p6"/>
              <p:cNvPicPr preferRelativeResize="0"/>
              <p:nvPr/>
            </p:nvPicPr>
            <p:blipFill rotWithShape="1">
              <a:blip r:embed="rId18">
                <a:alphaModFix/>
              </a:blip>
              <a:srcRect b="-12617" l="-23397" r="-23396" t="-12647"/>
              <a:stretch/>
            </p:blipFill>
            <p:spPr>
              <a:xfrm>
                <a:off x="7290415" y="2776269"/>
                <a:ext cx="720000" cy="720000"/>
              </a:xfrm>
              <a:prstGeom prst="ellipse">
                <a:avLst/>
              </a:prstGeom>
              <a:noFill/>
              <a:ln>
                <a:noFill/>
              </a:ln>
            </p:spPr>
          </p:pic>
          <p:pic>
            <p:nvPicPr>
              <p:cNvPr descr="Amazon EC2 Auto Scaling service icon." id="295" name="Google Shape;295;p6"/>
              <p:cNvPicPr preferRelativeResize="0"/>
              <p:nvPr/>
            </p:nvPicPr>
            <p:blipFill rotWithShape="1">
              <a:blip r:embed="rId19">
                <a:alphaModFix/>
              </a:blip>
              <a:srcRect b="0" l="0" r="0" t="0"/>
              <a:stretch/>
            </p:blipFill>
            <p:spPr>
              <a:xfrm>
                <a:off x="7578313" y="4053088"/>
                <a:ext cx="396000" cy="396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EC2 instance contents group icon. " id="296" name="Google Shape;296;p6"/>
              <p:cNvPicPr preferRelativeResize="0"/>
              <p:nvPr/>
            </p:nvPicPr>
            <p:blipFill rotWithShape="1">
              <a:blip r:embed="rId20">
                <a:alphaModFix/>
              </a:blip>
              <a:srcRect b="0" l="0" r="0" t="0"/>
              <a:stretch/>
            </p:blipFill>
            <p:spPr>
              <a:xfrm>
                <a:off x="4878768" y="2786937"/>
                <a:ext cx="432000" cy="43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97" name="Google Shape;297;p6"/>
          <p:cNvGrpSpPr/>
          <p:nvPr/>
        </p:nvGrpSpPr>
        <p:grpSpPr>
          <a:xfrm>
            <a:off x="8002084" y="2763869"/>
            <a:ext cx="3776380" cy="1648013"/>
            <a:chOff x="6001563" y="2072902"/>
            <a:chExt cx="2832285" cy="1236010"/>
          </a:xfrm>
        </p:grpSpPr>
        <p:cxnSp>
          <p:nvCxnSpPr>
            <p:cNvPr descr="Right arrow." id="298" name="Google Shape;298;p6"/>
            <p:cNvCxnSpPr/>
            <p:nvPr/>
          </p:nvCxnSpPr>
          <p:spPr>
            <a:xfrm>
              <a:off x="6001563" y="2666104"/>
              <a:ext cx="351000" cy="0"/>
            </a:xfrm>
            <a:prstGeom prst="straightConnector1">
              <a:avLst/>
            </a:prstGeom>
            <a:noFill/>
            <a:ln cap="flat" cmpd="sng" w="15875">
              <a:solidFill>
                <a:schemeClr val="dk1"/>
              </a:solidFill>
              <a:prstDash val="solid"/>
              <a:round/>
              <a:headEnd len="med" w="med" type="stealth"/>
              <a:tailEnd len="med" w="med" type="stealth"/>
            </a:ln>
          </p:spPr>
        </p:cxnSp>
        <p:grpSp>
          <p:nvGrpSpPr>
            <p:cNvPr id="299" name="Google Shape;299;p6"/>
            <p:cNvGrpSpPr/>
            <p:nvPr/>
          </p:nvGrpSpPr>
          <p:grpSpPr>
            <a:xfrm>
              <a:off x="6374553" y="2072902"/>
              <a:ext cx="2459295" cy="1236010"/>
              <a:chOff x="8499404" y="2763870"/>
              <a:chExt cx="3279060" cy="1648013"/>
            </a:xfrm>
          </p:grpSpPr>
          <p:sp>
            <p:nvSpPr>
              <p:cNvPr id="300" name="Google Shape;300;p6"/>
              <p:cNvSpPr/>
              <p:nvPr/>
            </p:nvSpPr>
            <p:spPr>
              <a:xfrm>
                <a:off x="8565918" y="2830012"/>
                <a:ext cx="3212546" cy="1581871"/>
              </a:xfrm>
              <a:prstGeom prst="rect">
                <a:avLst/>
              </a:prstGeom>
              <a:solidFill>
                <a:schemeClr val="lt1"/>
              </a:solidFill>
              <a:ln cap="flat" cmpd="sng" w="15875">
                <a:solidFill>
                  <a:srgbClr val="ED71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502900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0" i="0" lang="en-US" sz="12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Dask Worker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6"/>
              <p:cNvSpPr/>
              <p:nvPr/>
            </p:nvSpPr>
            <p:spPr>
              <a:xfrm>
                <a:off x="8532661" y="2796941"/>
                <a:ext cx="3212546" cy="1581871"/>
              </a:xfrm>
              <a:prstGeom prst="rect">
                <a:avLst/>
              </a:prstGeom>
              <a:solidFill>
                <a:schemeClr val="lt1"/>
              </a:solidFill>
              <a:ln cap="flat" cmpd="sng" w="15875">
                <a:solidFill>
                  <a:srgbClr val="ED71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502900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0" i="0" lang="en-US" sz="12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Dask Worker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6"/>
              <p:cNvSpPr/>
              <p:nvPr/>
            </p:nvSpPr>
            <p:spPr>
              <a:xfrm>
                <a:off x="8499404" y="2763870"/>
                <a:ext cx="3212546" cy="1581871"/>
              </a:xfrm>
              <a:prstGeom prst="rect">
                <a:avLst/>
              </a:prstGeom>
              <a:solidFill>
                <a:schemeClr val="lt1"/>
              </a:solidFill>
              <a:ln cap="flat" cmpd="sng" w="15875">
                <a:solidFill>
                  <a:srgbClr val="ED71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6800" lIns="540000" spcFirstLastPara="1" rIns="91425" wrap="square" tIns="540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0" i="0" lang="en-US" sz="12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Amazon EC2</a:t>
                </a:r>
                <a:br>
                  <a:rPr b="0" i="0" lang="en-US" sz="12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b="0" i="0" lang="en-US" sz="12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Auto scaling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descr="EC2 instance contents group icon. " id="303" name="Google Shape;303;p6"/>
              <p:cNvPicPr preferRelativeResize="0"/>
              <p:nvPr/>
            </p:nvPicPr>
            <p:blipFill rotWithShape="1">
              <a:blip r:embed="rId20">
                <a:alphaModFix/>
              </a:blip>
              <a:srcRect b="0" l="0" r="0" t="0"/>
              <a:stretch/>
            </p:blipFill>
            <p:spPr>
              <a:xfrm>
                <a:off x="8499404" y="2763871"/>
                <a:ext cx="432000" cy="43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Amazon EC2 Auto Scaling service icon." id="304" name="Google Shape;304;p6"/>
              <p:cNvPicPr preferRelativeResize="0"/>
              <p:nvPr/>
            </p:nvPicPr>
            <p:blipFill rotWithShape="1">
              <a:blip r:embed="rId19">
                <a:alphaModFix/>
              </a:blip>
              <a:srcRect b="0" l="0" r="0" t="0"/>
              <a:stretch/>
            </p:blipFill>
            <p:spPr>
              <a:xfrm>
                <a:off x="11315950" y="3958473"/>
                <a:ext cx="396000" cy="396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5" name="Google Shape;305;p6"/>
              <p:cNvPicPr preferRelativeResize="0"/>
              <p:nvPr/>
            </p:nvPicPr>
            <p:blipFill rotWithShape="1">
              <a:blip r:embed="rId21">
                <a:alphaModFix/>
              </a:blip>
              <a:srcRect b="0" l="0" r="0" t="0"/>
              <a:stretch/>
            </p:blipFill>
            <p:spPr>
              <a:xfrm>
                <a:off x="10608179" y="2851114"/>
                <a:ext cx="991840" cy="36192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06" name="Google Shape;306;p6"/>
              <p:cNvSpPr txBox="1"/>
              <p:nvPr/>
            </p:nvSpPr>
            <p:spPr>
              <a:xfrm>
                <a:off x="8608613" y="3196897"/>
                <a:ext cx="2737287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b="0" i="0" lang="en-US" sz="1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Flexible, scalable workers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6"/>
              <p:cNvSpPr txBox="1"/>
              <p:nvPr/>
            </p:nvSpPr>
            <p:spPr>
              <a:xfrm>
                <a:off x="8704874" y="3675846"/>
                <a:ext cx="2376300" cy="669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-98423" lvl="0" marL="98423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D8998"/>
                  </a:buClr>
                  <a:buSzPts val="1251"/>
                  <a:buFont typeface="Arial"/>
                  <a:buChar char="•"/>
                </a:pPr>
                <a:r>
                  <a:rPr b="0" i="1" lang="en-US" sz="1251" u="none" cap="none" strike="noStrike">
                    <a:solidFill>
                      <a:srgbClr val="7D8998"/>
                    </a:solidFill>
                    <a:latin typeface="Arial"/>
                    <a:ea typeface="Arial"/>
                    <a:cs typeface="Arial"/>
                    <a:sym typeface="Arial"/>
                  </a:rPr>
                  <a:t>Powerful parallel processing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-98423" lvl="0" marL="98423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D8998"/>
                  </a:buClr>
                  <a:buSzPts val="1251"/>
                  <a:buFont typeface="Arial"/>
                  <a:buChar char="•"/>
                </a:pPr>
                <a:r>
                  <a:rPr b="0" i="1" lang="en-US" sz="1251" u="none" cap="none" strike="noStrike">
                    <a:solidFill>
                      <a:srgbClr val="7D8998"/>
                    </a:solidFill>
                    <a:latin typeface="Arial"/>
                    <a:ea typeface="Arial"/>
                    <a:cs typeface="Arial"/>
                    <a:sym typeface="Arial"/>
                  </a:rPr>
                  <a:t>Optional GPU, extra CPU or extra RAM (per worker)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08" name="Google Shape;308;p6"/>
            <p:cNvSpPr/>
            <p:nvPr/>
          </p:nvSpPr>
          <p:spPr>
            <a:xfrm rot="10800000">
              <a:off x="6140651" y="2549609"/>
              <a:ext cx="211912" cy="247650"/>
            </a:xfrm>
            <a:custGeom>
              <a:rect b="b" l="l" r="r" t="t"/>
              <a:pathLst>
                <a:path extrusionOk="0" h="1574800" w="622300">
                  <a:moveTo>
                    <a:pt x="0" y="0"/>
                  </a:moveTo>
                  <a:lnTo>
                    <a:pt x="622300" y="0"/>
                  </a:lnTo>
                  <a:lnTo>
                    <a:pt x="622300" y="1574800"/>
                  </a:lnTo>
                  <a:lnTo>
                    <a:pt x="482600" y="1574800"/>
                  </a:lnTo>
                  <a:lnTo>
                    <a:pt x="0" y="1574800"/>
                  </a:lnTo>
                </a:path>
              </a:pathLst>
            </a:custGeom>
            <a:noFill/>
            <a:ln cap="flat" cmpd="sng" w="15875">
              <a:solidFill>
                <a:schemeClr val="dk1"/>
              </a:solidFill>
              <a:prstDash val="solid"/>
              <a:round/>
              <a:headEnd len="med" w="med" type="stealth"/>
              <a:tailEnd len="med" w="med" type="stealth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9" name="Google Shape;309;p6"/>
          <p:cNvGrpSpPr/>
          <p:nvPr/>
        </p:nvGrpSpPr>
        <p:grpSpPr>
          <a:xfrm>
            <a:off x="8600330" y="4901866"/>
            <a:ext cx="3242471" cy="809360"/>
            <a:chOff x="8600329" y="4901865"/>
            <a:chExt cx="3242470" cy="809360"/>
          </a:xfrm>
        </p:grpSpPr>
        <p:grpSp>
          <p:nvGrpSpPr>
            <p:cNvPr id="310" name="Google Shape;310;p6"/>
            <p:cNvGrpSpPr/>
            <p:nvPr/>
          </p:nvGrpSpPr>
          <p:grpSpPr>
            <a:xfrm>
              <a:off x="8600329" y="4901865"/>
              <a:ext cx="3242470" cy="809360"/>
              <a:chOff x="8471737" y="4901865"/>
              <a:chExt cx="3242470" cy="809360"/>
            </a:xfrm>
          </p:grpSpPr>
          <p:sp>
            <p:nvSpPr>
              <p:cNvPr id="311" name="Google Shape;311;p6"/>
              <p:cNvSpPr txBox="1"/>
              <p:nvPr/>
            </p:nvSpPr>
            <p:spPr>
              <a:xfrm>
                <a:off x="8471737" y="4901865"/>
                <a:ext cx="1124090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-US" sz="1400" u="none" cap="none" strike="noStrike">
                    <a:solidFill>
                      <a:srgbClr val="7D8998"/>
                    </a:solidFill>
                    <a:latin typeface="Arial"/>
                    <a:ea typeface="Arial"/>
                    <a:cs typeface="Arial"/>
                    <a:sym typeface="Arial"/>
                  </a:rPr>
                  <a:t>Powered by: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12" name="Google Shape;312;p6"/>
              <p:cNvPicPr preferRelativeResize="0"/>
              <p:nvPr/>
            </p:nvPicPr>
            <p:blipFill rotWithShape="1">
              <a:blip r:embed="rId22">
                <a:alphaModFix/>
              </a:blip>
              <a:srcRect b="0" l="0" r="0" t="0"/>
              <a:stretch/>
            </p:blipFill>
            <p:spPr>
              <a:xfrm>
                <a:off x="11023012" y="5178831"/>
                <a:ext cx="691195" cy="51445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3" name="Google Shape;313;p6"/>
              <p:cNvPicPr preferRelativeResize="0"/>
              <p:nvPr/>
            </p:nvPicPr>
            <p:blipFill rotWithShape="1">
              <a:blip r:embed="rId23">
                <a:alphaModFix/>
              </a:blip>
              <a:srcRect b="0" l="0" r="0" t="0"/>
              <a:stretch/>
            </p:blipFill>
            <p:spPr>
              <a:xfrm>
                <a:off x="8903659" y="5252938"/>
                <a:ext cx="797020" cy="4582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14" name="Google Shape;314;p6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10007519" y="5268026"/>
              <a:ext cx="1107894" cy="33606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5" name="Google Shape;315;p6"/>
          <p:cNvGrpSpPr/>
          <p:nvPr/>
        </p:nvGrpSpPr>
        <p:grpSpPr>
          <a:xfrm>
            <a:off x="696159" y="2924691"/>
            <a:ext cx="2355279" cy="1104037"/>
            <a:chOff x="696158" y="2924691"/>
            <a:chExt cx="2355279" cy="1104037"/>
          </a:xfrm>
        </p:grpSpPr>
        <p:sp>
          <p:nvSpPr>
            <p:cNvPr id="316" name="Google Shape;316;p6"/>
            <p:cNvSpPr txBox="1"/>
            <p:nvPr/>
          </p:nvSpPr>
          <p:spPr>
            <a:xfrm>
              <a:off x="2047738" y="3859451"/>
              <a:ext cx="1003699" cy="1692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Amazon RDS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17" name="Google Shape;317;p6"/>
            <p:cNvGrpSpPr/>
            <p:nvPr/>
          </p:nvGrpSpPr>
          <p:grpSpPr>
            <a:xfrm>
              <a:off x="696158" y="2924691"/>
              <a:ext cx="2072733" cy="917306"/>
              <a:chOff x="696158" y="2924691"/>
              <a:chExt cx="2072733" cy="917306"/>
            </a:xfrm>
          </p:grpSpPr>
          <p:cxnSp>
            <p:nvCxnSpPr>
              <p:cNvPr id="318" name="Google Shape;318;p6"/>
              <p:cNvCxnSpPr>
                <a:endCxn id="277" idx="2"/>
              </p:cNvCxnSpPr>
              <p:nvPr/>
            </p:nvCxnSpPr>
            <p:spPr>
              <a:xfrm rot="10800000">
                <a:off x="696158" y="2924691"/>
                <a:ext cx="1558200" cy="688200"/>
              </a:xfrm>
              <a:prstGeom prst="bentConnector2">
                <a:avLst/>
              </a:prstGeom>
              <a:noFill/>
              <a:ln cap="flat" cmpd="sng" w="15875">
                <a:solidFill>
                  <a:schemeClr val="dk1"/>
                </a:solidFill>
                <a:prstDash val="solid"/>
                <a:round/>
                <a:headEnd len="med" w="med" type="stealth"/>
                <a:tailEnd len="sm" w="sm" type="none"/>
              </a:ln>
            </p:spPr>
          </p:cxnSp>
          <p:sp>
            <p:nvSpPr>
              <p:cNvPr id="319" name="Google Shape;319;p6"/>
              <p:cNvSpPr txBox="1"/>
              <p:nvPr/>
            </p:nvSpPr>
            <p:spPr>
              <a:xfrm>
                <a:off x="1176705" y="3401725"/>
                <a:ext cx="872355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b="0" i="0" lang="en-US" sz="1100" u="none" cap="none" strike="noStrike">
                    <a:solidFill>
                      <a:srgbClr val="232E3D"/>
                    </a:solidFill>
                    <a:latin typeface="Arial"/>
                    <a:ea typeface="Arial"/>
                    <a:cs typeface="Arial"/>
                    <a:sym typeface="Arial"/>
                  </a:rPr>
                  <a:t>Metadata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b="0" i="0" lang="en-US" sz="1100" u="none" cap="none" strike="noStrike">
                    <a:solidFill>
                      <a:srgbClr val="232E3D"/>
                    </a:solidFill>
                    <a:latin typeface="Arial"/>
                    <a:ea typeface="Arial"/>
                    <a:cs typeface="Arial"/>
                    <a:sym typeface="Arial"/>
                  </a:rPr>
                  <a:t>(eo3/STAC)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6"/>
              <p:cNvSpPr txBox="1"/>
              <p:nvPr/>
            </p:nvSpPr>
            <p:spPr>
              <a:xfrm>
                <a:off x="917558" y="2936785"/>
                <a:ext cx="1362873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b="0" i="0" lang="en-US" sz="1100" u="none" cap="none" strike="noStrike">
                    <a:solidFill>
                      <a:srgbClr val="232E3D"/>
                    </a:solidFill>
                    <a:latin typeface="Arial"/>
                    <a:ea typeface="Arial"/>
                    <a:cs typeface="Arial"/>
                    <a:sym typeface="Arial"/>
                  </a:rPr>
                  <a:t>ARCO data formats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b="0" i="0" lang="en-US" sz="1100" u="none" cap="none" strike="noStrike">
                    <a:solidFill>
                      <a:srgbClr val="232E3D"/>
                    </a:solidFill>
                    <a:latin typeface="Arial"/>
                    <a:ea typeface="Arial"/>
                    <a:cs typeface="Arial"/>
                    <a:sym typeface="Arial"/>
                  </a:rPr>
                  <a:t>(e.g. COG/Zarr)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21" name="Google Shape;321;p6"/>
              <p:cNvPicPr preferRelativeResize="0"/>
              <p:nvPr/>
            </p:nvPicPr>
            <p:blipFill rotWithShape="1">
              <a:blip r:embed="rId25">
                <a:alphaModFix/>
              </a:blip>
              <a:srcRect b="0" l="0" r="0" t="0"/>
              <a:stretch/>
            </p:blipFill>
            <p:spPr>
              <a:xfrm>
                <a:off x="2300891" y="3373997"/>
                <a:ext cx="468000" cy="468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descr="Ninety degree arrow pointing down to the left." id="322" name="Google Shape;322;p6"/>
              <p:cNvSpPr/>
              <p:nvPr/>
            </p:nvSpPr>
            <p:spPr>
              <a:xfrm flipH="1" rot="5400000">
                <a:off x="1507314" y="2342163"/>
                <a:ext cx="213228" cy="1831332"/>
              </a:xfrm>
              <a:custGeom>
                <a:rect b="b" l="l" r="r" t="t"/>
                <a:pathLst>
                  <a:path extrusionOk="0" h="711200" w="1371600">
                    <a:moveTo>
                      <a:pt x="1371600" y="711200"/>
                    </a:moveTo>
                    <a:lnTo>
                      <a:pt x="1371600" y="0"/>
                    </a:lnTo>
                    <a:lnTo>
                      <a:pt x="0" y="0"/>
                    </a:lnTo>
                  </a:path>
                </a:pathLst>
              </a:custGeom>
              <a:noFill/>
              <a:ln cap="flat" cmpd="sng" w="15875">
                <a:solidFill>
                  <a:schemeClr val="dk1"/>
                </a:solidFill>
                <a:prstDash val="solid"/>
                <a:round/>
                <a:headEnd len="sm" w="sm" type="none"/>
                <a:tailEnd len="med" w="med" type="stealth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23" name="Google Shape;323;p6"/>
          <p:cNvGrpSpPr/>
          <p:nvPr/>
        </p:nvGrpSpPr>
        <p:grpSpPr>
          <a:xfrm>
            <a:off x="194309" y="3370687"/>
            <a:ext cx="1003699" cy="658045"/>
            <a:chOff x="194310" y="3370684"/>
            <a:chExt cx="1003698" cy="658044"/>
          </a:xfrm>
        </p:grpSpPr>
        <p:sp>
          <p:nvSpPr>
            <p:cNvPr id="324" name="Google Shape;324;p6"/>
            <p:cNvSpPr txBox="1"/>
            <p:nvPr/>
          </p:nvSpPr>
          <p:spPr>
            <a:xfrm>
              <a:off x="194310" y="3859451"/>
              <a:ext cx="1003698" cy="1692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Amazon S3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25" name="Google Shape;325;p6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462159" y="3370684"/>
              <a:ext cx="468000" cy="468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awsopendata (AWS Open Data Team) · GitHub" id="326" name="Google Shape;326;p6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877110" y="1857780"/>
            <a:ext cx="1372769" cy="13727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7"/>
          <p:cNvSpPr txBox="1"/>
          <p:nvPr>
            <p:ph type="title"/>
          </p:nvPr>
        </p:nvSpPr>
        <p:spPr>
          <a:xfrm>
            <a:off x="46345" y="252919"/>
            <a:ext cx="9759135" cy="6760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 sz="3600"/>
              <a:t>CAL Support to WGCV-SAR &amp; SARCalNet</a:t>
            </a:r>
            <a:endParaRPr/>
          </a:p>
        </p:txBody>
      </p:sp>
      <p:sp>
        <p:nvSpPr>
          <p:cNvPr id="332" name="Google Shape;332;p7"/>
          <p:cNvSpPr txBox="1"/>
          <p:nvPr>
            <p:ph idx="1" type="body"/>
          </p:nvPr>
        </p:nvSpPr>
        <p:spPr>
          <a:xfrm>
            <a:off x="207118" y="1318976"/>
            <a:ext cx="8875352" cy="46624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400"/>
              <a:t>New custom CAL environment for WGCV-SAR &amp; SARCalNet users (on top of 500+ existing libraries)</a:t>
            </a:r>
            <a:endParaRPr/>
          </a:p>
          <a:p>
            <a:pPr indent="-4064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400"/>
              <a:t>Includes a range of SAR-specific tools and </a:t>
            </a:r>
            <a:br>
              <a:rPr lang="en-US" sz="2400"/>
            </a:br>
            <a:r>
              <a:rPr lang="en-US" sz="2400"/>
              <a:t>libraries for processing and analysis, including:</a:t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400"/>
          </a:p>
          <a:p>
            <a:pPr indent="-228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400"/>
          </a:p>
          <a:p>
            <a:pPr indent="0" lvl="0" marL="50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400"/>
          </a:p>
          <a:p>
            <a:pPr indent="-228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400"/>
          </a:p>
          <a:p>
            <a:pPr indent="-4064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400"/>
              <a:t>Can be expanded on request</a:t>
            </a:r>
            <a:endParaRPr/>
          </a:p>
        </p:txBody>
      </p:sp>
      <p:sp>
        <p:nvSpPr>
          <p:cNvPr id="333" name="Google Shape;333;p7"/>
          <p:cNvSpPr txBox="1"/>
          <p:nvPr/>
        </p:nvSpPr>
        <p:spPr>
          <a:xfrm>
            <a:off x="234416" y="3322101"/>
            <a:ext cx="4815600" cy="15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19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SNAP (GPT, esa_snappy)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19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ISCE3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19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SAR Cal Toolbox (SCT)</a:t>
            </a:r>
            <a:endParaRPr/>
          </a:p>
          <a:p>
            <a:pPr indent="-3619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SCT subtools</a:t>
            </a:r>
            <a:endParaRPr b="0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619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PolSARTools </a:t>
            </a:r>
            <a:endParaRPr/>
          </a:p>
          <a:p>
            <a:pPr indent="-3619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PolSARPro being explored</a:t>
            </a:r>
            <a:endParaRPr/>
          </a:p>
          <a:p>
            <a:pPr indent="-2286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4" name="Google Shape;334;p7"/>
          <p:cNvSpPr txBox="1"/>
          <p:nvPr/>
        </p:nvSpPr>
        <p:spPr>
          <a:xfrm>
            <a:off x="4525555" y="3322101"/>
            <a:ext cx="3530400" cy="15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19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Sardem</a:t>
            </a:r>
            <a:endParaRPr b="0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619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NISARQA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19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KARIOS</a:t>
            </a:r>
            <a:endParaRPr b="0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619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S1etad </a:t>
            </a:r>
            <a:endParaRPr/>
          </a:p>
          <a:p>
            <a:pPr indent="-3619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PyroSAR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5" name="Google Shape;33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69181" y="1654287"/>
            <a:ext cx="1508725" cy="15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30842" y="3365771"/>
            <a:ext cx="2886707" cy="24707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8"/>
          <p:cNvSpPr txBox="1"/>
          <p:nvPr>
            <p:ph idx="1" type="body"/>
          </p:nvPr>
        </p:nvSpPr>
        <p:spPr>
          <a:xfrm>
            <a:off x="259375" y="1145375"/>
            <a:ext cx="10735500" cy="50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 sz="2200"/>
              <a:t>Processing intensive: </a:t>
            </a:r>
            <a:endParaRPr sz="2200"/>
          </a:p>
          <a:p>
            <a:pPr indent="-3556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Amazon basin (</a:t>
            </a:r>
            <a:r>
              <a:rPr lang="en-US" sz="2000">
                <a:solidFill>
                  <a:srgbClr val="CC0000"/>
                </a:solidFill>
              </a:rPr>
              <a:t>8 Mkm</a:t>
            </a:r>
            <a:r>
              <a:rPr baseline="30000" lang="en-US" sz="2000">
                <a:solidFill>
                  <a:srgbClr val="CC0000"/>
                </a:solidFill>
              </a:rPr>
              <a:t>2</a:t>
            </a:r>
            <a:r>
              <a:rPr lang="en-US" sz="2000"/>
              <a:t>), &gt;10 years of data</a:t>
            </a:r>
            <a:endParaRPr/>
          </a:p>
          <a:p>
            <a:pPr indent="-35560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Processing time using local desktop (8 CPU, 48 GB RAM): </a:t>
            </a:r>
            <a:r>
              <a:rPr lang="en-US" sz="2000">
                <a:solidFill>
                  <a:schemeClr val="accent6"/>
                </a:solidFill>
              </a:rPr>
              <a:t>~800 h </a:t>
            </a:r>
            <a:endParaRPr/>
          </a:p>
          <a:p>
            <a:pPr indent="-4064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US" sz="2200"/>
              <a:t>Cloud-based (CAL) solution:</a:t>
            </a:r>
            <a:endParaRPr/>
          </a:p>
          <a:p>
            <a:pPr indent="-3556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JAXA update of global archive of CEOS-ARD NRB ALOS-2 ScanSAR data on AWS</a:t>
            </a:r>
            <a:r>
              <a:rPr lang="en-US" sz="2000">
                <a:highlight>
                  <a:schemeClr val="lt1"/>
                </a:highlight>
              </a:rPr>
              <a:t> </a:t>
            </a:r>
            <a:r>
              <a:rPr lang="en-US" sz="2000"/>
              <a:t>(</a:t>
            </a:r>
            <a:r>
              <a:rPr lang="en-US" sz="2000">
                <a:solidFill>
                  <a:schemeClr val="accent6"/>
                </a:solidFill>
              </a:rPr>
              <a:t>THANK YOU JAXA!</a:t>
            </a:r>
            <a:r>
              <a:rPr lang="en-US" sz="2000"/>
              <a:t>)</a:t>
            </a:r>
            <a:endParaRPr/>
          </a:p>
          <a:p>
            <a:pPr indent="-3556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CEOS Analytics Lab used to </a:t>
            </a:r>
            <a:br>
              <a:rPr lang="en-US" sz="2000"/>
            </a:br>
            <a:r>
              <a:rPr lang="en-US" sz="2000"/>
              <a:t>parallelise the existing workflow</a:t>
            </a:r>
            <a:endParaRPr/>
          </a:p>
          <a:p>
            <a:pPr indent="-3556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Processing time improved </a:t>
            </a:r>
            <a:br>
              <a:rPr lang="en-US" sz="2000"/>
            </a:br>
            <a:r>
              <a:rPr b="1" lang="en-US" sz="2000">
                <a:solidFill>
                  <a:srgbClr val="4A86E8"/>
                </a:solidFill>
              </a:rPr>
              <a:t>from 800+ h to less than 10 h</a:t>
            </a:r>
            <a:endParaRPr sz="2000"/>
          </a:p>
          <a:p>
            <a:pPr indent="-228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2600">
              <a:solidFill>
                <a:schemeClr val="accent6"/>
              </a:solidFill>
            </a:endParaRPr>
          </a:p>
        </p:txBody>
      </p:sp>
      <p:sp>
        <p:nvSpPr>
          <p:cNvPr id="342" name="Google Shape;342;p8"/>
          <p:cNvSpPr txBox="1"/>
          <p:nvPr>
            <p:ph type="title"/>
          </p:nvPr>
        </p:nvSpPr>
        <p:spPr>
          <a:xfrm>
            <a:off x="176047" y="175939"/>
            <a:ext cx="106536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 sz="2800"/>
              <a:t>CAL Processing Case Study: </a:t>
            </a:r>
            <a:endParaRPr sz="2800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 sz="2800"/>
              <a:t>ALOS-2 Forested Wetlands Inundation Mapping</a:t>
            </a:r>
            <a:endParaRPr sz="2800"/>
          </a:p>
        </p:txBody>
      </p:sp>
      <p:pic>
        <p:nvPicPr>
          <p:cNvPr id="343" name="Google Shape;343;p8" title="Logo_ALOS_wetlands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9942" y="1145375"/>
            <a:ext cx="1249866" cy="1248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8"/>
          <p:cNvPicPr preferRelativeResize="0"/>
          <p:nvPr/>
        </p:nvPicPr>
        <p:blipFill rotWithShape="1">
          <a:blip r:embed="rId4">
            <a:alphaModFix/>
          </a:blip>
          <a:srcRect b="5968" l="0" r="0" t="11001"/>
          <a:stretch/>
        </p:blipFill>
        <p:spPr>
          <a:xfrm>
            <a:off x="6009454" y="3774331"/>
            <a:ext cx="5592402" cy="2526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7345" y="5861544"/>
            <a:ext cx="4548199" cy="4695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9"/>
          <p:cNvSpPr txBox="1"/>
          <p:nvPr>
            <p:ph type="title"/>
          </p:nvPr>
        </p:nvSpPr>
        <p:spPr>
          <a:xfrm>
            <a:off x="176047" y="175939"/>
            <a:ext cx="106536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2800"/>
              <a:t>CAL Processing Case Study: </a:t>
            </a:r>
            <a:endParaRPr sz="2800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 sz="2800"/>
              <a:t>ALOS-2 Forested Wetlands Inundation Mapping</a:t>
            </a:r>
            <a:endParaRPr sz="2800"/>
          </a:p>
        </p:txBody>
      </p:sp>
      <p:sp>
        <p:nvSpPr>
          <p:cNvPr id="351" name="Google Shape;351;p9"/>
          <p:cNvSpPr txBox="1"/>
          <p:nvPr/>
        </p:nvSpPr>
        <p:spPr>
          <a:xfrm>
            <a:off x="7495552" y="4741446"/>
            <a:ext cx="4676700" cy="11251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←</a:t>
            </a:r>
            <a:r>
              <a:rPr b="0" i="0" lang="en-US" sz="13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en-US" sz="13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Inundation duration map for 2022. </a:t>
            </a:r>
            <a:endParaRPr b="1" i="0" sz="1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Colours indicate the number of times a pixel has been classified as “flooded” in the 2022 time-series.  </a:t>
            </a:r>
            <a:endParaRPr b="0" i="0" sz="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A map of a river&#10;&#10;AI-generated content may be incorrect." id="352" name="Google Shape;352;p9"/>
          <p:cNvPicPr preferRelativeResize="0"/>
          <p:nvPr/>
        </p:nvPicPr>
        <p:blipFill rotWithShape="1">
          <a:blip r:embed="rId3">
            <a:alphaModFix/>
          </a:blip>
          <a:srcRect b="0" l="12471" r="0" t="0"/>
          <a:stretch/>
        </p:blipFill>
        <p:spPr>
          <a:xfrm>
            <a:off x="132475" y="1891430"/>
            <a:ext cx="7310601" cy="410202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53" name="Google Shape;353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38425" y="6116650"/>
            <a:ext cx="3907176" cy="4034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9"/>
          <p:cNvSpPr/>
          <p:nvPr/>
        </p:nvSpPr>
        <p:spPr>
          <a:xfrm>
            <a:off x="7608279" y="2584074"/>
            <a:ext cx="4451246" cy="2232703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pic>
        <p:nvPicPr>
          <p:cNvPr id="355" name="Google Shape;355;p9" title="Logo_ALOS_wetlands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69942" y="1145375"/>
            <a:ext cx="1249866" cy="1248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_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Borges, David E. (LARC-E3)</dc:creator>
</cp:coreProperties>
</file>