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</p:sldIdLst>
  <p:sldSz cy="5143500" cx="9144000"/>
  <p:notesSz cx="6858000" cy="9144000"/>
  <p:embeddedFontLst>
    <p:embeddedFont>
      <p:font typeface="Montserrat SemiBold"/>
      <p:regular r:id="rId22"/>
      <p:bold r:id="rId23"/>
      <p:italic r:id="rId24"/>
      <p:boldItalic r:id="rId25"/>
    </p:embeddedFont>
    <p:embeddedFont>
      <p:font typeface="Montserrat"/>
      <p:regular r:id="rId26"/>
      <p:bold r:id="rId27"/>
      <p:italic r:id="rId28"/>
      <p:boldItalic r:id="rId29"/>
    </p:embeddedFont>
    <p:embeddedFont>
      <p:font typeface="Montserrat Medium"/>
      <p:regular r:id="rId30"/>
      <p:bold r:id="rId31"/>
      <p:italic r:id="rId32"/>
      <p:boldItalic r:id="rId33"/>
    </p:embeddedFont>
    <p:embeddedFont>
      <p:font typeface="Open Sans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7AC000D-D239-4D8A-9FCE-310B29C9D0D6}">
  <a:tblStyle styleId="{67AC000D-D239-4D8A-9FCE-310B29C9D0D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font" Target="fonts/MontserratSemiBold-regular.fntdata"/><Relationship Id="rId21" Type="http://schemas.openxmlformats.org/officeDocument/2006/relationships/slide" Target="slides/slide15.xml"/><Relationship Id="rId24" Type="http://schemas.openxmlformats.org/officeDocument/2006/relationships/font" Target="fonts/MontserratSemiBold-italic.fntdata"/><Relationship Id="rId23" Type="http://schemas.openxmlformats.org/officeDocument/2006/relationships/font" Target="fonts/MontserratSemiBold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Montserrat-regular.fntdata"/><Relationship Id="rId25" Type="http://schemas.openxmlformats.org/officeDocument/2006/relationships/font" Target="fonts/MontserratSemiBold-boldItalic.fntdata"/><Relationship Id="rId28" Type="http://schemas.openxmlformats.org/officeDocument/2006/relationships/font" Target="fonts/Montserrat-italic.fntdata"/><Relationship Id="rId27" Type="http://schemas.openxmlformats.org/officeDocument/2006/relationships/font" Target="fonts/Montserrat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Montserrat-bold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MontserratMedium-bold.fntdata"/><Relationship Id="rId30" Type="http://schemas.openxmlformats.org/officeDocument/2006/relationships/font" Target="fonts/MontserratMedium-regular.fntdata"/><Relationship Id="rId11" Type="http://schemas.openxmlformats.org/officeDocument/2006/relationships/slide" Target="slides/slide5.xml"/><Relationship Id="rId33" Type="http://schemas.openxmlformats.org/officeDocument/2006/relationships/font" Target="fonts/MontserratMedium-boldItalic.fntdata"/><Relationship Id="rId10" Type="http://schemas.openxmlformats.org/officeDocument/2006/relationships/slide" Target="slides/slide4.xml"/><Relationship Id="rId32" Type="http://schemas.openxmlformats.org/officeDocument/2006/relationships/font" Target="fonts/MontserratMedium-italic.fntdata"/><Relationship Id="rId13" Type="http://schemas.openxmlformats.org/officeDocument/2006/relationships/slide" Target="slides/slide7.xml"/><Relationship Id="rId35" Type="http://schemas.openxmlformats.org/officeDocument/2006/relationships/font" Target="fonts/OpenSans-bold.fntdata"/><Relationship Id="rId12" Type="http://schemas.openxmlformats.org/officeDocument/2006/relationships/slide" Target="slides/slide6.xml"/><Relationship Id="rId34" Type="http://schemas.openxmlformats.org/officeDocument/2006/relationships/font" Target="fonts/OpenSans-regular.fntdata"/><Relationship Id="rId15" Type="http://schemas.openxmlformats.org/officeDocument/2006/relationships/slide" Target="slides/slide9.xml"/><Relationship Id="rId37" Type="http://schemas.openxmlformats.org/officeDocument/2006/relationships/font" Target="fonts/OpenSans-boldItalic.fntdata"/><Relationship Id="rId14" Type="http://schemas.openxmlformats.org/officeDocument/2006/relationships/slide" Target="slides/slide8.xml"/><Relationship Id="rId36" Type="http://schemas.openxmlformats.org/officeDocument/2006/relationships/font" Target="fonts/OpenSans-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" name="Google Shape;4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9d56f05e4d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g39d56f05e4d_0_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9d56f05e4d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9d56f05e4d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9d56f05e4d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9d56f05e4d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9d56f05e4d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9d56f05e4d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9d56f05e4d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9d56f05e4d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9d56f05e4d_0_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" name="Google Shape;169;g39d56f05e4d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39d56f05e4d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" name="Google Shape;48;g39d56f05e4d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9d56f05e4d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9d56f05e4d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9d56f05e4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9d56f05e4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9d56f05e4d_0_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" name="Google Shape;75;g39d56f05e4d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9d56f05e4d_0_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" name="Google Shape;83;g39d56f05e4d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9d56f05e4d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9d56f05e4d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8647f1382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8647f1382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9d56f05e4d_0_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g39d56f05e4d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4.jpg"/><Relationship Id="rId4" Type="http://schemas.openxmlformats.org/officeDocument/2006/relationships/image" Target="../media/image8.jpg"/><Relationship Id="rId5" Type="http://schemas.openxmlformats.org/officeDocument/2006/relationships/image" Target="../media/image1.png"/><Relationship Id="rId6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6313" y="1699297"/>
            <a:ext cx="6216117" cy="2067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118210" y="3618186"/>
            <a:ext cx="4043667" cy="15285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58008" y="-1"/>
            <a:ext cx="2785992" cy="201511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4092296" y="1476329"/>
            <a:ext cx="5063603" cy="367583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6599" y="-10906"/>
            <a:ext cx="9152384" cy="5161407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823" y="3983624"/>
            <a:ext cx="2054172" cy="1131386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4300773" y="-762121"/>
            <a:ext cx="4091400" cy="56106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b="672" l="54016" r="11355" t="36081"/>
          <a:stretch/>
        </p:blipFill>
        <p:spPr>
          <a:xfrm rot="-5400000">
            <a:off x="4344520" y="3615007"/>
            <a:ext cx="1289700" cy="17751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/>
          <p:nvPr>
            <p:ph type="title"/>
          </p:nvPr>
        </p:nvSpPr>
        <p:spPr>
          <a:xfrm>
            <a:off x="132035" y="131953"/>
            <a:ext cx="4617900" cy="29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Medium"/>
              <a:buNone/>
              <a:defRPr b="0" i="0" sz="60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9144000" cy="77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3775" y="83742"/>
            <a:ext cx="1520926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333" y="4930953"/>
            <a:ext cx="9145200" cy="21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7699248" y="4930953"/>
            <a:ext cx="1444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1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3"/>
          <p:cNvSpPr txBox="1"/>
          <p:nvPr>
            <p:ph idx="1" type="body"/>
          </p:nvPr>
        </p:nvSpPr>
        <p:spPr>
          <a:xfrm>
            <a:off x="243175" y="1168900"/>
            <a:ext cx="8621700" cy="3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❖"/>
              <a:defRPr b="0" i="0" sz="21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▪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23850" lvl="2" marL="1371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o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23850" lvl="5" marL="27432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23850" lvl="6" marL="3200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23850" lvl="7" marL="3657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23850" lvl="8" marL="4114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9" name="Google Shape;29;p3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 Medium"/>
              <a:buNone/>
              <a:defRPr b="0" i="0" sz="33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3"/>
          <p:cNvSpPr txBox="1"/>
          <p:nvPr/>
        </p:nvSpPr>
        <p:spPr>
          <a:xfrm>
            <a:off x="-40725" y="4872750"/>
            <a:ext cx="34890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39th CEOS Plenary, 4-6 November 2025</a:t>
            </a:r>
            <a:endParaRPr b="1" i="0" sz="11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9144000" cy="77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3775" y="83742"/>
            <a:ext cx="1520926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333" y="4930953"/>
            <a:ext cx="9145200" cy="21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/>
          <p:nvPr/>
        </p:nvSpPr>
        <p:spPr>
          <a:xfrm>
            <a:off x="7699248" y="4930953"/>
            <a:ext cx="1444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1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" name="Google Shape;38;p4"/>
          <p:cNvSpPr txBox="1"/>
          <p:nvPr>
            <p:ph type="title"/>
          </p:nvPr>
        </p:nvSpPr>
        <p:spPr>
          <a:xfrm>
            <a:off x="132036" y="131954"/>
            <a:ext cx="70404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 Medium"/>
              <a:buNone/>
              <a:defRPr b="0" i="0" sz="33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Google Shape;39;p4"/>
          <p:cNvSpPr txBox="1"/>
          <p:nvPr/>
        </p:nvSpPr>
        <p:spPr>
          <a:xfrm>
            <a:off x="-40725" y="4872750"/>
            <a:ext cx="34890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39th CEOS Plenary, 4-6 November 2025</a:t>
            </a:r>
            <a:endParaRPr b="1" i="0" sz="11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9144000" cy="77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43775" y="83742"/>
            <a:ext cx="1520926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333" y="4930953"/>
            <a:ext cx="9145200" cy="21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png"/><Relationship Id="rId4" Type="http://schemas.openxmlformats.org/officeDocument/2006/relationships/image" Target="../media/image30.png"/><Relationship Id="rId5" Type="http://schemas.openxmlformats.org/officeDocument/2006/relationships/image" Target="../media/image11.png"/><Relationship Id="rId6" Type="http://schemas.openxmlformats.org/officeDocument/2006/relationships/image" Target="../media/image29.png"/><Relationship Id="rId7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drive.google.com/file/d/1J_NyHLBtHz00F3IaSgbXqREUoJzPi1B9/view" TargetMode="External"/><Relationship Id="rId4" Type="http://schemas.openxmlformats.org/officeDocument/2006/relationships/image" Target="../media/image1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Relationship Id="rId4" Type="http://schemas.openxmlformats.org/officeDocument/2006/relationships/image" Target="../media/image15.jpg"/><Relationship Id="rId5" Type="http://schemas.openxmlformats.org/officeDocument/2006/relationships/image" Target="../media/image13.png"/><Relationship Id="rId6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storymaps.arcgis.com/stories/ddeb90ab01a24e42a32f16a281ed8575" TargetMode="External"/><Relationship Id="rId4" Type="http://schemas.openxmlformats.org/officeDocument/2006/relationships/hyperlink" Target="https://storymaps.arcgis.com/stories/51398e46ae8140989357457a5d7aee45" TargetMode="External"/><Relationship Id="rId5" Type="http://schemas.openxmlformats.org/officeDocument/2006/relationships/hyperlink" Target="https://storymaps.arcgis.com/stories/7be48431b89544acb985c1dad6179b19" TargetMode="External"/><Relationship Id="rId6" Type="http://schemas.openxmlformats.org/officeDocument/2006/relationships/hyperlink" Target="http://storymaps.arcgis.com/stories/fa3c4779cb28427b84e86e235ec9f35e" TargetMode="External"/><Relationship Id="rId7" Type="http://schemas.openxmlformats.org/officeDocument/2006/relationships/image" Target="../media/image19.png"/><Relationship Id="rId8" Type="http://schemas.openxmlformats.org/officeDocument/2006/relationships/image" Target="../media/image27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20.png"/><Relationship Id="rId10" Type="http://schemas.openxmlformats.org/officeDocument/2006/relationships/hyperlink" Target="https://ceos.org/news/common-dictionary/" TargetMode="External"/><Relationship Id="rId13" Type="http://schemas.openxmlformats.org/officeDocument/2006/relationships/image" Target="../media/image16.png"/><Relationship Id="rId12" Type="http://schemas.openxmlformats.org/officeDocument/2006/relationships/hyperlink" Target="https://ceos.org/news/ghg-common-practice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Relationship Id="rId4" Type="http://schemas.openxmlformats.org/officeDocument/2006/relationships/hyperlink" Target="https://ceos.org/news/avhrr-data-recovery/" TargetMode="External"/><Relationship Id="rId9" Type="http://schemas.openxmlformats.org/officeDocument/2006/relationships/image" Target="../media/image23.png"/><Relationship Id="rId5" Type="http://schemas.openxmlformats.org/officeDocument/2006/relationships/image" Target="../media/image12.png"/><Relationship Id="rId6" Type="http://schemas.openxmlformats.org/officeDocument/2006/relationships/hyperlink" Target="https://ceos.org/news/wgiss-cda-2025/" TargetMode="External"/><Relationship Id="rId7" Type="http://schemas.openxmlformats.org/officeDocument/2006/relationships/image" Target="../media/image14.png"/><Relationship Id="rId8" Type="http://schemas.openxmlformats.org/officeDocument/2006/relationships/hyperlink" Target="https://ceos.org/news/great-western-woodlands/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2.png"/><Relationship Id="rId4" Type="http://schemas.openxmlformats.org/officeDocument/2006/relationships/image" Target="../media/image36.png"/><Relationship Id="rId5" Type="http://schemas.openxmlformats.org/officeDocument/2006/relationships/image" Target="../media/image34.png"/><Relationship Id="rId6" Type="http://schemas.openxmlformats.org/officeDocument/2006/relationships/image" Target="../media/image25.png"/><Relationship Id="rId7" Type="http://schemas.openxmlformats.org/officeDocument/2006/relationships/image" Target="../media/image3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Relationship Id="rId4" Type="http://schemas.openxmlformats.org/officeDocument/2006/relationships/image" Target="../media/image17.png"/><Relationship Id="rId5" Type="http://schemas.openxmlformats.org/officeDocument/2006/relationships/image" Target="../media/image2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/>
          <p:nvPr/>
        </p:nvSpPr>
        <p:spPr>
          <a:xfrm>
            <a:off x="4252225" y="3103950"/>
            <a:ext cx="4833000" cy="19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rgbClr val="33445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lang="en" sz="1700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Dave Borges, NASA</a:t>
            </a:r>
            <a:endParaRPr b="0" i="0" sz="9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Agenda Item </a:t>
            </a:r>
            <a:r>
              <a:rPr b="1" lang="en" sz="1700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9.2</a:t>
            </a:r>
            <a:endParaRPr b="0" i="0" sz="9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39th CEOS Plenary</a:t>
            </a:r>
            <a:endParaRPr b="1" i="0" sz="1700" u="none" cap="none" strike="noStrike">
              <a:solidFill>
                <a:srgbClr val="33445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Bath, United Kingdom</a:t>
            </a:r>
            <a:endParaRPr b="1" i="0" sz="1700" u="none" cap="none" strike="noStrike">
              <a:solidFill>
                <a:srgbClr val="33445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4th - 6th November, 2025</a:t>
            </a:r>
            <a:endParaRPr b="1" i="0" sz="1700" u="none" cap="none" strike="noStrike">
              <a:solidFill>
                <a:srgbClr val="33445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" name="Google Shape;45;p5"/>
          <p:cNvSpPr txBox="1"/>
          <p:nvPr/>
        </p:nvSpPr>
        <p:spPr>
          <a:xfrm>
            <a:off x="58775" y="67050"/>
            <a:ext cx="66963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" sz="4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CEOS Communications</a:t>
            </a:r>
            <a:endParaRPr sz="4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" sz="4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Team</a:t>
            </a:r>
            <a:endParaRPr sz="4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" sz="4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Update</a:t>
            </a:r>
            <a:endParaRPr sz="4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1" sz="11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4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/>
              <a:t>Target Audiences</a:t>
            </a:r>
            <a:endParaRPr/>
          </a:p>
        </p:txBody>
      </p:sp>
      <p:sp>
        <p:nvSpPr>
          <p:cNvPr id="137" name="Google Shape;137;p14"/>
          <p:cNvSpPr txBox="1"/>
          <p:nvPr>
            <p:ph idx="1" type="body"/>
          </p:nvPr>
        </p:nvSpPr>
        <p:spPr>
          <a:xfrm>
            <a:off x="227225" y="966425"/>
            <a:ext cx="4909200" cy="3627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00"/>
              <a:buChar char="❖"/>
            </a:pPr>
            <a:r>
              <a:rPr lang="en" sz="1700"/>
              <a:t>Understanding your target audience is key for effective communications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00"/>
              <a:buChar char="❖"/>
            </a:pPr>
            <a:r>
              <a:rPr lang="en" sz="1700"/>
              <a:t>Comms Team encourages </a:t>
            </a:r>
            <a:r>
              <a:rPr b="1" lang="en" sz="1700"/>
              <a:t>all CEOS entities</a:t>
            </a:r>
            <a:r>
              <a:rPr lang="en" sz="1700"/>
              <a:t> to consider target audience when creating new pieces of work</a:t>
            </a:r>
            <a:endParaRPr sz="1700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" sz="1400"/>
              <a:t>Who are you doing this for? How will they </a:t>
            </a:r>
            <a:r>
              <a:rPr lang="en" sz="1400"/>
              <a:t>receive</a:t>
            </a:r>
            <a:r>
              <a:rPr lang="en" sz="1400"/>
              <a:t> it?</a:t>
            </a:r>
            <a:endParaRPr sz="1400"/>
          </a:p>
          <a:p>
            <a:pPr indent="-3365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00"/>
              <a:buChar char="❖"/>
            </a:pPr>
            <a:r>
              <a:rPr lang="en" sz="1700"/>
              <a:t>Aiming to be more specific with the target audiences defined in the 2026-2027 Communications Strategy</a:t>
            </a:r>
            <a:endParaRPr sz="1700"/>
          </a:p>
        </p:txBody>
      </p:sp>
      <p:pic>
        <p:nvPicPr>
          <p:cNvPr id="138" name="Google Shape;13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5950" y="1134250"/>
            <a:ext cx="3292250" cy="329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5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Target Audiences</a:t>
            </a:r>
            <a:endParaRPr/>
          </a:p>
        </p:txBody>
      </p:sp>
      <p:graphicFrame>
        <p:nvGraphicFramePr>
          <p:cNvPr id="144" name="Google Shape;144;p15"/>
          <p:cNvGraphicFramePr/>
          <p:nvPr/>
        </p:nvGraphicFramePr>
        <p:xfrm>
          <a:off x="1533525" y="1412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{67AC000D-D239-4D8A-9FCE-310B29C9D0D6}</a:tableStyleId>
              </a:tblPr>
              <a:tblGrid>
                <a:gridCol w="1047750"/>
                <a:gridCol w="2381250"/>
                <a:gridCol w="2647950"/>
              </a:tblGrid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Audience Group</a:t>
                      </a:r>
                      <a:endParaRPr b="1"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CEOS Principals</a:t>
                      </a:r>
                      <a:endParaRPr b="1"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CEOS Working Teams</a:t>
                      </a:r>
                      <a:endParaRPr b="1"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Description</a:t>
                      </a:r>
                      <a:endParaRPr b="1"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Nominated individuals from each CEOS Member or Associate who are executive officials. Responsible for making all major decisions within CEOS, including on leadership, organisation structure, and work plan items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Working Groups, Virtual Constellations, Ad-hoc teams and other entities in CEOS. Formed of experts in their specific topic, and often include individuals who are leading programmes within their organisation. 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Goals</a:t>
                      </a:r>
                      <a:endParaRPr b="1"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Provide overview of CEOS work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Share information to help decision making within agencies, including mission planning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Share cross-cutting work between teams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Topic-specific items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Methods</a:t>
                      </a:r>
                      <a:endParaRPr b="1"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CEOS mailing lists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Email, social media, news posts, CEOS Communications Quarterly Revisit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sp>
        <p:nvSpPr>
          <p:cNvPr id="145" name="Google Shape;145;p15"/>
          <p:cNvSpPr txBox="1"/>
          <p:nvPr/>
        </p:nvSpPr>
        <p:spPr>
          <a:xfrm>
            <a:off x="3229350" y="894675"/>
            <a:ext cx="268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Internal CEOS Audiences</a:t>
            </a:r>
            <a:endParaRPr b="1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6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Target Audiences</a:t>
            </a:r>
            <a:endParaRPr/>
          </a:p>
        </p:txBody>
      </p:sp>
      <p:sp>
        <p:nvSpPr>
          <p:cNvPr id="151" name="Google Shape;151;p16"/>
          <p:cNvSpPr txBox="1"/>
          <p:nvPr/>
        </p:nvSpPr>
        <p:spPr>
          <a:xfrm>
            <a:off x="3229350" y="805513"/>
            <a:ext cx="268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External</a:t>
            </a:r>
            <a:r>
              <a:rPr b="1" lang="en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 CEOS Audiences</a:t>
            </a:r>
            <a:endParaRPr b="1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152" name="Google Shape;152;p16"/>
          <p:cNvGraphicFramePr/>
          <p:nvPr/>
        </p:nvGraphicFramePr>
        <p:xfrm>
          <a:off x="232050" y="1294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{67AC000D-D239-4D8A-9FCE-310B29C9D0D6}</a:tableStyleId>
              </a:tblPr>
              <a:tblGrid>
                <a:gridCol w="1861200"/>
                <a:gridCol w="2199800"/>
                <a:gridCol w="2229700"/>
                <a:gridCol w="2389175"/>
              </a:tblGrid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Audience Group</a:t>
                      </a:r>
                      <a:endParaRPr b="1"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Data Providers &amp; Distributors</a:t>
                      </a:r>
                      <a:endParaRPr b="1"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Data Users</a:t>
                      </a:r>
                      <a:endParaRPr b="1"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Decision Makers</a:t>
                      </a:r>
                      <a:endParaRPr b="1"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Description</a:t>
                      </a:r>
                      <a:endParaRPr b="1"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Technical space agency staff, as well as commercial satellite operators and data providers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Experts who use and analyse satellite data to gain insights into the Earth’s environment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Use the results of analysis of EO data to make decisions regarding policies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Goals</a:t>
                      </a:r>
                      <a:endParaRPr b="1"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Share knowledge about best practices and other technical work developed by CEOS groups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Share information about data products produced by CEOS agencies and new applications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Promote the use of space-based EO to support global agendas,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climate insights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Level of understanding of EO data</a:t>
                      </a:r>
                      <a:endParaRPr b="1"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High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Medium 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Low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/>
                </a:tc>
              </a:tr>
              <a:tr h="333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Methods</a:t>
                      </a:r>
                      <a:endParaRPr b="1"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News posts,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Exhibition booth interactions, community events (e.g. VH-RODA, JACIE)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News posts, Exhibition booth interactions, scientific community events (e.g. IGARSS, LPS, GEO Global Forum)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Connections through agencies, briefing packs for delegates at UN meetings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Relevant Social Media Accounts</a:t>
                      </a:r>
                      <a:endParaRPr b="1"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Space Agencies, commercial data providers 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Thematic groups, e.g. GEO initiatives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UN bodies (UNFCCC, UNCBD, etc.)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7"/>
          <p:cNvSpPr txBox="1"/>
          <p:nvPr>
            <p:ph idx="1" type="body"/>
          </p:nvPr>
        </p:nvSpPr>
        <p:spPr>
          <a:xfrm>
            <a:off x="90250" y="796700"/>
            <a:ext cx="5323200" cy="3675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Char char="❖"/>
            </a:pPr>
            <a:r>
              <a:rPr lang="en" sz="1600"/>
              <a:t>A campaign is a targeted series of communications, with specific goals and audiences in mind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Char char="❖"/>
            </a:pPr>
            <a:r>
              <a:rPr lang="en" sz="1600"/>
              <a:t>Build on the success of the CEOS-ARD </a:t>
            </a:r>
            <a:r>
              <a:rPr lang="en" sz="1600"/>
              <a:t>campaign</a:t>
            </a:r>
            <a:r>
              <a:rPr lang="en" sz="1600"/>
              <a:t> to gather inputs for the survey</a:t>
            </a:r>
            <a:endParaRPr sz="1600"/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▪"/>
            </a:pPr>
            <a:r>
              <a:rPr lang="en" sz="1300"/>
              <a:t>Coordinated messaging</a:t>
            </a:r>
            <a:endParaRPr sz="1300"/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▪"/>
            </a:pPr>
            <a:r>
              <a:rPr lang="en" sz="1300"/>
              <a:t>In-person presence (LPS)</a:t>
            </a:r>
            <a:endParaRPr sz="1300"/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▪"/>
            </a:pPr>
            <a:r>
              <a:rPr lang="en" sz="1300"/>
              <a:t>Coordinated branding across slides &amp; social media</a:t>
            </a:r>
            <a:endParaRPr sz="1300"/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Char char="❖"/>
            </a:pPr>
            <a:r>
              <a:rPr lang="en" sz="1600"/>
              <a:t>For 2026, working to define campaigns for:</a:t>
            </a:r>
            <a:endParaRPr sz="1600"/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▪"/>
            </a:pPr>
            <a:r>
              <a:rPr b="1" lang="en" sz="1300"/>
              <a:t>Interoperability</a:t>
            </a:r>
            <a:endParaRPr b="1" sz="1300"/>
          </a:p>
          <a:p>
            <a:pPr indent="-3111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o"/>
            </a:pPr>
            <a:r>
              <a:rPr lang="en" sz="1300"/>
              <a:t>Alignment with CEOS Chair and SIT Chair themes</a:t>
            </a:r>
            <a:endParaRPr sz="1300"/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▪"/>
            </a:pPr>
            <a:r>
              <a:rPr b="1" lang="en" sz="1300"/>
              <a:t>Water Quality Workshop</a:t>
            </a:r>
            <a:endParaRPr b="1" sz="1300"/>
          </a:p>
          <a:p>
            <a:pPr indent="-3111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o"/>
            </a:pPr>
            <a:r>
              <a:rPr lang="en" sz="1300"/>
              <a:t>Promotion in the lead up, and highlighting outcomes</a:t>
            </a:r>
            <a:endParaRPr sz="1300"/>
          </a:p>
        </p:txBody>
      </p:sp>
      <p:sp>
        <p:nvSpPr>
          <p:cNvPr id="158" name="Google Shape;158;p17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Campaigns</a:t>
            </a:r>
            <a:endParaRPr/>
          </a:p>
        </p:txBody>
      </p:sp>
      <p:graphicFrame>
        <p:nvGraphicFramePr>
          <p:cNvPr id="159" name="Google Shape;159;p17"/>
          <p:cNvGraphicFramePr/>
          <p:nvPr/>
        </p:nvGraphicFramePr>
        <p:xfrm>
          <a:off x="5518875" y="1189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{67AC000D-D239-4D8A-9FCE-310B29C9D0D6}</a:tableStyleId>
              </a:tblPr>
              <a:tblGrid>
                <a:gridCol w="915650"/>
                <a:gridCol w="2616850"/>
              </a:tblGrid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Goals</a:t>
                      </a:r>
                      <a:endParaRPr b="1"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e.g. Encourage stakeholders to provide feedback on CEOS-ARD via the survey</a:t>
                      </a:r>
                      <a:endParaRPr i="1"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>
                    <a:solidFill>
                      <a:schemeClr val="lt2"/>
                    </a:solidFill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Target Audience</a:t>
                      </a:r>
                      <a:endParaRPr b="1"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e.g. Data providers and users</a:t>
                      </a:r>
                      <a:endParaRPr i="1"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>
                    <a:solidFill>
                      <a:schemeClr val="lt2"/>
                    </a:solidFill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Tagline</a:t>
                      </a:r>
                      <a:endParaRPr b="1"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e.g. “We’re building better ARD. Tell us what better looks like.”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>
                    <a:solidFill>
                      <a:schemeClr val="lt2"/>
                    </a:solidFill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Key Messages</a:t>
                      </a:r>
                      <a:endParaRPr b="1"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e.g. “</a:t>
                      </a:r>
                      <a:r>
                        <a:rPr i="1" lang="en" sz="11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Help Shape the Future of CEOS-ARD”</a:t>
                      </a:r>
                      <a:endParaRPr i="1"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>
                    <a:solidFill>
                      <a:schemeClr val="lt2"/>
                    </a:solidFill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Methods</a:t>
                      </a:r>
                      <a:endParaRPr b="1"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e.g. CEOS social media channels, Targeted emails, CEOS-ARD newsletter mailing list 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>
                    <a:solidFill>
                      <a:schemeClr val="lt2"/>
                    </a:solidFill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Materials</a:t>
                      </a:r>
                      <a:endParaRPr b="1"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e.g. Slide deck, image cards for social media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sp>
        <p:nvSpPr>
          <p:cNvPr id="160" name="Google Shape;160;p17"/>
          <p:cNvSpPr txBox="1"/>
          <p:nvPr/>
        </p:nvSpPr>
        <p:spPr>
          <a:xfrm>
            <a:off x="5789925" y="846800"/>
            <a:ext cx="2990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latin typeface="Montserrat SemiBold"/>
                <a:ea typeface="Montserrat SemiBold"/>
                <a:cs typeface="Montserrat SemiBold"/>
                <a:sym typeface="Montserrat SemiBold"/>
              </a:rPr>
              <a:t>Campaign definition template</a:t>
            </a:r>
            <a:endParaRPr i="1" sz="11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8"/>
          <p:cNvSpPr txBox="1"/>
          <p:nvPr>
            <p:ph idx="1" type="body"/>
          </p:nvPr>
        </p:nvSpPr>
        <p:spPr>
          <a:xfrm>
            <a:off x="243175" y="1168900"/>
            <a:ext cx="8621700" cy="1196100"/>
          </a:xfrm>
          <a:prstGeom prst="rect">
            <a:avLst/>
          </a:prstGeom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CEOS Agencies and entities are invited to review the proposed target audiences and 2026 campaigns, to be included in the 2026-2027 CEOS Communications Strategy. </a:t>
            </a:r>
            <a:endParaRPr/>
          </a:p>
        </p:txBody>
      </p:sp>
      <p:sp>
        <p:nvSpPr>
          <p:cNvPr id="166" name="Google Shape;166;p18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Proposed Action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9"/>
          <p:cNvSpPr/>
          <p:nvPr/>
        </p:nvSpPr>
        <p:spPr>
          <a:xfrm>
            <a:off x="2575463" y="2894663"/>
            <a:ext cx="3993000" cy="1860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19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/>
              <a:t>Engage with CEOS</a:t>
            </a:r>
            <a:endParaRPr/>
          </a:p>
        </p:txBody>
      </p:sp>
      <p:sp>
        <p:nvSpPr>
          <p:cNvPr id="173" name="Google Shape;173;p19"/>
          <p:cNvSpPr txBox="1"/>
          <p:nvPr>
            <p:ph idx="1" type="body"/>
          </p:nvPr>
        </p:nvSpPr>
        <p:spPr>
          <a:xfrm>
            <a:off x="272500" y="1979075"/>
            <a:ext cx="1906200" cy="6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rPr lang="en" sz="1700"/>
              <a:t>X/Twitter: @CEOSdotORG</a:t>
            </a:r>
            <a:endParaRPr sz="1700"/>
          </a:p>
        </p:txBody>
      </p:sp>
      <p:sp>
        <p:nvSpPr>
          <p:cNvPr id="174" name="Google Shape;174;p19"/>
          <p:cNvSpPr txBox="1"/>
          <p:nvPr>
            <p:ph idx="1" type="body"/>
          </p:nvPr>
        </p:nvSpPr>
        <p:spPr>
          <a:xfrm>
            <a:off x="2373929" y="2027856"/>
            <a:ext cx="22302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rPr lang="en" sz="1700"/>
              <a:t>Facebook: @socialceos</a:t>
            </a:r>
            <a:endParaRPr sz="1700"/>
          </a:p>
        </p:txBody>
      </p:sp>
      <p:sp>
        <p:nvSpPr>
          <p:cNvPr id="175" name="Google Shape;175;p19"/>
          <p:cNvSpPr txBox="1"/>
          <p:nvPr>
            <p:ph idx="1" type="body"/>
          </p:nvPr>
        </p:nvSpPr>
        <p:spPr>
          <a:xfrm>
            <a:off x="4487582" y="2027857"/>
            <a:ext cx="23352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rPr lang="en" sz="1700"/>
              <a:t>LinkedIn: @CEOSdotORG</a:t>
            </a:r>
            <a:endParaRPr sz="1700"/>
          </a:p>
        </p:txBody>
      </p:sp>
      <p:pic>
        <p:nvPicPr>
          <p:cNvPr id="176" name="Google Shape;17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0088" y="996833"/>
            <a:ext cx="1830976" cy="91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31295" y="996831"/>
            <a:ext cx="915500" cy="91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97425" y="996831"/>
            <a:ext cx="915500" cy="91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63550" y="1137548"/>
            <a:ext cx="915500" cy="634071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9"/>
          <p:cNvSpPr txBox="1"/>
          <p:nvPr>
            <p:ph idx="1" type="body"/>
          </p:nvPr>
        </p:nvSpPr>
        <p:spPr>
          <a:xfrm>
            <a:off x="6653708" y="2027857"/>
            <a:ext cx="23352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rPr lang="en" sz="1700"/>
              <a:t>YouTube: @CEOSdotORG</a:t>
            </a:r>
            <a:endParaRPr sz="1700"/>
          </a:p>
        </p:txBody>
      </p:sp>
      <p:pic>
        <p:nvPicPr>
          <p:cNvPr id="181" name="Google Shape;181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042485" y="3060338"/>
            <a:ext cx="1003781" cy="1003781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9"/>
          <p:cNvSpPr txBox="1"/>
          <p:nvPr/>
        </p:nvSpPr>
        <p:spPr>
          <a:xfrm>
            <a:off x="4560786" y="4064119"/>
            <a:ext cx="19671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Sign up!</a:t>
            </a:r>
            <a:endParaRPr b="1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http://eepurl.com/ij_2z1</a:t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3" name="Google Shape;183;p19"/>
          <p:cNvSpPr txBox="1"/>
          <p:nvPr>
            <p:ph idx="1" type="body"/>
          </p:nvPr>
        </p:nvSpPr>
        <p:spPr>
          <a:xfrm>
            <a:off x="2616047" y="3009056"/>
            <a:ext cx="2280300" cy="13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rPr b="1" lang="en" sz="1700"/>
              <a:t>CEOS Communications Quarterly Revisit</a:t>
            </a:r>
            <a:endParaRPr b="1" sz="1700"/>
          </a:p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rPr i="1" lang="en" sz="1000"/>
              <a:t>Quarterly Newsletter Mailing list</a:t>
            </a:r>
            <a:endParaRPr i="1" sz="1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/>
          <p:nvPr>
            <p:ph idx="1" type="body"/>
          </p:nvPr>
        </p:nvSpPr>
        <p:spPr>
          <a:xfrm>
            <a:off x="243175" y="942500"/>
            <a:ext cx="5913900" cy="3723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00"/>
              <a:buChar char="❖"/>
            </a:pPr>
            <a:r>
              <a:rPr lang="en" sz="1700"/>
              <a:t>SEO leads CEOS Communications Team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00"/>
              <a:buChar char="❖"/>
            </a:pPr>
            <a:r>
              <a:rPr lang="en" sz="1700"/>
              <a:t>Website </a:t>
            </a:r>
            <a:r>
              <a:rPr lang="en" sz="1700"/>
              <a:t>maintenance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00"/>
              <a:buChar char="❖"/>
            </a:pPr>
            <a:r>
              <a:rPr lang="en" sz="1700"/>
              <a:t>Social media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00"/>
              <a:buChar char="❖"/>
            </a:pPr>
            <a:r>
              <a:rPr lang="en" sz="1700"/>
              <a:t>Outreach (e.g. Exhibition Booths)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00"/>
              <a:buChar char="❖"/>
            </a:pPr>
            <a:r>
              <a:rPr lang="en" sz="1700"/>
              <a:t>Supported by small CEOS Comms Team:</a:t>
            </a:r>
            <a:endParaRPr sz="1700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" sz="1400"/>
              <a:t>CEOS Executive Officer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" sz="1400"/>
              <a:t>JAXA Newsletter Team (Toshi Kamei,</a:t>
            </a:r>
            <a:r>
              <a:rPr lang="en" sz="1400"/>
              <a:t>Satoshi Uenuma</a:t>
            </a:r>
            <a:r>
              <a:rPr lang="en" sz="1400"/>
              <a:t>)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" sz="1400"/>
              <a:t>Chris Barnes (USGS)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" sz="1400"/>
              <a:t>Marie-Claire Greening (ESA)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" sz="1400"/>
              <a:t>Adria Schwarber &amp; Mary Ann Kutny (NOAA)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" sz="1400"/>
              <a:t>Flora Kerblat (CSIRO)</a:t>
            </a:r>
            <a:endParaRPr sz="1400"/>
          </a:p>
        </p:txBody>
      </p:sp>
      <p:sp>
        <p:nvSpPr>
          <p:cNvPr id="51" name="Google Shape;51;p6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CEOS Communications</a:t>
            </a:r>
            <a:endParaRPr/>
          </a:p>
        </p:txBody>
      </p:sp>
      <p:sp>
        <p:nvSpPr>
          <p:cNvPr id="52" name="Google Shape;52;p6"/>
          <p:cNvSpPr txBox="1"/>
          <p:nvPr>
            <p:ph idx="1" type="body"/>
          </p:nvPr>
        </p:nvSpPr>
        <p:spPr>
          <a:xfrm>
            <a:off x="6648632" y="3826082"/>
            <a:ext cx="23352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rPr lang="en" sz="1700"/>
              <a:t>@CEOSdotORG</a:t>
            </a:r>
            <a:endParaRPr sz="1700"/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58475" y="2795056"/>
            <a:ext cx="915500" cy="915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6"/>
          <p:cNvSpPr txBox="1"/>
          <p:nvPr>
            <p:ph idx="1" type="body"/>
          </p:nvPr>
        </p:nvSpPr>
        <p:spPr>
          <a:xfrm>
            <a:off x="6648632" y="2096482"/>
            <a:ext cx="23352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rPr lang="en" sz="1700"/>
              <a:t>ceos.org</a:t>
            </a:r>
            <a:endParaRPr sz="1700"/>
          </a:p>
        </p:txBody>
      </p:sp>
      <p:pic>
        <p:nvPicPr>
          <p:cNvPr id="55" name="Google Shape;55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58475" y="1123375"/>
            <a:ext cx="915500" cy="91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 txBox="1"/>
          <p:nvPr>
            <p:ph idx="1" type="body"/>
          </p:nvPr>
        </p:nvSpPr>
        <p:spPr>
          <a:xfrm>
            <a:off x="243175" y="1168900"/>
            <a:ext cx="8621700" cy="3497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7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" name="Google Shape;62;p7" title="9.2_CEOS-Fleet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Living Planet Symposium</a:t>
            </a:r>
            <a:endParaRPr/>
          </a:p>
        </p:txBody>
      </p:sp>
      <p:sp>
        <p:nvSpPr>
          <p:cNvPr id="68" name="Google Shape;68;p8"/>
          <p:cNvSpPr txBox="1"/>
          <p:nvPr/>
        </p:nvSpPr>
        <p:spPr>
          <a:xfrm>
            <a:off x="264275" y="853200"/>
            <a:ext cx="4909500" cy="13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❖"/>
            </a:pPr>
            <a:r>
              <a:rPr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LPS Booth - thank</a:t>
            </a: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 you</a:t>
            </a:r>
            <a:r>
              <a:rPr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ESA!</a:t>
            </a:r>
            <a:endParaRPr sz="1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❖"/>
            </a:pPr>
            <a:r>
              <a:rPr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CEOS-ARD highlighted</a:t>
            </a:r>
            <a:endParaRPr sz="1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❖"/>
            </a:pPr>
            <a:r>
              <a:rPr lang="en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Q&amp;A’s hosted throughout the week</a:t>
            </a:r>
            <a:endParaRPr sz="1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9" name="Google Shape;6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0451" y="885101"/>
            <a:ext cx="3346523" cy="251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8"/>
          <p:cNvPicPr preferRelativeResize="0"/>
          <p:nvPr/>
        </p:nvPicPr>
        <p:blipFill rotWithShape="1">
          <a:blip r:embed="rId4">
            <a:alphaModFix/>
          </a:blip>
          <a:srcRect b="0" l="15948" r="20764" t="22744"/>
          <a:stretch/>
        </p:blipFill>
        <p:spPr>
          <a:xfrm>
            <a:off x="6874643" y="2905811"/>
            <a:ext cx="2102604" cy="1712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1273" y="2269631"/>
            <a:ext cx="4942510" cy="2427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8"/>
          <p:cNvPicPr preferRelativeResize="0"/>
          <p:nvPr/>
        </p:nvPicPr>
        <p:blipFill rotWithShape="1">
          <a:blip r:embed="rId6">
            <a:alphaModFix/>
          </a:blip>
          <a:srcRect b="0" l="0" r="0" t="26788"/>
          <a:stretch/>
        </p:blipFill>
        <p:spPr>
          <a:xfrm>
            <a:off x="4739444" y="3621434"/>
            <a:ext cx="2329527" cy="12841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9"/>
          <p:cNvSpPr txBox="1"/>
          <p:nvPr>
            <p:ph idx="1" type="body"/>
          </p:nvPr>
        </p:nvSpPr>
        <p:spPr>
          <a:xfrm>
            <a:off x="183431" y="887813"/>
            <a:ext cx="3536700" cy="24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11150" lvl="0" marL="3429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300"/>
              <a:buChar char="❖"/>
            </a:pPr>
            <a:r>
              <a:rPr lang="en" sz="2300"/>
              <a:t>Esri Storymaps - interactive articles highlighting CEOS tools and services:</a:t>
            </a:r>
            <a:endParaRPr sz="2300"/>
          </a:p>
          <a:p>
            <a:pPr indent="-29210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" sz="2000" u="sng">
                <a:solidFill>
                  <a:schemeClr val="hlink"/>
                </a:solidFill>
                <a:hlinkClick r:id="rId3"/>
              </a:rPr>
              <a:t>RadCalNet</a:t>
            </a:r>
            <a:endParaRPr sz="2000"/>
          </a:p>
          <a:p>
            <a:pPr indent="-29210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" sz="2000" u="sng">
                <a:solidFill>
                  <a:schemeClr val="hlink"/>
                </a:solidFill>
                <a:hlinkClick r:id="rId4"/>
              </a:rPr>
              <a:t>SARCalNet</a:t>
            </a:r>
            <a:endParaRPr sz="2000"/>
          </a:p>
          <a:p>
            <a:pPr indent="-29210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" sz="2000" u="sng">
                <a:solidFill>
                  <a:schemeClr val="hlink"/>
                </a:solidFill>
                <a:hlinkClick r:id="rId5"/>
              </a:rPr>
              <a:t>EO Support Sheets</a:t>
            </a:r>
            <a:endParaRPr sz="2000"/>
          </a:p>
          <a:p>
            <a:pPr indent="-29210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" sz="2000" u="sng">
                <a:solidFill>
                  <a:schemeClr val="hlink"/>
                </a:solidFill>
                <a:hlinkClick r:id="rId6"/>
              </a:rPr>
              <a:t>Impact of CEOS</a:t>
            </a:r>
            <a:endParaRPr sz="2000"/>
          </a:p>
        </p:txBody>
      </p:sp>
      <p:pic>
        <p:nvPicPr>
          <p:cNvPr id="78" name="Google Shape;78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866682" y="887812"/>
            <a:ext cx="4995543" cy="2070900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5400000" dist="14288">
              <a:srgbClr val="000000">
                <a:alpha val="49800"/>
              </a:srgbClr>
            </a:outerShdw>
          </a:effectLst>
        </p:spPr>
      </p:pic>
      <p:sp>
        <p:nvSpPr>
          <p:cNvPr id="79" name="Google Shape;79;p9"/>
          <p:cNvSpPr txBox="1"/>
          <p:nvPr>
            <p:ph type="title"/>
          </p:nvPr>
        </p:nvSpPr>
        <p:spPr>
          <a:xfrm>
            <a:off x="99024" y="98975"/>
            <a:ext cx="6663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 sz="2900"/>
              <a:t>Interactive Content: Storymaps</a:t>
            </a:r>
            <a:endParaRPr sz="2900"/>
          </a:p>
        </p:txBody>
      </p:sp>
      <p:pic>
        <p:nvPicPr>
          <p:cNvPr id="80" name="Google Shape;80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16669" y="2329875"/>
            <a:ext cx="3067013" cy="2295771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5400000" dist="14288">
              <a:srgbClr val="000000">
                <a:alpha val="498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 txBox="1"/>
          <p:nvPr>
            <p:ph type="title"/>
          </p:nvPr>
        </p:nvSpPr>
        <p:spPr>
          <a:xfrm>
            <a:off x="99027" y="98965"/>
            <a:ext cx="52800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 sz="2900"/>
              <a:t>News Articles</a:t>
            </a:r>
            <a:endParaRPr sz="2900"/>
          </a:p>
        </p:txBody>
      </p:sp>
      <p:pic>
        <p:nvPicPr>
          <p:cNvPr id="86" name="Google Shape;8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75996" y="892772"/>
            <a:ext cx="1396269" cy="1919870"/>
          </a:xfrm>
          <a:prstGeom prst="rect">
            <a:avLst/>
          </a:prstGeom>
          <a:noFill/>
          <a:ln>
            <a:noFill/>
          </a:ln>
          <a:effectLst>
            <a:outerShdw blurRad="39971" rotWithShape="0" algn="bl" dir="5400000" dist="13324">
              <a:srgbClr val="000000">
                <a:alpha val="49800"/>
              </a:srgbClr>
            </a:outerShdw>
          </a:effectLst>
        </p:spPr>
      </p:pic>
      <p:pic>
        <p:nvPicPr>
          <p:cNvPr id="87" name="Google Shape;87;p10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19666" y="892775"/>
            <a:ext cx="1396269" cy="1919859"/>
          </a:xfrm>
          <a:prstGeom prst="rect">
            <a:avLst/>
          </a:prstGeom>
          <a:noFill/>
          <a:ln>
            <a:noFill/>
          </a:ln>
          <a:effectLst>
            <a:outerShdw blurRad="39971" rotWithShape="0" algn="bl" dir="5400000" dist="13324">
              <a:srgbClr val="000000">
                <a:alpha val="49800"/>
              </a:srgbClr>
            </a:outerShdw>
          </a:effectLst>
        </p:spPr>
      </p:pic>
      <p:pic>
        <p:nvPicPr>
          <p:cNvPr id="88" name="Google Shape;88;p10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563316" y="892772"/>
            <a:ext cx="1396269" cy="1919870"/>
          </a:xfrm>
          <a:prstGeom prst="rect">
            <a:avLst/>
          </a:prstGeom>
          <a:noFill/>
          <a:ln>
            <a:noFill/>
          </a:ln>
          <a:effectLst>
            <a:outerShdw blurRad="39971" rotWithShape="0" algn="bl" dir="5400000" dist="13324">
              <a:srgbClr val="000000">
                <a:alpha val="49800"/>
              </a:srgbClr>
            </a:outerShdw>
          </a:effectLst>
        </p:spPr>
      </p:pic>
      <p:pic>
        <p:nvPicPr>
          <p:cNvPr id="89" name="Google Shape;89;p10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650637" y="892772"/>
            <a:ext cx="1396269" cy="1919860"/>
          </a:xfrm>
          <a:prstGeom prst="rect">
            <a:avLst/>
          </a:prstGeom>
          <a:noFill/>
          <a:ln>
            <a:noFill/>
          </a:ln>
          <a:effectLst>
            <a:outerShdw blurRad="39971" rotWithShape="0" algn="bl" dir="5400000" dist="13324">
              <a:srgbClr val="000000">
                <a:alpha val="49800"/>
              </a:srgbClr>
            </a:outerShdw>
          </a:effectLst>
        </p:spPr>
      </p:pic>
      <p:pic>
        <p:nvPicPr>
          <p:cNvPr id="90" name="Google Shape;90;p10">
            <a:hlinkClick r:id="rId10"/>
          </p:cNvPr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106977" y="892775"/>
            <a:ext cx="1396269" cy="1919859"/>
          </a:xfrm>
          <a:prstGeom prst="rect">
            <a:avLst/>
          </a:prstGeom>
          <a:noFill/>
          <a:ln>
            <a:noFill/>
          </a:ln>
          <a:effectLst>
            <a:outerShdw blurRad="39971" rotWithShape="0" algn="bl" dir="5400000" dist="13324">
              <a:srgbClr val="000000">
                <a:alpha val="49800"/>
              </a:srgbClr>
            </a:outerShdw>
          </a:effectLst>
        </p:spPr>
      </p:pic>
      <p:pic>
        <p:nvPicPr>
          <p:cNvPr id="91" name="Google Shape;91;p10">
            <a:hlinkClick r:id="rId12"/>
          </p:cNvPr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94297" y="892772"/>
            <a:ext cx="1396269" cy="1919870"/>
          </a:xfrm>
          <a:prstGeom prst="rect">
            <a:avLst/>
          </a:prstGeom>
          <a:noFill/>
          <a:ln>
            <a:noFill/>
          </a:ln>
          <a:effectLst>
            <a:outerShdw blurRad="39971" rotWithShape="0" algn="bl" dir="5400000" dist="13324">
              <a:srgbClr val="000000">
                <a:alpha val="49800"/>
              </a:srgbClr>
            </a:outerShdw>
          </a:effectLst>
        </p:spPr>
      </p:pic>
      <p:sp>
        <p:nvSpPr>
          <p:cNvPr id="92" name="Google Shape;92;p10"/>
          <p:cNvSpPr txBox="1"/>
          <p:nvPr/>
        </p:nvSpPr>
        <p:spPr>
          <a:xfrm>
            <a:off x="284138" y="2883581"/>
            <a:ext cx="1115400" cy="10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28 Jan 2025</a:t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WGClimate</a:t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" name="Google Shape;93;p10"/>
          <p:cNvSpPr txBox="1"/>
          <p:nvPr/>
        </p:nvSpPr>
        <p:spPr>
          <a:xfrm>
            <a:off x="7562579" y="2919469"/>
            <a:ext cx="1223100" cy="10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29 Aug 2025</a:t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LSI-VC/OCR-VC</a:t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4" name="Google Shape;94;p10"/>
          <p:cNvSpPr txBox="1"/>
          <p:nvPr/>
        </p:nvSpPr>
        <p:spPr>
          <a:xfrm>
            <a:off x="6160106" y="2919469"/>
            <a:ext cx="1115400" cy="10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3 July 2025</a:t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WGISS</a:t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3177244" y="2919469"/>
            <a:ext cx="1255800" cy="10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17 Feb 2025</a:t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WGISS/WGCV</a:t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4703775" y="2883581"/>
            <a:ext cx="1115400" cy="10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4 Jun 2025</a:t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WGISS</a:t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" name="Google Shape;97;p10"/>
          <p:cNvSpPr txBox="1"/>
          <p:nvPr/>
        </p:nvSpPr>
        <p:spPr>
          <a:xfrm>
            <a:off x="1791113" y="2919469"/>
            <a:ext cx="11154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24 Feb 2025</a:t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Biodiversity Study Team</a:t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" name="Google Shape;98;p10"/>
          <p:cNvSpPr txBox="1"/>
          <p:nvPr/>
        </p:nvSpPr>
        <p:spPr>
          <a:xfrm>
            <a:off x="184856" y="3588550"/>
            <a:ext cx="43278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Upcoming:</a:t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3495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●"/>
            </a:pPr>
            <a:r>
              <a:rPr b="0" i="0" lang="en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Wildfire Pilot Outcomes (WGDisasters)</a:t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3495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●"/>
            </a:pPr>
            <a:r>
              <a:rPr b="0" i="0" lang="en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CDR Inventory (WGClimate)</a:t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3495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●"/>
            </a:pPr>
            <a:r>
              <a:rPr b="0" i="0" lang="en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FRM Assessment Framework (WGCV)</a:t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3495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en" sz="1100">
                <a:latin typeface="Montserrat"/>
                <a:ea typeface="Montserrat"/>
                <a:cs typeface="Montserrat"/>
                <a:sym typeface="Montserrat"/>
              </a:rPr>
              <a:t>Data Loss Prevention Procedure (WGISS)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4221956" y="3801394"/>
            <a:ext cx="36504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Suggestions for articles always welcome!</a:t>
            </a:r>
            <a:endParaRPr b="1" i="0" sz="1800" u="none" cap="none" strike="noStrike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1"/>
          <p:cNvSpPr txBox="1"/>
          <p:nvPr>
            <p:ph idx="1" type="body"/>
          </p:nvPr>
        </p:nvSpPr>
        <p:spPr>
          <a:xfrm>
            <a:off x="203300" y="918600"/>
            <a:ext cx="5801700" cy="3612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492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900"/>
              <a:buChar char="❖"/>
            </a:pPr>
            <a:r>
              <a:rPr lang="en" sz="1900"/>
              <a:t>Published once every three months</a:t>
            </a:r>
            <a:endParaRPr sz="1900"/>
          </a:p>
          <a:p>
            <a:pPr indent="-3492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900"/>
              <a:buChar char="❖"/>
            </a:pPr>
            <a:r>
              <a:rPr lang="en" sz="1900"/>
              <a:t>Includes:</a:t>
            </a:r>
            <a:endParaRPr sz="19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" sz="1600"/>
              <a:t>Message from CEOS community leader</a:t>
            </a:r>
            <a:endParaRPr sz="16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" sz="1600"/>
              <a:t>Recent Newsletter article</a:t>
            </a:r>
            <a:endParaRPr sz="16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" sz="1600"/>
              <a:t>Recent Blog posts</a:t>
            </a:r>
            <a:endParaRPr sz="16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" sz="1600"/>
              <a:t>CEOS Database Quarterly Report</a:t>
            </a:r>
            <a:endParaRPr sz="16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" sz="1600"/>
              <a:t>Recent Meeting photos</a:t>
            </a:r>
            <a:endParaRPr sz="16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" sz="1600"/>
              <a:t>Upcoming Meetings</a:t>
            </a:r>
            <a:endParaRPr sz="16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" sz="1600"/>
              <a:t>Upcoming Training Events</a:t>
            </a:r>
            <a:endParaRPr sz="1600"/>
          </a:p>
          <a:p>
            <a:pPr indent="-3492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900"/>
              <a:buChar char="❖"/>
            </a:pPr>
            <a:r>
              <a:rPr lang="en" sz="1900"/>
              <a:t>Great way to catch up on what is happening in CEOS</a:t>
            </a:r>
            <a:endParaRPr sz="1900"/>
          </a:p>
        </p:txBody>
      </p:sp>
      <p:pic>
        <p:nvPicPr>
          <p:cNvPr id="105" name="Google Shape;105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64959" y="1246519"/>
            <a:ext cx="1137011" cy="3496407"/>
          </a:xfrm>
          <a:prstGeom prst="rect">
            <a:avLst/>
          </a:prstGeom>
          <a:noFill/>
          <a:ln>
            <a:noFill/>
          </a:ln>
          <a:effectLst>
            <a:outerShdw blurRad="38849" rotWithShape="0" algn="bl" dir="5400000" dist="12950">
              <a:srgbClr val="000000">
                <a:alpha val="50000"/>
              </a:srgbClr>
            </a:outerShdw>
          </a:effectLst>
        </p:spPr>
      </p:pic>
      <p:pic>
        <p:nvPicPr>
          <p:cNvPr id="106" name="Google Shape;106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4151" y="1137211"/>
            <a:ext cx="1063025" cy="3496411"/>
          </a:xfrm>
          <a:prstGeom prst="rect">
            <a:avLst/>
          </a:prstGeom>
          <a:noFill/>
          <a:ln>
            <a:noFill/>
          </a:ln>
          <a:effectLst>
            <a:outerShdw blurRad="38849" rotWithShape="0" algn="bl" dir="5400000" dist="12950">
              <a:srgbClr val="000000">
                <a:alpha val="50000"/>
              </a:srgbClr>
            </a:outerShdw>
          </a:effectLst>
        </p:spPr>
      </p:pic>
      <p:pic>
        <p:nvPicPr>
          <p:cNvPr id="107" name="Google Shape;107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64321" y="1027907"/>
            <a:ext cx="1082045" cy="3496404"/>
          </a:xfrm>
          <a:prstGeom prst="rect">
            <a:avLst/>
          </a:prstGeom>
          <a:noFill/>
          <a:ln>
            <a:noFill/>
          </a:ln>
          <a:effectLst>
            <a:outerShdw blurRad="38849" rotWithShape="0" algn="bl" dir="5400000" dist="12950">
              <a:srgbClr val="000000">
                <a:alpha val="50000"/>
              </a:srgbClr>
            </a:outerShdw>
          </a:effectLst>
        </p:spPr>
      </p:pic>
      <p:sp>
        <p:nvSpPr>
          <p:cNvPr id="108" name="Google Shape;108;p11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Quarterly Revisit</a:t>
            </a:r>
            <a:endParaRPr/>
          </a:p>
        </p:txBody>
      </p:sp>
      <p:pic>
        <p:nvPicPr>
          <p:cNvPr id="109" name="Google Shape;109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63610" y="3415325"/>
            <a:ext cx="1003781" cy="100378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1"/>
          <p:cNvSpPr txBox="1"/>
          <p:nvPr/>
        </p:nvSpPr>
        <p:spPr>
          <a:xfrm>
            <a:off x="5017002" y="4419102"/>
            <a:ext cx="14970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69575" lIns="69575" spcFirstLastPara="1" rIns="69575" wrap="square" tIns="69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5"/>
              <a:buFont typeface="Arial"/>
              <a:buNone/>
            </a:pPr>
            <a:r>
              <a:rPr b="1" i="0" lang="en" sz="1065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Sign up!</a:t>
            </a:r>
            <a:endParaRPr b="1" i="0" sz="1065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37"/>
              <a:buFont typeface="Arial"/>
              <a:buNone/>
            </a:pPr>
            <a:r>
              <a:rPr b="0" i="0" lang="en" sz="837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http://eepurl.com/ij_2z1</a:t>
            </a:r>
            <a:endParaRPr b="0" i="0" sz="837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1" name="Google Shape;111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48349" y="918600"/>
            <a:ext cx="1088187" cy="3496409"/>
          </a:xfrm>
          <a:prstGeom prst="rect">
            <a:avLst/>
          </a:prstGeom>
          <a:noFill/>
          <a:ln>
            <a:noFill/>
          </a:ln>
          <a:effectLst>
            <a:outerShdw blurRad="38849" rotWithShape="0" algn="bl" dir="5400000" dist="129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2"/>
          <p:cNvPicPr preferRelativeResize="0"/>
          <p:nvPr/>
        </p:nvPicPr>
        <p:blipFill rotWithShape="1">
          <a:blip r:embed="rId3">
            <a:alphaModFix/>
          </a:blip>
          <a:srcRect b="0" l="0" r="45616" t="0"/>
          <a:stretch/>
        </p:blipFill>
        <p:spPr>
          <a:xfrm>
            <a:off x="5293191" y="2897588"/>
            <a:ext cx="3469107" cy="185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2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9949" y="2834950"/>
            <a:ext cx="3204825" cy="1981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2"/>
          <p:cNvSpPr txBox="1"/>
          <p:nvPr>
            <p:ph idx="1" type="body"/>
          </p:nvPr>
        </p:nvSpPr>
        <p:spPr>
          <a:xfrm>
            <a:off x="65000" y="872825"/>
            <a:ext cx="4013100" cy="3701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36550" lvl="0" marL="457200" rtl="0" algn="l">
              <a:spcBef>
                <a:spcPts val="800"/>
              </a:spcBef>
              <a:spcAft>
                <a:spcPts val="0"/>
              </a:spcAft>
              <a:buSzPts val="1700"/>
              <a:buChar char="❖"/>
            </a:pPr>
            <a:r>
              <a:rPr lang="en" sz="1700"/>
              <a:t>For Oct 2024 - Oct 2025:</a:t>
            </a:r>
            <a:endParaRPr sz="17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" sz="1400"/>
              <a:t>68 posts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" sz="1400"/>
              <a:t>1,146 new followers (total 3,073) 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" sz="1400"/>
              <a:t>80,000 impressions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" sz="1400"/>
              <a:t>2,000 reactions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" sz="1400"/>
              <a:t>55 comments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" sz="1400"/>
              <a:t>44 reposts</a:t>
            </a:r>
            <a:endParaRPr sz="1400"/>
          </a:p>
        </p:txBody>
      </p:sp>
      <p:sp>
        <p:nvSpPr>
          <p:cNvPr id="119" name="Google Shape;119;p12"/>
          <p:cNvSpPr txBox="1"/>
          <p:nvPr>
            <p:ph type="title"/>
          </p:nvPr>
        </p:nvSpPr>
        <p:spPr>
          <a:xfrm>
            <a:off x="132036" y="81855"/>
            <a:ext cx="7040100" cy="584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LinkedIn Metrics</a:t>
            </a:r>
            <a:endParaRPr/>
          </a:p>
        </p:txBody>
      </p:sp>
      <p:pic>
        <p:nvPicPr>
          <p:cNvPr id="120" name="Google Shape;120;p12" title="Chart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93199" y="960738"/>
            <a:ext cx="2944127" cy="1592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p12"/>
          <p:cNvCxnSpPr/>
          <p:nvPr/>
        </p:nvCxnSpPr>
        <p:spPr>
          <a:xfrm flipH="1">
            <a:off x="7272000" y="1161150"/>
            <a:ext cx="343500" cy="175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2" name="Google Shape;122;p12"/>
          <p:cNvSpPr txBox="1"/>
          <p:nvPr/>
        </p:nvSpPr>
        <p:spPr>
          <a:xfrm>
            <a:off x="7087725" y="716350"/>
            <a:ext cx="1516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Peak due to LPS (posting each day)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" name="Google Shape;123;p12"/>
          <p:cNvSpPr txBox="1"/>
          <p:nvPr/>
        </p:nvSpPr>
        <p:spPr>
          <a:xfrm>
            <a:off x="4360313" y="2672750"/>
            <a:ext cx="2529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Montserrat"/>
                <a:ea typeface="Montserrat"/>
                <a:cs typeface="Montserrat"/>
                <a:sym typeface="Montserrat"/>
              </a:rPr>
              <a:t>LinkedIn Followers</a:t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4" name="Google Shape;124;p12"/>
          <p:cNvPicPr preferRelativeResize="0"/>
          <p:nvPr/>
        </p:nvPicPr>
        <p:blipFill rotWithShape="1">
          <a:blip r:embed="rId3">
            <a:alphaModFix/>
          </a:blip>
          <a:srcRect b="0" l="92293" r="0" t="0"/>
          <a:stretch/>
        </p:blipFill>
        <p:spPr>
          <a:xfrm>
            <a:off x="8762300" y="3237095"/>
            <a:ext cx="381701" cy="1441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3"/>
          <p:cNvSpPr txBox="1"/>
          <p:nvPr>
            <p:ph idx="1" type="body"/>
          </p:nvPr>
        </p:nvSpPr>
        <p:spPr>
          <a:xfrm>
            <a:off x="99019" y="963044"/>
            <a:ext cx="6009000" cy="36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92100" lvl="0" marL="3429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Char char="❖"/>
            </a:pPr>
            <a:r>
              <a:rPr lang="en" sz="2000"/>
              <a:t>2023 CEOS Communications Strategy</a:t>
            </a:r>
            <a:endParaRPr sz="2000"/>
          </a:p>
          <a:p>
            <a:pPr indent="-27305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en" sz="1700"/>
              <a:t>Major update to the previous strategy</a:t>
            </a:r>
            <a:endParaRPr sz="1700"/>
          </a:p>
          <a:p>
            <a:pPr indent="-27305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en" sz="1700"/>
              <a:t>Included outlines for campaigns aligned with 2024-2025 CEOS and SIT Chair themes</a:t>
            </a:r>
            <a:endParaRPr sz="1700"/>
          </a:p>
          <a:p>
            <a:pPr indent="-292100" lvl="0" marL="3429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Char char="❖"/>
            </a:pPr>
            <a:r>
              <a:rPr lang="en" sz="2000"/>
              <a:t>Needs several Updates</a:t>
            </a:r>
            <a:endParaRPr/>
          </a:p>
          <a:p>
            <a:pPr indent="-27305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en"/>
              <a:t>Revise target audiences</a:t>
            </a:r>
            <a:endParaRPr/>
          </a:p>
          <a:p>
            <a:pPr indent="-27305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en"/>
              <a:t>New campaigns to align with 2026-2027 CEOS and SIT Chair themes &amp; priorities</a:t>
            </a:r>
            <a:endParaRPr/>
          </a:p>
          <a:p>
            <a:pPr indent="-27305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en"/>
              <a:t>Addressing CEOS Value Chain</a:t>
            </a:r>
            <a:endParaRPr/>
          </a:p>
          <a:p>
            <a:pPr indent="0" lvl="1" marL="406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t/>
            </a:r>
            <a:endParaRPr sz="900"/>
          </a:p>
          <a:p>
            <a:pPr indent="0" lvl="0" marL="635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" sz="1800"/>
              <a:t>CEOS Comms Team can be amplification </a:t>
            </a:r>
            <a:endParaRPr sz="1800"/>
          </a:p>
          <a:p>
            <a:pPr indent="0" lvl="0" marL="635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" sz="1800"/>
              <a:t>of </a:t>
            </a:r>
            <a:r>
              <a:rPr b="1" lang="en" sz="1800" u="sng"/>
              <a:t>your</a:t>
            </a:r>
            <a:r>
              <a:rPr lang="en" sz="1800"/>
              <a:t> own Agency communications team!</a:t>
            </a:r>
            <a:endParaRPr sz="1800"/>
          </a:p>
        </p:txBody>
      </p:sp>
      <p:sp>
        <p:nvSpPr>
          <p:cNvPr id="130" name="Google Shape;130;p13"/>
          <p:cNvSpPr txBox="1"/>
          <p:nvPr>
            <p:ph type="title"/>
          </p:nvPr>
        </p:nvSpPr>
        <p:spPr>
          <a:xfrm>
            <a:off x="99024" y="98975"/>
            <a:ext cx="73020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/>
              <a:t>CEOS Communications Strategy</a:t>
            </a:r>
            <a:endParaRPr/>
          </a:p>
        </p:txBody>
      </p:sp>
      <p:pic>
        <p:nvPicPr>
          <p:cNvPr id="131" name="Google Shape;13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00351" y="997875"/>
            <a:ext cx="2511601" cy="3583742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5400000" dist="14288">
              <a:srgbClr val="000000">
                <a:alpha val="498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