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p:regular r:id="rId24"/>
      <p:bold r:id="rId25"/>
      <p:italic r:id="rId26"/>
      <p:boldItalic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2" roundtripDataSignature="AMtx7mhR44UYflBUCf74KKFJc/oysKYE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9.jpg"/><Relationship Id="rId4" Type="http://schemas.openxmlformats.org/officeDocument/2006/relationships/image" Target="../media/image3.jpg"/><Relationship Id="rId5" Type="http://schemas.openxmlformats.org/officeDocument/2006/relationships/image" Target="../media/image14.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0"/>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0"/>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0"/>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0"/>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20"/>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20"/>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0"/>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0"/>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20"/>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2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2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21"/>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2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21"/>
          <p:cNvSpPr txBox="1"/>
          <p:nvPr/>
        </p:nvSpPr>
        <p:spPr>
          <a:xfrm>
            <a:off x="-40725" y="4872750"/>
            <a:ext cx="34890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39th CEOS Plenary, 4-6 November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solidFill>
          <a:schemeClr val="lt1"/>
        </a:solidFill>
      </p:bgPr>
    </p:bg>
    <p:spTree>
      <p:nvGrpSpPr>
        <p:cNvPr id="31" name="Shape 31"/>
        <p:cNvGrpSpPr/>
        <p:nvPr/>
      </p:nvGrpSpPr>
      <p:grpSpPr>
        <a:xfrm>
          <a:off x="0" y="0"/>
          <a:ext cx="0" cy="0"/>
          <a:chOff x="0" y="0"/>
          <a:chExt cx="0" cy="0"/>
        </a:xfrm>
      </p:grpSpPr>
      <p:sp>
        <p:nvSpPr>
          <p:cNvPr id="32" name="Google Shape;32;p22"/>
          <p:cNvSpPr/>
          <p:nvPr/>
        </p:nvSpPr>
        <p:spPr>
          <a:xfrm>
            <a:off x="578109" y="335610"/>
            <a:ext cx="5016114" cy="156587"/>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t/>
            </a:r>
            <a:endParaRPr b="0" i="0" sz="576" u="none" cap="none" strike="noStrike">
              <a:solidFill>
                <a:schemeClr val="dk1"/>
              </a:solidFill>
              <a:latin typeface="Verdana"/>
              <a:ea typeface="Verdana"/>
              <a:cs typeface="Verdana"/>
              <a:sym typeface="Verdana"/>
            </a:endParaRPr>
          </a:p>
        </p:txBody>
      </p:sp>
      <p:sp>
        <p:nvSpPr>
          <p:cNvPr id="33" name="Google Shape;33;p22"/>
          <p:cNvSpPr/>
          <p:nvPr/>
        </p:nvSpPr>
        <p:spPr>
          <a:xfrm>
            <a:off x="578109" y="335610"/>
            <a:ext cx="5016114" cy="156587"/>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t/>
            </a:r>
            <a:endParaRPr b="0" i="0" sz="576" u="none" cap="none" strike="noStrike">
              <a:solidFill>
                <a:schemeClr val="dk1"/>
              </a:solidFill>
              <a:latin typeface="Verdana"/>
              <a:ea typeface="Verdana"/>
              <a:cs typeface="Verdana"/>
              <a:sym typeface="Verdana"/>
            </a:endParaRPr>
          </a:p>
        </p:txBody>
      </p:sp>
      <p:sp>
        <p:nvSpPr>
          <p:cNvPr id="34" name="Google Shape;34;p22"/>
          <p:cNvSpPr/>
          <p:nvPr/>
        </p:nvSpPr>
        <p:spPr>
          <a:xfrm>
            <a:off x="165597" y="4652100"/>
            <a:ext cx="88813" cy="159986"/>
          </a:xfrm>
          <a:prstGeom prst="rect">
            <a:avLst/>
          </a:prstGeom>
          <a:noFill/>
          <a:ln>
            <a:noFill/>
          </a:ln>
        </p:spPr>
        <p:txBody>
          <a:bodyPr anchorCtr="0" anchor="t" bIns="33650" lIns="0" spcFirstLastPara="1" rIns="67300" wrap="square" tIns="33650">
            <a:spAutoFit/>
          </a:bodyPr>
          <a:lstStyle/>
          <a:p>
            <a:pPr indent="0" lvl="0" marL="0" marR="0" rtl="0" algn="l">
              <a:lnSpc>
                <a:spcPct val="100000"/>
              </a:lnSpc>
              <a:spcBef>
                <a:spcPts val="0"/>
              </a:spcBef>
              <a:spcAft>
                <a:spcPts val="0"/>
              </a:spcAft>
              <a:buNone/>
            </a:pPr>
            <a:r>
              <a:rPr b="0" i="0" lang="en-US" sz="598" u="none" cap="none" strike="noStrike">
                <a:solidFill>
                  <a:srgbClr val="8197A6"/>
                </a:solidFill>
                <a:latin typeface="Arial"/>
                <a:ea typeface="Arial"/>
                <a:cs typeface="Arial"/>
                <a:sym typeface="Arial"/>
              </a:rPr>
              <a:t> </a:t>
            </a:r>
            <a:endParaRPr b="0" i="0" sz="598" u="none" cap="none" strike="noStrike">
              <a:solidFill>
                <a:srgbClr val="000000"/>
              </a:solidFill>
              <a:latin typeface="Arial"/>
              <a:ea typeface="Arial"/>
              <a:cs typeface="Arial"/>
              <a:sym typeface="Arial"/>
            </a:endParaRPr>
          </a:p>
        </p:txBody>
      </p:sp>
      <p:sp>
        <p:nvSpPr>
          <p:cNvPr id="35" name="Google Shape;35;p22"/>
          <p:cNvSpPr/>
          <p:nvPr/>
        </p:nvSpPr>
        <p:spPr>
          <a:xfrm>
            <a:off x="8737750" y="4652100"/>
            <a:ext cx="204229" cy="159986"/>
          </a:xfrm>
          <a:prstGeom prst="rect">
            <a:avLst/>
          </a:prstGeom>
          <a:noFill/>
          <a:ln>
            <a:noFill/>
          </a:ln>
        </p:spPr>
        <p:txBody>
          <a:bodyPr anchorCtr="1" anchor="t" bIns="33650" lIns="67300" spcFirstLastPara="1" rIns="0" wrap="square" tIns="33650">
            <a:spAutoFit/>
          </a:bodyPr>
          <a:lstStyle/>
          <a:p>
            <a:pPr indent="0" lvl="0" marL="0" marR="0" rtl="0" algn="r">
              <a:lnSpc>
                <a:spcPct val="100000"/>
              </a:lnSpc>
              <a:spcBef>
                <a:spcPts val="0"/>
              </a:spcBef>
              <a:spcAft>
                <a:spcPts val="0"/>
              </a:spcAft>
              <a:buNone/>
            </a:pPr>
            <a:r>
              <a:rPr b="0" i="0" lang="en-US" sz="598" u="none" cap="none" strike="noStrike">
                <a:solidFill>
                  <a:schemeClr val="lt1"/>
                </a:solidFill>
                <a:latin typeface="Arial"/>
                <a:ea typeface="Arial"/>
                <a:cs typeface="Arial"/>
                <a:sym typeface="Arial"/>
              </a:rPr>
              <a:t>  </a:t>
            </a:r>
            <a:fld id="{00000000-1234-1234-1234-123412341234}" type="slidenum">
              <a:rPr b="0" i="0" lang="en-US" sz="598" u="none" cap="none" strike="noStrike">
                <a:solidFill>
                  <a:srgbClr val="8197A6"/>
                </a:solidFill>
                <a:latin typeface="Arial"/>
                <a:ea typeface="Arial"/>
                <a:cs typeface="Arial"/>
                <a:sym typeface="Arial"/>
              </a:rPr>
              <a:t>‹#›</a:t>
            </a:fld>
            <a:endParaRPr b="0" i="0" sz="598" u="none" cap="none" strike="noStrike">
              <a:solidFill>
                <a:srgbClr val="000000"/>
              </a:solidFill>
              <a:latin typeface="Arial"/>
              <a:ea typeface="Arial"/>
              <a:cs typeface="Arial"/>
              <a:sym typeface="Arial"/>
            </a:endParaRPr>
          </a:p>
        </p:txBody>
      </p:sp>
      <p:sp>
        <p:nvSpPr>
          <p:cNvPr id="36" name="Google Shape;36;p22"/>
          <p:cNvSpPr txBox="1"/>
          <p:nvPr>
            <p:ph type="title"/>
          </p:nvPr>
        </p:nvSpPr>
        <p:spPr>
          <a:xfrm>
            <a:off x="161558" y="116100"/>
            <a:ext cx="7560656" cy="423630"/>
          </a:xfrm>
          <a:prstGeom prst="rect">
            <a:avLst/>
          </a:prstGeom>
          <a:noFill/>
          <a:ln>
            <a:noFill/>
          </a:ln>
        </p:spPr>
        <p:txBody>
          <a:bodyPr anchorCtr="0" anchor="ctr" bIns="45700" lIns="91425" spcFirstLastPara="1" rIns="91425" wrap="square" tIns="45700">
            <a:noAutofit/>
          </a:bodyPr>
          <a:lstStyle>
            <a:lvl1pPr lvl="0" marR="0" rtl="0" algn="just">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2"/>
          <p:cNvSpPr txBox="1"/>
          <p:nvPr>
            <p:ph idx="1" type="body"/>
          </p:nvPr>
        </p:nvSpPr>
        <p:spPr>
          <a:xfrm>
            <a:off x="164251" y="661500"/>
            <a:ext cx="8799269" cy="39957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269"/>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2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0" name="Google Shape;40;p2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1" name="Google Shape;41;p2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2" name="Google Shape;42;p2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3" name="Google Shape;43;p2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2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5" name="Google Shape;45;p2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23"/>
          <p:cNvSpPr txBox="1"/>
          <p:nvPr/>
        </p:nvSpPr>
        <p:spPr>
          <a:xfrm>
            <a:off x="-40725" y="4872750"/>
            <a:ext cx="34890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39th CEOS Plenary, 4-6 November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9"/>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9"/>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30.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19.png"/><Relationship Id="rId8"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radiantearth.github.io/stac-browser/#/external/fedeo.ceos.org?.language=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hyperlink" Target="mailto:filippo.marchesi@solenix.ch" TargetMode="External"/><Relationship Id="rId5" Type="http://schemas.openxmlformats.org/officeDocument/2006/relationships/hyperlink" Target="mailto:damiano.guerrucci@esa.int" TargetMode="External"/><Relationship Id="rId6" Type="http://schemas.openxmlformats.org/officeDocument/2006/relationships/hyperlink" Target="mailto:Access-SysTeam-Help@wgiss.ceos.org" TargetMode="External"/><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eos-org.github.io/wgiss-cda" TargetMode="External"/><Relationship Id="rId4"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hyperlink" Target="https://github.com/ceos-org/stac-collection-and-granule-discovery-best-practices/tree/v1.0.1" TargetMode="External"/><Relationship Id="rId6" Type="http://schemas.openxmlformats.org/officeDocument/2006/relationships/image" Target="../media/image4.png"/><Relationship Id="rId7" Type="http://schemas.openxmlformats.org/officeDocument/2006/relationships/hyperlink" Target="https://ceos.org/ourwork/workinggroups/wgiss/documents/" TargetMode="External"/><Relationship Id="rId8" Type="http://schemas.openxmlformats.org/officeDocument/2006/relationships/hyperlink" Target="https://ceos.org/ourwork/workinggroups/wgiss/docum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eos.org/ourwork/workinggroups/wgiss/access/fedeo/" TargetMode="External"/><Relationship Id="rId4" Type="http://schemas.openxmlformats.org/officeDocument/2006/relationships/hyperlink" Target="https://ceos.org/ourwork/workinggroups/wgiss/access/international-directory-network/" TargetMode="External"/><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eos.org/ourwork/workinggroups/wgiss/access/connected-data-assets" TargetMode="External"/><Relationship Id="rId4" Type="http://schemas.openxmlformats.org/officeDocument/2006/relationships/image" Target="../media/image33.png"/><Relationship Id="rId5" Type="http://schemas.openxmlformats.org/officeDocument/2006/relationships/hyperlink" Target="https://ceos.org/ourwork/workinggroups/wgiss/access/connected-data-assets/cda-datasets/"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3.png"/><Relationship Id="rId5"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nvSpPr>
        <p:spPr>
          <a:xfrm>
            <a:off x="58775" y="67050"/>
            <a:ext cx="5763900" cy="397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0"/>
              <a:buFont typeface="Arial"/>
              <a:buNone/>
            </a:pPr>
            <a:r>
              <a:rPr b="0" i="0" lang="en-US" sz="6000" u="none" cap="none" strike="noStrike">
                <a:solidFill>
                  <a:srgbClr val="FFFFFF"/>
                </a:solidFill>
                <a:latin typeface="Montserrat"/>
                <a:ea typeface="Montserrat"/>
                <a:cs typeface="Montserrat"/>
                <a:sym typeface="Montserrat"/>
              </a:rPr>
              <a:t>CEOS Plenary 2025</a:t>
            </a:r>
            <a:endParaRPr b="0" i="0" sz="6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500"/>
              <a:buFont typeface="Arial"/>
              <a:buNone/>
            </a:pPr>
            <a:r>
              <a:rPr b="0" i="1" lang="en-US" sz="2500" u="none" cap="none" strike="noStrike">
                <a:solidFill>
                  <a:srgbClr val="FFFFFF"/>
                </a:solidFill>
                <a:latin typeface="Montserrat"/>
                <a:ea typeface="Montserrat"/>
                <a:cs typeface="Montserrat"/>
                <a:sym typeface="Montserrat"/>
              </a:rPr>
              <a:t>WGISS Connected Data Assets ​</a:t>
            </a:r>
            <a:endParaRPr/>
          </a:p>
          <a:p>
            <a:pPr indent="0" lvl="0" marL="0" marR="0" rtl="0" algn="l">
              <a:lnSpc>
                <a:spcPct val="115000"/>
              </a:lnSpc>
              <a:spcBef>
                <a:spcPts val="0"/>
              </a:spcBef>
              <a:spcAft>
                <a:spcPts val="0"/>
              </a:spcAft>
              <a:buClr>
                <a:srgbClr val="000000"/>
              </a:buClr>
              <a:buSzPts val="2500"/>
              <a:buFont typeface="Arial"/>
              <a:buNone/>
            </a:pPr>
            <a:r>
              <a:rPr b="0" i="1" lang="en-US" sz="2500" u="none" cap="none" strike="noStrike">
                <a:solidFill>
                  <a:srgbClr val="FFFFFF"/>
                </a:solidFill>
                <a:latin typeface="Montserrat"/>
                <a:ea typeface="Montserrat"/>
                <a:cs typeface="Montserrat"/>
                <a:sym typeface="Montserrat"/>
              </a:rPr>
              <a:t>Overview​</a:t>
            </a:r>
            <a:endParaRPr b="0" i="1" sz="2500" u="none" cap="none" strike="noStrike">
              <a:solidFill>
                <a:srgbClr val="FFFFFF"/>
              </a:solidFill>
              <a:latin typeface="Montserrat"/>
              <a:ea typeface="Montserrat"/>
              <a:cs typeface="Montserrat"/>
              <a:sym typeface="Montserrat"/>
            </a:endParaRPr>
          </a:p>
        </p:txBody>
      </p:sp>
      <p:sp>
        <p:nvSpPr>
          <p:cNvPr id="52" name="Google Shape;52;p1"/>
          <p:cNvSpPr/>
          <p:nvPr/>
        </p:nvSpPr>
        <p:spPr>
          <a:xfrm>
            <a:off x="4252225" y="3103950"/>
            <a:ext cx="4833000" cy="19725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1700"/>
              <a:buFont typeface="Arial"/>
              <a:buNone/>
            </a:pPr>
            <a:r>
              <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US" sz="1700" u="none" cap="none" strike="noStrike">
                <a:solidFill>
                  <a:srgbClr val="33445F"/>
                </a:solidFill>
                <a:latin typeface="Montserrat"/>
                <a:ea typeface="Montserrat"/>
                <a:cs typeface="Montserrat"/>
                <a:sym typeface="Montserrat"/>
              </a:rPr>
              <a:t>D. Guerrucci, ESA</a:t>
            </a:r>
            <a:endParaRPr b="0" i="0" sz="9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US" sz="1700" u="none" cap="none" strike="noStrike">
                <a:solidFill>
                  <a:srgbClr val="33445F"/>
                </a:solidFill>
                <a:latin typeface="Montserrat"/>
                <a:ea typeface="Montserrat"/>
                <a:cs typeface="Montserrat"/>
                <a:sym typeface="Montserrat"/>
              </a:rPr>
              <a:t>Agenda Item 9.4</a:t>
            </a:r>
            <a:endParaRPr b="0" i="0" sz="9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US" sz="1700" u="none" cap="none" strike="noStrike">
                <a:solidFill>
                  <a:srgbClr val="33445F"/>
                </a:solidFill>
                <a:latin typeface="Montserrat"/>
                <a:ea typeface="Montserrat"/>
                <a:cs typeface="Montserrat"/>
                <a:sym typeface="Montserrat"/>
              </a:rPr>
              <a:t>39th CEOS Plenary</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US" sz="1700" u="none" cap="none" strike="noStrike">
                <a:solidFill>
                  <a:srgbClr val="33445F"/>
                </a:solidFill>
                <a:latin typeface="Montserrat"/>
                <a:ea typeface="Montserrat"/>
                <a:cs typeface="Montserrat"/>
                <a:sym typeface="Montserrat"/>
              </a:rPr>
              <a:t>Bath, United Kingdom</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US" sz="1700" u="none" cap="none" strike="noStrike">
                <a:solidFill>
                  <a:srgbClr val="33445F"/>
                </a:solidFill>
                <a:latin typeface="Montserrat"/>
                <a:ea typeface="Montserrat"/>
                <a:cs typeface="Montserrat"/>
                <a:sym typeface="Montserrat"/>
              </a:rPr>
              <a:t>4th - 6th November, 2025</a:t>
            </a:r>
            <a:endParaRPr b="1" i="0" sz="1700"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800"/>
              <a:t>B. Data Access / Backend Interfaces</a:t>
            </a:r>
            <a:endParaRPr/>
          </a:p>
        </p:txBody>
      </p:sp>
      <p:pic>
        <p:nvPicPr>
          <p:cNvPr id="117" name="Google Shape;117;p10"/>
          <p:cNvPicPr preferRelativeResize="0"/>
          <p:nvPr/>
        </p:nvPicPr>
        <p:blipFill rotWithShape="1">
          <a:blip r:embed="rId3">
            <a:alphaModFix/>
          </a:blip>
          <a:srcRect b="0" l="0" r="0" t="0"/>
          <a:stretch/>
        </p:blipFill>
        <p:spPr>
          <a:xfrm>
            <a:off x="827646" y="3145080"/>
            <a:ext cx="6351068" cy="1656009"/>
          </a:xfrm>
          <a:prstGeom prst="rect">
            <a:avLst/>
          </a:prstGeom>
          <a:noFill/>
          <a:ln>
            <a:noFill/>
          </a:ln>
        </p:spPr>
      </p:pic>
      <p:pic>
        <p:nvPicPr>
          <p:cNvPr id="118" name="Google Shape;118;p10"/>
          <p:cNvPicPr preferRelativeResize="0"/>
          <p:nvPr/>
        </p:nvPicPr>
        <p:blipFill rotWithShape="1">
          <a:blip r:embed="rId4">
            <a:alphaModFix/>
          </a:blip>
          <a:srcRect b="0" l="0" r="0" t="0"/>
          <a:stretch/>
        </p:blipFill>
        <p:spPr>
          <a:xfrm>
            <a:off x="7564894" y="2163048"/>
            <a:ext cx="1475360" cy="1225402"/>
          </a:xfrm>
          <a:prstGeom prst="rect">
            <a:avLst/>
          </a:prstGeom>
          <a:noFill/>
          <a:ln>
            <a:noFill/>
          </a:ln>
        </p:spPr>
      </p:pic>
      <p:pic>
        <p:nvPicPr>
          <p:cNvPr id="119" name="Google Shape;119;p10"/>
          <p:cNvPicPr preferRelativeResize="0"/>
          <p:nvPr/>
        </p:nvPicPr>
        <p:blipFill rotWithShape="1">
          <a:blip r:embed="rId5">
            <a:alphaModFix/>
          </a:blip>
          <a:srcRect b="17589" l="0" r="0" t="17605"/>
          <a:stretch/>
        </p:blipFill>
        <p:spPr>
          <a:xfrm>
            <a:off x="7564894" y="1557382"/>
            <a:ext cx="1222234" cy="434176"/>
          </a:xfrm>
          <a:prstGeom prst="rect">
            <a:avLst/>
          </a:prstGeom>
          <a:noFill/>
          <a:ln>
            <a:noFill/>
          </a:ln>
        </p:spPr>
      </p:pic>
      <p:pic>
        <p:nvPicPr>
          <p:cNvPr id="120" name="Google Shape;120;p10"/>
          <p:cNvPicPr preferRelativeResize="0"/>
          <p:nvPr/>
        </p:nvPicPr>
        <p:blipFill rotWithShape="1">
          <a:blip r:embed="rId6">
            <a:alphaModFix/>
          </a:blip>
          <a:srcRect b="0" l="0" r="0" t="0"/>
          <a:stretch/>
        </p:blipFill>
        <p:spPr>
          <a:xfrm>
            <a:off x="7564894" y="1059577"/>
            <a:ext cx="401946" cy="381333"/>
          </a:xfrm>
          <a:prstGeom prst="rect">
            <a:avLst/>
          </a:prstGeom>
          <a:noFill/>
          <a:ln>
            <a:noFill/>
          </a:ln>
        </p:spPr>
      </p:pic>
      <p:sp>
        <p:nvSpPr>
          <p:cNvPr id="121" name="Google Shape;121;p10"/>
          <p:cNvSpPr txBox="1"/>
          <p:nvPr/>
        </p:nvSpPr>
        <p:spPr>
          <a:xfrm>
            <a:off x="489069" y="858821"/>
            <a:ext cx="5578498" cy="214379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Search API to client applications, decoupled from the original backend search API</a:t>
            </a:r>
            <a:endParaRPr/>
          </a:p>
          <a:p>
            <a:pPr indent="-177800" lvl="7" marL="17780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Supports:</a:t>
            </a:r>
            <a:endParaRPr/>
          </a:p>
          <a:p>
            <a:pPr indent="-177800" lvl="8" marL="447675"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CEOS OpenSearch Best Practices (two step search)</a:t>
            </a:r>
            <a:endParaRPr/>
          </a:p>
          <a:p>
            <a:pPr indent="-177800" lvl="8" marL="447675"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STAC API (including two step search and cross-collection search)</a:t>
            </a:r>
            <a:endParaRPr/>
          </a:p>
          <a:p>
            <a:pPr indent="-171450" lvl="4" marL="17145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Static STAC Catalogs</a:t>
            </a:r>
            <a:endParaRPr b="0" i="0" sz="1000" u="none" cap="none" strike="noStrike">
              <a:solidFill>
                <a:srgbClr val="000000"/>
              </a:solidFill>
              <a:latin typeface="Montserrat"/>
              <a:ea typeface="Montserrat"/>
              <a:cs typeface="Montserrat"/>
              <a:sym typeface="Montserrat"/>
            </a:endParaRPr>
          </a:p>
          <a:p>
            <a:pPr indent="-171450" lvl="0" marL="17145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Harvesting interface for CEOS IDN</a:t>
            </a:r>
            <a:endParaRPr/>
          </a:p>
          <a:p>
            <a:pPr indent="-171450" lvl="0" marL="17145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Makes available interface information for all collections (incl. OpenSearch binding) in DIF10 format, e.g. to IDN</a:t>
            </a:r>
            <a:endParaRPr/>
          </a:p>
          <a:p>
            <a:pPr indent="-171450" lvl="0" marL="171450" marR="0" rtl="0" algn="l">
              <a:lnSpc>
                <a:spcPct val="150000"/>
              </a:lnSpc>
              <a:spcBef>
                <a:spcPts val="0"/>
              </a:spcBef>
              <a:spcAft>
                <a:spcPts val="0"/>
              </a:spcAft>
              <a:buClr>
                <a:srgbClr val="000000"/>
              </a:buClr>
              <a:buSzPts val="1000"/>
              <a:buFont typeface="Noto Sans Symbols"/>
              <a:buChar char="❖"/>
            </a:pPr>
            <a:r>
              <a:rPr b="0" i="0" lang="en-US" sz="1000" u="none" cap="none" strike="noStrike">
                <a:solidFill>
                  <a:srgbClr val="000000"/>
                </a:solidFill>
                <a:latin typeface="Montserrat"/>
                <a:ea typeface="Montserrat"/>
                <a:cs typeface="Montserrat"/>
                <a:sym typeface="Montserrat"/>
              </a:rPr>
              <a:t>GCMD platform, GCMD instrument, GCMD science keywords compatibility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txBox="1"/>
          <p:nvPr>
            <p:ph idx="1" type="body"/>
          </p:nvPr>
        </p:nvSpPr>
        <p:spPr>
          <a:xfrm>
            <a:off x="2782671" y="1050489"/>
            <a:ext cx="4216765" cy="290314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sz="1600"/>
              <a:t>(1) Partner (data owner) makes Catalogue endpoint accessible​</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600"/>
              <a:t>(2) Feedback from DAIG team to Partner about integration results and issues (if any)</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600"/>
              <a:t>(n) Iteration until ingestion completed</a:t>
            </a:r>
            <a:endParaRPr/>
          </a:p>
        </p:txBody>
      </p:sp>
      <p:sp>
        <p:nvSpPr>
          <p:cNvPr id="127" name="Google Shape;127;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C. Integration process</a:t>
            </a:r>
            <a:endParaRPr/>
          </a:p>
        </p:txBody>
      </p:sp>
      <p:pic>
        <p:nvPicPr>
          <p:cNvPr id="128" name="Google Shape;128;p11"/>
          <p:cNvPicPr preferRelativeResize="0"/>
          <p:nvPr/>
        </p:nvPicPr>
        <p:blipFill rotWithShape="1">
          <a:blip r:embed="rId3">
            <a:alphaModFix/>
          </a:blip>
          <a:srcRect b="0" l="0" r="0" t="0"/>
          <a:stretch/>
        </p:blipFill>
        <p:spPr>
          <a:xfrm>
            <a:off x="247821" y="815724"/>
            <a:ext cx="2105597" cy="3989552"/>
          </a:xfrm>
          <a:prstGeom prst="rect">
            <a:avLst/>
          </a:prstGeom>
          <a:noFill/>
          <a:ln>
            <a:noFill/>
          </a:ln>
        </p:spPr>
      </p:pic>
      <p:pic>
        <p:nvPicPr>
          <p:cNvPr id="129" name="Google Shape;129;p11"/>
          <p:cNvPicPr preferRelativeResize="0"/>
          <p:nvPr/>
        </p:nvPicPr>
        <p:blipFill rotWithShape="1">
          <a:blip r:embed="rId4">
            <a:alphaModFix/>
          </a:blip>
          <a:srcRect b="0" l="0" r="0" t="0"/>
          <a:stretch/>
        </p:blipFill>
        <p:spPr>
          <a:xfrm>
            <a:off x="7172136" y="913038"/>
            <a:ext cx="1782677" cy="3794924"/>
          </a:xfrm>
          <a:prstGeom prst="rect">
            <a:avLst/>
          </a:prstGeom>
          <a:noFill/>
          <a:ln>
            <a:noFill/>
          </a:ln>
        </p:spPr>
      </p:pic>
      <p:sp>
        <p:nvSpPr>
          <p:cNvPr id="130" name="Google Shape;130;p11"/>
          <p:cNvSpPr txBox="1"/>
          <p:nvPr/>
        </p:nvSpPr>
        <p:spPr>
          <a:xfrm>
            <a:off x="2460331" y="4093011"/>
            <a:ext cx="4604892"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9D3F44"/>
                </a:solidFill>
                <a:latin typeface="Arial"/>
                <a:ea typeface="Arial"/>
                <a:cs typeface="Arial"/>
                <a:sym typeface="Arial"/>
              </a:rPr>
              <a:t>Once integrated, updates to contents are automatically captured by catalogues</a:t>
            </a:r>
            <a:endParaRPr b="0" i="0" sz="1400" u="none" cap="none" strike="noStrike">
              <a:solidFill>
                <a:srgbClr val="9D3F4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2"/>
          <p:cNvSpPr txBox="1"/>
          <p:nvPr>
            <p:ph type="title"/>
          </p:nvPr>
        </p:nvSpPr>
        <p:spPr>
          <a:xfrm>
            <a:off x="132036" y="131954"/>
            <a:ext cx="728184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C. Continuous Integration</a:t>
            </a:r>
            <a:endParaRPr/>
          </a:p>
        </p:txBody>
      </p:sp>
      <p:sp>
        <p:nvSpPr>
          <p:cNvPr id="136" name="Google Shape;136;p12"/>
          <p:cNvSpPr txBox="1"/>
          <p:nvPr/>
        </p:nvSpPr>
        <p:spPr>
          <a:xfrm>
            <a:off x="412959" y="2913287"/>
            <a:ext cx="4798294" cy="1783703"/>
          </a:xfrm>
          <a:prstGeom prst="rect">
            <a:avLst/>
          </a:prstGeom>
          <a:noFill/>
          <a:ln>
            <a:noFill/>
          </a:ln>
        </p:spPr>
        <p:txBody>
          <a:bodyPr anchorCtr="0" anchor="t" bIns="34275" lIns="68575" spcFirstLastPara="1" rIns="68575" wrap="square" tIns="34275">
            <a:noAutofit/>
          </a:bodyPr>
          <a:lstStyle/>
          <a:p>
            <a:pPr indent="-355600" lvl="0" marL="457200" marR="0" rtl="0" algn="l">
              <a:lnSpc>
                <a:spcPct val="150000"/>
              </a:lnSpc>
              <a:spcBef>
                <a:spcPts val="800"/>
              </a:spcBef>
              <a:spcAft>
                <a:spcPts val="0"/>
              </a:spcAft>
              <a:buClr>
                <a:schemeClr val="dk1"/>
              </a:buClr>
              <a:buSzPts val="2000"/>
              <a:buFont typeface="Montserrat"/>
              <a:buChar char="❖"/>
            </a:pPr>
            <a:r>
              <a:rPr b="1" i="0" lang="en-US" sz="1000" u="none" cap="none" strike="noStrike">
                <a:solidFill>
                  <a:srgbClr val="9D3F44"/>
                </a:solidFill>
                <a:latin typeface="Montserrat"/>
                <a:ea typeface="Montserrat"/>
                <a:cs typeface="Montserrat"/>
                <a:sym typeface="Montserrat"/>
              </a:rPr>
              <a:t>252</a:t>
            </a:r>
            <a:r>
              <a:rPr b="1" i="0" lang="en-US" sz="1000" u="none" cap="none" strike="noStrike">
                <a:solidFill>
                  <a:schemeClr val="dk1"/>
                </a:solidFill>
                <a:latin typeface="Montserrat"/>
                <a:ea typeface="Montserrat"/>
                <a:cs typeface="Montserrat"/>
                <a:sym typeface="Montserrat"/>
              </a:rPr>
              <a:t> </a:t>
            </a:r>
            <a:r>
              <a:rPr b="0" i="0" lang="en-US" sz="1000" u="none" cap="none" strike="noStrike">
                <a:solidFill>
                  <a:schemeClr val="dk1"/>
                </a:solidFill>
                <a:latin typeface="Montserrat"/>
                <a:ea typeface="Montserrat"/>
                <a:cs typeface="Montserrat"/>
                <a:sym typeface="Montserrat"/>
              </a:rPr>
              <a:t>million</a:t>
            </a:r>
            <a:r>
              <a:rPr b="1" i="0" lang="en-US" sz="1000" u="none" cap="none" strike="noStrike">
                <a:solidFill>
                  <a:schemeClr val="dk1"/>
                </a:solidFill>
                <a:latin typeface="Montserrat"/>
                <a:ea typeface="Montserrat"/>
                <a:cs typeface="Montserrat"/>
                <a:sym typeface="Montserrat"/>
              </a:rPr>
              <a:t> </a:t>
            </a:r>
            <a:r>
              <a:rPr b="0" i="0" lang="en-US" sz="1000" u="none" cap="none" strike="noStrike">
                <a:solidFill>
                  <a:schemeClr val="dk1"/>
                </a:solidFill>
                <a:latin typeface="Montserrat"/>
                <a:ea typeface="Montserrat"/>
                <a:cs typeface="Montserrat"/>
                <a:sym typeface="Montserrat"/>
              </a:rPr>
              <a:t>granules (was 234 in Mar 25)*</a:t>
            </a:r>
            <a:endParaRPr/>
          </a:p>
          <a:p>
            <a:pPr indent="-355600" lvl="0" marL="457200" marR="0" rtl="0" algn="l">
              <a:lnSpc>
                <a:spcPct val="150000"/>
              </a:lnSpc>
              <a:spcBef>
                <a:spcPts val="800"/>
              </a:spcBef>
              <a:spcAft>
                <a:spcPts val="0"/>
              </a:spcAft>
              <a:buClr>
                <a:schemeClr val="dk1"/>
              </a:buClr>
              <a:buSzPts val="2000"/>
              <a:buFont typeface="Montserrat"/>
              <a:buChar char="❖"/>
            </a:pPr>
            <a:r>
              <a:rPr b="1" i="0" lang="en-US" sz="1000" u="none" cap="none" strike="noStrike">
                <a:solidFill>
                  <a:srgbClr val="9D3F44"/>
                </a:solidFill>
                <a:latin typeface="Montserrat"/>
                <a:ea typeface="Montserrat"/>
                <a:cs typeface="Montserrat"/>
                <a:sym typeface="Montserrat"/>
              </a:rPr>
              <a:t>3000</a:t>
            </a:r>
            <a:r>
              <a:rPr b="1" i="0" lang="en-US" sz="1000" u="none" cap="none" strike="noStrike">
                <a:solidFill>
                  <a:schemeClr val="dk1"/>
                </a:solidFill>
                <a:latin typeface="Montserrat"/>
                <a:ea typeface="Montserrat"/>
                <a:cs typeface="Montserrat"/>
                <a:sym typeface="Montserrat"/>
              </a:rPr>
              <a:t> </a:t>
            </a:r>
            <a:r>
              <a:rPr b="0" i="0" lang="en-US" sz="1000" u="none" cap="none" strike="noStrike">
                <a:solidFill>
                  <a:schemeClr val="dk1"/>
                </a:solidFill>
                <a:latin typeface="Montserrat"/>
                <a:ea typeface="Montserrat"/>
                <a:cs typeface="Montserrat"/>
                <a:sym typeface="Montserrat"/>
              </a:rPr>
              <a:t>collections</a:t>
            </a:r>
            <a:r>
              <a:rPr b="1" i="0" lang="en-US" sz="1000" u="none" cap="none" strike="noStrike">
                <a:solidFill>
                  <a:schemeClr val="dk1"/>
                </a:solidFill>
                <a:latin typeface="Montserrat"/>
                <a:ea typeface="Montserrat"/>
                <a:cs typeface="Montserrat"/>
                <a:sym typeface="Montserrat"/>
              </a:rPr>
              <a:t> </a:t>
            </a:r>
            <a:r>
              <a:rPr b="0" i="0" lang="en-US" sz="1000" u="none" cap="none" strike="noStrike">
                <a:solidFill>
                  <a:schemeClr val="dk1"/>
                </a:solidFill>
                <a:latin typeface="Montserrat"/>
                <a:ea typeface="Montserrat"/>
                <a:cs typeface="Montserrat"/>
                <a:sym typeface="Montserrat"/>
              </a:rPr>
              <a:t>(was 2698 in Mar 25) </a:t>
            </a:r>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a:p>
            <a:pPr indent="0" lvl="0" marL="101600" marR="0" rtl="0" algn="l">
              <a:lnSpc>
                <a:spcPct val="150000"/>
              </a:lnSpc>
              <a:spcBef>
                <a:spcPts val="800"/>
              </a:spcBef>
              <a:spcAft>
                <a:spcPts val="0"/>
              </a:spcAft>
              <a:buClr>
                <a:schemeClr val="dk1"/>
              </a:buClr>
              <a:buSzPts val="2000"/>
              <a:buFont typeface="Montserrat Medium"/>
              <a:buNone/>
            </a:pPr>
            <a:r>
              <a:rPr b="0" i="1" lang="en-US" sz="900" u="none" cap="none" strike="noStrike">
                <a:solidFill>
                  <a:schemeClr val="dk1"/>
                </a:solidFill>
                <a:latin typeface="Montserrat"/>
                <a:ea typeface="Montserrat"/>
                <a:cs typeface="Montserrat"/>
                <a:sym typeface="Montserrat"/>
              </a:rPr>
              <a:t>(*) not all granules can be automatically counted (e.g. CDSE).</a:t>
            </a:r>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a:p>
            <a:pPr indent="-228600" lvl="0" marL="457200" marR="0" rtl="0" algn="l">
              <a:lnSpc>
                <a:spcPct val="150000"/>
              </a:lnSpc>
              <a:spcBef>
                <a:spcPts val="800"/>
              </a:spcBef>
              <a:spcAft>
                <a:spcPts val="0"/>
              </a:spcAft>
              <a:buClr>
                <a:schemeClr val="dk1"/>
              </a:buClr>
              <a:buSzPts val="2000"/>
              <a:buFont typeface="Montserrat"/>
              <a:buNone/>
            </a:pPr>
            <a:r>
              <a:t/>
            </a:r>
            <a:endParaRPr b="1" i="0" sz="1000" u="none" cap="none" strike="noStrike">
              <a:solidFill>
                <a:schemeClr val="dk1"/>
              </a:solidFill>
              <a:latin typeface="Montserrat"/>
              <a:ea typeface="Montserrat"/>
              <a:cs typeface="Montserrat"/>
              <a:sym typeface="Montserrat"/>
            </a:endParaRPr>
          </a:p>
        </p:txBody>
      </p:sp>
      <p:pic>
        <p:nvPicPr>
          <p:cNvPr id="137" name="Google Shape;137;p12"/>
          <p:cNvPicPr preferRelativeResize="0"/>
          <p:nvPr/>
        </p:nvPicPr>
        <p:blipFill rotWithShape="1">
          <a:blip r:embed="rId3">
            <a:alphaModFix/>
          </a:blip>
          <a:srcRect b="0" l="0" r="0" t="9973"/>
          <a:stretch/>
        </p:blipFill>
        <p:spPr>
          <a:xfrm>
            <a:off x="267887" y="1006141"/>
            <a:ext cx="4182474" cy="1716015"/>
          </a:xfrm>
          <a:prstGeom prst="rect">
            <a:avLst/>
          </a:prstGeom>
          <a:noFill/>
          <a:ln>
            <a:noFill/>
          </a:ln>
        </p:spPr>
      </p:pic>
      <p:pic>
        <p:nvPicPr>
          <p:cNvPr id="138" name="Google Shape;138;p12"/>
          <p:cNvPicPr preferRelativeResize="0"/>
          <p:nvPr/>
        </p:nvPicPr>
        <p:blipFill rotWithShape="1">
          <a:blip r:embed="rId4">
            <a:alphaModFix/>
          </a:blip>
          <a:srcRect b="0" l="0" r="0" t="6762"/>
          <a:stretch/>
        </p:blipFill>
        <p:spPr>
          <a:xfrm>
            <a:off x="4693641" y="907485"/>
            <a:ext cx="2833662" cy="3188361"/>
          </a:xfrm>
          <a:prstGeom prst="rect">
            <a:avLst/>
          </a:prstGeom>
          <a:noFill/>
          <a:ln>
            <a:noFill/>
          </a:ln>
        </p:spPr>
      </p:pic>
      <p:pic>
        <p:nvPicPr>
          <p:cNvPr id="139" name="Google Shape;139;p12"/>
          <p:cNvPicPr preferRelativeResize="0"/>
          <p:nvPr/>
        </p:nvPicPr>
        <p:blipFill rotWithShape="1">
          <a:blip r:embed="rId5">
            <a:alphaModFix/>
          </a:blip>
          <a:srcRect b="0" l="0" r="0" t="0"/>
          <a:stretch/>
        </p:blipFill>
        <p:spPr>
          <a:xfrm>
            <a:off x="5435639" y="2829409"/>
            <a:ext cx="3491274" cy="1992571"/>
          </a:xfrm>
          <a:prstGeom prst="rect">
            <a:avLst/>
          </a:prstGeom>
          <a:noFill/>
          <a:ln>
            <a:noFill/>
          </a:ln>
        </p:spPr>
      </p:pic>
      <p:sp>
        <p:nvSpPr>
          <p:cNvPr id="140" name="Google Shape;140;p12"/>
          <p:cNvSpPr txBox="1"/>
          <p:nvPr/>
        </p:nvSpPr>
        <p:spPr>
          <a:xfrm>
            <a:off x="940713" y="1197272"/>
            <a:ext cx="80663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9D3F44"/>
                </a:solidFill>
                <a:latin typeface="Arial"/>
                <a:ea typeface="Arial"/>
                <a:cs typeface="Arial"/>
                <a:sym typeface="Arial"/>
              </a:rPr>
              <a:t>Granules</a:t>
            </a:r>
            <a:endParaRPr/>
          </a:p>
        </p:txBody>
      </p:sp>
      <p:sp>
        <p:nvSpPr>
          <p:cNvPr id="141" name="Google Shape;141;p12"/>
          <p:cNvSpPr txBox="1"/>
          <p:nvPr/>
        </p:nvSpPr>
        <p:spPr>
          <a:xfrm>
            <a:off x="7262572" y="2175591"/>
            <a:ext cx="93326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9D3F44"/>
                </a:solidFill>
                <a:latin typeface="Arial"/>
                <a:ea typeface="Arial"/>
                <a:cs typeface="Arial"/>
                <a:sym typeface="Arial"/>
              </a:rPr>
              <a:t>Collections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C. Some Recent Integrations</a:t>
            </a:r>
            <a:endParaRPr/>
          </a:p>
        </p:txBody>
      </p:sp>
      <p:grpSp>
        <p:nvGrpSpPr>
          <p:cNvPr id="147" name="Google Shape;147;p13"/>
          <p:cNvGrpSpPr/>
          <p:nvPr/>
        </p:nvGrpSpPr>
        <p:grpSpPr>
          <a:xfrm>
            <a:off x="536470" y="787141"/>
            <a:ext cx="4191187" cy="2100358"/>
            <a:chOff x="505803" y="850428"/>
            <a:chExt cx="4191187" cy="2100358"/>
          </a:xfrm>
        </p:grpSpPr>
        <p:pic>
          <p:nvPicPr>
            <p:cNvPr id="148" name="Google Shape;148;p13"/>
            <p:cNvPicPr preferRelativeResize="0"/>
            <p:nvPr/>
          </p:nvPicPr>
          <p:blipFill rotWithShape="1">
            <a:blip r:embed="rId3">
              <a:alphaModFix/>
            </a:blip>
            <a:srcRect b="0" l="0" r="0" t="0"/>
            <a:stretch/>
          </p:blipFill>
          <p:spPr>
            <a:xfrm>
              <a:off x="1931189" y="850428"/>
              <a:ext cx="2765801" cy="1503984"/>
            </a:xfrm>
            <a:prstGeom prst="rect">
              <a:avLst/>
            </a:prstGeom>
            <a:noFill/>
            <a:ln>
              <a:noFill/>
            </a:ln>
          </p:spPr>
        </p:pic>
        <p:pic>
          <p:nvPicPr>
            <p:cNvPr id="149" name="Google Shape;149;p13"/>
            <p:cNvPicPr preferRelativeResize="0"/>
            <p:nvPr/>
          </p:nvPicPr>
          <p:blipFill rotWithShape="1">
            <a:blip r:embed="rId4">
              <a:alphaModFix/>
            </a:blip>
            <a:srcRect b="0" l="0" r="0" t="0"/>
            <a:stretch/>
          </p:blipFill>
          <p:spPr>
            <a:xfrm>
              <a:off x="505803" y="1459548"/>
              <a:ext cx="2850772" cy="1491238"/>
            </a:xfrm>
            <a:prstGeom prst="rect">
              <a:avLst/>
            </a:prstGeom>
            <a:noFill/>
            <a:ln>
              <a:noFill/>
            </a:ln>
          </p:spPr>
        </p:pic>
      </p:grpSp>
      <p:pic>
        <p:nvPicPr>
          <p:cNvPr id="150" name="Google Shape;150;p13"/>
          <p:cNvPicPr preferRelativeResize="0"/>
          <p:nvPr/>
        </p:nvPicPr>
        <p:blipFill rotWithShape="1">
          <a:blip r:embed="rId5">
            <a:alphaModFix/>
          </a:blip>
          <a:srcRect b="0" l="0" r="0" t="0"/>
          <a:stretch/>
        </p:blipFill>
        <p:spPr>
          <a:xfrm>
            <a:off x="132036" y="3156681"/>
            <a:ext cx="2505909" cy="1310302"/>
          </a:xfrm>
          <a:prstGeom prst="rect">
            <a:avLst/>
          </a:prstGeom>
          <a:noFill/>
          <a:ln>
            <a:noFill/>
          </a:ln>
        </p:spPr>
      </p:pic>
      <p:sp>
        <p:nvSpPr>
          <p:cNvPr id="151" name="Google Shape;151;p13"/>
          <p:cNvSpPr txBox="1"/>
          <p:nvPr/>
        </p:nvSpPr>
        <p:spPr>
          <a:xfrm>
            <a:off x="847880" y="3017355"/>
            <a:ext cx="10755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3249"/>
                </a:solidFill>
                <a:latin typeface="Arial"/>
                <a:ea typeface="Arial"/>
                <a:cs typeface="Arial"/>
                <a:sym typeface="Arial"/>
              </a:rPr>
              <a:t>ISRO (52)</a:t>
            </a:r>
            <a:endParaRPr b="0" i="0" sz="1400" u="none" cap="none" strike="noStrike">
              <a:solidFill>
                <a:srgbClr val="000000"/>
              </a:solidFill>
              <a:latin typeface="Arial"/>
              <a:ea typeface="Arial"/>
              <a:cs typeface="Arial"/>
              <a:sym typeface="Arial"/>
            </a:endParaRPr>
          </a:p>
        </p:txBody>
      </p:sp>
      <p:grpSp>
        <p:nvGrpSpPr>
          <p:cNvPr id="152" name="Google Shape;152;p13"/>
          <p:cNvGrpSpPr/>
          <p:nvPr/>
        </p:nvGrpSpPr>
        <p:grpSpPr>
          <a:xfrm>
            <a:off x="4886428" y="813218"/>
            <a:ext cx="4202137" cy="2074281"/>
            <a:chOff x="4886429" y="884935"/>
            <a:chExt cx="4202137" cy="2074281"/>
          </a:xfrm>
        </p:grpSpPr>
        <p:pic>
          <p:nvPicPr>
            <p:cNvPr id="153" name="Google Shape;153;p13"/>
            <p:cNvPicPr preferRelativeResize="0"/>
            <p:nvPr/>
          </p:nvPicPr>
          <p:blipFill rotWithShape="1">
            <a:blip r:embed="rId6">
              <a:alphaModFix/>
            </a:blip>
            <a:srcRect b="0" l="0" r="0" t="0"/>
            <a:stretch/>
          </p:blipFill>
          <p:spPr>
            <a:xfrm>
              <a:off x="4886429" y="1382639"/>
              <a:ext cx="3222837" cy="1576577"/>
            </a:xfrm>
            <a:prstGeom prst="rect">
              <a:avLst/>
            </a:prstGeom>
            <a:noFill/>
            <a:ln>
              <a:noFill/>
            </a:ln>
          </p:spPr>
        </p:pic>
        <p:pic>
          <p:nvPicPr>
            <p:cNvPr id="154" name="Google Shape;154;p13"/>
            <p:cNvPicPr preferRelativeResize="0"/>
            <p:nvPr/>
          </p:nvPicPr>
          <p:blipFill rotWithShape="1">
            <a:blip r:embed="rId7">
              <a:alphaModFix/>
            </a:blip>
            <a:srcRect b="0" l="0" r="0" t="0"/>
            <a:stretch/>
          </p:blipFill>
          <p:spPr>
            <a:xfrm>
              <a:off x="5774270" y="884935"/>
              <a:ext cx="3314296" cy="1694167"/>
            </a:xfrm>
            <a:prstGeom prst="rect">
              <a:avLst/>
            </a:prstGeom>
            <a:noFill/>
            <a:ln>
              <a:noFill/>
            </a:ln>
          </p:spPr>
        </p:pic>
      </p:grpSp>
      <p:sp>
        <p:nvSpPr>
          <p:cNvPr id="155" name="Google Shape;155;p13"/>
          <p:cNvSpPr txBox="1"/>
          <p:nvPr/>
        </p:nvSpPr>
        <p:spPr>
          <a:xfrm>
            <a:off x="4878268" y="993108"/>
            <a:ext cx="13485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INPE (81)</a:t>
            </a:r>
            <a:endParaRPr b="0" i="0" sz="1400" u="none" cap="none" strike="noStrike">
              <a:solidFill>
                <a:schemeClr val="dk1"/>
              </a:solidFill>
              <a:latin typeface="Arial"/>
              <a:ea typeface="Arial"/>
              <a:cs typeface="Arial"/>
              <a:sym typeface="Arial"/>
            </a:endParaRPr>
          </a:p>
        </p:txBody>
      </p:sp>
      <p:pic>
        <p:nvPicPr>
          <p:cNvPr id="156" name="Google Shape;156;p13"/>
          <p:cNvPicPr preferRelativeResize="0"/>
          <p:nvPr/>
        </p:nvPicPr>
        <p:blipFill rotWithShape="1">
          <a:blip r:embed="rId8">
            <a:alphaModFix/>
          </a:blip>
          <a:srcRect b="0" l="0" r="0" t="0"/>
          <a:stretch/>
        </p:blipFill>
        <p:spPr>
          <a:xfrm>
            <a:off x="3201868" y="3171244"/>
            <a:ext cx="2666080" cy="1334739"/>
          </a:xfrm>
          <a:prstGeom prst="rect">
            <a:avLst/>
          </a:prstGeom>
          <a:noFill/>
          <a:ln>
            <a:noFill/>
          </a:ln>
        </p:spPr>
      </p:pic>
      <p:sp>
        <p:nvSpPr>
          <p:cNvPr id="157" name="Google Shape;157;p13"/>
          <p:cNvSpPr txBox="1"/>
          <p:nvPr/>
        </p:nvSpPr>
        <p:spPr>
          <a:xfrm>
            <a:off x="3589589" y="2964694"/>
            <a:ext cx="165340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3249"/>
                </a:solidFill>
                <a:latin typeface="Arial"/>
                <a:ea typeface="Arial"/>
                <a:cs typeface="Arial"/>
                <a:sym typeface="Arial"/>
              </a:rPr>
              <a:t>EUMETSAT (641)</a:t>
            </a:r>
            <a:endParaRPr b="0" i="0" sz="1400" u="none" cap="none" strike="noStrike">
              <a:solidFill>
                <a:srgbClr val="000000"/>
              </a:solidFill>
              <a:latin typeface="Arial"/>
              <a:ea typeface="Arial"/>
              <a:cs typeface="Arial"/>
              <a:sym typeface="Arial"/>
            </a:endParaRPr>
          </a:p>
        </p:txBody>
      </p:sp>
      <p:sp>
        <p:nvSpPr>
          <p:cNvPr id="158" name="Google Shape;158;p13"/>
          <p:cNvSpPr txBox="1"/>
          <p:nvPr/>
        </p:nvSpPr>
        <p:spPr>
          <a:xfrm>
            <a:off x="574876" y="1003145"/>
            <a:ext cx="13485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JAXA (1023)</a:t>
            </a:r>
            <a:endParaRPr b="0" i="0" sz="1400" u="none" cap="none" strike="noStrike">
              <a:solidFill>
                <a:schemeClr val="dk1"/>
              </a:solidFill>
              <a:latin typeface="Arial"/>
              <a:ea typeface="Arial"/>
              <a:cs typeface="Arial"/>
              <a:sym typeface="Arial"/>
            </a:endParaRPr>
          </a:p>
        </p:txBody>
      </p:sp>
      <p:pic>
        <p:nvPicPr>
          <p:cNvPr id="159" name="Google Shape;159;p13"/>
          <p:cNvPicPr preferRelativeResize="0"/>
          <p:nvPr/>
        </p:nvPicPr>
        <p:blipFill rotWithShape="1">
          <a:blip r:embed="rId9">
            <a:alphaModFix/>
          </a:blip>
          <a:srcRect b="0" l="0" r="0" t="0"/>
          <a:stretch/>
        </p:blipFill>
        <p:spPr>
          <a:xfrm>
            <a:off x="6345884" y="3171244"/>
            <a:ext cx="2590408" cy="1334740"/>
          </a:xfrm>
          <a:prstGeom prst="rect">
            <a:avLst/>
          </a:prstGeom>
          <a:noFill/>
          <a:ln>
            <a:noFill/>
          </a:ln>
        </p:spPr>
      </p:pic>
      <p:sp>
        <p:nvSpPr>
          <p:cNvPr id="160" name="Google Shape;160;p13"/>
          <p:cNvSpPr txBox="1"/>
          <p:nvPr/>
        </p:nvSpPr>
        <p:spPr>
          <a:xfrm>
            <a:off x="6814383" y="2964693"/>
            <a:ext cx="165340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3249"/>
                </a:solidFill>
                <a:latin typeface="Arial"/>
                <a:ea typeface="Arial"/>
                <a:cs typeface="Arial"/>
                <a:sym typeface="Arial"/>
              </a:rPr>
              <a:t>CNES (48)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161558" y="122796"/>
            <a:ext cx="7560656" cy="422475"/>
          </a:xfrm>
          <a:prstGeom prst="rect">
            <a:avLst/>
          </a:prstGeom>
          <a:noFill/>
          <a:ln>
            <a:noFill/>
          </a:ln>
        </p:spPr>
        <p:txBody>
          <a:bodyPr anchorCtr="0" anchor="ctr" bIns="34175" lIns="68375" spcFirstLastPara="1" rIns="68375" wrap="square" tIns="34175">
            <a:noAutofit/>
          </a:bodyPr>
          <a:lstStyle/>
          <a:p>
            <a:pPr indent="0" lvl="0" marL="0" rtl="0" algn="just">
              <a:lnSpc>
                <a:spcPct val="100000"/>
              </a:lnSpc>
              <a:spcBef>
                <a:spcPts val="0"/>
              </a:spcBef>
              <a:spcAft>
                <a:spcPts val="0"/>
              </a:spcAft>
              <a:buSzPts val="2244"/>
              <a:buNone/>
            </a:pPr>
            <a:r>
              <a:rPr b="1" lang="en-US" sz="2244">
                <a:solidFill>
                  <a:srgbClr val="003249"/>
                </a:solidFill>
              </a:rPr>
              <a:t>Integration Use Cases</a:t>
            </a:r>
            <a:endParaRPr sz="2244">
              <a:solidFill>
                <a:schemeClr val="dk1"/>
              </a:solidFill>
              <a:latin typeface="Verdana"/>
              <a:ea typeface="Verdana"/>
              <a:cs typeface="Verdana"/>
              <a:sym typeface="Verdana"/>
            </a:endParaRPr>
          </a:p>
        </p:txBody>
      </p:sp>
      <p:sp>
        <p:nvSpPr>
          <p:cNvPr id="166" name="Google Shape;166;p14"/>
          <p:cNvSpPr txBox="1"/>
          <p:nvPr>
            <p:ph idx="1" type="body"/>
          </p:nvPr>
        </p:nvSpPr>
        <p:spPr>
          <a:xfrm>
            <a:off x="0" y="752604"/>
            <a:ext cx="8799269" cy="3984834"/>
          </a:xfrm>
          <a:prstGeom prst="rect">
            <a:avLst/>
          </a:prstGeom>
          <a:noFill/>
          <a:ln>
            <a:noFill/>
          </a:ln>
        </p:spPr>
        <p:txBody>
          <a:bodyPr anchorCtr="0" anchor="t" bIns="34175" lIns="68375" spcFirstLastPara="1" rIns="68375" wrap="square" tIns="34175">
            <a:noAutofit/>
          </a:bodyPr>
          <a:lstStyle/>
          <a:p>
            <a:pPr indent="-213808" lvl="0" marL="213808" marR="0" rtl="0" algn="just">
              <a:lnSpc>
                <a:spcPct val="119000"/>
              </a:lnSpc>
              <a:spcBef>
                <a:spcPts val="0"/>
              </a:spcBef>
              <a:spcAft>
                <a:spcPts val="0"/>
              </a:spcAft>
              <a:buClr>
                <a:srgbClr val="8197A6"/>
              </a:buClr>
              <a:buSzPts val="1346"/>
              <a:buFont typeface="Arial"/>
              <a:buChar char="•"/>
            </a:pPr>
            <a:r>
              <a:rPr b="0" i="0" lang="en-US" sz="1346" u="none" cap="none" strike="noStrike">
                <a:solidFill>
                  <a:srgbClr val="8197A6"/>
                </a:solidFill>
                <a:latin typeface="Arial"/>
                <a:ea typeface="Arial"/>
                <a:cs typeface="Arial"/>
                <a:sym typeface="Arial"/>
              </a:rPr>
              <a:t>Use Case 1: </a:t>
            </a:r>
            <a:r>
              <a:rPr b="0" i="0" lang="en-US" sz="1346" u="none" cap="none" strike="noStrike">
                <a:solidFill>
                  <a:srgbClr val="00B050"/>
                </a:solidFill>
                <a:latin typeface="Arial"/>
                <a:ea typeface="Arial"/>
                <a:cs typeface="Arial"/>
                <a:sym typeface="Arial"/>
              </a:rPr>
              <a:t>OpenSearch</a:t>
            </a:r>
            <a:r>
              <a:rPr b="0" i="0" lang="en-US" sz="1346" u="none" cap="none" strike="noStrike">
                <a:solidFill>
                  <a:srgbClr val="8197A6"/>
                </a:solidFill>
                <a:latin typeface="Arial"/>
                <a:ea typeface="Arial"/>
                <a:cs typeface="Arial"/>
                <a:sym typeface="Arial"/>
              </a:rPr>
              <a:t> Member Catalogue (Atom)</a:t>
            </a:r>
            <a:endParaRPr b="0" i="0" sz="1346" u="none" cap="none" strike="noStrike">
              <a:solidFill>
                <a:srgbClr val="8197A6"/>
              </a:solidFill>
              <a:latin typeface="Arial"/>
              <a:ea typeface="Arial"/>
              <a:cs typeface="Arial"/>
              <a:sym typeface="Arial"/>
            </a:endParaRPr>
          </a:p>
        </p:txBody>
      </p:sp>
      <p:sp>
        <p:nvSpPr>
          <p:cNvPr id="167" name="Google Shape;167;p14"/>
          <p:cNvSpPr/>
          <p:nvPr/>
        </p:nvSpPr>
        <p:spPr>
          <a:xfrm>
            <a:off x="1715748" y="1727069"/>
            <a:ext cx="1117714" cy="565185"/>
          </a:xfrm>
          <a:prstGeom prst="roundRect">
            <a:avLst>
              <a:gd fmla="val 16667" name="adj"/>
            </a:avLst>
          </a:prstGeom>
          <a:solidFill>
            <a:srgbClr val="DAEAAC"/>
          </a:solidFill>
          <a:ln cap="flat" cmpd="sng" w="25400">
            <a:solidFill>
              <a:srgbClr val="F0666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FedEO Server</a:t>
            </a:r>
            <a:endParaRPr b="0" i="0" sz="1346" u="none" cap="none" strike="noStrike">
              <a:solidFill>
                <a:srgbClr val="000000"/>
              </a:solidFill>
              <a:latin typeface="Arial"/>
              <a:ea typeface="Arial"/>
              <a:cs typeface="Arial"/>
              <a:sym typeface="Arial"/>
            </a:endParaRPr>
          </a:p>
        </p:txBody>
      </p:sp>
      <p:sp>
        <p:nvSpPr>
          <p:cNvPr id="168" name="Google Shape;168;p14"/>
          <p:cNvSpPr/>
          <p:nvPr/>
        </p:nvSpPr>
        <p:spPr>
          <a:xfrm>
            <a:off x="1715748" y="3467321"/>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169" name="Google Shape;169;p14"/>
          <p:cNvSpPr/>
          <p:nvPr/>
        </p:nvSpPr>
        <p:spPr>
          <a:xfrm>
            <a:off x="2134453" y="3093045"/>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170" name="Google Shape;170;p14"/>
          <p:cNvCxnSpPr>
            <a:stCxn id="169" idx="4"/>
            <a:endCxn id="168" idx="0"/>
          </p:cNvCxnSpPr>
          <p:nvPr/>
        </p:nvCxnSpPr>
        <p:spPr>
          <a:xfrm>
            <a:off x="2271105" y="3363655"/>
            <a:ext cx="3600" cy="103800"/>
          </a:xfrm>
          <a:prstGeom prst="straightConnector1">
            <a:avLst/>
          </a:prstGeom>
          <a:noFill/>
          <a:ln cap="flat" cmpd="sng" w="25400">
            <a:solidFill>
              <a:srgbClr val="003249"/>
            </a:solidFill>
            <a:prstDash val="solid"/>
            <a:round/>
            <a:headEnd len="sm" w="sm" type="none"/>
            <a:tailEnd len="sm" w="sm" type="none"/>
          </a:ln>
        </p:spPr>
      </p:cxnSp>
      <p:sp>
        <p:nvSpPr>
          <p:cNvPr id="171" name="Google Shape;171;p14"/>
          <p:cNvSpPr/>
          <p:nvPr/>
        </p:nvSpPr>
        <p:spPr>
          <a:xfrm>
            <a:off x="1943815" y="1316981"/>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sp>
        <p:nvSpPr>
          <p:cNvPr id="172" name="Google Shape;172;p14"/>
          <p:cNvSpPr/>
          <p:nvPr/>
        </p:nvSpPr>
        <p:spPr>
          <a:xfrm>
            <a:off x="2326438" y="1316981"/>
            <a:ext cx="273303" cy="270610"/>
          </a:xfrm>
          <a:prstGeom prst="ellipse">
            <a:avLst/>
          </a:prstGeom>
          <a:solidFill>
            <a:srgbClr val="9D3F44"/>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173" name="Google Shape;173;p14"/>
          <p:cNvCxnSpPr/>
          <p:nvPr/>
        </p:nvCxnSpPr>
        <p:spPr>
          <a:xfrm flipH="1" rot="10800000">
            <a:off x="2470764" y="1587591"/>
            <a:ext cx="269" cy="135709"/>
          </a:xfrm>
          <a:prstGeom prst="straightConnector1">
            <a:avLst/>
          </a:prstGeom>
          <a:noFill/>
          <a:ln cap="flat" cmpd="sng" w="25400">
            <a:solidFill>
              <a:srgbClr val="003249"/>
            </a:solidFill>
            <a:prstDash val="solid"/>
            <a:round/>
            <a:headEnd len="sm" w="sm" type="none"/>
            <a:tailEnd len="sm" w="sm" type="none"/>
          </a:ln>
        </p:spPr>
      </p:cxnSp>
      <p:cxnSp>
        <p:nvCxnSpPr>
          <p:cNvPr id="174" name="Google Shape;174;p14"/>
          <p:cNvCxnSpPr/>
          <p:nvPr/>
        </p:nvCxnSpPr>
        <p:spPr>
          <a:xfrm flipH="1" rot="10800000">
            <a:off x="2080332" y="1602401"/>
            <a:ext cx="269" cy="135709"/>
          </a:xfrm>
          <a:prstGeom prst="straightConnector1">
            <a:avLst/>
          </a:prstGeom>
          <a:noFill/>
          <a:ln cap="flat" cmpd="sng" w="25400">
            <a:solidFill>
              <a:srgbClr val="003249"/>
            </a:solidFill>
            <a:prstDash val="solid"/>
            <a:round/>
            <a:headEnd len="sm" w="sm" type="none"/>
            <a:tailEnd len="sm" w="sm" type="none"/>
          </a:ln>
        </p:spPr>
      </p:cxnSp>
      <p:sp>
        <p:nvSpPr>
          <p:cNvPr id="175" name="Google Shape;175;p14"/>
          <p:cNvSpPr/>
          <p:nvPr/>
        </p:nvSpPr>
        <p:spPr>
          <a:xfrm>
            <a:off x="3149578" y="3042693"/>
            <a:ext cx="4096578" cy="1724837"/>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rPr b="0" i="0" lang="en-US" sz="1346" u="none" cap="none" strike="noStrike">
                <a:solidFill>
                  <a:srgbClr val="8197A6"/>
                </a:solidFill>
                <a:latin typeface="Arial"/>
                <a:ea typeface="Arial"/>
                <a:cs typeface="Arial"/>
                <a:sym typeface="Arial"/>
              </a:rPr>
              <a:t>Daily:</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Collection OpenSearch (e.g. Atom) </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Collection metadata (e.g. ISO19139-2) </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Collection OSDD</a:t>
            </a:r>
            <a:endParaRPr b="0" i="0" sz="134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4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46" u="none" cap="none" strike="noStrike">
                <a:solidFill>
                  <a:srgbClr val="8197A6"/>
                </a:solidFill>
                <a:latin typeface="Arial"/>
                <a:ea typeface="Arial"/>
                <a:cs typeface="Arial"/>
                <a:sym typeface="Arial"/>
              </a:rPr>
              <a:t>Real-time (distributed):</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Granule OpenSearch</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Granule metadata (e.g. O&amp;M or Atom)</a:t>
            </a:r>
            <a:endParaRPr b="0" i="0" sz="1346" u="none" cap="none" strike="noStrike">
              <a:solidFill>
                <a:srgbClr val="000000"/>
              </a:solidFill>
              <a:latin typeface="Arial"/>
              <a:ea typeface="Arial"/>
              <a:cs typeface="Arial"/>
              <a:sym typeface="Arial"/>
            </a:endParaRPr>
          </a:p>
        </p:txBody>
      </p:sp>
      <p:sp>
        <p:nvSpPr>
          <p:cNvPr id="176" name="Google Shape;176;p14"/>
          <p:cNvSpPr/>
          <p:nvPr/>
        </p:nvSpPr>
        <p:spPr>
          <a:xfrm>
            <a:off x="5693312" y="726486"/>
            <a:ext cx="3105957" cy="1642509"/>
          </a:xfrm>
          <a:prstGeom prst="rect">
            <a:avLst/>
          </a:prstGeom>
          <a:noFill/>
          <a:ln>
            <a:noFill/>
          </a:ln>
        </p:spPr>
        <p:txBody>
          <a:bodyPr anchorCtr="0" anchor="t" bIns="45700" lIns="91425" spcFirstLastPara="1" rIns="91425" wrap="square" tIns="45700">
            <a:noAutofit/>
          </a:bodyPr>
          <a:lstStyle/>
          <a:p>
            <a:pPr indent="0" lvl="0" marL="1015724" marR="0" rtl="0" algn="l">
              <a:lnSpc>
                <a:spcPct val="119000"/>
              </a:lnSpc>
              <a:spcBef>
                <a:spcPts val="0"/>
              </a:spcBef>
              <a:spcAft>
                <a:spcPts val="0"/>
              </a:spcAft>
              <a:buNone/>
            </a:pPr>
            <a:r>
              <a:rPr b="0" i="0" lang="en-US" sz="1346" u="sng" cap="none" strike="noStrike">
                <a:solidFill>
                  <a:srgbClr val="8197A6"/>
                </a:solidFill>
                <a:latin typeface="Arial"/>
                <a:ea typeface="Arial"/>
                <a:cs typeface="Arial"/>
                <a:sym typeface="Arial"/>
              </a:rPr>
              <a:t>Examples:</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ESA EOCAT</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ESA CCI (CEDA)</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JAXA G-Portal</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VITO</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EUMETSAT</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a:t>
            </a:r>
            <a:endParaRPr b="0" i="0" sz="1346" u="none" cap="none" strike="noStrike">
              <a:solidFill>
                <a:srgbClr val="000000"/>
              </a:solidFill>
              <a:latin typeface="Arial"/>
              <a:ea typeface="Arial"/>
              <a:cs typeface="Arial"/>
              <a:sym typeface="Arial"/>
            </a:endParaRPr>
          </a:p>
          <a:p>
            <a:pPr indent="0" lvl="0" marL="0" marR="0" rtl="0" algn="l">
              <a:lnSpc>
                <a:spcPct val="119000"/>
              </a:lnSpc>
              <a:spcBef>
                <a:spcPts val="269"/>
              </a:spcBef>
              <a:spcAft>
                <a:spcPts val="0"/>
              </a:spcAft>
              <a:buNone/>
            </a:pPr>
            <a:r>
              <a:t/>
            </a:r>
            <a:endParaRPr b="0" i="0" sz="1346" u="none" cap="none" strike="noStrike">
              <a:solidFill>
                <a:srgbClr val="000000"/>
              </a:solidFill>
              <a:latin typeface="Arial"/>
              <a:ea typeface="Arial"/>
              <a:cs typeface="Arial"/>
              <a:sym typeface="Arial"/>
            </a:endParaRPr>
          </a:p>
        </p:txBody>
      </p:sp>
      <p:sp>
        <p:nvSpPr>
          <p:cNvPr id="177" name="Google Shape;177;p14"/>
          <p:cNvSpPr/>
          <p:nvPr/>
        </p:nvSpPr>
        <p:spPr>
          <a:xfrm>
            <a:off x="4136968" y="1744033"/>
            <a:ext cx="1117714" cy="565185"/>
          </a:xfrm>
          <a:prstGeom prst="roundRect">
            <a:avLst>
              <a:gd fmla="val 16667" name="adj"/>
            </a:avLst>
          </a:prstGeom>
          <a:solidFill>
            <a:srgbClr val="EAEAEA"/>
          </a:solidFill>
          <a:ln cap="flat" cmpd="sng" w="25400">
            <a:solidFill>
              <a:srgbClr val="23BCFF"/>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IDN Server</a:t>
            </a:r>
            <a:endParaRPr b="0" i="0" sz="1346" u="none" cap="none" strike="noStrike">
              <a:solidFill>
                <a:srgbClr val="000000"/>
              </a:solidFill>
              <a:latin typeface="Arial"/>
              <a:ea typeface="Arial"/>
              <a:cs typeface="Arial"/>
              <a:sym typeface="Arial"/>
            </a:endParaRPr>
          </a:p>
        </p:txBody>
      </p:sp>
      <p:cxnSp>
        <p:nvCxnSpPr>
          <p:cNvPr id="178" name="Google Shape;178;p14"/>
          <p:cNvCxnSpPr>
            <a:stCxn id="177" idx="1"/>
          </p:cNvCxnSpPr>
          <p:nvPr/>
        </p:nvCxnSpPr>
        <p:spPr>
          <a:xfrm rot="10800000">
            <a:off x="2815168" y="2015526"/>
            <a:ext cx="1321800" cy="11100"/>
          </a:xfrm>
          <a:prstGeom prst="straightConnector1">
            <a:avLst/>
          </a:prstGeom>
          <a:noFill/>
          <a:ln cap="flat" cmpd="sng" w="25400">
            <a:solidFill>
              <a:srgbClr val="003249"/>
            </a:solidFill>
            <a:prstDash val="dash"/>
            <a:round/>
            <a:headEnd len="sm" w="sm" type="none"/>
            <a:tailEnd len="lg" w="lg" type="triangle"/>
          </a:ln>
        </p:spPr>
      </p:cxnSp>
      <p:sp>
        <p:nvSpPr>
          <p:cNvPr id="179" name="Google Shape;179;p14"/>
          <p:cNvSpPr/>
          <p:nvPr/>
        </p:nvSpPr>
        <p:spPr>
          <a:xfrm>
            <a:off x="3942021" y="2352031"/>
            <a:ext cx="2156533" cy="689297"/>
          </a:xfrm>
          <a:prstGeom prst="rect">
            <a:avLst/>
          </a:prstGeom>
          <a:noFill/>
          <a:ln>
            <a:noFill/>
          </a:ln>
        </p:spPr>
        <p:txBody>
          <a:bodyPr anchorCtr="0" anchor="t" bIns="33650" lIns="67300" spcFirstLastPara="1" rIns="67300" wrap="square" tIns="33650">
            <a:spAutoFit/>
          </a:bodyPr>
          <a:lstStyle/>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Pull DIF-10 collection metadata (e.g. monthly)</a:t>
            </a:r>
            <a:endParaRPr b="0" i="0" sz="1346" u="none" cap="none" strike="noStrike">
              <a:solidFill>
                <a:srgbClr val="000000"/>
              </a:solidFill>
              <a:latin typeface="Arial"/>
              <a:ea typeface="Arial"/>
              <a:cs typeface="Arial"/>
              <a:sym typeface="Arial"/>
            </a:endParaRPr>
          </a:p>
        </p:txBody>
      </p:sp>
      <p:cxnSp>
        <p:nvCxnSpPr>
          <p:cNvPr id="180" name="Google Shape;180;p14"/>
          <p:cNvCxnSpPr>
            <a:stCxn id="167" idx="2"/>
          </p:cNvCxnSpPr>
          <p:nvPr/>
        </p:nvCxnSpPr>
        <p:spPr>
          <a:xfrm>
            <a:off x="2274605" y="2292254"/>
            <a:ext cx="300" cy="760800"/>
          </a:xfrm>
          <a:prstGeom prst="straightConnector1">
            <a:avLst/>
          </a:prstGeom>
          <a:noFill/>
          <a:ln cap="flat" cmpd="sng" w="25400">
            <a:solidFill>
              <a:srgbClr val="003249"/>
            </a:solidFill>
            <a:prstDash val="solid"/>
            <a:round/>
            <a:headEnd len="sm" w="sm" type="none"/>
            <a:tailEnd len="lg" w="lg"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161558" y="122796"/>
            <a:ext cx="7560656" cy="422475"/>
          </a:xfrm>
          <a:prstGeom prst="rect">
            <a:avLst/>
          </a:prstGeom>
          <a:noFill/>
          <a:ln>
            <a:noFill/>
          </a:ln>
        </p:spPr>
        <p:txBody>
          <a:bodyPr anchorCtr="0" anchor="ctr" bIns="34175" lIns="68375" spcFirstLastPara="1" rIns="68375" wrap="square" tIns="34175">
            <a:noAutofit/>
          </a:bodyPr>
          <a:lstStyle/>
          <a:p>
            <a:pPr indent="0" lvl="0" marL="0" rtl="0" algn="just">
              <a:lnSpc>
                <a:spcPct val="100000"/>
              </a:lnSpc>
              <a:spcBef>
                <a:spcPts val="0"/>
              </a:spcBef>
              <a:spcAft>
                <a:spcPts val="0"/>
              </a:spcAft>
              <a:buSzPts val="2244"/>
              <a:buNone/>
            </a:pPr>
            <a:r>
              <a:rPr b="1" lang="en-US" sz="2244">
                <a:solidFill>
                  <a:srgbClr val="003249"/>
                </a:solidFill>
              </a:rPr>
              <a:t>Integration Use Cases</a:t>
            </a:r>
            <a:endParaRPr sz="2244">
              <a:solidFill>
                <a:schemeClr val="dk1"/>
              </a:solidFill>
              <a:latin typeface="Verdana"/>
              <a:ea typeface="Verdana"/>
              <a:cs typeface="Verdana"/>
              <a:sym typeface="Verdana"/>
            </a:endParaRPr>
          </a:p>
        </p:txBody>
      </p:sp>
      <p:sp>
        <p:nvSpPr>
          <p:cNvPr id="186" name="Google Shape;186;p15"/>
          <p:cNvSpPr txBox="1"/>
          <p:nvPr>
            <p:ph idx="1" type="body"/>
          </p:nvPr>
        </p:nvSpPr>
        <p:spPr>
          <a:xfrm>
            <a:off x="0" y="752604"/>
            <a:ext cx="7933317" cy="3984834"/>
          </a:xfrm>
          <a:prstGeom prst="rect">
            <a:avLst/>
          </a:prstGeom>
          <a:noFill/>
          <a:ln>
            <a:noFill/>
          </a:ln>
        </p:spPr>
        <p:txBody>
          <a:bodyPr anchorCtr="0" anchor="t" bIns="34175" lIns="68375" spcFirstLastPara="1" rIns="68375" wrap="square" tIns="34175">
            <a:noAutofit/>
          </a:bodyPr>
          <a:lstStyle/>
          <a:p>
            <a:pPr indent="-213808" lvl="0" marL="213808" marR="0" rtl="0" algn="just">
              <a:lnSpc>
                <a:spcPct val="119000"/>
              </a:lnSpc>
              <a:spcBef>
                <a:spcPts val="0"/>
              </a:spcBef>
              <a:spcAft>
                <a:spcPts val="0"/>
              </a:spcAft>
              <a:buClr>
                <a:srgbClr val="8197A6"/>
              </a:buClr>
              <a:buSzPts val="1346"/>
              <a:buFont typeface="Arial"/>
              <a:buChar char="•"/>
            </a:pPr>
            <a:r>
              <a:rPr b="0" i="0" lang="en-US" sz="1346" u="none" cap="none" strike="noStrike">
                <a:solidFill>
                  <a:srgbClr val="8197A6"/>
                </a:solidFill>
                <a:latin typeface="Arial"/>
                <a:ea typeface="Arial"/>
                <a:cs typeface="Arial"/>
                <a:sym typeface="Arial"/>
              </a:rPr>
              <a:t>Use Case 2: </a:t>
            </a:r>
            <a:r>
              <a:rPr b="0" i="0" lang="en-US" sz="1346" u="none" cap="none" strike="noStrike">
                <a:solidFill>
                  <a:srgbClr val="FFC000"/>
                </a:solidFill>
                <a:latin typeface="Arial"/>
                <a:ea typeface="Arial"/>
                <a:cs typeface="Arial"/>
                <a:sym typeface="Arial"/>
              </a:rPr>
              <a:t>STAC</a:t>
            </a:r>
            <a:r>
              <a:rPr b="0" i="0" lang="en-US" sz="1346" u="none" cap="none" strike="noStrike">
                <a:solidFill>
                  <a:srgbClr val="8197A6"/>
                </a:solidFill>
                <a:latin typeface="Arial"/>
                <a:ea typeface="Arial"/>
                <a:cs typeface="Arial"/>
                <a:sym typeface="Arial"/>
              </a:rPr>
              <a:t> Member Catalogue</a:t>
            </a:r>
            <a:endParaRPr b="0" i="0" sz="1346" u="none" cap="none" strike="noStrike">
              <a:solidFill>
                <a:srgbClr val="8197A6"/>
              </a:solidFill>
              <a:latin typeface="Arial"/>
              <a:ea typeface="Arial"/>
              <a:cs typeface="Arial"/>
              <a:sym typeface="Arial"/>
            </a:endParaRPr>
          </a:p>
        </p:txBody>
      </p:sp>
      <p:sp>
        <p:nvSpPr>
          <p:cNvPr id="187" name="Google Shape;187;p15"/>
          <p:cNvSpPr/>
          <p:nvPr/>
        </p:nvSpPr>
        <p:spPr>
          <a:xfrm>
            <a:off x="1697438" y="1733263"/>
            <a:ext cx="1117714" cy="565185"/>
          </a:xfrm>
          <a:prstGeom prst="roundRect">
            <a:avLst>
              <a:gd fmla="val 16667" name="adj"/>
            </a:avLst>
          </a:prstGeom>
          <a:solidFill>
            <a:srgbClr val="DAEAAC"/>
          </a:solidFill>
          <a:ln cap="flat" cmpd="sng" w="25400">
            <a:solidFill>
              <a:srgbClr val="F0666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FedEO Server</a:t>
            </a:r>
            <a:endParaRPr b="0" i="0" sz="1346" u="none" cap="none" strike="noStrike">
              <a:solidFill>
                <a:srgbClr val="000000"/>
              </a:solidFill>
              <a:latin typeface="Arial"/>
              <a:ea typeface="Arial"/>
              <a:cs typeface="Arial"/>
              <a:sym typeface="Arial"/>
            </a:endParaRPr>
          </a:p>
        </p:txBody>
      </p:sp>
      <p:sp>
        <p:nvSpPr>
          <p:cNvPr id="188" name="Google Shape;188;p15"/>
          <p:cNvSpPr/>
          <p:nvPr/>
        </p:nvSpPr>
        <p:spPr>
          <a:xfrm>
            <a:off x="4136968" y="1744033"/>
            <a:ext cx="1117714" cy="565185"/>
          </a:xfrm>
          <a:prstGeom prst="roundRect">
            <a:avLst>
              <a:gd fmla="val 16667" name="adj"/>
            </a:avLst>
          </a:prstGeom>
          <a:solidFill>
            <a:srgbClr val="EAEAEA"/>
          </a:solidFill>
          <a:ln cap="flat" cmpd="sng" w="25400">
            <a:solidFill>
              <a:srgbClr val="23BCFF"/>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IDN Server</a:t>
            </a:r>
            <a:endParaRPr b="0" i="0" sz="1346" u="none" cap="none" strike="noStrike">
              <a:solidFill>
                <a:srgbClr val="000000"/>
              </a:solidFill>
              <a:latin typeface="Arial"/>
              <a:ea typeface="Arial"/>
              <a:cs typeface="Arial"/>
              <a:sym typeface="Arial"/>
            </a:endParaRPr>
          </a:p>
        </p:txBody>
      </p:sp>
      <p:sp>
        <p:nvSpPr>
          <p:cNvPr id="189" name="Google Shape;189;p15"/>
          <p:cNvSpPr/>
          <p:nvPr/>
        </p:nvSpPr>
        <p:spPr>
          <a:xfrm>
            <a:off x="1698515" y="3510672"/>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190" name="Google Shape;190;p15"/>
          <p:cNvSpPr/>
          <p:nvPr/>
        </p:nvSpPr>
        <p:spPr>
          <a:xfrm>
            <a:off x="2115336" y="3130472"/>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191" name="Google Shape;191;p15"/>
          <p:cNvCxnSpPr>
            <a:stCxn id="190" idx="4"/>
            <a:endCxn id="189" idx="0"/>
          </p:cNvCxnSpPr>
          <p:nvPr/>
        </p:nvCxnSpPr>
        <p:spPr>
          <a:xfrm>
            <a:off x="2251988" y="3401082"/>
            <a:ext cx="5400" cy="109500"/>
          </a:xfrm>
          <a:prstGeom prst="straightConnector1">
            <a:avLst/>
          </a:prstGeom>
          <a:noFill/>
          <a:ln cap="flat" cmpd="sng" w="25400">
            <a:solidFill>
              <a:srgbClr val="003249"/>
            </a:solidFill>
            <a:prstDash val="solid"/>
            <a:round/>
            <a:headEnd len="sm" w="sm" type="none"/>
            <a:tailEnd len="sm" w="sm" type="none"/>
          </a:ln>
        </p:spPr>
      </p:cxnSp>
      <p:sp>
        <p:nvSpPr>
          <p:cNvPr id="192" name="Google Shape;192;p15"/>
          <p:cNvSpPr/>
          <p:nvPr/>
        </p:nvSpPr>
        <p:spPr>
          <a:xfrm>
            <a:off x="1925505" y="1323174"/>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sp>
        <p:nvSpPr>
          <p:cNvPr id="193" name="Google Shape;193;p15"/>
          <p:cNvSpPr/>
          <p:nvPr/>
        </p:nvSpPr>
        <p:spPr>
          <a:xfrm>
            <a:off x="2308128" y="1323174"/>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194" name="Google Shape;194;p15"/>
          <p:cNvCxnSpPr/>
          <p:nvPr/>
        </p:nvCxnSpPr>
        <p:spPr>
          <a:xfrm flipH="1" rot="10800000">
            <a:off x="2452454" y="1593784"/>
            <a:ext cx="269" cy="135709"/>
          </a:xfrm>
          <a:prstGeom prst="straightConnector1">
            <a:avLst/>
          </a:prstGeom>
          <a:noFill/>
          <a:ln cap="flat" cmpd="sng" w="25400">
            <a:solidFill>
              <a:srgbClr val="003249"/>
            </a:solidFill>
            <a:prstDash val="solid"/>
            <a:round/>
            <a:headEnd len="sm" w="sm" type="none"/>
            <a:tailEnd len="sm" w="sm" type="none"/>
          </a:ln>
        </p:spPr>
      </p:cxnSp>
      <p:cxnSp>
        <p:nvCxnSpPr>
          <p:cNvPr id="195" name="Google Shape;195;p15"/>
          <p:cNvCxnSpPr/>
          <p:nvPr/>
        </p:nvCxnSpPr>
        <p:spPr>
          <a:xfrm flipH="1" rot="10800000">
            <a:off x="2062291" y="1608594"/>
            <a:ext cx="269" cy="135709"/>
          </a:xfrm>
          <a:prstGeom prst="straightConnector1">
            <a:avLst/>
          </a:prstGeom>
          <a:noFill/>
          <a:ln cap="flat" cmpd="sng" w="25400">
            <a:solidFill>
              <a:srgbClr val="003249"/>
            </a:solidFill>
            <a:prstDash val="solid"/>
            <a:round/>
            <a:headEnd len="sm" w="sm" type="none"/>
            <a:tailEnd len="sm" w="sm" type="none"/>
          </a:ln>
        </p:spPr>
      </p:cxnSp>
      <p:sp>
        <p:nvSpPr>
          <p:cNvPr id="196" name="Google Shape;196;p15"/>
          <p:cNvSpPr/>
          <p:nvPr/>
        </p:nvSpPr>
        <p:spPr>
          <a:xfrm>
            <a:off x="3117266" y="3339960"/>
            <a:ext cx="4559981" cy="1310621"/>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rPr b="0" i="0" lang="en-US" sz="1346" u="none" cap="none" strike="noStrike">
                <a:solidFill>
                  <a:srgbClr val="8197A6"/>
                </a:solidFill>
                <a:latin typeface="Arial"/>
                <a:ea typeface="Arial"/>
                <a:cs typeface="Arial"/>
                <a:sym typeface="Arial"/>
              </a:rPr>
              <a:t>Daily:</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STAC /collections (rel=“data”) </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STAC Collection metadata  </a:t>
            </a:r>
            <a:endParaRPr b="0" i="0" sz="134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4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46" u="none" cap="none" strike="noStrike">
                <a:solidFill>
                  <a:srgbClr val="8197A6"/>
                </a:solidFill>
                <a:latin typeface="Arial"/>
                <a:ea typeface="Arial"/>
                <a:cs typeface="Arial"/>
                <a:sym typeface="Arial"/>
              </a:rPr>
              <a:t>Real-time (distributed):</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STAC /collections/&lt;id&gt;/items/&lt;id&gt; </a:t>
            </a:r>
            <a:endParaRPr b="0" i="0" sz="1346" u="none" cap="none" strike="noStrike">
              <a:solidFill>
                <a:srgbClr val="000000"/>
              </a:solidFill>
              <a:latin typeface="Arial"/>
              <a:ea typeface="Arial"/>
              <a:cs typeface="Arial"/>
              <a:sym typeface="Arial"/>
            </a:endParaRPr>
          </a:p>
        </p:txBody>
      </p:sp>
      <p:sp>
        <p:nvSpPr>
          <p:cNvPr id="197" name="Google Shape;197;p15"/>
          <p:cNvSpPr/>
          <p:nvPr/>
        </p:nvSpPr>
        <p:spPr>
          <a:xfrm>
            <a:off x="5564604" y="619588"/>
            <a:ext cx="3288249" cy="1642509"/>
          </a:xfrm>
          <a:prstGeom prst="rect">
            <a:avLst/>
          </a:prstGeom>
          <a:noFill/>
          <a:ln>
            <a:noFill/>
          </a:ln>
        </p:spPr>
        <p:txBody>
          <a:bodyPr anchorCtr="0" anchor="t" bIns="45700" lIns="91425" spcFirstLastPara="1" rIns="91425" wrap="square" tIns="45700">
            <a:noAutofit/>
          </a:bodyPr>
          <a:lstStyle/>
          <a:p>
            <a:pPr indent="0" lvl="0" marL="1015724" marR="0" rtl="0" algn="l">
              <a:lnSpc>
                <a:spcPct val="119000"/>
              </a:lnSpc>
              <a:spcBef>
                <a:spcPts val="0"/>
              </a:spcBef>
              <a:spcAft>
                <a:spcPts val="0"/>
              </a:spcAft>
              <a:buNone/>
            </a:pPr>
            <a:r>
              <a:rPr b="0" i="0" lang="en-US" sz="1346" u="sng" cap="none" strike="noStrike">
                <a:solidFill>
                  <a:srgbClr val="8197A6"/>
                </a:solidFill>
                <a:latin typeface="Arial"/>
                <a:ea typeface="Arial"/>
                <a:cs typeface="Arial"/>
                <a:sym typeface="Arial"/>
              </a:rPr>
              <a:t>Examples:</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INPE</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Copernicus CDSE</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ISRO NRSC</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ESA MAAP</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[ESA EOCAT]</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CNES (in progress)</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DLR (in progress)</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CSIRO (in progress)</a:t>
            </a:r>
            <a:endParaRPr b="0" i="0" sz="1346" u="none" cap="none" strike="noStrike">
              <a:solidFill>
                <a:srgbClr val="000000"/>
              </a:solidFill>
              <a:latin typeface="Arial"/>
              <a:ea typeface="Arial"/>
              <a:cs typeface="Arial"/>
              <a:sym typeface="Arial"/>
            </a:endParaRPr>
          </a:p>
          <a:p>
            <a:pPr indent="0" lvl="0" marL="0" marR="0" rtl="0" algn="l">
              <a:lnSpc>
                <a:spcPct val="119000"/>
              </a:lnSpc>
              <a:spcBef>
                <a:spcPts val="269"/>
              </a:spcBef>
              <a:spcAft>
                <a:spcPts val="0"/>
              </a:spcAft>
              <a:buNone/>
            </a:pPr>
            <a:r>
              <a:t/>
            </a:r>
            <a:endParaRPr b="0" i="0" sz="1346" u="none" cap="none" strike="noStrike">
              <a:solidFill>
                <a:srgbClr val="000000"/>
              </a:solidFill>
              <a:latin typeface="Arial"/>
              <a:ea typeface="Arial"/>
              <a:cs typeface="Arial"/>
              <a:sym typeface="Arial"/>
            </a:endParaRPr>
          </a:p>
        </p:txBody>
      </p:sp>
      <p:cxnSp>
        <p:nvCxnSpPr>
          <p:cNvPr id="198" name="Google Shape;198;p15"/>
          <p:cNvCxnSpPr>
            <a:stCxn id="188" idx="1"/>
            <a:endCxn id="187" idx="3"/>
          </p:cNvCxnSpPr>
          <p:nvPr/>
        </p:nvCxnSpPr>
        <p:spPr>
          <a:xfrm rot="10800000">
            <a:off x="2815168" y="2015826"/>
            <a:ext cx="1321800" cy="10800"/>
          </a:xfrm>
          <a:prstGeom prst="straightConnector1">
            <a:avLst/>
          </a:prstGeom>
          <a:noFill/>
          <a:ln cap="flat" cmpd="sng" w="25400">
            <a:solidFill>
              <a:srgbClr val="003249"/>
            </a:solidFill>
            <a:prstDash val="dash"/>
            <a:round/>
            <a:headEnd len="sm" w="sm" type="none"/>
            <a:tailEnd len="lg" w="lg" type="triangle"/>
          </a:ln>
        </p:spPr>
      </p:cxnSp>
      <p:sp>
        <p:nvSpPr>
          <p:cNvPr id="199" name="Google Shape;199;p15"/>
          <p:cNvSpPr/>
          <p:nvPr/>
        </p:nvSpPr>
        <p:spPr>
          <a:xfrm>
            <a:off x="3942021" y="2352031"/>
            <a:ext cx="2156533" cy="689297"/>
          </a:xfrm>
          <a:prstGeom prst="rect">
            <a:avLst/>
          </a:prstGeom>
          <a:noFill/>
          <a:ln>
            <a:noFill/>
          </a:ln>
        </p:spPr>
        <p:txBody>
          <a:bodyPr anchorCtr="0" anchor="t" bIns="33650" lIns="67300" spcFirstLastPara="1" rIns="67300" wrap="square" tIns="33650">
            <a:spAutoFit/>
          </a:bodyPr>
          <a:lstStyle/>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Pull DIF-10 collection metadata (e.g. monthly)</a:t>
            </a:r>
            <a:endParaRPr b="0" i="0" sz="1346" u="none" cap="none" strike="noStrike">
              <a:solidFill>
                <a:srgbClr val="000000"/>
              </a:solidFill>
              <a:latin typeface="Arial"/>
              <a:ea typeface="Arial"/>
              <a:cs typeface="Arial"/>
              <a:sym typeface="Arial"/>
            </a:endParaRPr>
          </a:p>
        </p:txBody>
      </p:sp>
      <p:cxnSp>
        <p:nvCxnSpPr>
          <p:cNvPr id="200" name="Google Shape;200;p15"/>
          <p:cNvCxnSpPr/>
          <p:nvPr/>
        </p:nvCxnSpPr>
        <p:spPr>
          <a:xfrm>
            <a:off x="2274740" y="2292524"/>
            <a:ext cx="269" cy="760670"/>
          </a:xfrm>
          <a:prstGeom prst="straightConnector1">
            <a:avLst/>
          </a:prstGeom>
          <a:noFill/>
          <a:ln cap="flat" cmpd="sng" w="25400">
            <a:solidFill>
              <a:srgbClr val="003249"/>
            </a:solidFill>
            <a:prstDash val="solid"/>
            <a:round/>
            <a:headEnd len="sm" w="sm" type="none"/>
            <a:tailEnd len="lg" w="lg"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4" name="Shape 204"/>
        <p:cNvGrpSpPr/>
        <p:nvPr/>
      </p:nvGrpSpPr>
      <p:grpSpPr>
        <a:xfrm>
          <a:off x="0" y="0"/>
          <a:ext cx="0" cy="0"/>
          <a:chOff x="0" y="0"/>
          <a:chExt cx="0" cy="0"/>
        </a:xfrm>
      </p:grpSpPr>
      <p:sp>
        <p:nvSpPr>
          <p:cNvPr id="205" name="Google Shape;205;p16"/>
          <p:cNvSpPr txBox="1"/>
          <p:nvPr>
            <p:ph type="title"/>
          </p:nvPr>
        </p:nvSpPr>
        <p:spPr>
          <a:xfrm>
            <a:off x="161558" y="122796"/>
            <a:ext cx="7560656" cy="422475"/>
          </a:xfrm>
          <a:prstGeom prst="rect">
            <a:avLst/>
          </a:prstGeom>
          <a:noFill/>
          <a:ln>
            <a:noFill/>
          </a:ln>
        </p:spPr>
        <p:txBody>
          <a:bodyPr anchorCtr="0" anchor="ctr" bIns="34175" lIns="68375" spcFirstLastPara="1" rIns="68375" wrap="square" tIns="34175">
            <a:noAutofit/>
          </a:bodyPr>
          <a:lstStyle/>
          <a:p>
            <a:pPr indent="0" lvl="0" marL="0" rtl="0" algn="just">
              <a:lnSpc>
                <a:spcPct val="100000"/>
              </a:lnSpc>
              <a:spcBef>
                <a:spcPts val="0"/>
              </a:spcBef>
              <a:spcAft>
                <a:spcPts val="0"/>
              </a:spcAft>
              <a:buSzPts val="2244"/>
              <a:buNone/>
            </a:pPr>
            <a:r>
              <a:rPr b="1" lang="en-US" sz="2244">
                <a:solidFill>
                  <a:srgbClr val="003249"/>
                </a:solidFill>
              </a:rPr>
              <a:t>Integration Use Cases</a:t>
            </a:r>
            <a:endParaRPr sz="2244">
              <a:solidFill>
                <a:schemeClr val="dk1"/>
              </a:solidFill>
              <a:latin typeface="Verdana"/>
              <a:ea typeface="Verdana"/>
              <a:cs typeface="Verdana"/>
              <a:sym typeface="Verdana"/>
            </a:endParaRPr>
          </a:p>
        </p:txBody>
      </p:sp>
      <p:sp>
        <p:nvSpPr>
          <p:cNvPr id="206" name="Google Shape;206;p16"/>
          <p:cNvSpPr txBox="1"/>
          <p:nvPr>
            <p:ph idx="1" type="body"/>
          </p:nvPr>
        </p:nvSpPr>
        <p:spPr>
          <a:xfrm>
            <a:off x="0" y="752604"/>
            <a:ext cx="7933317" cy="3984834"/>
          </a:xfrm>
          <a:prstGeom prst="rect">
            <a:avLst/>
          </a:prstGeom>
          <a:noFill/>
          <a:ln>
            <a:noFill/>
          </a:ln>
        </p:spPr>
        <p:txBody>
          <a:bodyPr anchorCtr="0" anchor="t" bIns="34175" lIns="68375" spcFirstLastPara="1" rIns="68375" wrap="square" tIns="34175">
            <a:noAutofit/>
          </a:bodyPr>
          <a:lstStyle/>
          <a:p>
            <a:pPr indent="-213808" lvl="0" marL="213808" marR="0" rtl="0" algn="just">
              <a:lnSpc>
                <a:spcPct val="119000"/>
              </a:lnSpc>
              <a:spcBef>
                <a:spcPts val="0"/>
              </a:spcBef>
              <a:spcAft>
                <a:spcPts val="0"/>
              </a:spcAft>
              <a:buClr>
                <a:srgbClr val="8197A6"/>
              </a:buClr>
              <a:buSzPts val="1346"/>
              <a:buFont typeface="Arial"/>
              <a:buChar char="•"/>
            </a:pPr>
            <a:r>
              <a:rPr b="0" i="0" lang="en-US" sz="1346" u="none" cap="none" strike="noStrike">
                <a:solidFill>
                  <a:srgbClr val="8197A6"/>
                </a:solidFill>
                <a:latin typeface="Arial"/>
                <a:ea typeface="Arial"/>
                <a:cs typeface="Arial"/>
                <a:sym typeface="Arial"/>
              </a:rPr>
              <a:t>Use Case 3: Collection Searches through FedEO</a:t>
            </a:r>
            <a:endParaRPr b="0" i="0" sz="1346" u="none" cap="none" strike="noStrike">
              <a:solidFill>
                <a:srgbClr val="8197A6"/>
              </a:solidFill>
              <a:latin typeface="Arial"/>
              <a:ea typeface="Arial"/>
              <a:cs typeface="Arial"/>
              <a:sym typeface="Arial"/>
            </a:endParaRPr>
          </a:p>
        </p:txBody>
      </p:sp>
      <p:sp>
        <p:nvSpPr>
          <p:cNvPr id="207" name="Google Shape;207;p16"/>
          <p:cNvSpPr/>
          <p:nvPr/>
        </p:nvSpPr>
        <p:spPr>
          <a:xfrm>
            <a:off x="1715748" y="2927986"/>
            <a:ext cx="1117714" cy="565185"/>
          </a:xfrm>
          <a:prstGeom prst="roundRect">
            <a:avLst>
              <a:gd fmla="val 16667" name="adj"/>
            </a:avLst>
          </a:prstGeom>
          <a:solidFill>
            <a:srgbClr val="DAEAAC"/>
          </a:solidFill>
          <a:ln cap="flat" cmpd="sng" w="25400">
            <a:solidFill>
              <a:srgbClr val="F0666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FedEO Server</a:t>
            </a:r>
            <a:endParaRPr b="0" i="0" sz="1346" u="none" cap="none" strike="noStrike">
              <a:solidFill>
                <a:srgbClr val="000000"/>
              </a:solidFill>
              <a:latin typeface="Arial"/>
              <a:ea typeface="Arial"/>
              <a:cs typeface="Arial"/>
              <a:sym typeface="Arial"/>
            </a:endParaRPr>
          </a:p>
        </p:txBody>
      </p:sp>
      <p:sp>
        <p:nvSpPr>
          <p:cNvPr id="208" name="Google Shape;208;p16"/>
          <p:cNvSpPr/>
          <p:nvPr/>
        </p:nvSpPr>
        <p:spPr>
          <a:xfrm>
            <a:off x="1715748" y="4218836"/>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209" name="Google Shape;209;p16"/>
          <p:cNvSpPr/>
          <p:nvPr/>
        </p:nvSpPr>
        <p:spPr>
          <a:xfrm>
            <a:off x="2128799" y="3848060"/>
            <a:ext cx="273303" cy="270610"/>
          </a:xfrm>
          <a:prstGeom prst="ellipse">
            <a:avLst/>
          </a:prstGeom>
          <a:solidFill>
            <a:schemeClr val="lt1"/>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10" name="Google Shape;210;p16"/>
          <p:cNvCxnSpPr>
            <a:stCxn id="209" idx="4"/>
            <a:endCxn id="208" idx="0"/>
          </p:cNvCxnSpPr>
          <p:nvPr/>
        </p:nvCxnSpPr>
        <p:spPr>
          <a:xfrm>
            <a:off x="2265451" y="4118670"/>
            <a:ext cx="9300" cy="100200"/>
          </a:xfrm>
          <a:prstGeom prst="straightConnector1">
            <a:avLst/>
          </a:prstGeom>
          <a:noFill/>
          <a:ln cap="flat" cmpd="sng" w="25400">
            <a:solidFill>
              <a:srgbClr val="003249"/>
            </a:solidFill>
            <a:prstDash val="solid"/>
            <a:round/>
            <a:headEnd len="sm" w="sm" type="none"/>
            <a:tailEnd len="sm" w="sm" type="none"/>
          </a:ln>
        </p:spPr>
      </p:cxnSp>
      <p:sp>
        <p:nvSpPr>
          <p:cNvPr id="211" name="Google Shape;211;p16"/>
          <p:cNvSpPr/>
          <p:nvPr/>
        </p:nvSpPr>
        <p:spPr>
          <a:xfrm>
            <a:off x="1943815" y="2517628"/>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sp>
        <p:nvSpPr>
          <p:cNvPr id="212" name="Google Shape;212;p16"/>
          <p:cNvSpPr/>
          <p:nvPr/>
        </p:nvSpPr>
        <p:spPr>
          <a:xfrm>
            <a:off x="2326438" y="2517628"/>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13" name="Google Shape;213;p16"/>
          <p:cNvCxnSpPr/>
          <p:nvPr/>
        </p:nvCxnSpPr>
        <p:spPr>
          <a:xfrm flipH="1" rot="10800000">
            <a:off x="2470764" y="2788238"/>
            <a:ext cx="269" cy="135709"/>
          </a:xfrm>
          <a:prstGeom prst="straightConnector1">
            <a:avLst/>
          </a:prstGeom>
          <a:noFill/>
          <a:ln cap="flat" cmpd="sng" w="25400">
            <a:solidFill>
              <a:srgbClr val="003249"/>
            </a:solidFill>
            <a:prstDash val="solid"/>
            <a:round/>
            <a:headEnd len="sm" w="sm" type="none"/>
            <a:tailEnd len="sm" w="sm" type="none"/>
          </a:ln>
        </p:spPr>
      </p:cxnSp>
      <p:cxnSp>
        <p:nvCxnSpPr>
          <p:cNvPr id="214" name="Google Shape;214;p16"/>
          <p:cNvCxnSpPr/>
          <p:nvPr/>
        </p:nvCxnSpPr>
        <p:spPr>
          <a:xfrm flipH="1" rot="10800000">
            <a:off x="2080332" y="2803048"/>
            <a:ext cx="269" cy="135709"/>
          </a:xfrm>
          <a:prstGeom prst="straightConnector1">
            <a:avLst/>
          </a:prstGeom>
          <a:noFill/>
          <a:ln cap="flat" cmpd="sng" w="25400">
            <a:solidFill>
              <a:srgbClr val="003249"/>
            </a:solidFill>
            <a:prstDash val="solid"/>
            <a:round/>
            <a:headEnd len="sm" w="sm" type="none"/>
            <a:tailEnd len="sm" w="sm" type="none"/>
          </a:ln>
        </p:spPr>
      </p:cxnSp>
      <p:sp>
        <p:nvSpPr>
          <p:cNvPr id="215" name="Google Shape;215;p16"/>
          <p:cNvSpPr/>
          <p:nvPr/>
        </p:nvSpPr>
        <p:spPr>
          <a:xfrm>
            <a:off x="3136384" y="2759966"/>
            <a:ext cx="5708660" cy="896405"/>
          </a:xfrm>
          <a:prstGeom prst="rect">
            <a:avLst/>
          </a:prstGeom>
          <a:noFill/>
          <a:ln>
            <a:noFill/>
          </a:ln>
        </p:spPr>
        <p:txBody>
          <a:bodyPr anchorCtr="0" anchor="t" bIns="33650" lIns="67300" spcFirstLastPara="1" rIns="67300" wrap="square" tIns="33650">
            <a:spAutoFit/>
          </a:bodyPr>
          <a:lstStyle/>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Local (enriched) collection metadata</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Searchable using GCMD platform, instrument, science keywords</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OSDD (OpenSearch)</a:t>
            </a:r>
            <a:endParaRPr b="0" i="0" sz="1346" u="none" cap="none" strike="noStrike">
              <a:solidFill>
                <a:srgbClr val="000000"/>
              </a:solidFill>
              <a:latin typeface="Arial"/>
              <a:ea typeface="Arial"/>
              <a:cs typeface="Arial"/>
              <a:sym typeface="Arial"/>
            </a:endParaRPr>
          </a:p>
          <a:p>
            <a:pPr indent="-213808" lvl="0" marL="213808" marR="0" rtl="0" algn="l">
              <a:lnSpc>
                <a:spcPct val="100000"/>
              </a:lnSpc>
              <a:spcBef>
                <a:spcPts val="0"/>
              </a:spcBef>
              <a:spcAft>
                <a:spcPts val="0"/>
              </a:spcAft>
              <a:buClr>
                <a:srgbClr val="8197A6"/>
              </a:buClr>
              <a:buSzPts val="1346"/>
              <a:buFont typeface="Noto Sans Symbols"/>
              <a:buChar char="-"/>
            </a:pPr>
            <a:r>
              <a:rPr b="0" i="0" lang="en-US" sz="1346" u="none" cap="none" strike="noStrike">
                <a:solidFill>
                  <a:srgbClr val="8197A6"/>
                </a:solidFill>
                <a:latin typeface="Arial"/>
                <a:ea typeface="Arial"/>
                <a:cs typeface="Arial"/>
                <a:sym typeface="Arial"/>
              </a:rPr>
              <a:t>STAC Collection Search Extension</a:t>
            </a:r>
            <a:endParaRPr b="0" i="0" sz="1346" u="none" cap="none" strike="noStrike">
              <a:solidFill>
                <a:srgbClr val="000000"/>
              </a:solidFill>
              <a:latin typeface="Arial"/>
              <a:ea typeface="Arial"/>
              <a:cs typeface="Arial"/>
              <a:sym typeface="Arial"/>
            </a:endParaRPr>
          </a:p>
        </p:txBody>
      </p:sp>
      <p:sp>
        <p:nvSpPr>
          <p:cNvPr id="216" name="Google Shape;216;p16"/>
          <p:cNvSpPr/>
          <p:nvPr/>
        </p:nvSpPr>
        <p:spPr>
          <a:xfrm>
            <a:off x="1024279" y="1309711"/>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Any OpenSearch Client</a:t>
            </a:r>
            <a:endParaRPr b="0" i="0" sz="1047" u="none" cap="none" strike="noStrike">
              <a:solidFill>
                <a:srgbClr val="000000"/>
              </a:solidFill>
              <a:latin typeface="Arial"/>
              <a:ea typeface="Arial"/>
              <a:cs typeface="Arial"/>
              <a:sym typeface="Arial"/>
            </a:endParaRPr>
          </a:p>
        </p:txBody>
      </p:sp>
      <p:sp>
        <p:nvSpPr>
          <p:cNvPr id="217" name="Google Shape;217;p16"/>
          <p:cNvSpPr/>
          <p:nvPr/>
        </p:nvSpPr>
        <p:spPr>
          <a:xfrm>
            <a:off x="2461339" y="1309711"/>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Any STAC Client</a:t>
            </a:r>
            <a:endParaRPr b="0" i="0" sz="1047" u="none" cap="none" strike="noStrike">
              <a:solidFill>
                <a:srgbClr val="000000"/>
              </a:solidFill>
              <a:latin typeface="Arial"/>
              <a:ea typeface="Arial"/>
              <a:cs typeface="Arial"/>
              <a:sym typeface="Arial"/>
            </a:endParaRPr>
          </a:p>
        </p:txBody>
      </p:sp>
      <p:cxnSp>
        <p:nvCxnSpPr>
          <p:cNvPr id="218" name="Google Shape;218;p16"/>
          <p:cNvCxnSpPr>
            <a:stCxn id="217" idx="2"/>
          </p:cNvCxnSpPr>
          <p:nvPr/>
        </p:nvCxnSpPr>
        <p:spPr>
          <a:xfrm flipH="1">
            <a:off x="2551596" y="1874896"/>
            <a:ext cx="468600" cy="642900"/>
          </a:xfrm>
          <a:prstGeom prst="straightConnector1">
            <a:avLst/>
          </a:prstGeom>
          <a:noFill/>
          <a:ln cap="flat" cmpd="sng" w="25400">
            <a:solidFill>
              <a:srgbClr val="003249"/>
            </a:solidFill>
            <a:prstDash val="solid"/>
            <a:round/>
            <a:headEnd len="sm" w="sm" type="none"/>
            <a:tailEnd len="lg" w="lg" type="triangle"/>
          </a:ln>
        </p:spPr>
      </p:cxnSp>
      <p:cxnSp>
        <p:nvCxnSpPr>
          <p:cNvPr id="219" name="Google Shape;219;p16"/>
          <p:cNvCxnSpPr>
            <a:stCxn id="216" idx="2"/>
          </p:cNvCxnSpPr>
          <p:nvPr/>
        </p:nvCxnSpPr>
        <p:spPr>
          <a:xfrm>
            <a:off x="1583136" y="1874896"/>
            <a:ext cx="387900" cy="628200"/>
          </a:xfrm>
          <a:prstGeom prst="straightConnector1">
            <a:avLst/>
          </a:prstGeom>
          <a:noFill/>
          <a:ln cap="flat" cmpd="sng" w="25400">
            <a:solidFill>
              <a:srgbClr val="003249"/>
            </a:solidFill>
            <a:prstDash val="solid"/>
            <a:round/>
            <a:headEnd len="sm" w="sm" type="none"/>
            <a:tailEnd len="lg" w="lg" type="triangle"/>
          </a:ln>
        </p:spPr>
      </p:cxnSp>
      <p:sp>
        <p:nvSpPr>
          <p:cNvPr id="220" name="Google Shape;220;p16"/>
          <p:cNvSpPr/>
          <p:nvPr/>
        </p:nvSpPr>
        <p:spPr>
          <a:xfrm>
            <a:off x="2627206" y="1159192"/>
            <a:ext cx="5865103" cy="1642509"/>
          </a:xfrm>
          <a:prstGeom prst="rect">
            <a:avLst/>
          </a:prstGeom>
          <a:noFill/>
          <a:ln>
            <a:noFill/>
          </a:ln>
        </p:spPr>
        <p:txBody>
          <a:bodyPr anchorCtr="0" anchor="t" bIns="45700" lIns="91425" spcFirstLastPara="1" rIns="91425" wrap="square" tIns="45700">
            <a:noAutofit/>
          </a:bodyPr>
          <a:lstStyle/>
          <a:p>
            <a:pPr indent="0" lvl="0" marL="1015724" marR="0" rtl="0" algn="l">
              <a:lnSpc>
                <a:spcPct val="119000"/>
              </a:lnSpc>
              <a:spcBef>
                <a:spcPts val="0"/>
              </a:spcBef>
              <a:spcAft>
                <a:spcPts val="0"/>
              </a:spcAft>
              <a:buNone/>
            </a:pPr>
            <a:r>
              <a:rPr b="0" i="0" lang="en-US" sz="1346" u="sng" cap="none" strike="noStrike">
                <a:solidFill>
                  <a:srgbClr val="8197A6"/>
                </a:solidFill>
                <a:latin typeface="Arial"/>
                <a:ea typeface="Arial"/>
                <a:cs typeface="Arial"/>
                <a:sym typeface="Arial"/>
              </a:rPr>
              <a:t>Examples:</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pystac_client - https://fedeo.ceos.org/stac.html</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sng" cap="none" strike="noStrike">
                <a:solidFill>
                  <a:srgbClr val="009BDA"/>
                </a:solidFill>
                <a:latin typeface="Arial"/>
                <a:ea typeface="Arial"/>
                <a:cs typeface="Arial"/>
                <a:sym typeface="Arial"/>
                <a:hlinkClick r:id="rId3">
                  <a:extLst>
                    <a:ext uri="{A12FA001-AC4F-418D-AE19-62706E023703}">
                      <ahyp:hlinkClr val="tx"/>
                    </a:ext>
                  </a:extLst>
                </a:hlinkClick>
              </a:rPr>
              <a:t>STACBROWSER</a:t>
            </a:r>
            <a:endParaRPr b="0" i="0" sz="1346" u="none" cap="none" strike="noStrike">
              <a:solidFill>
                <a:srgbClr val="000000"/>
              </a:solidFill>
              <a:latin typeface="Arial"/>
              <a:ea typeface="Arial"/>
              <a:cs typeface="Arial"/>
              <a:sym typeface="Arial"/>
            </a:endParaRPr>
          </a:p>
          <a:p>
            <a:pPr indent="-213807" lvl="2" marL="1229263"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Arial"/>
                <a:ea typeface="Arial"/>
                <a:cs typeface="Arial"/>
                <a:sym typeface="Arial"/>
              </a:rPr>
              <a:t>https://fedeo-client.ceos.org/</a:t>
            </a:r>
            <a:endParaRPr b="0" i="0" sz="1346" u="none" cap="none" strike="noStrike">
              <a:solidFill>
                <a:srgbClr val="000000"/>
              </a:solidFill>
              <a:latin typeface="Arial"/>
              <a:ea typeface="Arial"/>
              <a:cs typeface="Arial"/>
              <a:sym typeface="Arial"/>
            </a:endParaRPr>
          </a:p>
          <a:p>
            <a:pPr indent="0" lvl="0" marL="0" marR="0" rtl="0" algn="l">
              <a:lnSpc>
                <a:spcPct val="119000"/>
              </a:lnSpc>
              <a:spcBef>
                <a:spcPts val="269"/>
              </a:spcBef>
              <a:spcAft>
                <a:spcPts val="0"/>
              </a:spcAft>
              <a:buNone/>
            </a:pPr>
            <a:r>
              <a:t/>
            </a:r>
            <a:endParaRPr b="0" i="0" sz="1346" u="none" cap="none" strike="noStrike">
              <a:solidFill>
                <a:srgbClr val="000000"/>
              </a:solidFill>
              <a:latin typeface="Arial"/>
              <a:ea typeface="Arial"/>
              <a:cs typeface="Arial"/>
              <a:sym typeface="Arial"/>
            </a:endParaRPr>
          </a:p>
        </p:txBody>
      </p:sp>
      <p:sp>
        <p:nvSpPr>
          <p:cNvPr id="221" name="Google Shape;221;p16"/>
          <p:cNvSpPr/>
          <p:nvPr/>
        </p:nvSpPr>
        <p:spPr>
          <a:xfrm>
            <a:off x="3373336" y="4254380"/>
            <a:ext cx="4559981" cy="482189"/>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rPr b="0" i="0" lang="en-US" sz="1346" u="none" cap="none" strike="noStrike">
                <a:solidFill>
                  <a:srgbClr val="8197A6"/>
                </a:solidFill>
                <a:latin typeface="Arial"/>
                <a:ea typeface="Arial"/>
                <a:cs typeface="Arial"/>
                <a:sym typeface="Arial"/>
              </a:rPr>
              <a:t>Collection search requests </a:t>
            </a:r>
            <a:br>
              <a:rPr b="0" i="0" lang="en-US" sz="1346" u="none" cap="none" strike="noStrike">
                <a:solidFill>
                  <a:srgbClr val="000000"/>
                </a:solidFill>
                <a:latin typeface="Arial"/>
                <a:ea typeface="Arial"/>
                <a:cs typeface="Arial"/>
                <a:sym typeface="Arial"/>
              </a:rPr>
            </a:br>
            <a:r>
              <a:rPr b="0" i="0" lang="en-US" sz="1346" u="none" cap="none" strike="noStrike">
                <a:solidFill>
                  <a:srgbClr val="8197A6"/>
                </a:solidFill>
                <a:latin typeface="Arial"/>
                <a:ea typeface="Arial"/>
                <a:cs typeface="Arial"/>
                <a:sym typeface="Arial"/>
              </a:rPr>
              <a:t>not distributed to Member Catalogue</a:t>
            </a:r>
            <a:endParaRPr b="0" i="0" sz="1346"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txBox="1"/>
          <p:nvPr>
            <p:ph idx="1" type="body"/>
          </p:nvPr>
        </p:nvSpPr>
        <p:spPr>
          <a:xfrm>
            <a:off x="243175" y="716354"/>
            <a:ext cx="8621700" cy="3949646"/>
          </a:xfrm>
          <a:prstGeom prst="rect">
            <a:avLst/>
          </a:prstGeom>
          <a:noFill/>
          <a:ln>
            <a:noFill/>
          </a:ln>
        </p:spPr>
        <p:txBody>
          <a:bodyPr anchorCtr="0" anchor="t" bIns="34175" lIns="68375" spcFirstLastPara="1" rIns="68375" wrap="square" tIns="34175">
            <a:noAutofit/>
          </a:bodyPr>
          <a:lstStyle/>
          <a:p>
            <a:pPr indent="-213808" lvl="0" marL="213808" rtl="0" algn="l">
              <a:lnSpc>
                <a:spcPct val="119000"/>
              </a:lnSpc>
              <a:spcBef>
                <a:spcPts val="269"/>
              </a:spcBef>
              <a:spcAft>
                <a:spcPts val="0"/>
              </a:spcAft>
              <a:buClr>
                <a:srgbClr val="8197A6"/>
              </a:buClr>
              <a:buSzPts val="2100"/>
              <a:buFont typeface="Arial"/>
              <a:buChar char="•"/>
            </a:pPr>
            <a:r>
              <a:rPr lang="en-US" sz="1346">
                <a:solidFill>
                  <a:srgbClr val="8197A6"/>
                </a:solidFill>
              </a:rPr>
              <a:t>Use Cases: Granules Searches through CEOS Catalogue</a:t>
            </a:r>
            <a:endParaRPr sz="1346">
              <a:solidFill>
                <a:srgbClr val="8197A6"/>
              </a:solidFill>
            </a:endParaRPr>
          </a:p>
          <a:p>
            <a:pPr indent="0" lvl="0" marL="222388" rtl="0" algn="l">
              <a:lnSpc>
                <a:spcPct val="119000"/>
              </a:lnSpc>
              <a:spcBef>
                <a:spcPts val="269"/>
              </a:spcBef>
              <a:spcAft>
                <a:spcPts val="0"/>
              </a:spcAft>
              <a:buSzPts val="2100"/>
              <a:buNone/>
            </a:pPr>
            <a:r>
              <a:rPr lang="en-US" sz="1346">
                <a:solidFill>
                  <a:srgbClr val="8197A6"/>
                </a:solidFill>
              </a:rPr>
              <a:t>	            			</a:t>
            </a:r>
            <a:endParaRPr sz="1346">
              <a:solidFill>
                <a:srgbClr val="8197A6"/>
              </a:solidFill>
            </a:endParaRPr>
          </a:p>
        </p:txBody>
      </p:sp>
      <p:sp>
        <p:nvSpPr>
          <p:cNvPr id="227" name="Google Shape;227;p1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C. </a:t>
            </a:r>
            <a:r>
              <a:rPr lang="en-US" sz="3300">
                <a:latin typeface="Montserrat Medium"/>
                <a:ea typeface="Montserrat Medium"/>
                <a:cs typeface="Montserrat Medium"/>
                <a:sym typeface="Montserrat Medium"/>
              </a:rPr>
              <a:t>Integration Use Cases</a:t>
            </a:r>
            <a:endParaRPr sz="3300">
              <a:latin typeface="Montserrat Medium"/>
              <a:ea typeface="Montserrat Medium"/>
              <a:cs typeface="Montserrat Medium"/>
              <a:sym typeface="Montserrat Medium"/>
            </a:endParaRPr>
          </a:p>
        </p:txBody>
      </p:sp>
      <p:sp>
        <p:nvSpPr>
          <p:cNvPr id="228" name="Google Shape;228;p17"/>
          <p:cNvSpPr/>
          <p:nvPr/>
        </p:nvSpPr>
        <p:spPr>
          <a:xfrm>
            <a:off x="750707" y="4205642"/>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229" name="Google Shape;229;p17"/>
          <p:cNvSpPr/>
          <p:nvPr/>
        </p:nvSpPr>
        <p:spPr>
          <a:xfrm>
            <a:off x="6190374" y="3480246"/>
            <a:ext cx="2674502" cy="896405"/>
          </a:xfrm>
          <a:prstGeom prst="rect">
            <a:avLst/>
          </a:prstGeom>
          <a:noFill/>
          <a:ln>
            <a:noFill/>
          </a:ln>
        </p:spPr>
        <p:txBody>
          <a:bodyPr anchorCtr="0" anchor="t" bIns="33650" lIns="67300" spcFirstLastPara="1" rIns="67300" wrap="square" tIns="33650">
            <a:spAutoFit/>
          </a:bodyPr>
          <a:lstStyle/>
          <a:p>
            <a:pPr indent="0" lvl="0" marL="0" marR="0" rtl="0" algn="l">
              <a:lnSpc>
                <a:spcPct val="100000"/>
              </a:lnSpc>
              <a:spcBef>
                <a:spcPts val="0"/>
              </a:spcBef>
              <a:spcAft>
                <a:spcPts val="0"/>
              </a:spcAft>
              <a:buNone/>
            </a:pPr>
            <a:r>
              <a:rPr b="0" i="0" lang="en-US" sz="1346" u="none" cap="none" strike="noStrike">
                <a:solidFill>
                  <a:srgbClr val="8197A6"/>
                </a:solidFill>
                <a:latin typeface="Montserrat"/>
                <a:ea typeface="Montserrat"/>
                <a:cs typeface="Montserrat"/>
                <a:sym typeface="Montserrat"/>
              </a:rPr>
              <a:t>Granule search requests </a:t>
            </a:r>
            <a:br>
              <a:rPr b="0" i="0" lang="en-US" sz="1346" u="none" cap="none" strike="noStrike">
                <a:solidFill>
                  <a:srgbClr val="000000"/>
                </a:solidFill>
                <a:latin typeface="Montserrat"/>
                <a:ea typeface="Montserrat"/>
                <a:cs typeface="Montserrat"/>
                <a:sym typeface="Montserrat"/>
              </a:rPr>
            </a:br>
            <a:r>
              <a:rPr b="0" i="0" lang="en-US" sz="1346" u="none" cap="none" strike="noStrike">
                <a:solidFill>
                  <a:srgbClr val="8197A6"/>
                </a:solidFill>
                <a:latin typeface="Montserrat"/>
                <a:ea typeface="Montserrat"/>
                <a:cs typeface="Montserrat"/>
                <a:sym typeface="Montserrat"/>
              </a:rPr>
              <a:t>distributed to </a:t>
            </a:r>
            <a:r>
              <a:rPr b="0" i="1" lang="en-US" sz="1346" u="none" cap="none" strike="noStrike">
                <a:solidFill>
                  <a:srgbClr val="8197A6"/>
                </a:solidFill>
                <a:latin typeface="Montserrat"/>
                <a:ea typeface="Montserrat"/>
                <a:cs typeface="Montserrat"/>
                <a:sym typeface="Montserrat"/>
              </a:rPr>
              <a:t>n</a:t>
            </a:r>
            <a:r>
              <a:rPr b="0" i="0" lang="en-US" sz="1346" u="none" cap="none" strike="noStrike">
                <a:solidFill>
                  <a:srgbClr val="8197A6"/>
                </a:solidFill>
                <a:latin typeface="Montserrat"/>
                <a:ea typeface="Montserrat"/>
                <a:cs typeface="Montserrat"/>
                <a:sym typeface="Montserrat"/>
              </a:rPr>
              <a:t> Member Catalogue(s) </a:t>
            </a:r>
            <a:br>
              <a:rPr b="0" i="0" lang="en-US" sz="1346" u="none" cap="none" strike="noStrike">
                <a:solidFill>
                  <a:srgbClr val="000000"/>
                </a:solidFill>
                <a:latin typeface="Montserrat"/>
                <a:ea typeface="Montserrat"/>
                <a:cs typeface="Montserrat"/>
                <a:sym typeface="Montserrat"/>
              </a:rPr>
            </a:br>
            <a:r>
              <a:rPr b="0" i="0" lang="en-US" sz="1346" u="none" cap="none" strike="noStrike">
                <a:solidFill>
                  <a:srgbClr val="8197A6"/>
                </a:solidFill>
                <a:latin typeface="Montserrat"/>
                <a:ea typeface="Montserrat"/>
                <a:cs typeface="Montserrat"/>
                <a:sym typeface="Montserrat"/>
              </a:rPr>
              <a:t>via </a:t>
            </a:r>
            <a:r>
              <a:rPr b="0" i="1" lang="en-US" sz="1346" u="none" cap="none" strike="noStrike">
                <a:solidFill>
                  <a:srgbClr val="8197A6"/>
                </a:solidFill>
                <a:latin typeface="Montserrat"/>
                <a:ea typeface="Montserrat"/>
                <a:cs typeface="Montserrat"/>
                <a:sym typeface="Montserrat"/>
              </a:rPr>
              <a:t>collection-id</a:t>
            </a:r>
            <a:endParaRPr b="0" i="0" sz="1346" u="none" cap="none" strike="noStrike">
              <a:solidFill>
                <a:srgbClr val="000000"/>
              </a:solidFill>
              <a:latin typeface="Montserrat"/>
              <a:ea typeface="Montserrat"/>
              <a:cs typeface="Montserrat"/>
              <a:sym typeface="Montserrat"/>
            </a:endParaRPr>
          </a:p>
        </p:txBody>
      </p:sp>
      <p:sp>
        <p:nvSpPr>
          <p:cNvPr id="230" name="Google Shape;230;p17"/>
          <p:cNvSpPr/>
          <p:nvPr/>
        </p:nvSpPr>
        <p:spPr>
          <a:xfrm>
            <a:off x="6287953" y="756123"/>
            <a:ext cx="2856350" cy="1642509"/>
          </a:xfrm>
          <a:prstGeom prst="rect">
            <a:avLst/>
          </a:prstGeom>
          <a:noFill/>
          <a:ln>
            <a:noFill/>
          </a:ln>
        </p:spPr>
        <p:txBody>
          <a:bodyPr anchorCtr="0" anchor="t" bIns="45700" lIns="91425" spcFirstLastPara="1" rIns="91425" wrap="square" tIns="45700">
            <a:noAutofit/>
          </a:bodyPr>
          <a:lstStyle/>
          <a:p>
            <a:pPr indent="-212725" lvl="0" marL="268288" marR="0" rtl="0" algn="l">
              <a:lnSpc>
                <a:spcPct val="119000"/>
              </a:lnSpc>
              <a:spcBef>
                <a:spcPts val="0"/>
              </a:spcBef>
              <a:spcAft>
                <a:spcPts val="0"/>
              </a:spcAft>
              <a:buNone/>
            </a:pPr>
            <a:r>
              <a:rPr b="0" i="0" lang="en-US" sz="1346" u="sng" cap="none" strike="noStrike">
                <a:solidFill>
                  <a:srgbClr val="8197A6"/>
                </a:solidFill>
                <a:latin typeface="Montserrat"/>
                <a:ea typeface="Montserrat"/>
                <a:cs typeface="Montserrat"/>
                <a:sym typeface="Montserrat"/>
              </a:rPr>
              <a:t>Example Clients:</a:t>
            </a:r>
            <a:endParaRPr b="0" i="0" sz="1346" u="none" cap="none" strike="noStrike">
              <a:solidFill>
                <a:srgbClr val="000000"/>
              </a:solidFill>
              <a:latin typeface="Montserrat"/>
              <a:ea typeface="Montserrat"/>
              <a:cs typeface="Montserrat"/>
              <a:sym typeface="Montserrat"/>
            </a:endParaRPr>
          </a:p>
          <a:p>
            <a:pPr indent="-212725" lvl="2" marL="268288"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Montserrat"/>
                <a:ea typeface="Montserrat"/>
                <a:cs typeface="Montserrat"/>
                <a:sym typeface="Montserrat"/>
              </a:rPr>
              <a:t>CMR (OpenSearch)</a:t>
            </a:r>
            <a:endParaRPr b="0" i="0" sz="1346" u="none" cap="none" strike="noStrike">
              <a:solidFill>
                <a:srgbClr val="000000"/>
              </a:solidFill>
              <a:latin typeface="Montserrat"/>
              <a:ea typeface="Montserrat"/>
              <a:cs typeface="Montserrat"/>
              <a:sym typeface="Montserrat"/>
            </a:endParaRPr>
          </a:p>
          <a:p>
            <a:pPr indent="-212725" lvl="2" marL="268288"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Montserrat"/>
                <a:ea typeface="Montserrat"/>
                <a:cs typeface="Montserrat"/>
                <a:sym typeface="Montserrat"/>
              </a:rPr>
              <a:t>FedEO Client (OpenSearch)</a:t>
            </a:r>
            <a:endParaRPr b="0" i="0" sz="1346" u="none" cap="none" strike="noStrike">
              <a:solidFill>
                <a:srgbClr val="000000"/>
              </a:solidFill>
              <a:latin typeface="Montserrat"/>
              <a:ea typeface="Montserrat"/>
              <a:cs typeface="Montserrat"/>
              <a:sym typeface="Montserrat"/>
            </a:endParaRPr>
          </a:p>
          <a:p>
            <a:pPr indent="-212725" lvl="2" marL="268288"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Montserrat"/>
                <a:ea typeface="Montserrat"/>
                <a:cs typeface="Montserrat"/>
                <a:sym typeface="Montserrat"/>
              </a:rPr>
              <a:t>pystac_client</a:t>
            </a:r>
            <a:endParaRPr b="0" i="0" sz="1346" u="none" cap="none" strike="noStrike">
              <a:solidFill>
                <a:srgbClr val="000000"/>
              </a:solidFill>
              <a:latin typeface="Montserrat"/>
              <a:ea typeface="Montserrat"/>
              <a:cs typeface="Montserrat"/>
              <a:sym typeface="Montserrat"/>
            </a:endParaRPr>
          </a:p>
          <a:p>
            <a:pPr indent="-212725" lvl="2" marL="268288" marR="0" rtl="0" algn="l">
              <a:lnSpc>
                <a:spcPct val="119000"/>
              </a:lnSpc>
              <a:spcBef>
                <a:spcPts val="269"/>
              </a:spcBef>
              <a:spcAft>
                <a:spcPts val="0"/>
              </a:spcAft>
              <a:buClr>
                <a:srgbClr val="75C8AE"/>
              </a:buClr>
              <a:buSzPts val="1346"/>
              <a:buFont typeface="Arial"/>
              <a:buChar char="•"/>
            </a:pPr>
            <a:r>
              <a:rPr b="0" i="0" lang="en-US" sz="1346" u="none" cap="none" strike="noStrike">
                <a:solidFill>
                  <a:srgbClr val="8197A6"/>
                </a:solidFill>
                <a:latin typeface="Montserrat"/>
                <a:ea typeface="Montserrat"/>
                <a:cs typeface="Montserrat"/>
                <a:sym typeface="Montserrat"/>
              </a:rPr>
              <a:t>STACBROWSER (STAC)</a:t>
            </a:r>
            <a:endParaRPr b="0" i="0" sz="1346" u="none" cap="none" strike="noStrike">
              <a:solidFill>
                <a:srgbClr val="000000"/>
              </a:solidFill>
              <a:latin typeface="Montserrat"/>
              <a:ea typeface="Montserrat"/>
              <a:cs typeface="Montserrat"/>
              <a:sym typeface="Montserrat"/>
            </a:endParaRPr>
          </a:p>
          <a:p>
            <a:pPr indent="0" lvl="0" marL="0" marR="0" rtl="0" algn="l">
              <a:lnSpc>
                <a:spcPct val="119000"/>
              </a:lnSpc>
              <a:spcBef>
                <a:spcPts val="269"/>
              </a:spcBef>
              <a:spcAft>
                <a:spcPts val="0"/>
              </a:spcAft>
              <a:buNone/>
            </a:pPr>
            <a:r>
              <a:t/>
            </a:r>
            <a:endParaRPr b="0" i="0" sz="1346" u="none" cap="none" strike="noStrike">
              <a:solidFill>
                <a:srgbClr val="000000"/>
              </a:solidFill>
              <a:latin typeface="Montserrat"/>
              <a:ea typeface="Montserrat"/>
              <a:cs typeface="Montserrat"/>
              <a:sym typeface="Montserrat"/>
            </a:endParaRPr>
          </a:p>
        </p:txBody>
      </p:sp>
      <p:sp>
        <p:nvSpPr>
          <p:cNvPr id="231" name="Google Shape;231;p17"/>
          <p:cNvSpPr/>
          <p:nvPr/>
        </p:nvSpPr>
        <p:spPr>
          <a:xfrm>
            <a:off x="1172912" y="3778590"/>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32" name="Google Shape;232;p17"/>
          <p:cNvCxnSpPr/>
          <p:nvPr/>
        </p:nvCxnSpPr>
        <p:spPr>
          <a:xfrm flipH="1" rot="10800000">
            <a:off x="1309429" y="4064010"/>
            <a:ext cx="269" cy="135709"/>
          </a:xfrm>
          <a:prstGeom prst="straightConnector1">
            <a:avLst/>
          </a:prstGeom>
          <a:noFill/>
          <a:ln cap="flat" cmpd="sng" w="25400">
            <a:solidFill>
              <a:srgbClr val="003249"/>
            </a:solidFill>
            <a:prstDash val="solid"/>
            <a:round/>
            <a:headEnd len="sm" w="sm" type="none"/>
            <a:tailEnd len="sm" w="sm" type="none"/>
          </a:ln>
        </p:spPr>
      </p:cxnSp>
      <p:cxnSp>
        <p:nvCxnSpPr>
          <p:cNvPr id="233" name="Google Shape;233;p17"/>
          <p:cNvCxnSpPr/>
          <p:nvPr/>
        </p:nvCxnSpPr>
        <p:spPr>
          <a:xfrm flipH="1">
            <a:off x="1303775" y="3363924"/>
            <a:ext cx="6193" cy="392317"/>
          </a:xfrm>
          <a:prstGeom prst="straightConnector1">
            <a:avLst/>
          </a:prstGeom>
          <a:noFill/>
          <a:ln cap="flat" cmpd="sng" w="25400">
            <a:solidFill>
              <a:srgbClr val="003249"/>
            </a:solidFill>
            <a:prstDash val="solid"/>
            <a:round/>
            <a:headEnd len="sm" w="sm" type="none"/>
            <a:tailEnd len="lg" w="lg" type="triangle"/>
          </a:ln>
        </p:spPr>
      </p:cxnSp>
      <p:sp>
        <p:nvSpPr>
          <p:cNvPr id="234" name="Google Shape;234;p17"/>
          <p:cNvSpPr/>
          <p:nvPr/>
        </p:nvSpPr>
        <p:spPr>
          <a:xfrm>
            <a:off x="928095" y="2798739"/>
            <a:ext cx="5168038" cy="565185"/>
          </a:xfrm>
          <a:prstGeom prst="roundRect">
            <a:avLst>
              <a:gd fmla="val 16667" name="adj"/>
            </a:avLst>
          </a:prstGeom>
          <a:solidFill>
            <a:srgbClr val="DAEAAC"/>
          </a:solidFill>
          <a:ln cap="flat" cmpd="sng" w="25400">
            <a:solidFill>
              <a:srgbClr val="F0666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346" u="none" cap="none" strike="noStrike">
                <a:solidFill>
                  <a:schemeClr val="dk1"/>
                </a:solidFill>
                <a:latin typeface="Arial"/>
                <a:ea typeface="Arial"/>
                <a:cs typeface="Arial"/>
                <a:sym typeface="Arial"/>
              </a:rPr>
              <a:t>FedEO Server</a:t>
            </a:r>
            <a:endParaRPr b="0" i="0" sz="1346" u="none" cap="none" strike="noStrike">
              <a:solidFill>
                <a:srgbClr val="000000"/>
              </a:solidFill>
              <a:latin typeface="Arial"/>
              <a:ea typeface="Arial"/>
              <a:cs typeface="Arial"/>
              <a:sym typeface="Arial"/>
            </a:endParaRPr>
          </a:p>
        </p:txBody>
      </p:sp>
      <p:sp>
        <p:nvSpPr>
          <p:cNvPr id="235" name="Google Shape;235;p17"/>
          <p:cNvSpPr/>
          <p:nvPr/>
        </p:nvSpPr>
        <p:spPr>
          <a:xfrm>
            <a:off x="2120182" y="4205642"/>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236" name="Google Shape;236;p17"/>
          <p:cNvSpPr/>
          <p:nvPr/>
        </p:nvSpPr>
        <p:spPr>
          <a:xfrm>
            <a:off x="2347979" y="2388381"/>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37" name="Google Shape;237;p17"/>
          <p:cNvCxnSpPr/>
          <p:nvPr/>
        </p:nvCxnSpPr>
        <p:spPr>
          <a:xfrm flipH="1" rot="10800000">
            <a:off x="2484766" y="2673801"/>
            <a:ext cx="269" cy="135709"/>
          </a:xfrm>
          <a:prstGeom prst="straightConnector1">
            <a:avLst/>
          </a:prstGeom>
          <a:noFill/>
          <a:ln cap="flat" cmpd="sng" w="25400">
            <a:solidFill>
              <a:srgbClr val="003249"/>
            </a:solidFill>
            <a:prstDash val="solid"/>
            <a:round/>
            <a:headEnd len="sm" w="sm" type="none"/>
            <a:tailEnd len="sm" w="sm" type="none"/>
          </a:ln>
        </p:spPr>
      </p:cxnSp>
      <p:sp>
        <p:nvSpPr>
          <p:cNvPr id="238" name="Google Shape;238;p17"/>
          <p:cNvSpPr/>
          <p:nvPr/>
        </p:nvSpPr>
        <p:spPr>
          <a:xfrm>
            <a:off x="1925773" y="1355485"/>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Any OpenSearch Client</a:t>
            </a:r>
            <a:endParaRPr b="0" i="0" sz="1047" u="none" cap="none" strike="noStrike">
              <a:solidFill>
                <a:srgbClr val="000000"/>
              </a:solidFill>
              <a:latin typeface="Arial"/>
              <a:ea typeface="Arial"/>
              <a:cs typeface="Arial"/>
              <a:sym typeface="Arial"/>
            </a:endParaRPr>
          </a:p>
        </p:txBody>
      </p:sp>
      <p:cxnSp>
        <p:nvCxnSpPr>
          <p:cNvPr id="239" name="Google Shape;239;p17"/>
          <p:cNvCxnSpPr>
            <a:stCxn id="238" idx="2"/>
            <a:endCxn id="236" idx="0"/>
          </p:cNvCxnSpPr>
          <p:nvPr/>
        </p:nvCxnSpPr>
        <p:spPr>
          <a:xfrm>
            <a:off x="2484630" y="1920670"/>
            <a:ext cx="0" cy="467700"/>
          </a:xfrm>
          <a:prstGeom prst="straightConnector1">
            <a:avLst/>
          </a:prstGeom>
          <a:noFill/>
          <a:ln cap="flat" cmpd="sng" w="25400">
            <a:solidFill>
              <a:srgbClr val="003249"/>
            </a:solidFill>
            <a:prstDash val="solid"/>
            <a:round/>
            <a:headEnd len="sm" w="sm" type="none"/>
            <a:tailEnd len="lg" w="lg" type="triangle"/>
          </a:ln>
        </p:spPr>
      </p:cxnSp>
      <p:sp>
        <p:nvSpPr>
          <p:cNvPr id="240" name="Google Shape;240;p17"/>
          <p:cNvSpPr/>
          <p:nvPr/>
        </p:nvSpPr>
        <p:spPr>
          <a:xfrm>
            <a:off x="2542388" y="3778590"/>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41" name="Google Shape;241;p17"/>
          <p:cNvCxnSpPr/>
          <p:nvPr/>
        </p:nvCxnSpPr>
        <p:spPr>
          <a:xfrm flipH="1" rot="10800000">
            <a:off x="2678905" y="4064010"/>
            <a:ext cx="269" cy="135709"/>
          </a:xfrm>
          <a:prstGeom prst="straightConnector1">
            <a:avLst/>
          </a:prstGeom>
          <a:noFill/>
          <a:ln cap="flat" cmpd="sng" w="25400">
            <a:solidFill>
              <a:srgbClr val="003249"/>
            </a:solidFill>
            <a:prstDash val="solid"/>
            <a:round/>
            <a:headEnd len="sm" w="sm" type="none"/>
            <a:tailEnd len="sm" w="sm" type="none"/>
          </a:ln>
        </p:spPr>
      </p:cxnSp>
      <p:cxnSp>
        <p:nvCxnSpPr>
          <p:cNvPr id="242" name="Google Shape;242;p17"/>
          <p:cNvCxnSpPr/>
          <p:nvPr/>
        </p:nvCxnSpPr>
        <p:spPr>
          <a:xfrm>
            <a:off x="2658710" y="3363924"/>
            <a:ext cx="14271" cy="392317"/>
          </a:xfrm>
          <a:prstGeom prst="straightConnector1">
            <a:avLst/>
          </a:prstGeom>
          <a:noFill/>
          <a:ln cap="flat" cmpd="sng" w="25400">
            <a:solidFill>
              <a:srgbClr val="003249"/>
            </a:solidFill>
            <a:prstDash val="solid"/>
            <a:round/>
            <a:headEnd len="sm" w="sm" type="none"/>
            <a:tailEnd len="lg" w="lg" type="triangle"/>
          </a:ln>
        </p:spPr>
      </p:cxnSp>
      <p:sp>
        <p:nvSpPr>
          <p:cNvPr id="243" name="Google Shape;243;p17"/>
          <p:cNvSpPr/>
          <p:nvPr/>
        </p:nvSpPr>
        <p:spPr>
          <a:xfrm>
            <a:off x="3561551" y="4205642"/>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244" name="Google Shape;244;p17"/>
          <p:cNvSpPr/>
          <p:nvPr/>
        </p:nvSpPr>
        <p:spPr>
          <a:xfrm>
            <a:off x="4171972" y="2388381"/>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45" name="Google Shape;245;p17"/>
          <p:cNvCxnSpPr/>
          <p:nvPr/>
        </p:nvCxnSpPr>
        <p:spPr>
          <a:xfrm flipH="1" rot="10800000">
            <a:off x="4316298" y="2659261"/>
            <a:ext cx="269" cy="135709"/>
          </a:xfrm>
          <a:prstGeom prst="straightConnector1">
            <a:avLst/>
          </a:prstGeom>
          <a:noFill/>
          <a:ln cap="flat" cmpd="sng" w="25400">
            <a:solidFill>
              <a:srgbClr val="003249"/>
            </a:solidFill>
            <a:prstDash val="solid"/>
            <a:round/>
            <a:headEnd len="sm" w="sm" type="none"/>
            <a:tailEnd len="sm" w="sm" type="none"/>
          </a:ln>
        </p:spPr>
      </p:cxnSp>
      <p:sp>
        <p:nvSpPr>
          <p:cNvPr id="246" name="Google Shape;246;p17"/>
          <p:cNvSpPr/>
          <p:nvPr/>
        </p:nvSpPr>
        <p:spPr>
          <a:xfrm>
            <a:off x="3757441" y="1335476"/>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Any STAC Client</a:t>
            </a:r>
            <a:endParaRPr b="0" i="0" sz="1047" u="none" cap="none" strike="noStrike">
              <a:solidFill>
                <a:srgbClr val="000000"/>
              </a:solidFill>
              <a:latin typeface="Arial"/>
              <a:ea typeface="Arial"/>
              <a:cs typeface="Arial"/>
              <a:sym typeface="Arial"/>
            </a:endParaRPr>
          </a:p>
        </p:txBody>
      </p:sp>
      <p:cxnSp>
        <p:nvCxnSpPr>
          <p:cNvPr id="247" name="Google Shape;247;p17"/>
          <p:cNvCxnSpPr>
            <a:stCxn id="246" idx="2"/>
            <a:endCxn id="244" idx="0"/>
          </p:cNvCxnSpPr>
          <p:nvPr/>
        </p:nvCxnSpPr>
        <p:spPr>
          <a:xfrm flipH="1">
            <a:off x="4308498" y="1900661"/>
            <a:ext cx="7800" cy="487800"/>
          </a:xfrm>
          <a:prstGeom prst="straightConnector1">
            <a:avLst/>
          </a:prstGeom>
          <a:noFill/>
          <a:ln cap="flat" cmpd="sng" w="25400">
            <a:solidFill>
              <a:srgbClr val="003249"/>
            </a:solidFill>
            <a:prstDash val="solid"/>
            <a:round/>
            <a:headEnd len="sm" w="sm" type="none"/>
            <a:tailEnd len="lg" w="lg" type="triangle"/>
          </a:ln>
        </p:spPr>
      </p:cxnSp>
      <p:sp>
        <p:nvSpPr>
          <p:cNvPr id="248" name="Google Shape;248;p17"/>
          <p:cNvSpPr/>
          <p:nvPr/>
        </p:nvSpPr>
        <p:spPr>
          <a:xfrm>
            <a:off x="3983757" y="3778590"/>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49" name="Google Shape;249;p17"/>
          <p:cNvCxnSpPr/>
          <p:nvPr/>
        </p:nvCxnSpPr>
        <p:spPr>
          <a:xfrm flipH="1" rot="10800000">
            <a:off x="4120274" y="4064010"/>
            <a:ext cx="269" cy="135709"/>
          </a:xfrm>
          <a:prstGeom prst="straightConnector1">
            <a:avLst/>
          </a:prstGeom>
          <a:noFill/>
          <a:ln cap="flat" cmpd="sng" w="25400">
            <a:solidFill>
              <a:srgbClr val="003249"/>
            </a:solidFill>
            <a:prstDash val="solid"/>
            <a:round/>
            <a:headEnd len="sm" w="sm" type="none"/>
            <a:tailEnd len="sm" w="sm" type="none"/>
          </a:ln>
        </p:spPr>
      </p:cxnSp>
      <p:cxnSp>
        <p:nvCxnSpPr>
          <p:cNvPr id="250" name="Google Shape;250;p17"/>
          <p:cNvCxnSpPr/>
          <p:nvPr/>
        </p:nvCxnSpPr>
        <p:spPr>
          <a:xfrm flipH="1">
            <a:off x="4114350" y="3363924"/>
            <a:ext cx="6462" cy="392317"/>
          </a:xfrm>
          <a:prstGeom prst="straightConnector1">
            <a:avLst/>
          </a:prstGeom>
          <a:noFill/>
          <a:ln cap="flat" cmpd="sng" w="25400">
            <a:solidFill>
              <a:srgbClr val="003249"/>
            </a:solidFill>
            <a:prstDash val="solid"/>
            <a:round/>
            <a:headEnd len="sm" w="sm" type="none"/>
            <a:tailEnd len="lg" w="lg" type="triangle"/>
          </a:ln>
        </p:spPr>
      </p:cxnSp>
      <p:sp>
        <p:nvSpPr>
          <p:cNvPr id="251" name="Google Shape;251;p17"/>
          <p:cNvSpPr/>
          <p:nvPr/>
        </p:nvSpPr>
        <p:spPr>
          <a:xfrm>
            <a:off x="5023653" y="4205642"/>
            <a:ext cx="1117714" cy="565185"/>
          </a:xfrm>
          <a:prstGeom prst="roundRect">
            <a:avLst>
              <a:gd fmla="val 16667" name="adj"/>
            </a:avLst>
          </a:prstGeom>
          <a:solidFill>
            <a:schemeClr val="lt1"/>
          </a:solidFill>
          <a:ln cap="flat" cmpd="sng" w="25400">
            <a:solidFill>
              <a:srgbClr val="003249"/>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rPr b="0" i="0" lang="en-US" sz="1047" u="none" cap="none" strike="noStrike">
                <a:solidFill>
                  <a:schemeClr val="dk1"/>
                </a:solidFill>
                <a:latin typeface="Arial"/>
                <a:ea typeface="Arial"/>
                <a:cs typeface="Arial"/>
                <a:sym typeface="Arial"/>
              </a:rPr>
              <a:t>WGISS Member Catalogue</a:t>
            </a:r>
            <a:endParaRPr b="0" i="0" sz="1047" u="none" cap="none" strike="noStrike">
              <a:solidFill>
                <a:srgbClr val="000000"/>
              </a:solidFill>
              <a:latin typeface="Arial"/>
              <a:ea typeface="Arial"/>
              <a:cs typeface="Arial"/>
              <a:sym typeface="Arial"/>
            </a:endParaRPr>
          </a:p>
        </p:txBody>
      </p:sp>
      <p:sp>
        <p:nvSpPr>
          <p:cNvPr id="252" name="Google Shape;252;p17"/>
          <p:cNvSpPr/>
          <p:nvPr/>
        </p:nvSpPr>
        <p:spPr>
          <a:xfrm>
            <a:off x="5445859" y="3778590"/>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cxnSp>
        <p:nvCxnSpPr>
          <p:cNvPr id="253" name="Google Shape;253;p17"/>
          <p:cNvCxnSpPr/>
          <p:nvPr/>
        </p:nvCxnSpPr>
        <p:spPr>
          <a:xfrm flipH="1" rot="10800000">
            <a:off x="5582376" y="4064010"/>
            <a:ext cx="269" cy="135709"/>
          </a:xfrm>
          <a:prstGeom prst="straightConnector1">
            <a:avLst/>
          </a:prstGeom>
          <a:noFill/>
          <a:ln cap="flat" cmpd="sng" w="25400">
            <a:solidFill>
              <a:srgbClr val="003249"/>
            </a:solidFill>
            <a:prstDash val="solid"/>
            <a:round/>
            <a:headEnd len="sm" w="sm" type="none"/>
            <a:tailEnd len="sm" w="sm" type="none"/>
          </a:ln>
        </p:spPr>
      </p:cxnSp>
      <p:cxnSp>
        <p:nvCxnSpPr>
          <p:cNvPr id="254" name="Google Shape;254;p17"/>
          <p:cNvCxnSpPr/>
          <p:nvPr/>
        </p:nvCxnSpPr>
        <p:spPr>
          <a:xfrm flipH="1">
            <a:off x="5576452" y="3363924"/>
            <a:ext cx="6462" cy="392317"/>
          </a:xfrm>
          <a:prstGeom prst="straightConnector1">
            <a:avLst/>
          </a:prstGeom>
          <a:noFill/>
          <a:ln cap="flat" cmpd="sng" w="25400">
            <a:solidFill>
              <a:srgbClr val="003249"/>
            </a:solidFill>
            <a:prstDash val="solid"/>
            <a:round/>
            <a:headEnd len="sm" w="sm" type="none"/>
            <a:tailEnd len="lg" w="lg" type="triangle"/>
          </a:ln>
        </p:spPr>
      </p:cxnSp>
      <p:sp>
        <p:nvSpPr>
          <p:cNvPr id="255" name="Google Shape;255;p17"/>
          <p:cNvSpPr/>
          <p:nvPr/>
        </p:nvSpPr>
        <p:spPr>
          <a:xfrm>
            <a:off x="6948064" y="2503459"/>
            <a:ext cx="273303" cy="270610"/>
          </a:xfrm>
          <a:prstGeom prst="ellipse">
            <a:avLst/>
          </a:prstGeom>
          <a:solidFill>
            <a:srgbClr val="9D3F44"/>
          </a:solidFill>
          <a:ln cap="flat" cmpd="sng" w="25400">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sp>
        <p:nvSpPr>
          <p:cNvPr id="256" name="Google Shape;256;p17"/>
          <p:cNvSpPr/>
          <p:nvPr/>
        </p:nvSpPr>
        <p:spPr>
          <a:xfrm>
            <a:off x="6948064" y="2856547"/>
            <a:ext cx="273303" cy="270610"/>
          </a:xfrm>
          <a:prstGeom prst="ellipse">
            <a:avLst/>
          </a:prstGeom>
          <a:solidFill>
            <a:srgbClr val="75C8AE"/>
          </a:solidFill>
          <a:ln cap="flat" cmpd="sng" w="25400">
            <a:solidFill>
              <a:srgbClr val="569380"/>
            </a:solidFill>
            <a:prstDash val="solid"/>
            <a:round/>
            <a:headEnd len="sm" w="sm" type="none"/>
            <a:tailEnd len="sm" w="sm" type="none"/>
          </a:ln>
        </p:spPr>
        <p:txBody>
          <a:bodyPr anchorCtr="0" anchor="ctr" bIns="33650" lIns="67300" spcFirstLastPara="1" rIns="67300" wrap="square" tIns="33650">
            <a:noAutofit/>
          </a:bodyPr>
          <a:lstStyle/>
          <a:p>
            <a:pPr indent="0" lvl="0" marL="0" marR="0" rtl="0" algn="ctr">
              <a:lnSpc>
                <a:spcPct val="100000"/>
              </a:lnSpc>
              <a:spcBef>
                <a:spcPts val="0"/>
              </a:spcBef>
              <a:spcAft>
                <a:spcPts val="0"/>
              </a:spcAft>
              <a:buNone/>
            </a:pPr>
            <a:r>
              <a:t/>
            </a:r>
            <a:endParaRPr b="0" i="0" sz="1346" u="none" cap="none" strike="noStrike">
              <a:solidFill>
                <a:schemeClr val="lt1"/>
              </a:solidFill>
              <a:latin typeface="Arial"/>
              <a:ea typeface="Arial"/>
              <a:cs typeface="Arial"/>
              <a:sym typeface="Arial"/>
            </a:endParaRPr>
          </a:p>
        </p:txBody>
      </p:sp>
      <p:sp>
        <p:nvSpPr>
          <p:cNvPr id="257" name="Google Shape;257;p17"/>
          <p:cNvSpPr txBox="1"/>
          <p:nvPr/>
        </p:nvSpPr>
        <p:spPr>
          <a:xfrm>
            <a:off x="7221367" y="2481261"/>
            <a:ext cx="11897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OpenSearch</a:t>
            </a:r>
            <a:endParaRPr/>
          </a:p>
        </p:txBody>
      </p:sp>
      <p:sp>
        <p:nvSpPr>
          <p:cNvPr id="258" name="Google Shape;258;p17"/>
          <p:cNvSpPr txBox="1"/>
          <p:nvPr/>
        </p:nvSpPr>
        <p:spPr>
          <a:xfrm>
            <a:off x="7221367" y="2833205"/>
            <a:ext cx="6639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STAC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txBox="1"/>
          <p:nvPr>
            <p:ph type="title"/>
          </p:nvPr>
        </p:nvSpPr>
        <p:spPr>
          <a:xfrm>
            <a:off x="243175" y="106132"/>
            <a:ext cx="5342616"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D. Contacts</a:t>
            </a:r>
            <a:endParaRPr/>
          </a:p>
        </p:txBody>
      </p:sp>
      <p:pic>
        <p:nvPicPr>
          <p:cNvPr id="264" name="Google Shape;264;p18"/>
          <p:cNvPicPr preferRelativeResize="0"/>
          <p:nvPr/>
        </p:nvPicPr>
        <p:blipFill rotWithShape="1">
          <a:blip r:embed="rId3">
            <a:alphaModFix/>
          </a:blip>
          <a:srcRect b="0" l="0" r="0" t="0"/>
          <a:stretch/>
        </p:blipFill>
        <p:spPr>
          <a:xfrm>
            <a:off x="0" y="3442111"/>
            <a:ext cx="2095200" cy="1314000"/>
          </a:xfrm>
          <a:prstGeom prst="rect">
            <a:avLst/>
          </a:prstGeom>
          <a:noFill/>
          <a:ln>
            <a:noFill/>
          </a:ln>
        </p:spPr>
      </p:pic>
      <p:sp>
        <p:nvSpPr>
          <p:cNvPr id="265" name="Google Shape;265;p18"/>
          <p:cNvSpPr txBox="1"/>
          <p:nvPr>
            <p:ph idx="1" type="body"/>
          </p:nvPr>
        </p:nvSpPr>
        <p:spPr>
          <a:xfrm>
            <a:off x="4971974" y="3674829"/>
            <a:ext cx="3044021" cy="1314000"/>
          </a:xfrm>
          <a:prstGeom prst="rect">
            <a:avLst/>
          </a:prstGeom>
          <a:noFill/>
          <a:ln>
            <a:noFill/>
          </a:ln>
        </p:spPr>
        <p:txBody>
          <a:bodyPr anchorCtr="0" anchor="t" bIns="34275" lIns="68575" spcFirstLastPara="1" rIns="68575" wrap="square" tIns="34275">
            <a:noAutofit/>
          </a:bodyPr>
          <a:lstStyle/>
          <a:p>
            <a:pPr indent="0" lvl="0" marL="120650" rtl="0" algn="l">
              <a:lnSpc>
                <a:spcPct val="150000"/>
              </a:lnSpc>
              <a:spcBef>
                <a:spcPts val="800"/>
              </a:spcBef>
              <a:spcAft>
                <a:spcPts val="0"/>
              </a:spcAft>
              <a:buSzPts val="1700"/>
              <a:buNone/>
            </a:pPr>
            <a:r>
              <a:rPr i="1" lang="en-US" sz="1200"/>
              <a:t>Filippo Marchesi</a:t>
            </a:r>
            <a:endParaRPr/>
          </a:p>
          <a:p>
            <a:pPr indent="0" lvl="0" marL="120650" rtl="0" algn="l">
              <a:lnSpc>
                <a:spcPct val="150000"/>
              </a:lnSpc>
              <a:spcBef>
                <a:spcPts val="800"/>
              </a:spcBef>
              <a:spcAft>
                <a:spcPts val="0"/>
              </a:spcAft>
              <a:buSzPts val="1700"/>
              <a:buNone/>
            </a:pPr>
            <a:r>
              <a:rPr i="1" lang="en-US" sz="1200" u="sng">
                <a:solidFill>
                  <a:schemeClr val="hlink"/>
                </a:solidFill>
                <a:hlinkClick r:id="rId4"/>
              </a:rPr>
              <a:t>filippo.marchesi@solenix.ch</a:t>
            </a:r>
            <a:endParaRPr i="1" sz="1200"/>
          </a:p>
          <a:p>
            <a:pPr indent="0" lvl="0" marL="120650" rtl="0" algn="l">
              <a:lnSpc>
                <a:spcPct val="150000"/>
              </a:lnSpc>
              <a:spcBef>
                <a:spcPts val="800"/>
              </a:spcBef>
              <a:spcAft>
                <a:spcPts val="0"/>
              </a:spcAft>
              <a:buSzPts val="1700"/>
              <a:buNone/>
            </a:pPr>
            <a:r>
              <a:t/>
            </a:r>
            <a:endParaRPr i="1" sz="1200"/>
          </a:p>
        </p:txBody>
      </p:sp>
      <p:sp>
        <p:nvSpPr>
          <p:cNvPr id="266" name="Google Shape;266;p18"/>
          <p:cNvSpPr txBox="1"/>
          <p:nvPr/>
        </p:nvSpPr>
        <p:spPr>
          <a:xfrm>
            <a:off x="2261590" y="3674829"/>
            <a:ext cx="3843971" cy="937168"/>
          </a:xfrm>
          <a:prstGeom prst="rect">
            <a:avLst/>
          </a:prstGeom>
          <a:noFill/>
          <a:ln>
            <a:noFill/>
          </a:ln>
        </p:spPr>
        <p:txBody>
          <a:bodyPr anchorCtr="0" anchor="t" bIns="34275" lIns="68575" spcFirstLastPara="1" rIns="68575" wrap="square" tIns="34275">
            <a:noAutofit/>
          </a:bodyPr>
          <a:lstStyle/>
          <a:p>
            <a:pPr indent="0" lvl="0" marL="120650" marR="0" rtl="0" algn="l">
              <a:lnSpc>
                <a:spcPct val="150000"/>
              </a:lnSpc>
              <a:spcBef>
                <a:spcPts val="800"/>
              </a:spcBef>
              <a:spcAft>
                <a:spcPts val="0"/>
              </a:spcAft>
              <a:buClr>
                <a:schemeClr val="dk1"/>
              </a:buClr>
              <a:buSzPts val="1700"/>
              <a:buFont typeface="Montserrat"/>
              <a:buNone/>
            </a:pPr>
            <a:r>
              <a:rPr b="0" i="1" lang="en-US" sz="1200" u="none" cap="none" strike="noStrike">
                <a:solidFill>
                  <a:schemeClr val="dk1"/>
                </a:solidFill>
                <a:latin typeface="Montserrat"/>
                <a:ea typeface="Montserrat"/>
                <a:cs typeface="Montserrat"/>
                <a:sym typeface="Montserrat"/>
              </a:rPr>
              <a:t>Damiano Guerrucci</a:t>
            </a:r>
            <a:endParaRPr/>
          </a:p>
          <a:p>
            <a:pPr indent="0" lvl="0" marL="120650" marR="0" rtl="0" algn="l">
              <a:lnSpc>
                <a:spcPct val="150000"/>
              </a:lnSpc>
              <a:spcBef>
                <a:spcPts val="800"/>
              </a:spcBef>
              <a:spcAft>
                <a:spcPts val="0"/>
              </a:spcAft>
              <a:buClr>
                <a:schemeClr val="dk1"/>
              </a:buClr>
              <a:buSzPts val="1700"/>
              <a:buFont typeface="Montserrat"/>
              <a:buNone/>
            </a:pPr>
            <a:r>
              <a:rPr b="0" i="1" lang="en-US" sz="1200" u="sng" cap="none" strike="noStrike">
                <a:solidFill>
                  <a:schemeClr val="dk1"/>
                </a:solidFill>
                <a:latin typeface="Montserrat"/>
                <a:ea typeface="Montserrat"/>
                <a:cs typeface="Montserrat"/>
                <a:sym typeface="Montserrat"/>
                <a:hlinkClick r:id="rId5">
                  <a:extLst>
                    <a:ext uri="{A12FA001-AC4F-418D-AE19-62706E023703}">
                      <ahyp:hlinkClr val="tx"/>
                    </a:ext>
                  </a:extLst>
                </a:hlinkClick>
              </a:rPr>
              <a:t>damiano.guerrucci@esa.int</a:t>
            </a:r>
            <a:endParaRPr b="0" i="1" sz="1200" u="none" cap="none" strike="noStrike">
              <a:solidFill>
                <a:schemeClr val="dk1"/>
              </a:solidFill>
              <a:latin typeface="Montserrat"/>
              <a:ea typeface="Montserrat"/>
              <a:cs typeface="Montserrat"/>
              <a:sym typeface="Montserrat"/>
            </a:endParaRPr>
          </a:p>
        </p:txBody>
      </p:sp>
      <p:sp>
        <p:nvSpPr>
          <p:cNvPr id="267" name="Google Shape;267;p18"/>
          <p:cNvSpPr txBox="1"/>
          <p:nvPr/>
        </p:nvSpPr>
        <p:spPr>
          <a:xfrm>
            <a:off x="97971" y="1444381"/>
            <a:ext cx="8948058" cy="11125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83A42C"/>
                </a:solidFill>
                <a:latin typeface="Montserrat"/>
                <a:ea typeface="Montserrat"/>
                <a:cs typeface="Montserrat"/>
                <a:sym typeface="Montserrat"/>
              </a:rPr>
              <a:t>Data Discovery Access Interest Group - DAIG</a:t>
            </a:r>
            <a:endParaRPr/>
          </a:p>
          <a:p>
            <a:pPr indent="0" lvl="0" marL="0" marR="0" rtl="0" algn="l">
              <a:lnSpc>
                <a:spcPct val="100000"/>
              </a:lnSpc>
              <a:spcBef>
                <a:spcPts val="0"/>
              </a:spcBef>
              <a:spcAft>
                <a:spcPts val="0"/>
              </a:spcAft>
              <a:buNone/>
            </a:pPr>
            <a:r>
              <a:t/>
            </a:r>
            <a:endParaRPr b="0" i="0" sz="1700" u="none" cap="none" strike="noStrike">
              <a:solidFill>
                <a:schemeClr val="dk1"/>
              </a:solidFill>
              <a:latin typeface="Montserrat"/>
              <a:ea typeface="Montserrat"/>
              <a:cs typeface="Montserrat"/>
              <a:sym typeface="Montserrat"/>
            </a:endParaRPr>
          </a:p>
          <a:p>
            <a:pPr indent="0" lvl="0" marL="120650" marR="0" rtl="0" algn="l">
              <a:lnSpc>
                <a:spcPct val="150000"/>
              </a:lnSpc>
              <a:spcBef>
                <a:spcPts val="800"/>
              </a:spcBef>
              <a:spcAft>
                <a:spcPts val="0"/>
              </a:spcAft>
              <a:buNone/>
            </a:pPr>
            <a:r>
              <a:rPr b="0" i="0" lang="en-US" sz="1400" u="sng" cap="none" strike="noStrike">
                <a:solidFill>
                  <a:schemeClr val="dk1"/>
                </a:solidFill>
                <a:latin typeface="Montserrat"/>
                <a:ea typeface="Montserrat"/>
                <a:cs typeface="Montserrat"/>
                <a:sym typeface="Montserrat"/>
                <a:hlinkClick r:id="rId6">
                  <a:extLst>
                    <a:ext uri="{A12FA001-AC4F-418D-AE19-62706E023703}">
                      <ahyp:hlinkClr val="tx"/>
                    </a:ext>
                  </a:extLst>
                </a:hlinkClick>
              </a:rPr>
              <a:t>Access-SysTeam-Help@wgiss.ceos.org</a:t>
            </a:r>
            <a:endParaRPr b="0" i="0" sz="1400" u="none" cap="none" strike="noStrike">
              <a:solidFill>
                <a:schemeClr val="dk1"/>
              </a:solidFill>
              <a:latin typeface="Montserrat"/>
              <a:ea typeface="Montserrat"/>
              <a:cs typeface="Montserrat"/>
              <a:sym typeface="Montserrat"/>
            </a:endParaRPr>
          </a:p>
        </p:txBody>
      </p:sp>
      <p:pic>
        <p:nvPicPr>
          <p:cNvPr id="268" name="Google Shape;268;p18"/>
          <p:cNvPicPr preferRelativeResize="0"/>
          <p:nvPr/>
        </p:nvPicPr>
        <p:blipFill rotWithShape="1">
          <a:blip r:embed="rId7">
            <a:alphaModFix/>
          </a:blip>
          <a:srcRect b="0" l="0" r="0" t="0"/>
          <a:stretch/>
        </p:blipFill>
        <p:spPr>
          <a:xfrm>
            <a:off x="183075" y="4611997"/>
            <a:ext cx="8862954" cy="2790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457200" lvl="0" marL="552450" rtl="0" algn="l">
              <a:lnSpc>
                <a:spcPct val="150000"/>
              </a:lnSpc>
              <a:spcBef>
                <a:spcPts val="800"/>
              </a:spcBef>
              <a:spcAft>
                <a:spcPts val="0"/>
              </a:spcAft>
              <a:buSzPts val="2100"/>
              <a:buAutoNum type="alphaUcPeriod"/>
            </a:pPr>
            <a:r>
              <a:rPr lang="en-US"/>
              <a:t>Data Access Interest Group </a:t>
            </a:r>
            <a:endParaRPr/>
          </a:p>
          <a:p>
            <a:pPr indent="-457200" lvl="0" marL="552450" rtl="0" algn="l">
              <a:lnSpc>
                <a:spcPct val="150000"/>
              </a:lnSpc>
              <a:spcBef>
                <a:spcPts val="800"/>
              </a:spcBef>
              <a:spcAft>
                <a:spcPts val="0"/>
              </a:spcAft>
              <a:buSzPts val="2100"/>
              <a:buAutoNum type="alphaUcPeriod"/>
            </a:pPr>
            <a:r>
              <a:rPr lang="en-US"/>
              <a:t>Data Access Assets </a:t>
            </a:r>
            <a:endParaRPr/>
          </a:p>
          <a:p>
            <a:pPr indent="-457200" lvl="0" marL="552450" rtl="0" algn="l">
              <a:lnSpc>
                <a:spcPct val="150000"/>
              </a:lnSpc>
              <a:spcBef>
                <a:spcPts val="800"/>
              </a:spcBef>
              <a:spcAft>
                <a:spcPts val="0"/>
              </a:spcAft>
              <a:buSzPts val="2100"/>
              <a:buAutoNum type="alphaUcPeriod"/>
            </a:pPr>
            <a:r>
              <a:rPr lang="en-US"/>
              <a:t>Engagement and Integration Process</a:t>
            </a:r>
            <a:endParaRPr/>
          </a:p>
          <a:p>
            <a:pPr indent="-457200" lvl="0" marL="552450" rtl="0" algn="l">
              <a:lnSpc>
                <a:spcPct val="150000"/>
              </a:lnSpc>
              <a:spcBef>
                <a:spcPts val="800"/>
              </a:spcBef>
              <a:spcAft>
                <a:spcPts val="0"/>
              </a:spcAft>
              <a:buSzPts val="2100"/>
              <a:buAutoNum type="alphaUcPeriod"/>
            </a:pPr>
            <a:r>
              <a:rPr lang="en-US"/>
              <a:t>Contacts</a:t>
            </a:r>
            <a:endParaRPr/>
          </a:p>
          <a:p>
            <a:pPr indent="-228600" lvl="0" marL="457200" rtl="0" algn="l">
              <a:lnSpc>
                <a:spcPct val="150000"/>
              </a:lnSpc>
              <a:spcBef>
                <a:spcPts val="800"/>
              </a:spcBef>
              <a:spcAft>
                <a:spcPts val="0"/>
              </a:spcAft>
              <a:buSzPts val="2100"/>
              <a:buNone/>
            </a:pPr>
            <a:r>
              <a:t/>
            </a:r>
            <a:endParaRPr/>
          </a:p>
        </p:txBody>
      </p:sp>
      <p:sp>
        <p:nvSpPr>
          <p:cNvPr id="58" name="Google Shape;58;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idx="1" type="body"/>
          </p:nvPr>
        </p:nvSpPr>
        <p:spPr>
          <a:xfrm>
            <a:off x="263346" y="826000"/>
            <a:ext cx="8621700" cy="3638424"/>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rPr lang="en-US" sz="1400"/>
              <a:t>The WGISS Data Access Interest Group (DAIG):</a:t>
            </a:r>
            <a:endParaRPr/>
          </a:p>
          <a:p>
            <a:pPr indent="-228600" lvl="0" marL="323850" rtl="0" algn="l">
              <a:lnSpc>
                <a:spcPct val="100000"/>
              </a:lnSpc>
              <a:spcBef>
                <a:spcPts val="800"/>
              </a:spcBef>
              <a:spcAft>
                <a:spcPts val="0"/>
              </a:spcAft>
              <a:buSzPts val="1100"/>
              <a:buFont typeface="Arial"/>
              <a:buAutoNum type="arabicPeriod"/>
            </a:pPr>
            <a:r>
              <a:rPr lang="en-US" sz="1100"/>
              <a:t>Ensures data users have easy and efficient ways of discovering and accessing data and associated services through the exploitation of standard protocols and the harmonising of search and data retrieval processes</a:t>
            </a:r>
            <a:endParaRPr/>
          </a:p>
          <a:p>
            <a:pPr indent="-228600" lvl="0" marL="323850" rtl="0" algn="l">
              <a:lnSpc>
                <a:spcPct val="100000"/>
              </a:lnSpc>
              <a:spcBef>
                <a:spcPts val="800"/>
              </a:spcBef>
              <a:spcAft>
                <a:spcPts val="0"/>
              </a:spcAft>
              <a:buSzPts val="1100"/>
              <a:buFont typeface="Arial"/>
              <a:buAutoNum type="arabicPeriod"/>
            </a:pPr>
            <a:r>
              <a:rPr lang="en-US" sz="1100"/>
              <a:t>Explores scenarios for a federated authentication and authorisation mechanism</a:t>
            </a:r>
            <a:endParaRPr/>
          </a:p>
          <a:p>
            <a:pPr indent="-228600" lvl="0" marL="457200" rtl="0" algn="l">
              <a:lnSpc>
                <a:spcPct val="100000"/>
              </a:lnSpc>
              <a:spcBef>
                <a:spcPts val="0"/>
              </a:spcBef>
              <a:spcAft>
                <a:spcPts val="0"/>
              </a:spcAft>
              <a:buSzPts val="2100"/>
              <a:buNone/>
            </a:pPr>
            <a:r>
              <a:t/>
            </a:r>
            <a:endParaRPr sz="1400"/>
          </a:p>
          <a:p>
            <a:pPr indent="0" lvl="0" marL="95250" rtl="0" algn="l">
              <a:lnSpc>
                <a:spcPct val="100000"/>
              </a:lnSpc>
              <a:spcBef>
                <a:spcPts val="0"/>
              </a:spcBef>
              <a:spcAft>
                <a:spcPts val="0"/>
              </a:spcAft>
              <a:buSzPts val="2100"/>
              <a:buNone/>
            </a:pPr>
            <a:r>
              <a:rPr lang="en-US" sz="1400">
                <a:solidFill>
                  <a:srgbClr val="000000"/>
                </a:solidFill>
              </a:rPr>
              <a:t>By:</a:t>
            </a:r>
            <a:endParaRPr/>
          </a:p>
          <a:p>
            <a:pPr indent="-361950" lvl="0" marL="457200" rtl="0" algn="l">
              <a:lnSpc>
                <a:spcPct val="100000"/>
              </a:lnSpc>
              <a:spcBef>
                <a:spcPts val="600"/>
              </a:spcBef>
              <a:spcAft>
                <a:spcPts val="0"/>
              </a:spcAft>
              <a:buSzPts val="1100"/>
              <a:buChar char="❖"/>
            </a:pPr>
            <a:r>
              <a:rPr lang="en-US" sz="1100">
                <a:solidFill>
                  <a:srgbClr val="000000"/>
                </a:solidFill>
              </a:rPr>
              <a:t>Constant evolution of CEOS Catalog components for demonstrating, validating and implementing new interfaces</a:t>
            </a:r>
            <a:endParaRPr/>
          </a:p>
          <a:p>
            <a:pPr indent="-361950" lvl="0" marL="457200" rtl="0" algn="l">
              <a:lnSpc>
                <a:spcPct val="100000"/>
              </a:lnSpc>
              <a:spcBef>
                <a:spcPts val="600"/>
              </a:spcBef>
              <a:spcAft>
                <a:spcPts val="0"/>
              </a:spcAft>
              <a:buSzPts val="1100"/>
              <a:buChar char="❖"/>
            </a:pPr>
            <a:r>
              <a:rPr lang="en-US" sz="1100">
                <a:solidFill>
                  <a:srgbClr val="000000"/>
                </a:solidFill>
              </a:rPr>
              <a:t>Defining best practises and guidelines for increasing interoperability</a:t>
            </a:r>
            <a:endParaRPr/>
          </a:p>
          <a:p>
            <a:pPr indent="-361950" lvl="0" marL="457200" rtl="0" algn="l">
              <a:lnSpc>
                <a:spcPct val="100000"/>
              </a:lnSpc>
              <a:spcBef>
                <a:spcPts val="600"/>
              </a:spcBef>
              <a:spcAft>
                <a:spcPts val="0"/>
              </a:spcAft>
              <a:buSzPts val="1100"/>
              <a:buChar char="❖"/>
            </a:pPr>
            <a:r>
              <a:rPr lang="en-US" sz="1100">
                <a:solidFill>
                  <a:srgbClr val="000000"/>
                </a:solidFill>
              </a:rPr>
              <a:t>Supporting organisations in testing and opening their catalogues</a:t>
            </a:r>
            <a:endParaRPr sz="1100"/>
          </a:p>
          <a:p>
            <a:pPr indent="-361950" lvl="0" marL="457200" rtl="0" algn="l">
              <a:lnSpc>
                <a:spcPct val="100000"/>
              </a:lnSpc>
              <a:spcBef>
                <a:spcPts val="600"/>
              </a:spcBef>
              <a:spcAft>
                <a:spcPts val="0"/>
              </a:spcAft>
              <a:buSzPts val="1100"/>
              <a:buChar char="❖"/>
            </a:pPr>
            <a:r>
              <a:rPr lang="en-US" sz="1100">
                <a:solidFill>
                  <a:srgbClr val="000000"/>
                </a:solidFill>
              </a:rPr>
              <a:t>Enlargement of metadata ingestion for dataset of CEOS members</a:t>
            </a:r>
            <a:endParaRPr/>
          </a:p>
          <a:p>
            <a:pPr indent="0" lvl="0" marL="95250" rtl="0" algn="l">
              <a:lnSpc>
                <a:spcPct val="100000"/>
              </a:lnSpc>
              <a:spcBef>
                <a:spcPts val="0"/>
              </a:spcBef>
              <a:spcAft>
                <a:spcPts val="0"/>
              </a:spcAft>
              <a:buSzPts val="2100"/>
              <a:buNone/>
            </a:pPr>
            <a:r>
              <a:t/>
            </a:r>
            <a:endParaRPr sz="1400">
              <a:solidFill>
                <a:srgbClr val="000000"/>
              </a:solidFill>
            </a:endParaRPr>
          </a:p>
          <a:p>
            <a:pPr indent="0" lvl="0" marL="95250" rtl="0" algn="l">
              <a:lnSpc>
                <a:spcPct val="100000"/>
              </a:lnSpc>
              <a:spcBef>
                <a:spcPts val="0"/>
              </a:spcBef>
              <a:spcAft>
                <a:spcPts val="0"/>
              </a:spcAft>
              <a:buSzPts val="1400"/>
              <a:buNone/>
            </a:pPr>
            <a:r>
              <a:rPr b="1" lang="en-US" sz="1400">
                <a:solidFill>
                  <a:srgbClr val="666666"/>
                </a:solidFill>
                <a:highlight>
                  <a:srgbClr val="FFFFFF"/>
                </a:highlight>
              </a:rPr>
              <a:t>Leadership - </a:t>
            </a:r>
            <a:r>
              <a:rPr lang="en-US" sz="1400">
                <a:solidFill>
                  <a:srgbClr val="666666"/>
                </a:solidFill>
                <a:highlight>
                  <a:srgbClr val="FFFFFF"/>
                </a:highlight>
              </a:rPr>
              <a:t>D. Guerrucci (ESA)</a:t>
            </a:r>
            <a:endParaRPr sz="1400"/>
          </a:p>
          <a:p>
            <a:pPr indent="0" lvl="0" marL="95250" rtl="0" algn="l">
              <a:lnSpc>
                <a:spcPct val="114999"/>
              </a:lnSpc>
              <a:spcBef>
                <a:spcPts val="800"/>
              </a:spcBef>
              <a:spcAft>
                <a:spcPts val="0"/>
              </a:spcAft>
              <a:buSzPts val="1400"/>
              <a:buNone/>
            </a:pPr>
            <a:r>
              <a:rPr b="1" lang="en-US" sz="1400">
                <a:solidFill>
                  <a:srgbClr val="666666"/>
                </a:solidFill>
                <a:highlight>
                  <a:srgbClr val="FFFFFF"/>
                </a:highlight>
              </a:rPr>
              <a:t>Current members: </a:t>
            </a:r>
            <a:r>
              <a:rPr lang="en-US" sz="1400">
                <a:solidFill>
                  <a:srgbClr val="666666"/>
                </a:solidFill>
                <a:highlight>
                  <a:srgbClr val="FFFFFF"/>
                </a:highlight>
              </a:rPr>
              <a:t>CNES, CSIRO, DLR, ESA,</a:t>
            </a:r>
            <a:r>
              <a:rPr b="1" lang="en-US" sz="1400">
                <a:solidFill>
                  <a:srgbClr val="666666"/>
                </a:solidFill>
                <a:highlight>
                  <a:srgbClr val="FFFFFF"/>
                </a:highlight>
              </a:rPr>
              <a:t> </a:t>
            </a:r>
            <a:r>
              <a:rPr lang="en-US" sz="1400">
                <a:solidFill>
                  <a:srgbClr val="666666"/>
                </a:solidFill>
                <a:highlight>
                  <a:srgbClr val="FFFFFF"/>
                </a:highlight>
              </a:rPr>
              <a:t>EUMETSAT, GISTDA,</a:t>
            </a:r>
            <a:r>
              <a:rPr b="1" lang="en-US" sz="1400">
                <a:solidFill>
                  <a:srgbClr val="666666"/>
                </a:solidFill>
                <a:highlight>
                  <a:srgbClr val="FFFFFF"/>
                </a:highlight>
              </a:rPr>
              <a:t> </a:t>
            </a:r>
            <a:r>
              <a:rPr lang="en-US" sz="1400">
                <a:solidFill>
                  <a:srgbClr val="666666"/>
                </a:solidFill>
                <a:highlight>
                  <a:srgbClr val="FFFFFF"/>
                </a:highlight>
              </a:rPr>
              <a:t>ICHEC, INPE, ISRO, JAXA, NASA, UKSA, USGS</a:t>
            </a:r>
            <a:endParaRPr sz="2400"/>
          </a:p>
          <a:p>
            <a:pPr indent="-228600" lvl="0" marL="457200" rtl="0" algn="l">
              <a:lnSpc>
                <a:spcPct val="150000"/>
              </a:lnSpc>
              <a:spcBef>
                <a:spcPts val="1600"/>
              </a:spcBef>
              <a:spcAft>
                <a:spcPts val="0"/>
              </a:spcAft>
              <a:buSzPts val="2100"/>
              <a:buNone/>
            </a:pPr>
            <a:r>
              <a:t/>
            </a:r>
            <a:endParaRPr sz="1400"/>
          </a:p>
        </p:txBody>
      </p:sp>
      <p:sp>
        <p:nvSpPr>
          <p:cNvPr id="64" name="Google Shape;64;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A. Data Access Interest Group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 name="Shape 68"/>
        <p:cNvGrpSpPr/>
        <p:nvPr/>
      </p:nvGrpSpPr>
      <p:grpSpPr>
        <a:xfrm>
          <a:off x="0" y="0"/>
          <a:ext cx="0" cy="0"/>
          <a:chOff x="0" y="0"/>
          <a:chExt cx="0" cy="0"/>
        </a:xfrm>
      </p:grpSpPr>
      <p:sp>
        <p:nvSpPr>
          <p:cNvPr id="69" name="Google Shape;69;p4"/>
          <p:cNvSpPr txBox="1"/>
          <p:nvPr>
            <p:ph idx="1" type="body"/>
          </p:nvPr>
        </p:nvSpPr>
        <p:spPr>
          <a:xfrm>
            <a:off x="261150" y="810896"/>
            <a:ext cx="8621700" cy="3957047"/>
          </a:xfrm>
          <a:prstGeom prst="rect">
            <a:avLst/>
          </a:prstGeom>
          <a:noFill/>
          <a:ln>
            <a:noFill/>
          </a:ln>
        </p:spPr>
        <p:txBody>
          <a:bodyPr anchorCtr="0" anchor="t" bIns="34275" lIns="68575" spcFirstLastPara="1" rIns="68575" wrap="square" tIns="34275">
            <a:noAutofit/>
          </a:bodyPr>
          <a:lstStyle/>
          <a:p>
            <a:pPr indent="-355600" lvl="0" marL="457200" rtl="0" algn="l">
              <a:lnSpc>
                <a:spcPct val="150000"/>
              </a:lnSpc>
              <a:spcBef>
                <a:spcPts val="800"/>
              </a:spcBef>
              <a:spcAft>
                <a:spcPts val="0"/>
              </a:spcAft>
              <a:buSzPts val="2000"/>
              <a:buChar char="❖"/>
            </a:pPr>
            <a:r>
              <a:rPr b="1" lang="en-US" sz="1800"/>
              <a:t>Current activities</a:t>
            </a:r>
            <a:endParaRPr b="1" sz="1800"/>
          </a:p>
          <a:p>
            <a:pPr indent="-355600" lvl="1" marL="914400" rtl="0" algn="l">
              <a:lnSpc>
                <a:spcPct val="115000"/>
              </a:lnSpc>
              <a:spcBef>
                <a:spcPts val="0"/>
              </a:spcBef>
              <a:spcAft>
                <a:spcPts val="0"/>
              </a:spcAft>
              <a:buSzPts val="2000"/>
              <a:buFont typeface="Arial"/>
              <a:buChar char="•"/>
            </a:pPr>
            <a:r>
              <a:rPr lang="en-US" sz="1400"/>
              <a:t>Federated Authentication and Authorization White Paper definition</a:t>
            </a:r>
            <a:endParaRPr/>
          </a:p>
          <a:p>
            <a:pPr indent="-355600" lvl="1" marL="914400" rtl="0" algn="l">
              <a:lnSpc>
                <a:spcPct val="115000"/>
              </a:lnSpc>
              <a:spcBef>
                <a:spcPts val="0"/>
              </a:spcBef>
              <a:spcAft>
                <a:spcPts val="0"/>
              </a:spcAft>
              <a:buSzPts val="2000"/>
              <a:buFont typeface="Arial"/>
              <a:buChar char="•"/>
            </a:pPr>
            <a:r>
              <a:rPr lang="en-US" sz="1400"/>
              <a:t>Connected Data Assets and Data Discovery registration (Recurrent)</a:t>
            </a:r>
            <a:endParaRPr/>
          </a:p>
          <a:p>
            <a:pPr indent="-355600" lvl="1" marL="914400" rtl="0" algn="l">
              <a:lnSpc>
                <a:spcPct val="115000"/>
              </a:lnSpc>
              <a:spcBef>
                <a:spcPts val="0"/>
              </a:spcBef>
              <a:spcAft>
                <a:spcPts val="0"/>
              </a:spcAft>
              <a:buSzPts val="2000"/>
              <a:buFont typeface="Arial"/>
              <a:buChar char="•"/>
            </a:pPr>
            <a:r>
              <a:rPr lang="en-US" sz="1400"/>
              <a:t>Data in the Cloud (WGISS-60 Open discussion)</a:t>
            </a:r>
            <a:endParaRPr/>
          </a:p>
          <a:p>
            <a:pPr indent="-228600" lvl="1" marL="914400" rtl="0" algn="l">
              <a:lnSpc>
                <a:spcPct val="115000"/>
              </a:lnSpc>
              <a:spcBef>
                <a:spcPts val="0"/>
              </a:spcBef>
              <a:spcAft>
                <a:spcPts val="0"/>
              </a:spcAft>
              <a:buSzPts val="2000"/>
              <a:buFont typeface="Arial"/>
              <a:buNone/>
            </a:pPr>
            <a:r>
              <a:t/>
            </a:r>
            <a:endParaRPr sz="1400"/>
          </a:p>
          <a:p>
            <a:pPr indent="-355600" lvl="0" marL="457200" rtl="0" algn="l">
              <a:lnSpc>
                <a:spcPct val="150000"/>
              </a:lnSpc>
              <a:spcBef>
                <a:spcPts val="800"/>
              </a:spcBef>
              <a:spcAft>
                <a:spcPts val="0"/>
              </a:spcAft>
              <a:buSzPts val="2000"/>
              <a:buChar char="❖"/>
            </a:pPr>
            <a:r>
              <a:rPr b="1" lang="en-US" sz="1800"/>
              <a:t>Cooperation with larger CEOS goals where possible…</a:t>
            </a:r>
            <a:endParaRPr b="1" sz="1800"/>
          </a:p>
          <a:p>
            <a:pPr indent="-355600" lvl="1" marL="914400" rtl="0" algn="l">
              <a:lnSpc>
                <a:spcPct val="115000"/>
              </a:lnSpc>
              <a:spcBef>
                <a:spcPts val="0"/>
              </a:spcBef>
              <a:spcAft>
                <a:spcPts val="0"/>
              </a:spcAft>
              <a:buSzPts val="2000"/>
              <a:buFont typeface="Arial"/>
              <a:buChar char="•"/>
            </a:pPr>
            <a:r>
              <a:rPr lang="en-US" sz="1400"/>
              <a:t>CEOS-ARD collaboration on common topics (Data discoverability, Interconnection of access points, Data format, etc.)</a:t>
            </a:r>
            <a:endParaRPr/>
          </a:p>
          <a:p>
            <a:pPr indent="-355600" lvl="1" marL="914400" rtl="0" algn="l">
              <a:lnSpc>
                <a:spcPct val="115000"/>
              </a:lnSpc>
              <a:spcBef>
                <a:spcPts val="0"/>
              </a:spcBef>
              <a:spcAft>
                <a:spcPts val="0"/>
              </a:spcAft>
              <a:buSzPts val="2000"/>
              <a:buFont typeface="Arial"/>
              <a:buChar char="•"/>
            </a:pPr>
            <a:r>
              <a:rPr lang="en-US" sz="1400"/>
              <a:t>STAC &amp; Zarr, workshops and cooperation (LSI-VC, CEOS ARD, Copernicus)</a:t>
            </a:r>
            <a:endParaRPr sz="1400"/>
          </a:p>
          <a:p>
            <a:pPr indent="-355600" lvl="1" marL="914400" rtl="0" algn="l">
              <a:lnSpc>
                <a:spcPct val="115000"/>
              </a:lnSpc>
              <a:spcBef>
                <a:spcPts val="0"/>
              </a:spcBef>
              <a:spcAft>
                <a:spcPts val="0"/>
              </a:spcAft>
              <a:buSzPts val="2000"/>
              <a:buFont typeface="Arial"/>
              <a:buChar char="•"/>
            </a:pPr>
            <a:r>
              <a:rPr lang="en-US" sz="1400"/>
              <a:t>Cooperation with TEIG and SEO for possible Authentication mechanism</a:t>
            </a:r>
            <a:endParaRPr/>
          </a:p>
          <a:p>
            <a:pPr indent="-355600" lvl="1" marL="914400" rtl="0" algn="l">
              <a:lnSpc>
                <a:spcPct val="115000"/>
              </a:lnSpc>
              <a:spcBef>
                <a:spcPts val="0"/>
              </a:spcBef>
              <a:spcAft>
                <a:spcPts val="0"/>
              </a:spcAft>
              <a:buSzPts val="2000"/>
              <a:buFont typeface="Arial"/>
              <a:buChar char="•"/>
            </a:pPr>
            <a:r>
              <a:rPr lang="en-US" sz="1400"/>
              <a:t>Contribution into CEOS Common Dictionary (KCEO) for Data Access related terms</a:t>
            </a:r>
            <a:endParaRPr sz="1400"/>
          </a:p>
        </p:txBody>
      </p:sp>
      <p:sp>
        <p:nvSpPr>
          <p:cNvPr id="70" name="Google Shape;70;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a:t>A. DAIG / Workplan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A. DAIG / Deliverables</a:t>
            </a:r>
            <a:endParaRPr/>
          </a:p>
        </p:txBody>
      </p:sp>
      <p:pic>
        <p:nvPicPr>
          <p:cNvPr id="76" name="Google Shape;76;p5">
            <a:hlinkClick r:id="rId3"/>
          </p:cNvPr>
          <p:cNvPicPr preferRelativeResize="0"/>
          <p:nvPr/>
        </p:nvPicPr>
        <p:blipFill rotWithShape="1">
          <a:blip r:embed="rId4">
            <a:alphaModFix/>
          </a:blip>
          <a:srcRect b="0" l="0" r="0" t="0"/>
          <a:stretch/>
        </p:blipFill>
        <p:spPr>
          <a:xfrm>
            <a:off x="182995" y="905963"/>
            <a:ext cx="3195575" cy="1907393"/>
          </a:xfrm>
          <a:prstGeom prst="rect">
            <a:avLst/>
          </a:prstGeom>
          <a:noFill/>
          <a:ln>
            <a:noFill/>
          </a:ln>
        </p:spPr>
      </p:pic>
      <p:pic>
        <p:nvPicPr>
          <p:cNvPr id="77" name="Google Shape;77;p5">
            <a:hlinkClick r:id="rId5"/>
          </p:cNvPr>
          <p:cNvPicPr preferRelativeResize="0"/>
          <p:nvPr/>
        </p:nvPicPr>
        <p:blipFill rotWithShape="1">
          <a:blip r:embed="rId6">
            <a:alphaModFix/>
          </a:blip>
          <a:srcRect b="0" l="0" r="0" t="0"/>
          <a:stretch/>
        </p:blipFill>
        <p:spPr>
          <a:xfrm>
            <a:off x="1466411" y="2571750"/>
            <a:ext cx="3218819" cy="1878630"/>
          </a:xfrm>
          <a:prstGeom prst="rect">
            <a:avLst/>
          </a:prstGeom>
          <a:noFill/>
          <a:ln>
            <a:noFill/>
          </a:ln>
        </p:spPr>
      </p:pic>
      <p:sp>
        <p:nvSpPr>
          <p:cNvPr id="78" name="Google Shape;78;p5"/>
          <p:cNvSpPr txBox="1"/>
          <p:nvPr/>
        </p:nvSpPr>
        <p:spPr>
          <a:xfrm>
            <a:off x="5318830" y="3777988"/>
            <a:ext cx="4023503" cy="459549"/>
          </a:xfrm>
          <a:prstGeom prst="rect">
            <a:avLst/>
          </a:prstGeom>
          <a:noFill/>
          <a:ln>
            <a:noFill/>
          </a:ln>
        </p:spPr>
        <p:txBody>
          <a:bodyPr anchorCtr="0" anchor="t" bIns="45700" lIns="91425" spcFirstLastPara="1" rIns="91425" wrap="square" tIns="45700">
            <a:spAutoFit/>
          </a:bodyPr>
          <a:lstStyle/>
          <a:p>
            <a:pPr indent="0" lvl="0" marL="0" marR="0" rtl="0" algn="l">
              <a:lnSpc>
                <a:spcPct val="119000"/>
              </a:lnSpc>
              <a:spcBef>
                <a:spcPts val="0"/>
              </a:spcBef>
              <a:spcAft>
                <a:spcPts val="0"/>
              </a:spcAft>
              <a:buNone/>
            </a:pPr>
            <a:r>
              <a:rPr b="0" i="1" lang="en-US" sz="1050" u="sng" cap="none" strike="noStrike">
                <a:solidFill>
                  <a:srgbClr val="009BDA"/>
                </a:solidFill>
                <a:latin typeface="Arial"/>
                <a:ea typeface="Arial"/>
                <a:cs typeface="Arial"/>
                <a:sym typeface="Arial"/>
                <a:hlinkClick r:id="rId7">
                  <a:extLst>
                    <a:ext uri="{A12FA001-AC4F-418D-AE19-62706E023703}">
                      <ahyp:hlinkClr val="tx"/>
                    </a:ext>
                  </a:extLst>
                </a:hlinkClick>
              </a:rPr>
              <a:t>Best Practices and Guides | CEOS | Committee on Earth Observation Satellites</a:t>
            </a:r>
            <a:endParaRPr b="0" i="1" sz="1050" u="sng" cap="none" strike="noStrike">
              <a:solidFill>
                <a:srgbClr val="009BDA"/>
              </a:solidFill>
              <a:latin typeface="Arial"/>
              <a:ea typeface="Arial"/>
              <a:cs typeface="Arial"/>
              <a:sym typeface="Arial"/>
            </a:endParaRPr>
          </a:p>
        </p:txBody>
      </p:sp>
      <p:pic>
        <p:nvPicPr>
          <p:cNvPr id="79" name="Google Shape;79;p5">
            <a:hlinkClick r:id="rId8"/>
          </p:cNvPr>
          <p:cNvPicPr preferRelativeResize="0"/>
          <p:nvPr/>
        </p:nvPicPr>
        <p:blipFill rotWithShape="1">
          <a:blip r:embed="rId9">
            <a:alphaModFix/>
          </a:blip>
          <a:srcRect b="0" l="0" r="0" t="0"/>
          <a:stretch/>
        </p:blipFill>
        <p:spPr>
          <a:xfrm>
            <a:off x="5233150" y="905963"/>
            <a:ext cx="3727855" cy="2854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6"/>
          <p:cNvSpPr txBox="1"/>
          <p:nvPr>
            <p:ph type="title"/>
          </p:nvPr>
        </p:nvSpPr>
        <p:spPr>
          <a:xfrm>
            <a:off x="145628" y="174911"/>
            <a:ext cx="8215977" cy="474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800"/>
              <a:t>B. Data Access Assets / Architecture</a:t>
            </a:r>
            <a:endParaRPr/>
          </a:p>
        </p:txBody>
      </p:sp>
      <p:sp>
        <p:nvSpPr>
          <p:cNvPr id="85" name="Google Shape;85;p6"/>
          <p:cNvSpPr txBox="1"/>
          <p:nvPr>
            <p:ph idx="1" type="body"/>
          </p:nvPr>
        </p:nvSpPr>
        <p:spPr>
          <a:xfrm>
            <a:off x="5583891" y="809100"/>
            <a:ext cx="3467783" cy="40860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2100"/>
              <a:buNone/>
            </a:pPr>
            <a:r>
              <a:rPr lang="en-US" sz="1200" u="sng">
                <a:solidFill>
                  <a:srgbClr val="666666"/>
                </a:solidFill>
                <a:highlight>
                  <a:srgbClr val="FFFFFF"/>
                </a:highlight>
                <a:hlinkClick r:id="rId3">
                  <a:extLst>
                    <a:ext uri="{A12FA001-AC4F-418D-AE19-62706E023703}">
                      <ahyp:hlinkClr val="tx"/>
                    </a:ext>
                  </a:extLst>
                </a:hlinkClick>
              </a:rPr>
              <a:t>Federated Earth Observation Gateway (FedEO)</a:t>
            </a:r>
            <a:r>
              <a:rPr lang="en-US" sz="1200">
                <a:solidFill>
                  <a:srgbClr val="666666"/>
                </a:solidFill>
                <a:highlight>
                  <a:srgbClr val="FFFFFF"/>
                </a:highlight>
              </a:rPr>
              <a:t> </a:t>
            </a:r>
            <a:endParaRPr sz="1200">
              <a:solidFill>
                <a:srgbClr val="000000"/>
              </a:solidFill>
              <a:highlight>
                <a:srgbClr val="FFFFFF"/>
              </a:highlight>
            </a:endParaRPr>
          </a:p>
          <a:p>
            <a:pPr indent="0" lvl="0" marL="0" rtl="0" algn="l">
              <a:lnSpc>
                <a:spcPct val="100000"/>
              </a:lnSpc>
              <a:spcBef>
                <a:spcPts val="800"/>
              </a:spcBef>
              <a:spcAft>
                <a:spcPts val="0"/>
              </a:spcAft>
              <a:buSzPts val="2100"/>
              <a:buNone/>
            </a:pPr>
            <a:r>
              <a:rPr lang="en-US" sz="1100">
                <a:solidFill>
                  <a:srgbClr val="666666"/>
                </a:solidFill>
                <a:highlight>
                  <a:srgbClr val="FFFFFF"/>
                </a:highlight>
              </a:rPr>
              <a:t>D. Guerrucci (</a:t>
            </a:r>
            <a:r>
              <a:rPr b="1" lang="en-US" sz="1100">
                <a:solidFill>
                  <a:srgbClr val="666666"/>
                </a:solidFill>
                <a:highlight>
                  <a:srgbClr val="FFFFFF"/>
                </a:highlight>
              </a:rPr>
              <a:t>ESA</a:t>
            </a:r>
            <a:r>
              <a:rPr lang="en-US" sz="1100">
                <a:solidFill>
                  <a:srgbClr val="666666"/>
                </a:solidFill>
                <a:highlight>
                  <a:srgbClr val="FFFFFF"/>
                </a:highlight>
              </a:rPr>
              <a:t>), Y. Coene (Spacebel/ESA)</a:t>
            </a:r>
            <a:endParaRPr sz="1100">
              <a:solidFill>
                <a:srgbClr val="000000"/>
              </a:solidFill>
              <a:highlight>
                <a:srgbClr val="FFFFFF"/>
              </a:highlight>
            </a:endParaRPr>
          </a:p>
          <a:p>
            <a:pPr indent="0" lvl="0" marL="0" rtl="0" algn="l">
              <a:lnSpc>
                <a:spcPct val="100000"/>
              </a:lnSpc>
              <a:spcBef>
                <a:spcPts val="800"/>
              </a:spcBef>
              <a:spcAft>
                <a:spcPts val="0"/>
              </a:spcAft>
              <a:buSzPts val="2100"/>
              <a:buNone/>
            </a:pPr>
            <a:r>
              <a:rPr lang="en-US" sz="1200">
                <a:solidFill>
                  <a:srgbClr val="666666"/>
                </a:solidFill>
                <a:highlight>
                  <a:srgbClr val="FFFFFF"/>
                </a:highlight>
              </a:rPr>
              <a:t>Provides a unique entry point to a growing number of scientific catalogues and services for EO missions.</a:t>
            </a:r>
            <a:endParaRPr>
              <a:solidFill>
                <a:srgbClr val="000000"/>
              </a:solidFill>
            </a:endParaRPr>
          </a:p>
          <a:p>
            <a:pPr indent="0" lvl="0" marL="0" rtl="0" algn="l">
              <a:lnSpc>
                <a:spcPct val="100000"/>
              </a:lnSpc>
              <a:spcBef>
                <a:spcPts val="800"/>
              </a:spcBef>
              <a:spcAft>
                <a:spcPts val="0"/>
              </a:spcAft>
              <a:buSzPts val="2100"/>
              <a:buNone/>
            </a:pPr>
            <a:r>
              <a:rPr lang="en-US" sz="1200" u="sng">
                <a:solidFill>
                  <a:srgbClr val="666666"/>
                </a:solidFill>
                <a:highlight>
                  <a:srgbClr val="FFFFFF"/>
                </a:highlight>
                <a:hlinkClick r:id="rId4">
                  <a:extLst>
                    <a:ext uri="{A12FA001-AC4F-418D-AE19-62706E023703}">
                      <ahyp:hlinkClr val="tx"/>
                    </a:ext>
                  </a:extLst>
                </a:hlinkClick>
              </a:rPr>
              <a:t>International Directory Network (IDN)</a:t>
            </a:r>
            <a:endParaRPr sz="1200">
              <a:solidFill>
                <a:srgbClr val="666666"/>
              </a:solidFill>
              <a:highlight>
                <a:srgbClr val="FFFFFF"/>
              </a:highlight>
            </a:endParaRPr>
          </a:p>
          <a:p>
            <a:pPr indent="0" lvl="0" marL="0" rtl="0" algn="l">
              <a:lnSpc>
                <a:spcPct val="100000"/>
              </a:lnSpc>
              <a:spcBef>
                <a:spcPts val="800"/>
              </a:spcBef>
              <a:spcAft>
                <a:spcPts val="0"/>
              </a:spcAft>
              <a:buSzPts val="2100"/>
              <a:buNone/>
            </a:pPr>
            <a:r>
              <a:rPr lang="en-US" sz="1100">
                <a:solidFill>
                  <a:srgbClr val="666666"/>
                </a:solidFill>
                <a:highlight>
                  <a:srgbClr val="FFFFFF"/>
                </a:highlight>
              </a:rPr>
              <a:t>D. Newmann (</a:t>
            </a:r>
            <a:r>
              <a:rPr b="1" lang="en-US" sz="1100">
                <a:solidFill>
                  <a:srgbClr val="666666"/>
                </a:solidFill>
                <a:highlight>
                  <a:srgbClr val="FFFFFF"/>
                </a:highlight>
              </a:rPr>
              <a:t>NASA</a:t>
            </a:r>
            <a:r>
              <a:rPr lang="en-US" sz="1100">
                <a:solidFill>
                  <a:srgbClr val="666666"/>
                </a:solidFill>
                <a:highlight>
                  <a:srgbClr val="FFFFFF"/>
                </a:highlight>
              </a:rPr>
              <a:t>), M. Morahan (KBR/NASA)</a:t>
            </a:r>
            <a:endParaRPr sz="2000">
              <a:solidFill>
                <a:srgbClr val="000000"/>
              </a:solidFill>
            </a:endParaRPr>
          </a:p>
          <a:p>
            <a:pPr indent="0" lvl="0" marL="0" rtl="0" algn="l">
              <a:lnSpc>
                <a:spcPct val="100000"/>
              </a:lnSpc>
              <a:spcBef>
                <a:spcPts val="800"/>
              </a:spcBef>
              <a:spcAft>
                <a:spcPts val="0"/>
              </a:spcAft>
              <a:buSzPts val="2100"/>
              <a:buNone/>
            </a:pPr>
            <a:r>
              <a:rPr lang="en-US" sz="1200">
                <a:solidFill>
                  <a:srgbClr val="666666"/>
                </a:solidFill>
                <a:highlight>
                  <a:srgbClr val="FFFFFF"/>
                </a:highlight>
              </a:rPr>
              <a:t>Assists researchers by providing free, online access to information on scientific datasets (metadata) in the Earth sciences domains. </a:t>
            </a:r>
            <a:endParaRPr>
              <a:solidFill>
                <a:srgbClr val="000000"/>
              </a:solidFill>
            </a:endParaRPr>
          </a:p>
          <a:p>
            <a:pPr indent="0" lvl="0" marL="0" rtl="0" algn="l">
              <a:lnSpc>
                <a:spcPct val="100000"/>
              </a:lnSpc>
              <a:spcBef>
                <a:spcPts val="800"/>
              </a:spcBef>
              <a:spcAft>
                <a:spcPts val="0"/>
              </a:spcAft>
              <a:buSzPts val="2100"/>
              <a:buNone/>
            </a:pPr>
            <a:r>
              <a:rPr lang="en-US" sz="1200">
                <a:solidFill>
                  <a:srgbClr val="666666"/>
                </a:solidFill>
                <a:highlight>
                  <a:srgbClr val="FFFFFF"/>
                </a:highlight>
              </a:rPr>
              <a:t>The ingested metadata describes data held by university departments, government agencies, multinational organizations, and other organizations all over the world.</a:t>
            </a:r>
            <a:endParaRPr/>
          </a:p>
          <a:p>
            <a:pPr indent="0" lvl="0" marL="0" rtl="0" algn="l">
              <a:lnSpc>
                <a:spcPct val="114999"/>
              </a:lnSpc>
              <a:spcBef>
                <a:spcPts val="800"/>
              </a:spcBef>
              <a:spcAft>
                <a:spcPts val="0"/>
              </a:spcAft>
              <a:buSzPts val="2100"/>
              <a:buNone/>
            </a:pPr>
            <a:r>
              <a:t/>
            </a:r>
            <a:endParaRPr sz="1200">
              <a:solidFill>
                <a:srgbClr val="666666"/>
              </a:solidFill>
              <a:highlight>
                <a:srgbClr val="FFFFFF"/>
              </a:highlight>
              <a:latin typeface="Montserrat"/>
              <a:ea typeface="Montserrat"/>
              <a:cs typeface="Montserrat"/>
              <a:sym typeface="Montserrat"/>
            </a:endParaRPr>
          </a:p>
          <a:p>
            <a:pPr indent="0" lvl="0" marL="0" rtl="0" algn="l">
              <a:lnSpc>
                <a:spcPct val="114999"/>
              </a:lnSpc>
              <a:spcBef>
                <a:spcPts val="1600"/>
              </a:spcBef>
              <a:spcAft>
                <a:spcPts val="800"/>
              </a:spcAft>
              <a:buSzPts val="2100"/>
              <a:buNone/>
            </a:pPr>
            <a:r>
              <a:t/>
            </a:r>
            <a:endParaRPr sz="1200">
              <a:solidFill>
                <a:srgbClr val="666666"/>
              </a:solidFill>
              <a:highlight>
                <a:srgbClr val="FFFFFF"/>
              </a:highlight>
              <a:latin typeface="Montserrat"/>
              <a:ea typeface="Montserrat"/>
              <a:cs typeface="Montserrat"/>
              <a:sym typeface="Montserrat"/>
            </a:endParaRPr>
          </a:p>
        </p:txBody>
      </p:sp>
      <p:pic>
        <p:nvPicPr>
          <p:cNvPr descr="A diagram of a company&#10;&#10;AI-generated content may be incorrect." id="86" name="Google Shape;86;p6"/>
          <p:cNvPicPr preferRelativeResize="0"/>
          <p:nvPr/>
        </p:nvPicPr>
        <p:blipFill rotWithShape="1">
          <a:blip r:embed="rId5">
            <a:alphaModFix/>
          </a:blip>
          <a:srcRect b="0" l="0" r="0" t="0"/>
          <a:stretch/>
        </p:blipFill>
        <p:spPr>
          <a:xfrm>
            <a:off x="0" y="911635"/>
            <a:ext cx="5590709" cy="38809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B. Data Access Assets / Website </a:t>
            </a:r>
            <a:endParaRPr/>
          </a:p>
        </p:txBody>
      </p:sp>
      <p:pic>
        <p:nvPicPr>
          <p:cNvPr descr="A screenshot of a computer&#10;&#10;AI-generated content may be incorrect." id="92" name="Google Shape;92;p7">
            <a:hlinkClick r:id="rId3"/>
          </p:cNvPr>
          <p:cNvPicPr preferRelativeResize="0"/>
          <p:nvPr/>
        </p:nvPicPr>
        <p:blipFill rotWithShape="1">
          <a:blip r:embed="rId4">
            <a:alphaModFix/>
          </a:blip>
          <a:srcRect b="0" l="0" r="0" t="0"/>
          <a:stretch/>
        </p:blipFill>
        <p:spPr>
          <a:xfrm>
            <a:off x="587465" y="885203"/>
            <a:ext cx="4172313" cy="3855487"/>
          </a:xfrm>
          <a:prstGeom prst="rect">
            <a:avLst/>
          </a:prstGeom>
          <a:noFill/>
          <a:ln>
            <a:noFill/>
          </a:ln>
        </p:spPr>
      </p:pic>
      <p:sp>
        <p:nvSpPr>
          <p:cNvPr id="93" name="Google Shape;93;p7"/>
          <p:cNvSpPr/>
          <p:nvPr/>
        </p:nvSpPr>
        <p:spPr>
          <a:xfrm rot="-753113">
            <a:off x="4244117" y="4179691"/>
            <a:ext cx="1725245" cy="248794"/>
          </a:xfrm>
          <a:prstGeom prst="rightArrow">
            <a:avLst>
              <a:gd fmla="val 47060" name="adj1"/>
              <a:gd fmla="val 37174" name="adj2"/>
            </a:avLst>
          </a:prstGeom>
          <a:solidFill>
            <a:srgbClr val="AEABAB"/>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4" name="Google Shape;94;p7">
            <a:hlinkClick r:id="rId5"/>
          </p:cNvPr>
          <p:cNvPicPr preferRelativeResize="0"/>
          <p:nvPr/>
        </p:nvPicPr>
        <p:blipFill rotWithShape="1">
          <a:blip r:embed="rId6">
            <a:alphaModFix/>
          </a:blip>
          <a:srcRect b="0" l="0" r="0" t="0"/>
          <a:stretch/>
        </p:blipFill>
        <p:spPr>
          <a:xfrm>
            <a:off x="6158611" y="730113"/>
            <a:ext cx="2397924" cy="41656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122965" y="122883"/>
            <a:ext cx="7421099"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3200"/>
              <a:t>B. Data Access / Catalogue Clients</a:t>
            </a:r>
            <a:endParaRPr sz="3200"/>
          </a:p>
        </p:txBody>
      </p:sp>
      <p:pic>
        <p:nvPicPr>
          <p:cNvPr descr="A screenshot of a computer&#10;&#10;AI-generated content may be incorrect." id="100" name="Google Shape;100;p8"/>
          <p:cNvPicPr preferRelativeResize="0"/>
          <p:nvPr/>
        </p:nvPicPr>
        <p:blipFill rotWithShape="1">
          <a:blip r:embed="rId3">
            <a:alphaModFix/>
          </a:blip>
          <a:srcRect b="0" l="0" r="150" t="5820"/>
          <a:stretch/>
        </p:blipFill>
        <p:spPr>
          <a:xfrm>
            <a:off x="2990932" y="816489"/>
            <a:ext cx="6030331" cy="4110347"/>
          </a:xfrm>
          <a:prstGeom prst="rect">
            <a:avLst/>
          </a:prstGeom>
          <a:noFill/>
          <a:ln>
            <a:noFill/>
          </a:ln>
        </p:spPr>
      </p:pic>
      <p:pic>
        <p:nvPicPr>
          <p:cNvPr descr="A screenshot of a computer&#10;&#10;AI-generated content may be incorrect." id="101" name="Google Shape;101;p8"/>
          <p:cNvPicPr preferRelativeResize="0"/>
          <p:nvPr/>
        </p:nvPicPr>
        <p:blipFill rotWithShape="1">
          <a:blip r:embed="rId4">
            <a:alphaModFix/>
          </a:blip>
          <a:srcRect b="0" l="0" r="0" t="0"/>
          <a:stretch/>
        </p:blipFill>
        <p:spPr>
          <a:xfrm>
            <a:off x="213631" y="892856"/>
            <a:ext cx="7610021" cy="37932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ph idx="1" type="body"/>
          </p:nvPr>
        </p:nvSpPr>
        <p:spPr>
          <a:xfrm>
            <a:off x="145972" y="822925"/>
            <a:ext cx="5843768" cy="2565253"/>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sz="1050"/>
              <a:t>CEOS Mission, Instruments, and Measurements (MIM) keywords from CEOS database export</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050"/>
              <a:t>Collections indexed and discoverable with CEOS MIM keywords (e.g. thematic)</a:t>
            </a:r>
            <a:endParaRPr/>
          </a:p>
          <a:p>
            <a:pPr indent="-361950" lvl="0" marL="457200" marR="0" rtl="0" algn="l">
              <a:lnSpc>
                <a:spcPct val="150000"/>
              </a:lnSpc>
              <a:spcBef>
                <a:spcPts val="800"/>
              </a:spcBef>
              <a:spcAft>
                <a:spcPts val="0"/>
              </a:spcAft>
              <a:buClr>
                <a:schemeClr val="dk1"/>
              </a:buClr>
              <a:buSzPts val="2100"/>
              <a:buFont typeface="Montserrat"/>
              <a:buChar char="❖"/>
            </a:pPr>
            <a:r>
              <a:rPr lang="en-US" sz="1050"/>
              <a:t>MIM keywords are mapped to GCMD Science keywords to allow direct search on IDN</a:t>
            </a:r>
            <a:endParaRPr/>
          </a:p>
        </p:txBody>
      </p:sp>
      <p:sp>
        <p:nvSpPr>
          <p:cNvPr id="107" name="Google Shape;107;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B. Keywords Management </a:t>
            </a:r>
            <a:endParaRPr/>
          </a:p>
        </p:txBody>
      </p:sp>
      <p:pic>
        <p:nvPicPr>
          <p:cNvPr id="108" name="Google Shape;108;p9"/>
          <p:cNvPicPr preferRelativeResize="0"/>
          <p:nvPr/>
        </p:nvPicPr>
        <p:blipFill rotWithShape="1">
          <a:blip r:embed="rId3">
            <a:alphaModFix/>
          </a:blip>
          <a:srcRect b="0" l="0" r="0" t="0"/>
          <a:stretch/>
        </p:blipFill>
        <p:spPr>
          <a:xfrm>
            <a:off x="145971" y="2543478"/>
            <a:ext cx="2794739" cy="1902541"/>
          </a:xfrm>
          <a:prstGeom prst="rect">
            <a:avLst/>
          </a:prstGeom>
          <a:noFill/>
          <a:ln>
            <a:noFill/>
          </a:ln>
        </p:spPr>
      </p:pic>
      <p:pic>
        <p:nvPicPr>
          <p:cNvPr id="109" name="Google Shape;109;p9"/>
          <p:cNvPicPr preferRelativeResize="0"/>
          <p:nvPr/>
        </p:nvPicPr>
        <p:blipFill rotWithShape="1">
          <a:blip r:embed="rId4">
            <a:alphaModFix/>
          </a:blip>
          <a:srcRect b="0" l="0" r="0" t="0"/>
          <a:stretch/>
        </p:blipFill>
        <p:spPr>
          <a:xfrm>
            <a:off x="3422580" y="2236703"/>
            <a:ext cx="2146818" cy="2302950"/>
          </a:xfrm>
          <a:prstGeom prst="rect">
            <a:avLst/>
          </a:prstGeom>
          <a:noFill/>
          <a:ln>
            <a:noFill/>
          </a:ln>
        </p:spPr>
      </p:pic>
      <p:pic>
        <p:nvPicPr>
          <p:cNvPr id="110" name="Google Shape;110;p9"/>
          <p:cNvPicPr preferRelativeResize="0"/>
          <p:nvPr/>
        </p:nvPicPr>
        <p:blipFill rotWithShape="1">
          <a:blip r:embed="rId5">
            <a:alphaModFix/>
          </a:blip>
          <a:srcRect b="0" l="0" r="0" t="0"/>
          <a:stretch/>
        </p:blipFill>
        <p:spPr>
          <a:xfrm>
            <a:off x="5989740" y="932578"/>
            <a:ext cx="3095250" cy="2345945"/>
          </a:xfrm>
          <a:prstGeom prst="rect">
            <a:avLst/>
          </a:prstGeom>
          <a:noFill/>
          <a:ln>
            <a:noFill/>
          </a:ln>
        </p:spPr>
      </p:pic>
      <p:sp>
        <p:nvSpPr>
          <p:cNvPr id="111" name="Google Shape;111;p9"/>
          <p:cNvSpPr/>
          <p:nvPr/>
        </p:nvSpPr>
        <p:spPr>
          <a:xfrm>
            <a:off x="5457075" y="3497829"/>
            <a:ext cx="2146818" cy="636817"/>
          </a:xfrm>
          <a:prstGeom prst="bentUpArrow">
            <a:avLst>
              <a:gd fmla="val 25000" name="adj1"/>
              <a:gd fmla="val 25000" name="adj2"/>
              <a:gd fmla="val 2500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Damiano Guerrucci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0x01010075278BA8CCD0D54CB3BB643E30067B64</vt:lpwstr>
  </property>
  <property fmtid="{D5CDD505-2E9C-101B-9397-08002B2CF9AE}" pid="3" name="MediaServiceImageTags">
    <vt:lpwstr/>
  </property>
</Properties>
</file>