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E6B15C-8920-47F3-A7DD-821189D2FD44}">
  <a:tblStyle styleId="{EFE6B15C-8920-47F3-A7DD-821189D2FD4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slide" Target="slides/slide7.xml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b9411ec1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9b9411ec1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9b9411ec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9b9411ec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9b9411ec1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9b9411ec1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953bb48e9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953bb48e9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b9411ec1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b9411ec1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Input from China on the Met missions, but welcome additional inputs on other Chinese missions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b9411ec1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9b9411ec1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9b9411ec1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9b9411ec1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b9411ec1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b9411ec1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b9411ec1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9b9411ec1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eohandbook.com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ceos.org/mim-reports-archive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eoportal.org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/>
        </p:nvSpPr>
        <p:spPr>
          <a:xfrm>
            <a:off x="58775" y="67050"/>
            <a:ext cx="57639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4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</a:t>
            </a:r>
            <a:r>
              <a:rPr lang="en" sz="4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Missions, Instruments &amp; Measurements Database</a:t>
            </a:r>
            <a:endParaRPr b="0" i="1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243850" y="3279900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5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Marie-</a:t>
            </a:r>
            <a:r>
              <a:rPr b="1" lang="en" sz="15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Claire</a:t>
            </a:r>
            <a:r>
              <a:rPr b="1" lang="en" sz="15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Greening, ESA</a:t>
            </a:r>
            <a:endParaRPr b="1" sz="150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5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" sz="15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9.5</a:t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5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b="1" i="0" sz="15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5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b="1" i="0" sz="15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5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 - 6th November, 2025</a:t>
            </a:r>
            <a:endParaRPr b="1" i="0" sz="15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243175" y="998475"/>
            <a:ext cx="4875900" cy="366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Full PDF archive is now </a:t>
            </a:r>
            <a:r>
              <a:rPr lang="en"/>
              <a:t>available</a:t>
            </a:r>
            <a:r>
              <a:rPr lang="en"/>
              <a:t>: </a:t>
            </a:r>
            <a:r>
              <a:rPr lang="en" u="sng">
                <a:solidFill>
                  <a:schemeClr val="hlink"/>
                </a:solidFill>
                <a:hlinkClick r:id="rId3"/>
              </a:rPr>
              <a:t>eohandbook.com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Thanks to GA for digitising the oldest editions in 2025!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12 EO Handbooks published over 33 years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EO Handbook Archive Updates</a:t>
            </a:r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099" y="897938"/>
            <a:ext cx="3730750" cy="38685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CEOS MIM Database</a:t>
            </a:r>
            <a:endParaRPr/>
          </a:p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243175" y="847675"/>
            <a:ext cx="6115800" cy="381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CEOS Work Plan item, section 3.12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Provided by ESA for CEOS for over 30 years</a:t>
            </a:r>
            <a:endParaRPr sz="16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Supplements the EO Handbook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Most recent edition published in 2023: </a:t>
            </a:r>
            <a:r>
              <a:rPr i="1" lang="en" sz="1600"/>
              <a:t>Space Data For The Global Stocktake</a:t>
            </a:r>
            <a:endParaRPr i="1" sz="16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Official consolidated statement of CEOS Agency programmes and plans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Mappings from missions → instruments → </a:t>
            </a:r>
            <a:r>
              <a:rPr lang="en" sz="2000"/>
              <a:t>measurements</a:t>
            </a:r>
            <a:r>
              <a:rPr lang="en" sz="2000"/>
              <a:t> critical for gap analyses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Including ESA Science Strategy, NASA Decadal Survey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52" name="Google Shape;5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250" y="1300063"/>
            <a:ext cx="3043124" cy="291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Website Design</a:t>
            </a:r>
            <a:endParaRPr/>
          </a:p>
        </p:txBody>
      </p:sp>
      <p:pic>
        <p:nvPicPr>
          <p:cNvPr id="58" name="Google Shape;5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751" y="1152550"/>
            <a:ext cx="7334502" cy="3634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9" name="Google Shape;59;p7"/>
          <p:cNvSpPr txBox="1"/>
          <p:nvPr/>
        </p:nvSpPr>
        <p:spPr>
          <a:xfrm>
            <a:off x="3072000" y="752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database.eohandbook.com</a:t>
            </a:r>
            <a:endParaRPr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 title="Screenshot 2025-10-23 at 3.34.1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50425"/>
            <a:ext cx="5610125" cy="2393074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" name="Google Shape;65;p8"/>
          <p:cNvSpPr txBox="1"/>
          <p:nvPr>
            <p:ph idx="1" type="body"/>
          </p:nvPr>
        </p:nvSpPr>
        <p:spPr>
          <a:xfrm>
            <a:off x="56500" y="923700"/>
            <a:ext cx="1609200" cy="1648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CEOS DB and EOHB websites combined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en" sz="1500"/>
              <a:t>Total users since Nov 2024: 53k</a:t>
            </a:r>
            <a:endParaRPr sz="1500"/>
          </a:p>
        </p:txBody>
      </p:sp>
      <p:sp>
        <p:nvSpPr>
          <p:cNvPr id="66" name="Google Shape;66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Website Audience - 2025</a:t>
            </a:r>
            <a:endParaRPr sz="2700"/>
          </a:p>
        </p:txBody>
      </p:sp>
      <p:pic>
        <p:nvPicPr>
          <p:cNvPr id="67" name="Google Shape;67;p8" title="Screenshot 2025-10-23 at 3.25.41 pm.png"/>
          <p:cNvPicPr preferRelativeResize="0"/>
          <p:nvPr/>
        </p:nvPicPr>
        <p:blipFill rotWithShape="1">
          <a:blip r:embed="rId4">
            <a:alphaModFix/>
          </a:blip>
          <a:srcRect b="10781" l="0" r="0" t="3307"/>
          <a:stretch/>
        </p:blipFill>
        <p:spPr>
          <a:xfrm>
            <a:off x="1737475" y="800830"/>
            <a:ext cx="7406424" cy="2224701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8"/>
          <p:cNvSpPr txBox="1"/>
          <p:nvPr/>
        </p:nvSpPr>
        <p:spPr>
          <a:xfrm>
            <a:off x="1868550" y="944378"/>
            <a:ext cx="344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Monthly Users Nov 2024 - Oct 2025</a:t>
            </a:r>
            <a:endParaRPr b="1" sz="1200"/>
          </a:p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5692900" y="3110000"/>
            <a:ext cx="1779300" cy="1648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1500"/>
              <a:t>Growing global audience</a:t>
            </a:r>
            <a:endParaRPr i="1" sz="1500"/>
          </a:p>
        </p:txBody>
      </p:sp>
      <p:pic>
        <p:nvPicPr>
          <p:cNvPr id="70" name="Google Shape;70;p8" title="Screenshot 2025-10-23 at 3.38.3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0200" y="980225"/>
            <a:ext cx="773300" cy="525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8" title="Screenshot 2025-10-27 at 9.14.53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9877" y="3034742"/>
            <a:ext cx="3480526" cy="1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idx="1" type="body"/>
          </p:nvPr>
        </p:nvSpPr>
        <p:spPr>
          <a:xfrm>
            <a:off x="132025" y="951100"/>
            <a:ext cx="5740800" cy="3708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Annual Survey of CEOS Members critical to providing an accurate statement of programmes and plans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Updates </a:t>
            </a:r>
            <a:r>
              <a:rPr lang="en" sz="1700"/>
              <a:t>received</a:t>
            </a:r>
            <a:r>
              <a:rPr lang="en" sz="1700"/>
              <a:t> from 33/40 agencies contacted (82.5%)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New missions added include:</a:t>
            </a:r>
            <a:endParaRPr sz="17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ISRO: G20 Satellite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KARI: GEO-KOMPSAT-5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NASA/DLR: GRACE-C</a:t>
            </a:r>
            <a:endParaRPr sz="1700"/>
          </a:p>
        </p:txBody>
      </p:sp>
      <p:sp>
        <p:nvSpPr>
          <p:cNvPr id="77" name="Google Shape;77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Survey</a:t>
            </a:r>
            <a:endParaRPr/>
          </a:p>
        </p:txBody>
      </p:sp>
      <p:pic>
        <p:nvPicPr>
          <p:cNvPr id="78" name="Google Shape;78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501" y="2391775"/>
            <a:ext cx="4013825" cy="20596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/>
          <p:nvPr/>
        </p:nvSpPr>
        <p:spPr>
          <a:xfrm>
            <a:off x="7128900" y="1762375"/>
            <a:ext cx="1820400" cy="6294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Total Current: 216</a:t>
            </a:r>
            <a:endParaRPr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Total Future: 140</a:t>
            </a:r>
            <a:endParaRPr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89500" y="850100"/>
            <a:ext cx="5874000" cy="369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Latest news and upcoming launches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Q3 2025 Report Published 20 Oct 2025</a:t>
            </a:r>
            <a:endParaRPr sz="18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 sz="1500"/>
              <a:t>11 launches!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 sz="1500"/>
              <a:t>Plus the decommissioning of the final two satellites which make up the 47 year NOAA POES mission series</a:t>
            </a:r>
            <a:endParaRPr sz="15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Report archive </a:t>
            </a:r>
            <a:r>
              <a:rPr lang="en" sz="1800"/>
              <a:t>available</a:t>
            </a:r>
            <a:r>
              <a:rPr lang="en" sz="1800"/>
              <a:t> at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ceos.org/mim-reports-archive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Shared with WMO OSCAR/Space colleagues for their review and alignment</a:t>
            </a:r>
            <a:endParaRPr sz="1800"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Quarterly Reports</a:t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9394" y="850100"/>
            <a:ext cx="2542008" cy="35947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7" name="Google Shape;8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7925" y="3270525"/>
            <a:ext cx="2679572" cy="15072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85950" y="823200"/>
            <a:ext cx="21048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/>
              <a:t>15 CEOS Agency launches</a:t>
            </a:r>
            <a:r>
              <a:rPr lang="en" sz="1800"/>
              <a:t> to date in calendar 2025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/>
              <a:t>11 further launches </a:t>
            </a:r>
            <a:r>
              <a:rPr lang="en" sz="1800"/>
              <a:t>forecast for 2025 in the database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/>
              <a:t>Last 3 years: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2024: 16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2023: 12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2022: 20</a:t>
            </a:r>
            <a:endParaRPr sz="1800"/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CEOS Agency </a:t>
            </a:r>
            <a:r>
              <a:rPr lang="en"/>
              <a:t>Launches</a:t>
            </a:r>
            <a:endParaRPr/>
          </a:p>
        </p:txBody>
      </p:sp>
      <p:graphicFrame>
        <p:nvGraphicFramePr>
          <p:cNvPr id="94" name="Google Shape;94;p11"/>
          <p:cNvGraphicFramePr/>
          <p:nvPr/>
        </p:nvGraphicFramePr>
        <p:xfrm>
          <a:off x="2257950" y="82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{EFE6B15C-8920-47F3-A7DD-821189D2FD44}</a:tableStyleId>
              </a:tblPr>
              <a:tblGrid>
                <a:gridCol w="990650"/>
                <a:gridCol w="5895400"/>
              </a:tblGrid>
              <a:tr h="29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November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Sentinel-1D 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September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FY-3H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(NSMC-CMA / CNSA), </a:t>
                      </a: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SWFO-L1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(NOAA / NASA), </a:t>
                      </a: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Ionosphera-M N3 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N4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(ROSKOSMOS / ROSHYDROMET), </a:t>
                      </a: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METOP-SG A1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(EUMETSAT / DLR / COM / CNES / ESA), </a:t>
                      </a: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Sentinel-5 A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(ESA / EUMETSAT / COM), </a:t>
                      </a: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MTG-S1 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Sentinel-4 A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(EUMETSAT / COM / ESA)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July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CO3D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(CNES), </a:t>
                      </a: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MicroCarb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(CNES / UKSA), </a:t>
                      </a: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NISAR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(NASA / ISRO)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June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GOSAT-GW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(JAXA / MOE (Japan) / NIES (Japan))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April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Biomass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(ESA)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January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NorSat-4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(NOSA / NDRE)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95" name="Google Shape;95;p11"/>
          <p:cNvGraphicFramePr/>
          <p:nvPr/>
        </p:nvGraphicFramePr>
        <p:xfrm>
          <a:off x="2257950" y="39257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{EFE6B15C-8920-47F3-A7DD-821189D2FD44}</a:tableStyleId>
              </a:tblPr>
              <a:tblGrid>
                <a:gridCol w="1188900"/>
                <a:gridCol w="566110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November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HydroGNSS, </a:t>
                      </a: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Sentinel-6 B, KOMPSAT-7, HY-2E, HY-2F, Daqi-2,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FORMOSAT-8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December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COSMO-SkyMed SG 3, Oceansat-3A, Elektro-L N5,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THEOS-2 SmallSat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6" name="Google Shape;96;p11"/>
          <p:cNvSpPr txBox="1"/>
          <p:nvPr/>
        </p:nvSpPr>
        <p:spPr>
          <a:xfrm>
            <a:off x="2257950" y="3613949"/>
            <a:ext cx="42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latin typeface="Montserrat"/>
                <a:ea typeface="Montserrat"/>
                <a:cs typeface="Montserrat"/>
                <a:sym typeface="Montserrat"/>
              </a:rPr>
              <a:t>Forecast Launches:</a:t>
            </a:r>
            <a:endParaRPr b="1" i="1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idx="1" type="body"/>
          </p:nvPr>
        </p:nvSpPr>
        <p:spPr>
          <a:xfrm>
            <a:off x="261150" y="1001375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Clear adjacency - different mandates and constituencies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Continuing periodic correspondence with the OSCAR team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❖"/>
            </a:pPr>
            <a:r>
              <a:rPr lang="en"/>
              <a:t>Sharing information and the updates from the quarterly report process</a:t>
            </a:r>
            <a:endParaRPr/>
          </a:p>
        </p:txBody>
      </p:sp>
      <p:sp>
        <p:nvSpPr>
          <p:cNvPr id="102" name="Google Shape;102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OSCAR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EO Portal</a:t>
            </a:r>
            <a:endParaRPr/>
          </a:p>
        </p:txBody>
      </p:sp>
      <p:sp>
        <p:nvSpPr>
          <p:cNvPr id="108" name="Google Shape;108;p13"/>
          <p:cNvSpPr txBox="1"/>
          <p:nvPr>
            <p:ph idx="1" type="body"/>
          </p:nvPr>
        </p:nvSpPr>
        <p:spPr>
          <a:xfrm>
            <a:off x="132025" y="858975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eoportal.org</a:t>
            </a:r>
            <a:r>
              <a:rPr lang="en" sz="1700"/>
              <a:t>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EO Portal metadata powered by the CEOS Database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Independent ‘sister site’ - with more in depth information about the missions, in particular spacecraft and instrument structure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❖"/>
            </a:pPr>
            <a:r>
              <a:rPr lang="en" sz="1700"/>
              <a:t>Scope of EO Portal broader than CEOS Database - includes information about commercial and non-governmental missions alongside CEOS Agency missions</a:t>
            </a:r>
            <a:endParaRPr sz="1700"/>
          </a:p>
        </p:txBody>
      </p:sp>
      <p:pic>
        <p:nvPicPr>
          <p:cNvPr id="109" name="Google Shape;10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9625" y="3192550"/>
            <a:ext cx="5063575" cy="1543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