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5143500" cx="9144000"/>
  <p:notesSz cx="6858000" cy="9144000"/>
  <p:embeddedFontLst>
    <p:embeddedFont>
      <p:font typeface="Montserrat"/>
      <p:regular r:id="rId34"/>
      <p:bold r:id="rId35"/>
      <p:italic r:id="rId36"/>
      <p:boldItalic r:id="rId37"/>
    </p:embeddedFont>
    <p:embeddedFont>
      <p:font typeface="Montserrat Medium"/>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42" roundtripDataSignature="AMtx7mhVIzT4ci6s52FcO4vWLeicb61X2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A0C86A1-2377-4B5A-9596-B416D62FFF20}">
  <a:tblStyle styleId="{AA0C86A1-2377-4B5A-9596-B416D62FFF20}"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8E9"/>
          </a:solidFill>
        </a:fill>
      </a:tcStyle>
    </a:wholeTbl>
    <a:band1H>
      <a:tcTxStyle/>
      <a:tcStyle>
        <a:fill>
          <a:solidFill>
            <a:srgbClr val="CCCDD1"/>
          </a:solidFill>
        </a:fill>
      </a:tcStyle>
    </a:band1H>
    <a:band2H>
      <a:tcTxStyle/>
    </a:band2H>
    <a:band1V>
      <a:tcTxStyle/>
      <a:tcStyle>
        <a:fill>
          <a:solidFill>
            <a:srgbClr val="CCCDD1"/>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Medium-italic.fntdata"/><Relationship Id="rId20" Type="http://schemas.openxmlformats.org/officeDocument/2006/relationships/slide" Target="slides/slide14.xml"/><Relationship Id="rId42" Type="http://customschemas.google.com/relationships/presentationmetadata" Target="metadata"/><Relationship Id="rId41" Type="http://schemas.openxmlformats.org/officeDocument/2006/relationships/font" Target="fonts/MontserratMedium-bold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Montserrat-bold.fntdata"/><Relationship Id="rId12" Type="http://schemas.openxmlformats.org/officeDocument/2006/relationships/slide" Target="slides/slide6.xml"/><Relationship Id="rId34" Type="http://schemas.openxmlformats.org/officeDocument/2006/relationships/font" Target="fonts/Montserrat-regular.fntdata"/><Relationship Id="rId15" Type="http://schemas.openxmlformats.org/officeDocument/2006/relationships/slide" Target="slides/slide9.xml"/><Relationship Id="rId37" Type="http://schemas.openxmlformats.org/officeDocument/2006/relationships/font" Target="fonts/Montserrat-boldItalic.fntdata"/><Relationship Id="rId14" Type="http://schemas.openxmlformats.org/officeDocument/2006/relationships/slide" Target="slides/slide8.xml"/><Relationship Id="rId36" Type="http://schemas.openxmlformats.org/officeDocument/2006/relationships/font" Target="fonts/Montserrat-italic.fntdata"/><Relationship Id="rId17" Type="http://schemas.openxmlformats.org/officeDocument/2006/relationships/slide" Target="slides/slide11.xml"/><Relationship Id="rId39" Type="http://schemas.openxmlformats.org/officeDocument/2006/relationships/font" Target="fonts/MontserratMedium-bold.fntdata"/><Relationship Id="rId16" Type="http://schemas.openxmlformats.org/officeDocument/2006/relationships/slide" Target="slides/slide10.xml"/><Relationship Id="rId38" Type="http://schemas.openxmlformats.org/officeDocument/2006/relationships/font" Target="fonts/MontserratMedium-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 name="Shape 40"/>
        <p:cNvGrpSpPr/>
        <p:nvPr/>
      </p:nvGrpSpPr>
      <p:grpSpPr>
        <a:xfrm>
          <a:off x="0" y="0"/>
          <a:ext cx="0" cy="0"/>
          <a:chOff x="0" y="0"/>
          <a:chExt cx="0" cy="0"/>
        </a:xfrm>
      </p:grpSpPr>
      <p:sp>
        <p:nvSpPr>
          <p:cNvPr id="41" name="Google Shape;4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 name="Google Shape;4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 name="Google Shape;10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 name="Google Shape;11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171450" lvl="0" marL="171450" rtl="0" algn="l">
              <a:lnSpc>
                <a:spcPct val="100000"/>
              </a:lnSpc>
              <a:spcBef>
                <a:spcPts val="0"/>
              </a:spcBef>
              <a:spcAft>
                <a:spcPts val="0"/>
              </a:spcAft>
              <a:buSzPts val="1100"/>
              <a:buChar char="●"/>
            </a:pPr>
            <a:r>
              <a:rPr b="1" lang="en-US">
                <a:solidFill>
                  <a:srgbClr val="111827"/>
                </a:solidFill>
              </a:rPr>
              <a:t>Best Practice Guidance on Combining Multisource Data: Develop comprehensive best practice guidance for combining optical and SAR (Synthetic Aperture Radar) data to derive critical water variables. Include integration protocols for multisource datasets as part of an integrated water observatory framework</a:t>
            </a:r>
            <a:r>
              <a:rPr lang="en-US">
                <a:solidFill>
                  <a:srgbClr val="424242"/>
                </a:solidFill>
              </a:rPr>
              <a:t>. </a:t>
            </a:r>
            <a:endParaRPr b="1">
              <a:solidFill>
                <a:srgbClr val="111827"/>
              </a:solidFill>
            </a:endParaRPr>
          </a:p>
          <a:p>
            <a:pPr indent="-101600" lvl="0" marL="171450" rtl="0" algn="l">
              <a:lnSpc>
                <a:spcPct val="100000"/>
              </a:lnSpc>
              <a:spcBef>
                <a:spcPts val="0"/>
              </a:spcBef>
              <a:spcAft>
                <a:spcPts val="0"/>
              </a:spcAft>
              <a:buSzPts val="1100"/>
              <a:buNone/>
            </a:pPr>
            <a:r>
              <a:t/>
            </a:r>
            <a:endParaRPr>
              <a:solidFill>
                <a:srgbClr val="424242"/>
              </a:solidFill>
            </a:endParaRPr>
          </a:p>
          <a:p>
            <a:pPr indent="-298450" lvl="1" marL="914400" rtl="0" algn="l">
              <a:lnSpc>
                <a:spcPct val="100000"/>
              </a:lnSpc>
              <a:spcBef>
                <a:spcPts val="0"/>
              </a:spcBef>
              <a:spcAft>
                <a:spcPts val="0"/>
              </a:spcAft>
              <a:buSzPts val="1100"/>
              <a:buChar char="○"/>
            </a:pPr>
            <a:r>
              <a:rPr lang="en-US">
                <a:solidFill>
                  <a:srgbClr val="424242"/>
                </a:solidFill>
              </a:rPr>
              <a:t>Establish and promote a roadmap for the development of a </a:t>
            </a:r>
            <a:r>
              <a:rPr b="1" lang="en-US">
                <a:solidFill>
                  <a:srgbClr val="111827"/>
                </a:solidFill>
              </a:rPr>
              <a:t>multisource integrated water observatory</a:t>
            </a:r>
            <a:r>
              <a:rPr lang="en-US">
                <a:solidFill>
                  <a:srgbClr val="424242"/>
                </a:solidFill>
              </a:rPr>
              <a:t>. This will support the seamless integration of past, present, and future observational missions, combining diverse datasets to improve understanding of the global water cycle over time.</a:t>
            </a:r>
            <a:endParaRPr b="1">
              <a:solidFill>
                <a:srgbClr val="111827"/>
              </a:solidFill>
            </a:endParaRPr>
          </a:p>
          <a:p>
            <a:pPr indent="-101600" lvl="0" marL="171450" rtl="0" algn="l">
              <a:lnSpc>
                <a:spcPct val="100000"/>
              </a:lnSpc>
              <a:spcBef>
                <a:spcPts val="0"/>
              </a:spcBef>
              <a:spcAft>
                <a:spcPts val="0"/>
              </a:spcAft>
              <a:buSzPts val="1100"/>
              <a:buNone/>
            </a:pPr>
            <a:r>
              <a:t/>
            </a:r>
            <a:endParaRPr b="1">
              <a:solidFill>
                <a:srgbClr val="111827"/>
              </a:solidFill>
            </a:endParaRPr>
          </a:p>
          <a:p>
            <a:pPr indent="-171450" lvl="0" marL="171450" rtl="0" algn="l">
              <a:lnSpc>
                <a:spcPct val="100000"/>
              </a:lnSpc>
              <a:spcBef>
                <a:spcPts val="0"/>
              </a:spcBef>
              <a:spcAft>
                <a:spcPts val="0"/>
              </a:spcAft>
              <a:buSzPts val="1100"/>
              <a:buChar char="●"/>
            </a:pPr>
            <a:r>
              <a:rPr b="1" lang="en-US">
                <a:solidFill>
                  <a:srgbClr val="111827"/>
                </a:solidFill>
              </a:rPr>
              <a:t>CEOS Analysis-Ready Data (ARD) for Water Strategy and Implementation Plan:</a:t>
            </a:r>
            <a:br>
              <a:rPr b="1" lang="en-US"/>
            </a:br>
            <a:r>
              <a:rPr b="1" lang="en-US">
                <a:solidFill>
                  <a:srgbClr val="111827"/>
                </a:solidFill>
              </a:rPr>
              <a:t> Create and deploy a CEOS-ARD for water strategy and implementation plan to guide the delivery of interoperable, open-access water data and products tailored to user needs. Include standards for analysis-ready datasets that integrate optical, SAR, and other satellite data to support global and regional water cycle monitoring.</a:t>
            </a:r>
            <a:endParaRPr/>
          </a:p>
          <a:p>
            <a:pPr indent="-101600" lvl="0" marL="171450" rtl="0" algn="l">
              <a:lnSpc>
                <a:spcPct val="100000"/>
              </a:lnSpc>
              <a:spcBef>
                <a:spcPts val="0"/>
              </a:spcBef>
              <a:spcAft>
                <a:spcPts val="0"/>
              </a:spcAft>
              <a:buSzPts val="1100"/>
              <a:buNone/>
            </a:pPr>
            <a:r>
              <a:t/>
            </a:r>
            <a:endParaRPr b="1">
              <a:solidFill>
                <a:srgbClr val="111827"/>
              </a:solidFill>
            </a:endParaRPr>
          </a:p>
          <a:p>
            <a:pPr indent="-171450" lvl="0" marL="171450" rtl="0" algn="l">
              <a:lnSpc>
                <a:spcPct val="100000"/>
              </a:lnSpc>
              <a:spcBef>
                <a:spcPts val="0"/>
              </a:spcBef>
              <a:spcAft>
                <a:spcPts val="0"/>
              </a:spcAft>
              <a:buSzPts val="1100"/>
              <a:buChar char="●"/>
            </a:pPr>
            <a:r>
              <a:rPr b="1" lang="en-US">
                <a:solidFill>
                  <a:srgbClr val="111827"/>
                </a:solidFill>
              </a:rPr>
              <a:t>Stakeholder Engagement Initiatives: Strengthen collaboration with OpenET, AquaWatch, CyAN, GEOGLOWS, and other partners through joint projects and stakeholder forums. Develop pilot projects to test tailored applications, such as water information systems or hazard monitoring tools, with direct community involvement.</a:t>
            </a:r>
            <a:endParaRPr>
              <a:solidFill>
                <a:srgbClr val="444444"/>
              </a:solidFill>
            </a:endParaRPr>
          </a:p>
          <a:p>
            <a:pPr indent="-228600" lvl="0" marL="457200" rtl="0" algn="l">
              <a:lnSpc>
                <a:spcPct val="100000"/>
              </a:lnSpc>
              <a:spcBef>
                <a:spcPts val="0"/>
              </a:spcBef>
              <a:spcAft>
                <a:spcPts val="0"/>
              </a:spcAft>
              <a:buSzPts val="1100"/>
              <a:buNone/>
            </a:pPr>
            <a:r>
              <a:t/>
            </a:r>
            <a:endParaRPr>
              <a:solidFill>
                <a:srgbClr val="444444"/>
              </a:solidFill>
            </a:endParaRPr>
          </a:p>
          <a:p>
            <a:pPr indent="-298450" lvl="1" marL="914400" rtl="0" algn="l">
              <a:lnSpc>
                <a:spcPct val="100000"/>
              </a:lnSpc>
              <a:spcBef>
                <a:spcPts val="0"/>
              </a:spcBef>
              <a:spcAft>
                <a:spcPts val="0"/>
              </a:spcAft>
              <a:buSzPts val="1100"/>
              <a:buChar char="○"/>
            </a:pPr>
            <a:r>
              <a:rPr b="1" lang="en-US">
                <a:solidFill>
                  <a:srgbClr val="111827"/>
                </a:solidFill>
              </a:rPr>
              <a:t>Water Quality Workshop for Community and Stakeholder Engagement: Co-host a water quality-focused workshop, providing education and resources to increase community uptake of satellite-based data and solutions. Engage key stakeholders to develop clear application guides and materials aimed at enhancing water quality monitoring and decision-making.</a:t>
            </a:r>
            <a:endParaRPr/>
          </a:p>
          <a:p>
            <a:pPr indent="-101600" lvl="0" marL="171450" rtl="0" algn="l">
              <a:lnSpc>
                <a:spcPct val="100000"/>
              </a:lnSpc>
              <a:spcBef>
                <a:spcPts val="0"/>
              </a:spcBef>
              <a:spcAft>
                <a:spcPts val="0"/>
              </a:spcAft>
              <a:buSzPts val="1100"/>
              <a:buNone/>
            </a:pPr>
            <a:r>
              <a:t/>
            </a:r>
            <a:endParaRPr b="1">
              <a:solidFill>
                <a:srgbClr val="111827"/>
              </a:solidFill>
            </a:endParaRPr>
          </a:p>
          <a:p>
            <a:pPr indent="-171450" lvl="0" marL="171450" rtl="0" algn="l">
              <a:lnSpc>
                <a:spcPct val="100000"/>
              </a:lnSpc>
              <a:spcBef>
                <a:spcPts val="0"/>
              </a:spcBef>
              <a:spcAft>
                <a:spcPts val="0"/>
              </a:spcAft>
              <a:buSzPts val="1100"/>
              <a:buChar char="●"/>
            </a:pPr>
            <a:r>
              <a:rPr b="1" lang="en-US">
                <a:solidFill>
                  <a:srgbClr val="111827"/>
                </a:solidFill>
              </a:rPr>
              <a:t>Best Practice Guidance for Transitioning EO Data into Actionable Water Solutions: Provide guidance on leveraging Earth observation data to create decision-focused solutions for resilience to water-related hazards.</a:t>
            </a:r>
            <a:endParaRPr/>
          </a:p>
          <a:p>
            <a:pPr indent="-101600" lvl="0" marL="171450" rtl="0" algn="l">
              <a:lnSpc>
                <a:spcPct val="100000"/>
              </a:lnSpc>
              <a:spcBef>
                <a:spcPts val="0"/>
              </a:spcBef>
              <a:spcAft>
                <a:spcPts val="0"/>
              </a:spcAft>
              <a:buSzPts val="1100"/>
              <a:buNone/>
            </a:pPr>
            <a:r>
              <a:t/>
            </a:r>
            <a:endParaRPr b="1">
              <a:solidFill>
                <a:srgbClr val="111827"/>
              </a:solidFill>
            </a:endParaRPr>
          </a:p>
          <a:p>
            <a:pPr indent="-171450" lvl="0" marL="171450" rtl="0" algn="l">
              <a:lnSpc>
                <a:spcPct val="100000"/>
              </a:lnSpc>
              <a:spcBef>
                <a:spcPts val="0"/>
              </a:spcBef>
              <a:spcAft>
                <a:spcPts val="0"/>
              </a:spcAft>
              <a:buSzPts val="1100"/>
              <a:buChar char="●"/>
            </a:pPr>
            <a:r>
              <a:rPr b="1" lang="en-US">
                <a:solidFill>
                  <a:srgbClr val="111827"/>
                </a:solidFill>
              </a:rPr>
              <a:t>Use Cases Demonstrating Socio-Economic Benefits Across Sectors and Regions: Develop sector-specific and regional use cases that illustrate the socio-economic benefits of satellite-based water variables. Focus areas could include agriculture, emergency response, transportation, insurance, natural resource management, and energy. </a:t>
            </a:r>
            <a:r>
              <a:rPr lang="en-US">
                <a:solidFill>
                  <a:srgbClr val="424242"/>
                </a:solidFill>
              </a:rPr>
              <a:t>Demonstrate the </a:t>
            </a:r>
            <a:r>
              <a:rPr b="1" lang="en-US">
                <a:solidFill>
                  <a:srgbClr val="111827"/>
                </a:solidFill>
              </a:rPr>
              <a:t>applicability</a:t>
            </a:r>
            <a:r>
              <a:rPr lang="en-US">
                <a:solidFill>
                  <a:srgbClr val="424242"/>
                </a:solidFill>
              </a:rPr>
              <a:t> and </a:t>
            </a:r>
            <a:r>
              <a:rPr b="1" lang="en-US">
                <a:solidFill>
                  <a:srgbClr val="111827"/>
                </a:solidFill>
              </a:rPr>
              <a:t>value proposition</a:t>
            </a:r>
            <a:r>
              <a:rPr lang="en-US">
                <a:solidFill>
                  <a:srgbClr val="424242"/>
                </a:solidFill>
              </a:rPr>
              <a:t> of satellite-based water information by showing tangible socio-economic impacts. They bridge the gap between raw data or models and actionable solutions—helping a wide range of stakeholders understand the data's relevance and usability.</a:t>
            </a:r>
            <a:endParaRPr/>
          </a:p>
          <a:p>
            <a:pPr indent="-101600" lvl="0" marL="17145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 name="Google Shape;12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 name="Google Shape;174;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5" name="Google Shape;195;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5" name="Google Shape;215;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 name="Shape 46"/>
        <p:cNvGrpSpPr/>
        <p:nvPr/>
      </p:nvGrpSpPr>
      <p:grpSpPr>
        <a:xfrm>
          <a:off x="0" y="0"/>
          <a:ext cx="0" cy="0"/>
          <a:chOff x="0" y="0"/>
          <a:chExt cx="0" cy="0"/>
        </a:xfrm>
      </p:grpSpPr>
      <p:sp>
        <p:nvSpPr>
          <p:cNvPr id="47" name="Google Shape;4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3" name="Google Shape;223;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9" name="Google Shape;229;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5" name="Google Shape;235;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0" name="Google Shape;260;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6" name="Google Shape;296;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2" name="Google Shape;302;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3" name="Google Shape;313;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17.jpg"/><Relationship Id="rId4" Type="http://schemas.openxmlformats.org/officeDocument/2006/relationships/image" Target="../media/image4.jpg"/><Relationship Id="rId5" Type="http://schemas.openxmlformats.org/officeDocument/2006/relationships/image" Target="../media/image3.png"/><Relationship Id="rId6"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29"/>
          <p:cNvPicPr preferRelativeResize="0"/>
          <p:nvPr/>
        </p:nvPicPr>
        <p:blipFill rotWithShape="1">
          <a:blip r:embed="rId2">
            <a:alphaModFix/>
          </a:blip>
          <a:srcRect b="0" l="0" r="0" t="0"/>
          <a:stretch/>
        </p:blipFill>
        <p:spPr>
          <a:xfrm>
            <a:off x="2476313" y="1699297"/>
            <a:ext cx="6216117" cy="2067536"/>
          </a:xfrm>
          <a:prstGeom prst="rect">
            <a:avLst/>
          </a:prstGeom>
          <a:noFill/>
          <a:ln>
            <a:noFill/>
          </a:ln>
        </p:spPr>
      </p:pic>
      <p:pic>
        <p:nvPicPr>
          <p:cNvPr id="13" name="Google Shape;13;p29"/>
          <p:cNvPicPr preferRelativeResize="0"/>
          <p:nvPr/>
        </p:nvPicPr>
        <p:blipFill rotWithShape="1">
          <a:blip r:embed="rId3">
            <a:alphaModFix/>
          </a:blip>
          <a:srcRect b="-113" l="0" r="0" t="0"/>
          <a:stretch/>
        </p:blipFill>
        <p:spPr>
          <a:xfrm flipH="1" rot="10800000">
            <a:off x="2118210" y="3618186"/>
            <a:ext cx="4043667" cy="1528573"/>
          </a:xfrm>
          <a:prstGeom prst="rect">
            <a:avLst/>
          </a:prstGeom>
          <a:noFill/>
          <a:ln>
            <a:noFill/>
          </a:ln>
        </p:spPr>
      </p:pic>
      <p:pic>
        <p:nvPicPr>
          <p:cNvPr descr="A picture containing nature&#10;&#10;Description automatically generated" id="14" name="Google Shape;14;p29"/>
          <p:cNvPicPr preferRelativeResize="0"/>
          <p:nvPr/>
        </p:nvPicPr>
        <p:blipFill rotWithShape="1">
          <a:blip r:embed="rId4">
            <a:alphaModFix/>
          </a:blip>
          <a:srcRect b="0" l="0" r="0" t="0"/>
          <a:stretch/>
        </p:blipFill>
        <p:spPr>
          <a:xfrm>
            <a:off x="6358008" y="-1"/>
            <a:ext cx="2785992" cy="2015111"/>
          </a:xfrm>
          <a:prstGeom prst="rect">
            <a:avLst/>
          </a:prstGeom>
          <a:noFill/>
          <a:ln>
            <a:noFill/>
          </a:ln>
        </p:spPr>
      </p:pic>
      <p:sp>
        <p:nvSpPr>
          <p:cNvPr id="15" name="Google Shape;15;p29"/>
          <p:cNvSpPr/>
          <p:nvPr/>
        </p:nvSpPr>
        <p:spPr>
          <a:xfrm flipH="1">
            <a:off x="4092296" y="1476329"/>
            <a:ext cx="5063603" cy="367583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 name="Google Shape;16;p29"/>
          <p:cNvSpPr/>
          <p:nvPr/>
        </p:nvSpPr>
        <p:spPr>
          <a:xfrm flipH="1">
            <a:off x="-6599" y="-10906"/>
            <a:ext cx="9152384" cy="5161407"/>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7" name="Google Shape;17;p29"/>
          <p:cNvPicPr preferRelativeResize="0"/>
          <p:nvPr/>
        </p:nvPicPr>
        <p:blipFill rotWithShape="1">
          <a:blip r:embed="rId5">
            <a:alphaModFix/>
          </a:blip>
          <a:srcRect b="0" l="0" r="0" t="0"/>
          <a:stretch/>
        </p:blipFill>
        <p:spPr>
          <a:xfrm>
            <a:off x="103823" y="3983624"/>
            <a:ext cx="2054172" cy="1131386"/>
          </a:xfrm>
          <a:prstGeom prst="rect">
            <a:avLst/>
          </a:prstGeom>
          <a:noFill/>
          <a:ln>
            <a:noFill/>
          </a:ln>
          <a:effectLst>
            <a:outerShdw blurRad="50800" rotWithShape="0" algn="tl" dir="2700000" dist="38100">
              <a:srgbClr val="000000">
                <a:alpha val="40000"/>
              </a:srgbClr>
            </a:outerShdw>
          </a:effectLst>
        </p:spPr>
      </p:pic>
      <p:pic>
        <p:nvPicPr>
          <p:cNvPr id="18" name="Google Shape;18;p29"/>
          <p:cNvPicPr preferRelativeResize="0"/>
          <p:nvPr/>
        </p:nvPicPr>
        <p:blipFill rotWithShape="1">
          <a:blip r:embed="rId6">
            <a:alphaModFix amt="34000"/>
          </a:blip>
          <a:srcRect b="-8773" l="32582" r="8554" t="2399"/>
          <a:stretch/>
        </p:blipFill>
        <p:spPr>
          <a:xfrm rot="5400000">
            <a:off x="4300773" y="-762121"/>
            <a:ext cx="4091400" cy="5610600"/>
          </a:xfrm>
          <a:prstGeom prst="rtTriangle">
            <a:avLst/>
          </a:prstGeom>
          <a:noFill/>
          <a:ln>
            <a:noFill/>
          </a:ln>
        </p:spPr>
      </p:pic>
      <p:pic>
        <p:nvPicPr>
          <p:cNvPr id="19" name="Google Shape;19;p29"/>
          <p:cNvPicPr preferRelativeResize="0"/>
          <p:nvPr/>
        </p:nvPicPr>
        <p:blipFill rotWithShape="1">
          <a:blip r:embed="rId6">
            <a:alphaModFix amt="34000"/>
          </a:blip>
          <a:srcRect b="672" l="54016" r="11355" t="36081"/>
          <a:stretch/>
        </p:blipFill>
        <p:spPr>
          <a:xfrm rot="-5400000">
            <a:off x="4344520" y="3615007"/>
            <a:ext cx="1289700" cy="1775100"/>
          </a:xfrm>
          <a:prstGeom prst="rtTriangle">
            <a:avLst/>
          </a:prstGeom>
          <a:noFill/>
          <a:ln>
            <a:noFill/>
          </a:ln>
        </p:spPr>
      </p:pic>
      <p:sp>
        <p:nvSpPr>
          <p:cNvPr id="20" name="Google Shape;20;p29"/>
          <p:cNvSpPr txBox="1"/>
          <p:nvPr>
            <p:ph type="title"/>
          </p:nvPr>
        </p:nvSpPr>
        <p:spPr>
          <a:xfrm>
            <a:off x="132035" y="131953"/>
            <a:ext cx="4617900" cy="29796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6000"/>
              <a:buFont typeface="Montserrat Medium"/>
              <a:buNone/>
              <a:defRPr b="0" i="0" sz="60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30"/>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23" name="Google Shape;23;p30"/>
          <p:cNvPicPr preferRelativeResize="0"/>
          <p:nvPr/>
        </p:nvPicPr>
        <p:blipFill rotWithShape="1">
          <a:blip r:embed="rId2">
            <a:alphaModFix amt="34000"/>
          </a:blip>
          <a:srcRect b="35419" l="51339" r="-2839" t="39269"/>
          <a:stretch/>
        </p:blipFill>
        <p:spPr>
          <a:xfrm flipH="1">
            <a:off x="6978317" y="0"/>
            <a:ext cx="2165683" cy="778120"/>
          </a:xfrm>
          <a:prstGeom prst="rect">
            <a:avLst/>
          </a:prstGeom>
          <a:noFill/>
          <a:ln>
            <a:noFill/>
          </a:ln>
        </p:spPr>
      </p:pic>
      <p:pic>
        <p:nvPicPr>
          <p:cNvPr id="24" name="Google Shape;24;p30"/>
          <p:cNvPicPr preferRelativeResize="0"/>
          <p:nvPr/>
        </p:nvPicPr>
        <p:blipFill rotWithShape="1">
          <a:blip r:embed="rId3">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25" name="Google Shape;25;p30"/>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26" name="Google Shape;26;p30"/>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27" name="Google Shape;27;p30"/>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Montserrat"/>
                <a:ea typeface="Montserrat"/>
                <a:cs typeface="Montserrat"/>
                <a:sym typeface="Montserrat"/>
              </a:rPr>
              <a:t>Slide </a:t>
            </a:r>
            <a:fld id="{00000000-1234-1234-1234-123412341234}" type="slidenum">
              <a:rPr b="1" i="0" lang="en-US" sz="1100" u="none" cap="none" strike="noStrike">
                <a:solidFill>
                  <a:schemeClr val="accent1"/>
                </a:solidFill>
                <a:latin typeface="Montserrat"/>
                <a:ea typeface="Montserrat"/>
                <a:cs typeface="Montserrat"/>
                <a:sym typeface="Montserrat"/>
              </a:rPr>
              <a:t>‹#›</a:t>
            </a:fld>
            <a:endParaRPr b="1" i="0" sz="1100" u="none" cap="none" strike="noStrike">
              <a:solidFill>
                <a:schemeClr val="accent1"/>
              </a:solidFill>
              <a:latin typeface="Montserrat"/>
              <a:ea typeface="Montserrat"/>
              <a:cs typeface="Montserrat"/>
              <a:sym typeface="Montserrat"/>
            </a:endParaRPr>
          </a:p>
        </p:txBody>
      </p:sp>
      <p:sp>
        <p:nvSpPr>
          <p:cNvPr id="28" name="Google Shape;28;p30"/>
          <p:cNvSpPr txBox="1"/>
          <p:nvPr>
            <p:ph idx="1" type="body"/>
          </p:nvPr>
        </p:nvSpPr>
        <p:spPr>
          <a:xfrm>
            <a:off x="243175" y="1168900"/>
            <a:ext cx="8621700" cy="34971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150000"/>
              </a:lnSpc>
              <a:spcBef>
                <a:spcPts val="800"/>
              </a:spcBef>
              <a:spcAft>
                <a:spcPts val="0"/>
              </a:spcAft>
              <a:buClr>
                <a:schemeClr val="dk1"/>
              </a:buClr>
              <a:buSzPts val="2100"/>
              <a:buFont typeface="Montserrat"/>
              <a:buChar char="❖"/>
              <a:defRPr b="0" i="0" sz="2100" u="none" cap="none" strike="noStrike">
                <a:solidFill>
                  <a:schemeClr val="dk1"/>
                </a:solidFill>
                <a:latin typeface="Montserrat"/>
                <a:ea typeface="Montserrat"/>
                <a:cs typeface="Montserrat"/>
                <a:sym typeface="Montserrat"/>
              </a:defRPr>
            </a:lvl1pPr>
            <a:lvl2pPr indent="-342900" lvl="1" marL="914400" marR="0" rtl="0" algn="l">
              <a:lnSpc>
                <a:spcPct val="150000"/>
              </a:lnSpc>
              <a:spcBef>
                <a:spcPts val="4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2pPr>
            <a:lvl3pPr indent="-323850" lvl="2" marL="1371600" marR="0" rtl="0" algn="l">
              <a:lnSpc>
                <a:spcPct val="150000"/>
              </a:lnSpc>
              <a:spcBef>
                <a:spcPts val="400"/>
              </a:spcBef>
              <a:spcAft>
                <a:spcPts val="0"/>
              </a:spcAft>
              <a:buClr>
                <a:schemeClr val="dk1"/>
              </a:buClr>
              <a:buSzPts val="1500"/>
              <a:buFont typeface="Montserrat"/>
              <a:buChar char="o"/>
              <a:defRPr b="0" i="0" sz="1500" u="none" cap="none" strike="noStrike">
                <a:solidFill>
                  <a:schemeClr val="dk1"/>
                </a:solidFill>
                <a:latin typeface="Montserrat"/>
                <a:ea typeface="Montserrat"/>
                <a:cs typeface="Montserrat"/>
                <a:sym typeface="Montserrat"/>
              </a:defRPr>
            </a:lvl3pPr>
            <a:lvl4pPr indent="-317500" lvl="3" marL="18288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4pPr>
            <a:lvl5pPr indent="-317500" lvl="4" marL="22860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5pPr>
            <a:lvl6pPr indent="-323850" lvl="5" marL="27432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6pPr>
            <a:lvl7pPr indent="-323850" lvl="6" marL="32004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7pPr>
            <a:lvl8pPr indent="-323850" lvl="7" marL="36576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8pPr>
            <a:lvl9pPr indent="-323850" lvl="8" marL="41148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9pPr>
          </a:lstStyle>
          <a:p/>
        </p:txBody>
      </p:sp>
      <p:sp>
        <p:nvSpPr>
          <p:cNvPr id="29" name="Google Shape;29;p30"/>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Montserrat Medium"/>
              <a:buNone/>
              <a:defRPr b="0" i="0" sz="33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0" name="Google Shape;30;p30"/>
          <p:cNvSpPr txBox="1"/>
          <p:nvPr/>
        </p:nvSpPr>
        <p:spPr>
          <a:xfrm>
            <a:off x="-40725" y="4872750"/>
            <a:ext cx="3489000" cy="3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chemeClr val="dk2"/>
                </a:solidFill>
                <a:latin typeface="Montserrat"/>
                <a:ea typeface="Montserrat"/>
                <a:cs typeface="Montserrat"/>
                <a:sym typeface="Montserrat"/>
              </a:rPr>
              <a:t>39th CEOS Plenary, 4-6 November 2025</a:t>
            </a:r>
            <a:endParaRPr b="1" i="0" sz="1100" u="none" cap="none" strike="noStrike">
              <a:solidFill>
                <a:schemeClr val="dk2"/>
              </a:solidFill>
              <a:latin typeface="Montserrat"/>
              <a:ea typeface="Montserrat"/>
              <a:cs typeface="Montserrat"/>
              <a:sym typeface="Montserra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1" name="Shape 31"/>
        <p:cNvGrpSpPr/>
        <p:nvPr/>
      </p:nvGrpSpPr>
      <p:grpSpPr>
        <a:xfrm>
          <a:off x="0" y="0"/>
          <a:ext cx="0" cy="0"/>
          <a:chOff x="0" y="0"/>
          <a:chExt cx="0" cy="0"/>
        </a:xfrm>
      </p:grpSpPr>
      <p:sp>
        <p:nvSpPr>
          <p:cNvPr id="32" name="Google Shape;32;p31"/>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33" name="Google Shape;33;p31"/>
          <p:cNvPicPr preferRelativeResize="0"/>
          <p:nvPr/>
        </p:nvPicPr>
        <p:blipFill rotWithShape="1">
          <a:blip r:embed="rId2">
            <a:alphaModFix amt="34000"/>
          </a:blip>
          <a:srcRect b="35419" l="51339" r="-2839" t="39269"/>
          <a:stretch/>
        </p:blipFill>
        <p:spPr>
          <a:xfrm flipH="1">
            <a:off x="6978317" y="0"/>
            <a:ext cx="2165683" cy="778120"/>
          </a:xfrm>
          <a:prstGeom prst="rect">
            <a:avLst/>
          </a:prstGeom>
          <a:noFill/>
          <a:ln>
            <a:noFill/>
          </a:ln>
        </p:spPr>
      </p:pic>
      <p:pic>
        <p:nvPicPr>
          <p:cNvPr id="34" name="Google Shape;34;p31"/>
          <p:cNvPicPr preferRelativeResize="0"/>
          <p:nvPr/>
        </p:nvPicPr>
        <p:blipFill rotWithShape="1">
          <a:blip r:embed="rId3">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35" name="Google Shape;35;p31"/>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36" name="Google Shape;36;p31"/>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37" name="Google Shape;37;p31"/>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Montserrat"/>
                <a:ea typeface="Montserrat"/>
                <a:cs typeface="Montserrat"/>
                <a:sym typeface="Montserrat"/>
              </a:rPr>
              <a:t>Slide </a:t>
            </a:r>
            <a:fld id="{00000000-1234-1234-1234-123412341234}" type="slidenum">
              <a:rPr b="1" i="0" lang="en-US" sz="1100" u="none" cap="none" strike="noStrike">
                <a:solidFill>
                  <a:schemeClr val="accent1"/>
                </a:solidFill>
                <a:latin typeface="Montserrat"/>
                <a:ea typeface="Montserrat"/>
                <a:cs typeface="Montserrat"/>
                <a:sym typeface="Montserrat"/>
              </a:rPr>
              <a:t>‹#›</a:t>
            </a:fld>
            <a:endParaRPr b="1" i="0" sz="1100" u="none" cap="none" strike="noStrike">
              <a:solidFill>
                <a:schemeClr val="accent1"/>
              </a:solidFill>
              <a:latin typeface="Montserrat"/>
              <a:ea typeface="Montserrat"/>
              <a:cs typeface="Montserrat"/>
              <a:sym typeface="Montserrat"/>
            </a:endParaRPr>
          </a:p>
        </p:txBody>
      </p:sp>
      <p:sp>
        <p:nvSpPr>
          <p:cNvPr id="38" name="Google Shape;38;p31"/>
          <p:cNvSpPr txBox="1"/>
          <p:nvPr>
            <p:ph type="title"/>
          </p:nvPr>
        </p:nvSpPr>
        <p:spPr>
          <a:xfrm>
            <a:off x="132036" y="131954"/>
            <a:ext cx="70404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Montserrat Medium"/>
              <a:buNone/>
              <a:defRPr b="0" i="0" sz="33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9" name="Google Shape;39;p31"/>
          <p:cNvSpPr txBox="1"/>
          <p:nvPr/>
        </p:nvSpPr>
        <p:spPr>
          <a:xfrm>
            <a:off x="-40725" y="4872750"/>
            <a:ext cx="3489000" cy="3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chemeClr val="dk2"/>
                </a:solidFill>
                <a:latin typeface="Montserrat"/>
                <a:ea typeface="Montserrat"/>
                <a:cs typeface="Montserrat"/>
                <a:sym typeface="Montserrat"/>
              </a:rPr>
              <a:t>39th CEOS Plenary, 4-6 November 2025</a:t>
            </a:r>
            <a:endParaRPr b="1" i="0" sz="1100" u="none" cap="none" strike="noStrike">
              <a:solidFill>
                <a:schemeClr val="dk2"/>
              </a:solidFill>
              <a:latin typeface="Montserrat"/>
              <a:ea typeface="Montserrat"/>
              <a:cs typeface="Montserrat"/>
              <a:sym typeface="Montserrat"/>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12.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8"/>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7" name="Google Shape;7;p28"/>
          <p:cNvPicPr preferRelativeResize="0"/>
          <p:nvPr/>
        </p:nvPicPr>
        <p:blipFill rotWithShape="1">
          <a:blip r:embed="rId1">
            <a:alphaModFix amt="34000"/>
          </a:blip>
          <a:srcRect b="35419" l="51339" r="-2839" t="39269"/>
          <a:stretch/>
        </p:blipFill>
        <p:spPr>
          <a:xfrm flipH="1">
            <a:off x="6978317" y="0"/>
            <a:ext cx="2165683" cy="778120"/>
          </a:xfrm>
          <a:prstGeom prst="rect">
            <a:avLst/>
          </a:prstGeom>
          <a:noFill/>
          <a:ln>
            <a:noFill/>
          </a:ln>
        </p:spPr>
      </p:pic>
      <p:pic>
        <p:nvPicPr>
          <p:cNvPr id="8" name="Google Shape;8;p28"/>
          <p:cNvPicPr preferRelativeResize="0"/>
          <p:nvPr/>
        </p:nvPicPr>
        <p:blipFill rotWithShape="1">
          <a:blip r:embed="rId2">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9" name="Google Shape;9;p28"/>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10" name="Google Shape;10;p28"/>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14.jpg"/><Relationship Id="rId5"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mailto:nasa-sit-chair-2026-27@googlegroups.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g"/><Relationship Id="rId4" Type="http://schemas.openxmlformats.org/officeDocument/2006/relationships/image" Target="../media/image18.jpg"/><Relationship Id="rId5"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 name="Shape 43"/>
        <p:cNvGrpSpPr/>
        <p:nvPr/>
      </p:nvGrpSpPr>
      <p:grpSpPr>
        <a:xfrm>
          <a:off x="0" y="0"/>
          <a:ext cx="0" cy="0"/>
          <a:chOff x="0" y="0"/>
          <a:chExt cx="0" cy="0"/>
        </a:xfrm>
      </p:grpSpPr>
      <p:sp>
        <p:nvSpPr>
          <p:cNvPr id="44" name="Google Shape;44;p1"/>
          <p:cNvSpPr txBox="1"/>
          <p:nvPr/>
        </p:nvSpPr>
        <p:spPr>
          <a:xfrm>
            <a:off x="58775" y="67050"/>
            <a:ext cx="5763900" cy="39726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6000"/>
              <a:buFont typeface="Arial"/>
              <a:buNone/>
            </a:pPr>
            <a:r>
              <a:rPr b="0" i="0" lang="en-US" sz="6000" u="none" cap="none" strike="noStrike">
                <a:solidFill>
                  <a:srgbClr val="FFFFFF"/>
                </a:solidFill>
                <a:latin typeface="Montserrat"/>
                <a:ea typeface="Montserrat"/>
                <a:cs typeface="Montserrat"/>
                <a:sym typeface="Montserrat"/>
              </a:rPr>
              <a:t>CEOS Plenary 2025</a:t>
            </a:r>
            <a:endParaRPr b="0" i="0" sz="6000" u="none" cap="none" strike="noStrike">
              <a:solidFill>
                <a:srgbClr val="FFFFFF"/>
              </a:solidFill>
              <a:latin typeface="Montserrat"/>
              <a:ea typeface="Montserrat"/>
              <a:cs typeface="Montserrat"/>
              <a:sym typeface="Montserrat"/>
            </a:endParaRPr>
          </a:p>
          <a:p>
            <a:pPr indent="0" lvl="0" marL="0" marR="0" rtl="0" algn="l">
              <a:lnSpc>
                <a:spcPct val="114999"/>
              </a:lnSpc>
              <a:spcBef>
                <a:spcPts val="0"/>
              </a:spcBef>
              <a:spcAft>
                <a:spcPts val="0"/>
              </a:spcAft>
              <a:buNone/>
            </a:pPr>
            <a:r>
              <a:rPr b="0" i="1" lang="en-US" sz="2700" u="none" cap="none" strike="noStrike">
                <a:solidFill>
                  <a:schemeClr val="lt1"/>
                </a:solidFill>
                <a:latin typeface="Montserrat"/>
                <a:ea typeface="Montserrat"/>
                <a:cs typeface="Montserrat"/>
                <a:sym typeface="Montserrat"/>
              </a:rPr>
              <a:t>NASA SIT Chair Priorities</a:t>
            </a:r>
            <a:endParaRPr b="0" i="0" sz="1400" u="none" cap="none" strike="noStrike">
              <a:solidFill>
                <a:schemeClr val="lt1"/>
              </a:solidFill>
              <a:latin typeface="Arial"/>
              <a:ea typeface="Arial"/>
              <a:cs typeface="Arial"/>
              <a:sym typeface="Arial"/>
            </a:endParaRPr>
          </a:p>
        </p:txBody>
      </p:sp>
      <p:sp>
        <p:nvSpPr>
          <p:cNvPr id="45" name="Google Shape;45;p1"/>
          <p:cNvSpPr/>
          <p:nvPr/>
        </p:nvSpPr>
        <p:spPr>
          <a:xfrm>
            <a:off x="4252225" y="2437200"/>
            <a:ext cx="4833000" cy="1972500"/>
          </a:xfrm>
          <a:prstGeom prst="rect">
            <a:avLst/>
          </a:prstGeom>
          <a:noFill/>
          <a:ln>
            <a:noFill/>
          </a:ln>
        </p:spPr>
        <p:txBody>
          <a:bodyPr anchorCtr="0" anchor="t" bIns="0" lIns="0" spcFirstLastPara="1" rIns="0" wrap="square" tIns="0">
            <a:noAutofit/>
          </a:bodyPr>
          <a:lstStyle/>
          <a:p>
            <a:pPr indent="0" lvl="0" marL="0" marR="0" rtl="0" algn="r">
              <a:lnSpc>
                <a:spcPct val="130000"/>
              </a:lnSpc>
              <a:spcBef>
                <a:spcPts val="0"/>
              </a:spcBef>
              <a:spcAft>
                <a:spcPts val="0"/>
              </a:spcAft>
              <a:buClr>
                <a:srgbClr val="000000"/>
              </a:buClr>
              <a:buSzPts val="1700"/>
              <a:buFont typeface="Arial"/>
              <a:buNone/>
            </a:pPr>
            <a:r>
              <a:t/>
            </a:r>
            <a:endParaRPr b="1" i="0" sz="1700" u="none" cap="none" strike="noStrike">
              <a:solidFill>
                <a:srgbClr val="33445F"/>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1700"/>
              <a:buFont typeface="Arial"/>
              <a:buNone/>
            </a:pPr>
            <a:r>
              <a:t/>
            </a:r>
            <a:endParaRPr b="1" i="0" sz="1700" u="none" cap="none" strike="noStrike">
              <a:solidFill>
                <a:srgbClr val="33445F"/>
              </a:solidFill>
              <a:highlight>
                <a:srgbClr val="FFFF00"/>
              </a:highlight>
              <a:latin typeface="Montserrat"/>
              <a:ea typeface="Montserrat"/>
              <a:cs typeface="Montserrat"/>
              <a:sym typeface="Montserrat"/>
            </a:endParaRPr>
          </a:p>
          <a:p>
            <a:pPr indent="0" lvl="0" marL="0" marR="0" rtl="0" algn="r">
              <a:lnSpc>
                <a:spcPct val="130000"/>
              </a:lnSpc>
              <a:spcBef>
                <a:spcPts val="0"/>
              </a:spcBef>
              <a:spcAft>
                <a:spcPts val="0"/>
              </a:spcAft>
              <a:buNone/>
            </a:pPr>
            <a:r>
              <a:rPr b="1" i="0" lang="en-US" sz="1700" u="none" cap="none" strike="noStrike">
                <a:solidFill>
                  <a:srgbClr val="33445F"/>
                </a:solidFill>
                <a:latin typeface="Montserrat"/>
                <a:ea typeface="Montserrat"/>
                <a:cs typeface="Montserrat"/>
                <a:sym typeface="Montserrat"/>
              </a:rPr>
              <a:t>Julie Robinson</a:t>
            </a:r>
            <a:endParaRPr b="1" i="0" sz="1700" u="none" cap="none" strike="noStrike">
              <a:solidFill>
                <a:srgbClr val="33445F"/>
              </a:solidFill>
              <a:latin typeface="Montserrat"/>
              <a:ea typeface="Montserrat"/>
              <a:cs typeface="Montserrat"/>
              <a:sym typeface="Montserrat"/>
            </a:endParaRPr>
          </a:p>
          <a:p>
            <a:pPr indent="0" lvl="0" marL="0" marR="0" rtl="0" algn="r">
              <a:lnSpc>
                <a:spcPct val="130000"/>
              </a:lnSpc>
              <a:spcBef>
                <a:spcPts val="0"/>
              </a:spcBef>
              <a:spcAft>
                <a:spcPts val="0"/>
              </a:spcAft>
              <a:buNone/>
            </a:pPr>
            <a:r>
              <a:rPr b="1" i="0" lang="en-US" sz="1700" u="none" cap="none" strike="noStrike">
                <a:solidFill>
                  <a:srgbClr val="33445F"/>
                </a:solidFill>
                <a:latin typeface="Montserrat"/>
                <a:ea typeface="Montserrat"/>
                <a:cs typeface="Montserrat"/>
                <a:sym typeface="Montserrat"/>
              </a:rPr>
              <a:t>Erin Urquhart</a:t>
            </a:r>
            <a:endParaRPr b="1" i="0" sz="1700" u="none" cap="none" strike="noStrike">
              <a:solidFill>
                <a:srgbClr val="33445F"/>
              </a:solidFill>
              <a:latin typeface="Arial"/>
              <a:ea typeface="Arial"/>
              <a:cs typeface="Arial"/>
              <a:sym typeface="Arial"/>
            </a:endParaRPr>
          </a:p>
          <a:p>
            <a:pPr indent="0" lvl="0" marL="0" marR="0" rtl="0" algn="r">
              <a:lnSpc>
                <a:spcPct val="130000"/>
              </a:lnSpc>
              <a:spcBef>
                <a:spcPts val="0"/>
              </a:spcBef>
              <a:spcAft>
                <a:spcPts val="0"/>
              </a:spcAft>
              <a:buNone/>
            </a:pPr>
            <a:r>
              <a:rPr b="1" i="0" lang="en-US" sz="1700" u="none" cap="none" strike="noStrike">
                <a:solidFill>
                  <a:srgbClr val="33445F"/>
                </a:solidFill>
                <a:latin typeface="Montserrat"/>
                <a:ea typeface="Montserrat"/>
                <a:cs typeface="Montserrat"/>
                <a:sym typeface="Montserrat"/>
              </a:rPr>
              <a:t>Eleanor Pierel</a:t>
            </a:r>
            <a:endParaRPr b="1" i="0" sz="1700" u="none" cap="none" strike="noStrike">
              <a:solidFill>
                <a:srgbClr val="33445F"/>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1700"/>
              <a:buFont typeface="Arial"/>
              <a:buNone/>
            </a:pPr>
            <a:r>
              <a:rPr b="1" i="0" lang="en-US" sz="1700" u="none" cap="none" strike="noStrike">
                <a:solidFill>
                  <a:srgbClr val="33445F"/>
                </a:solidFill>
                <a:latin typeface="Montserrat"/>
                <a:ea typeface="Montserrat"/>
                <a:cs typeface="Montserrat"/>
                <a:sym typeface="Montserrat"/>
              </a:rPr>
              <a:t>39th CEOS Plenary</a:t>
            </a:r>
            <a:endParaRPr b="1" i="0" sz="1700" u="none" cap="none" strike="noStrike">
              <a:solidFill>
                <a:srgbClr val="33445F"/>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1700"/>
              <a:buFont typeface="Arial"/>
              <a:buNone/>
            </a:pPr>
            <a:r>
              <a:rPr b="1" i="0" lang="en-US" sz="1700" u="none" cap="none" strike="noStrike">
                <a:solidFill>
                  <a:srgbClr val="33445F"/>
                </a:solidFill>
                <a:latin typeface="Montserrat"/>
                <a:ea typeface="Montserrat"/>
                <a:cs typeface="Montserrat"/>
                <a:sym typeface="Montserrat"/>
              </a:rPr>
              <a:t>Bath, United Kingdom</a:t>
            </a:r>
            <a:endParaRPr b="1" i="0" sz="1700" u="none" cap="none" strike="noStrike">
              <a:solidFill>
                <a:srgbClr val="33445F"/>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1700"/>
              <a:buFont typeface="Arial"/>
              <a:buNone/>
            </a:pPr>
            <a:r>
              <a:rPr b="1" i="0" lang="en-US" sz="1700" u="none" cap="none" strike="noStrike">
                <a:solidFill>
                  <a:srgbClr val="33445F"/>
                </a:solidFill>
                <a:latin typeface="Montserrat"/>
                <a:ea typeface="Montserrat"/>
                <a:cs typeface="Montserrat"/>
                <a:sym typeface="Montserrat"/>
              </a:rPr>
              <a:t>4th - 6th November, 2025</a:t>
            </a:r>
            <a:endParaRPr b="1" i="0" sz="1700" u="none" cap="none" strike="noStrike">
              <a:solidFill>
                <a:srgbClr val="33445F"/>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0"/>
          <p:cNvSpPr txBox="1"/>
          <p:nvPr>
            <p:ph idx="1" type="body"/>
          </p:nvPr>
        </p:nvSpPr>
        <p:spPr>
          <a:xfrm>
            <a:off x="265176" y="1024128"/>
            <a:ext cx="8688324" cy="3681738"/>
          </a:xfrm>
          <a:prstGeom prst="rect">
            <a:avLst/>
          </a:prstGeom>
          <a:noFill/>
          <a:ln>
            <a:noFill/>
          </a:ln>
        </p:spPr>
        <p:txBody>
          <a:bodyPr anchorCtr="0" anchor="t" bIns="34275" lIns="68575" spcFirstLastPara="1" rIns="68575" wrap="square" tIns="34275">
            <a:noAutofit/>
          </a:bodyPr>
          <a:lstStyle/>
          <a:p>
            <a:pPr indent="0" lvl="0" marL="95250" rtl="0" algn="l">
              <a:lnSpc>
                <a:spcPct val="100000"/>
              </a:lnSpc>
              <a:spcBef>
                <a:spcPts val="800"/>
              </a:spcBef>
              <a:spcAft>
                <a:spcPts val="0"/>
              </a:spcAft>
              <a:buSzPts val="2100"/>
              <a:buNone/>
            </a:pPr>
            <a:r>
              <a:rPr b="1" lang="en-US" sz="1600">
                <a:solidFill>
                  <a:srgbClr val="0070C0"/>
                </a:solidFill>
              </a:rPr>
              <a:t>Key Objective 3: User-Centered Solutions for Water Challenges</a:t>
            </a:r>
            <a:endParaRPr/>
          </a:p>
          <a:p>
            <a:pPr indent="0" lvl="0" marL="95250" rtl="0" algn="l">
              <a:lnSpc>
                <a:spcPct val="150000"/>
              </a:lnSpc>
              <a:spcBef>
                <a:spcPts val="800"/>
              </a:spcBef>
              <a:spcAft>
                <a:spcPts val="0"/>
              </a:spcAft>
              <a:buSzPts val="2100"/>
              <a:buNone/>
            </a:pPr>
            <a:r>
              <a:rPr lang="en-US" sz="1300">
                <a:solidFill>
                  <a:schemeClr val="dk1"/>
                </a:solidFill>
              </a:rPr>
              <a:t>Co-develop tailored solutions using Earth observation data to address pressing water challenges such as water scarcity, degraded inland and coastal water quality, and related hazards:</a:t>
            </a:r>
            <a:endParaRPr b="1" sz="1300">
              <a:solidFill>
                <a:schemeClr val="dk1"/>
              </a:solidFill>
            </a:endParaRPr>
          </a:p>
          <a:p>
            <a:pPr indent="-323850" lvl="2" marL="914400" rtl="0" algn="l">
              <a:lnSpc>
                <a:spcPct val="150000"/>
              </a:lnSpc>
              <a:spcBef>
                <a:spcPts val="400"/>
              </a:spcBef>
              <a:spcAft>
                <a:spcPts val="0"/>
              </a:spcAft>
              <a:buSzPts val="1500"/>
              <a:buFont typeface="Noto Sans Symbols"/>
              <a:buChar char="v"/>
            </a:pPr>
            <a:r>
              <a:rPr lang="en-US" sz="1300"/>
              <a:t>Align and promote EO driven tools such as early warning/forecasting systems for droughts, floods, declining groundwater, reduced streamflow, and degraded water quality, while emphasizing CEOS's collective strength in delivering impact.</a:t>
            </a:r>
            <a:endParaRPr/>
          </a:p>
          <a:p>
            <a:pPr indent="-323850" lvl="2" marL="914400" rtl="0" algn="l">
              <a:lnSpc>
                <a:spcPct val="150000"/>
              </a:lnSpc>
              <a:spcBef>
                <a:spcPts val="400"/>
              </a:spcBef>
              <a:spcAft>
                <a:spcPts val="0"/>
              </a:spcAft>
              <a:buSzPts val="1500"/>
              <a:buFont typeface="Noto Sans Symbols"/>
              <a:buChar char="v"/>
            </a:pPr>
            <a:r>
              <a:rPr lang="en-US" sz="1300">
                <a:solidFill>
                  <a:schemeClr val="dk1"/>
                </a:solidFill>
              </a:rPr>
              <a:t>Provide resources and training opportunities for EO water observations and applications in coordination with the CEOS Chair proposed Water Quality Workshop.</a:t>
            </a:r>
            <a:endParaRPr/>
          </a:p>
          <a:p>
            <a:pPr indent="-342900" lvl="1" marL="914400" rtl="0" algn="l">
              <a:lnSpc>
                <a:spcPct val="150000"/>
              </a:lnSpc>
              <a:spcBef>
                <a:spcPts val="400"/>
              </a:spcBef>
              <a:spcAft>
                <a:spcPts val="0"/>
              </a:spcAft>
              <a:buSzPts val="1800"/>
              <a:buFont typeface="Noto Sans Symbols"/>
              <a:buChar char="❖"/>
            </a:pPr>
            <a:r>
              <a:rPr lang="en-US" sz="1300">
                <a:solidFill>
                  <a:schemeClr val="dk1"/>
                </a:solidFill>
              </a:rPr>
              <a:t>Co-develop guidance for scaling and transitioning EO data into actionable water solutions to better support impactful, water resilience-building efforts across regions and sectors. </a:t>
            </a:r>
            <a:endParaRPr/>
          </a:p>
          <a:p>
            <a:pPr indent="-323850" lvl="2" marL="1371600" rtl="0" algn="l">
              <a:lnSpc>
                <a:spcPct val="150000"/>
              </a:lnSpc>
              <a:spcBef>
                <a:spcPts val="400"/>
              </a:spcBef>
              <a:spcAft>
                <a:spcPts val="0"/>
              </a:spcAft>
              <a:buSzPts val="1500"/>
              <a:buFont typeface="Noto Sans Symbols"/>
              <a:buChar char="v"/>
            </a:pPr>
            <a:r>
              <a:rPr lang="en-US" sz="1300">
                <a:solidFill>
                  <a:schemeClr val="dk1"/>
                </a:solidFill>
              </a:rPr>
              <a:t>“</a:t>
            </a:r>
            <a:r>
              <a:rPr i="1" lang="en-US" sz="1300">
                <a:solidFill>
                  <a:schemeClr val="dk1"/>
                </a:solidFill>
              </a:rPr>
              <a:t>CEOS Strategy for Water Applications from Space</a:t>
            </a:r>
            <a:r>
              <a:rPr lang="en-US" sz="1300">
                <a:solidFill>
                  <a:schemeClr val="dk1"/>
                </a:solidFill>
              </a:rPr>
              <a:t>” </a:t>
            </a:r>
            <a:endParaRPr/>
          </a:p>
          <a:p>
            <a:pPr indent="-342900" lvl="1" marL="1009650" rtl="0" algn="l">
              <a:lnSpc>
                <a:spcPct val="100000"/>
              </a:lnSpc>
              <a:spcBef>
                <a:spcPts val="400"/>
              </a:spcBef>
              <a:spcAft>
                <a:spcPts val="0"/>
              </a:spcAft>
              <a:buSzPts val="1800"/>
              <a:buNone/>
            </a:pPr>
            <a:r>
              <a:t/>
            </a:r>
            <a:endParaRPr sz="1100"/>
          </a:p>
          <a:p>
            <a:pPr indent="-323850" lvl="0" marL="552450" rtl="0" algn="l">
              <a:lnSpc>
                <a:spcPct val="100000"/>
              </a:lnSpc>
              <a:spcBef>
                <a:spcPts val="800"/>
              </a:spcBef>
              <a:spcAft>
                <a:spcPts val="0"/>
              </a:spcAft>
              <a:buSzPts val="2100"/>
              <a:buNone/>
            </a:pPr>
            <a:r>
              <a:t/>
            </a:r>
            <a:endParaRPr b="1" sz="1400"/>
          </a:p>
        </p:txBody>
      </p:sp>
      <p:sp>
        <p:nvSpPr>
          <p:cNvPr id="106" name="Google Shape;106;p10"/>
          <p:cNvSpPr txBox="1"/>
          <p:nvPr>
            <p:ph type="title"/>
          </p:nvPr>
        </p:nvSpPr>
        <p:spPr>
          <a:xfrm>
            <a:off x="141180" y="191390"/>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US" sz="2600"/>
              <a:t>Priority 1: Water Planet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1"/>
          <p:cNvSpPr txBox="1"/>
          <p:nvPr>
            <p:ph idx="1" type="body"/>
          </p:nvPr>
        </p:nvSpPr>
        <p:spPr>
          <a:xfrm>
            <a:off x="260760" y="988658"/>
            <a:ext cx="8621700" cy="3681738"/>
          </a:xfrm>
          <a:prstGeom prst="rect">
            <a:avLst/>
          </a:prstGeom>
          <a:noFill/>
          <a:ln>
            <a:noFill/>
          </a:ln>
        </p:spPr>
        <p:txBody>
          <a:bodyPr anchorCtr="0" anchor="t" bIns="34275" lIns="68575" spcFirstLastPara="1" rIns="68575" wrap="square" tIns="34275">
            <a:noAutofit/>
          </a:bodyPr>
          <a:lstStyle/>
          <a:p>
            <a:pPr indent="0" lvl="0" marL="95250" rtl="0" algn="l">
              <a:lnSpc>
                <a:spcPct val="100000"/>
              </a:lnSpc>
              <a:spcBef>
                <a:spcPts val="800"/>
              </a:spcBef>
              <a:spcAft>
                <a:spcPts val="0"/>
              </a:spcAft>
              <a:buSzPts val="2100"/>
              <a:buNone/>
            </a:pPr>
            <a:r>
              <a:rPr b="1" lang="en-US" sz="1600">
                <a:solidFill>
                  <a:srgbClr val="0070C0"/>
                </a:solidFill>
              </a:rPr>
              <a:t>Key Objective 4: Assessment of Socio-Economic Benefits</a:t>
            </a:r>
            <a:endParaRPr sz="1200"/>
          </a:p>
          <a:p>
            <a:pPr indent="0" lvl="0" marL="95250" rtl="0" algn="l">
              <a:lnSpc>
                <a:spcPct val="150000"/>
              </a:lnSpc>
              <a:spcBef>
                <a:spcPts val="800"/>
              </a:spcBef>
              <a:spcAft>
                <a:spcPts val="0"/>
              </a:spcAft>
              <a:buSzPts val="2100"/>
              <a:buNone/>
            </a:pPr>
            <a:r>
              <a:rPr lang="en-US" sz="1300"/>
              <a:t>Demonstrate the socio-economic impact of Earth observations and CEOS collaboration by showcasing tangible benefits, such as cost savings, improved decision-making, and enhanced water resilience at multiple scales:</a:t>
            </a:r>
            <a:endParaRPr/>
          </a:p>
          <a:p>
            <a:pPr indent="-342900" lvl="1" marL="914400" rtl="0" algn="l">
              <a:lnSpc>
                <a:spcPct val="150000"/>
              </a:lnSpc>
              <a:spcBef>
                <a:spcPts val="400"/>
              </a:spcBef>
              <a:spcAft>
                <a:spcPts val="0"/>
              </a:spcAft>
              <a:buSzPts val="1800"/>
              <a:buFont typeface="Noto Sans Symbols"/>
              <a:buChar char="❖"/>
            </a:pPr>
            <a:r>
              <a:rPr lang="en-US" sz="1300"/>
              <a:t>Survey sector-specific impact assessments to deepen understanding of socio-economic benefits derived from existing CEOS water and resilience activities, identify lessons learned, and enhance the value of CEOS assets.</a:t>
            </a:r>
            <a:endParaRPr sz="1300">
              <a:solidFill>
                <a:schemeClr val="dk1"/>
              </a:solidFill>
            </a:endParaRPr>
          </a:p>
          <a:p>
            <a:pPr indent="-323850" lvl="2" marL="914400" rtl="0" algn="l">
              <a:lnSpc>
                <a:spcPct val="150000"/>
              </a:lnSpc>
              <a:spcBef>
                <a:spcPts val="400"/>
              </a:spcBef>
              <a:spcAft>
                <a:spcPts val="0"/>
              </a:spcAft>
              <a:buSzPts val="1500"/>
              <a:buFont typeface="Noto Sans Symbols"/>
              <a:buChar char="❖"/>
            </a:pPr>
            <a:r>
              <a:rPr lang="en-US" sz="1300"/>
              <a:t>Evaluate socio-economic benefits across sectors (e.g., agriculture, resource management, fisheries, ecosystems,  and industry) to inform future strategies and guide investments.  </a:t>
            </a:r>
            <a:endParaRPr sz="1300">
              <a:solidFill>
                <a:schemeClr val="dk1"/>
              </a:solidFill>
            </a:endParaRPr>
          </a:p>
          <a:p>
            <a:pPr indent="-323850" lvl="2" marL="914400" rtl="0" algn="l">
              <a:lnSpc>
                <a:spcPct val="150000"/>
              </a:lnSpc>
              <a:spcBef>
                <a:spcPts val="400"/>
              </a:spcBef>
              <a:spcAft>
                <a:spcPts val="0"/>
              </a:spcAft>
              <a:buSzPts val="1500"/>
              <a:buFont typeface="Noto Sans Symbols"/>
              <a:buChar char="❖"/>
            </a:pPr>
            <a:r>
              <a:rPr lang="en-US" sz="1300">
                <a:solidFill>
                  <a:schemeClr val="dk1"/>
                </a:solidFill>
              </a:rPr>
              <a:t>Co-develop use cases demonstrating the application of EO water data in community resilience activities, with a focus on mitigating water-related hazards and improving community outcomes (with Priority 2 Team). </a:t>
            </a:r>
            <a:endParaRPr/>
          </a:p>
          <a:p>
            <a:pPr indent="-228600" lvl="2" marL="914400" rtl="0" algn="l">
              <a:lnSpc>
                <a:spcPct val="150000"/>
              </a:lnSpc>
              <a:spcBef>
                <a:spcPts val="400"/>
              </a:spcBef>
              <a:spcAft>
                <a:spcPts val="0"/>
              </a:spcAft>
              <a:buSzPts val="1500"/>
              <a:buFont typeface="Noto Sans Symbols"/>
              <a:buNone/>
            </a:pPr>
            <a:r>
              <a:t/>
            </a:r>
            <a:endParaRPr sz="1200">
              <a:solidFill>
                <a:schemeClr val="dk1"/>
              </a:solidFill>
            </a:endParaRPr>
          </a:p>
          <a:p>
            <a:pPr indent="0" lvl="2" marL="1047750" rtl="0" algn="l">
              <a:lnSpc>
                <a:spcPct val="150000"/>
              </a:lnSpc>
              <a:spcBef>
                <a:spcPts val="400"/>
              </a:spcBef>
              <a:spcAft>
                <a:spcPts val="0"/>
              </a:spcAft>
              <a:buSzPts val="1500"/>
              <a:buNone/>
            </a:pPr>
            <a:r>
              <a:t/>
            </a:r>
            <a:endParaRPr sz="1400">
              <a:solidFill>
                <a:schemeClr val="dk1"/>
              </a:solidFill>
            </a:endParaRPr>
          </a:p>
          <a:p>
            <a:pPr indent="-342900" lvl="1" marL="1009650" rtl="0" algn="l">
              <a:lnSpc>
                <a:spcPct val="100000"/>
              </a:lnSpc>
              <a:spcBef>
                <a:spcPts val="400"/>
              </a:spcBef>
              <a:spcAft>
                <a:spcPts val="0"/>
              </a:spcAft>
              <a:buSzPts val="1800"/>
              <a:buNone/>
            </a:pPr>
            <a:r>
              <a:t/>
            </a:r>
            <a:endParaRPr sz="1100"/>
          </a:p>
        </p:txBody>
      </p:sp>
      <p:sp>
        <p:nvSpPr>
          <p:cNvPr id="112" name="Google Shape;112;p11"/>
          <p:cNvSpPr txBox="1"/>
          <p:nvPr/>
        </p:nvSpPr>
        <p:spPr>
          <a:xfrm>
            <a:off x="141180" y="191390"/>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b="0" i="0" lang="en-US" sz="2600" u="none" cap="none" strike="noStrike">
                <a:solidFill>
                  <a:schemeClr val="lt1"/>
                </a:solidFill>
                <a:latin typeface="Montserrat Medium"/>
                <a:ea typeface="Montserrat Medium"/>
                <a:cs typeface="Montserrat Medium"/>
                <a:sym typeface="Montserrat Medium"/>
              </a:rPr>
              <a:t>Priority 1: Water Planet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2"/>
          <p:cNvSpPr txBox="1"/>
          <p:nvPr>
            <p:ph idx="1" type="body"/>
          </p:nvPr>
        </p:nvSpPr>
        <p:spPr>
          <a:xfrm>
            <a:off x="264342" y="1105400"/>
            <a:ext cx="8621700" cy="3497100"/>
          </a:xfrm>
          <a:prstGeom prst="rect">
            <a:avLst/>
          </a:prstGeom>
          <a:noFill/>
          <a:ln>
            <a:noFill/>
          </a:ln>
        </p:spPr>
        <p:txBody>
          <a:bodyPr anchorCtr="0" anchor="t" bIns="34275" lIns="68575" spcFirstLastPara="1" rIns="68575" wrap="square" tIns="34275">
            <a:noAutofit/>
          </a:bodyPr>
          <a:lstStyle/>
          <a:p>
            <a:pPr indent="-361950" lvl="0" marL="457200" rtl="0" algn="l">
              <a:lnSpc>
                <a:spcPct val="100000"/>
              </a:lnSpc>
              <a:spcBef>
                <a:spcPts val="0"/>
              </a:spcBef>
              <a:spcAft>
                <a:spcPts val="0"/>
              </a:spcAft>
              <a:buSzPts val="2100"/>
              <a:buAutoNum type="arabicPeriod"/>
            </a:pPr>
            <a:r>
              <a:rPr lang="en-US" sz="1600"/>
              <a:t>Impact Assessment Report on CEOS Water and Resilience Activities (in collaboration with Priority 2 Team)</a:t>
            </a:r>
            <a:endParaRPr/>
          </a:p>
          <a:p>
            <a:pPr indent="-361950" lvl="0" marL="457200" rtl="0" algn="l">
              <a:lnSpc>
                <a:spcPct val="100000"/>
              </a:lnSpc>
              <a:spcBef>
                <a:spcPts val="800"/>
              </a:spcBef>
              <a:spcAft>
                <a:spcPts val="0"/>
              </a:spcAft>
              <a:buSzPts val="2100"/>
              <a:buAutoNum type="arabicPeriod"/>
            </a:pPr>
            <a:r>
              <a:rPr lang="en-US" sz="1600"/>
              <a:t>Best Practice Guidance on Combining Multiplatform and Multispectral Data</a:t>
            </a:r>
            <a:endParaRPr/>
          </a:p>
          <a:p>
            <a:pPr indent="-361950" lvl="0" marL="457200" rtl="0" algn="l">
              <a:lnSpc>
                <a:spcPct val="100000"/>
              </a:lnSpc>
              <a:spcBef>
                <a:spcPts val="800"/>
              </a:spcBef>
              <a:spcAft>
                <a:spcPts val="0"/>
              </a:spcAft>
              <a:buSzPts val="2100"/>
              <a:buAutoNum type="arabicPeriod"/>
            </a:pPr>
            <a:r>
              <a:rPr lang="en-US" sz="1600"/>
              <a:t>Contribute a water thematic section to updated CEOS-ARD strategy (in collaboration with CEOS Chair)</a:t>
            </a:r>
            <a:endParaRPr/>
          </a:p>
          <a:p>
            <a:pPr indent="-361950" lvl="0" marL="457200" rtl="0" algn="l">
              <a:lnSpc>
                <a:spcPct val="100000"/>
              </a:lnSpc>
              <a:spcBef>
                <a:spcPts val="800"/>
              </a:spcBef>
              <a:spcAft>
                <a:spcPts val="0"/>
              </a:spcAft>
              <a:buSzPts val="2100"/>
              <a:buAutoNum type="arabicPeriod"/>
            </a:pPr>
            <a:r>
              <a:rPr lang="en-US" sz="1600"/>
              <a:t>Stakeholder Engagement &amp; Capacity Building Initiatives </a:t>
            </a:r>
            <a:endParaRPr/>
          </a:p>
          <a:p>
            <a:pPr indent="-342900" lvl="1" marL="914400" rtl="0" algn="l">
              <a:lnSpc>
                <a:spcPct val="100000"/>
              </a:lnSpc>
              <a:spcBef>
                <a:spcPts val="800"/>
              </a:spcBef>
              <a:spcAft>
                <a:spcPts val="0"/>
              </a:spcAft>
              <a:buSzPts val="1800"/>
              <a:buChar char="▪"/>
            </a:pPr>
            <a:r>
              <a:rPr lang="en-US" sz="1600"/>
              <a:t>Water Quality Workshop (co-led with CEOS Chair; 2026)</a:t>
            </a:r>
            <a:endParaRPr/>
          </a:p>
          <a:p>
            <a:pPr indent="-361950" lvl="0" marL="457200" rtl="0" algn="l">
              <a:lnSpc>
                <a:spcPct val="100000"/>
              </a:lnSpc>
              <a:spcBef>
                <a:spcPts val="800"/>
              </a:spcBef>
              <a:spcAft>
                <a:spcPts val="0"/>
              </a:spcAft>
              <a:buSzPts val="2100"/>
              <a:buAutoNum type="arabicPeriod"/>
            </a:pPr>
            <a:r>
              <a:rPr lang="en-US" sz="1600"/>
              <a:t>Best Practice Guidance for Scaling and Transitioning EO Data Into Actionable Water Solutions</a:t>
            </a:r>
            <a:endParaRPr/>
          </a:p>
          <a:p>
            <a:pPr indent="-361950" lvl="0" marL="457200" rtl="0" algn="l">
              <a:lnSpc>
                <a:spcPct val="100000"/>
              </a:lnSpc>
              <a:spcBef>
                <a:spcPts val="800"/>
              </a:spcBef>
              <a:spcAft>
                <a:spcPts val="800"/>
              </a:spcAft>
              <a:buSzPts val="2100"/>
              <a:buAutoNum type="arabicPeriod"/>
            </a:pPr>
            <a:r>
              <a:rPr lang="en-US" sz="1600"/>
              <a:t>Use Cases Illustrating Socio-economic Benefits and Applicability of Satellite-based Water Solutions Across Regions and Sectors</a:t>
            </a:r>
            <a:endParaRPr/>
          </a:p>
        </p:txBody>
      </p:sp>
      <p:sp>
        <p:nvSpPr>
          <p:cNvPr id="118" name="Google Shape;118;p12"/>
          <p:cNvSpPr txBox="1"/>
          <p:nvPr>
            <p:ph type="title"/>
          </p:nvPr>
        </p:nvSpPr>
        <p:spPr>
          <a:xfrm>
            <a:off x="132036" y="19545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US"/>
              <a:t>Priority 1: Deliverables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3"/>
          <p:cNvSpPr/>
          <p:nvPr/>
        </p:nvSpPr>
        <p:spPr>
          <a:xfrm>
            <a:off x="954766" y="2095566"/>
            <a:ext cx="7266401" cy="703206"/>
          </a:xfrm>
          <a:prstGeom prst="rect">
            <a:avLst/>
          </a:prstGeom>
          <a:solidFill>
            <a:srgbClr val="C1E6F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788" u="none" cap="none" strike="noStrike">
              <a:solidFill>
                <a:srgbClr val="000000"/>
              </a:solidFill>
              <a:latin typeface="Arial"/>
              <a:ea typeface="Arial"/>
              <a:cs typeface="Arial"/>
              <a:sym typeface="Arial"/>
            </a:endParaRPr>
          </a:p>
        </p:txBody>
      </p:sp>
      <p:sp>
        <p:nvSpPr>
          <p:cNvPr id="124" name="Google Shape;124;p13"/>
          <p:cNvSpPr/>
          <p:nvPr/>
        </p:nvSpPr>
        <p:spPr>
          <a:xfrm>
            <a:off x="992073" y="3445454"/>
            <a:ext cx="7271550" cy="765850"/>
          </a:xfrm>
          <a:prstGeom prst="rect">
            <a:avLst/>
          </a:prstGeom>
          <a:solidFill>
            <a:srgbClr val="C1E6F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788" u="none" cap="none" strike="noStrike">
              <a:solidFill>
                <a:srgbClr val="000000"/>
              </a:solidFill>
              <a:latin typeface="Arial"/>
              <a:ea typeface="Arial"/>
              <a:cs typeface="Arial"/>
              <a:sym typeface="Arial"/>
            </a:endParaRPr>
          </a:p>
        </p:txBody>
      </p:sp>
      <p:sp>
        <p:nvSpPr>
          <p:cNvPr id="125" name="Google Shape;125;p13"/>
          <p:cNvSpPr/>
          <p:nvPr/>
        </p:nvSpPr>
        <p:spPr>
          <a:xfrm>
            <a:off x="981777" y="1263316"/>
            <a:ext cx="7276699" cy="3465095"/>
          </a:xfrm>
          <a:prstGeom prst="roundRect">
            <a:avLst>
              <a:gd fmla="val 7500" name="adj"/>
            </a:avLst>
          </a:prstGeom>
          <a:noFill/>
          <a:ln cap="flat" cmpd="sng" w="38100">
            <a:solidFill>
              <a:srgbClr val="45B2E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788" u="none" cap="none" strike="noStrike">
              <a:solidFill>
                <a:srgbClr val="000000"/>
              </a:solidFill>
              <a:latin typeface="Arial"/>
              <a:ea typeface="Arial"/>
              <a:cs typeface="Arial"/>
              <a:sym typeface="Arial"/>
            </a:endParaRPr>
          </a:p>
        </p:txBody>
      </p:sp>
      <p:sp>
        <p:nvSpPr>
          <p:cNvPr id="126" name="Google Shape;126;p13"/>
          <p:cNvSpPr/>
          <p:nvPr/>
        </p:nvSpPr>
        <p:spPr>
          <a:xfrm>
            <a:off x="700237" y="924025"/>
            <a:ext cx="2669702" cy="370505"/>
          </a:xfrm>
          <a:prstGeom prst="roundRect">
            <a:avLst>
              <a:gd fmla="val 16667" name="adj"/>
            </a:avLst>
          </a:prstGeom>
          <a:solidFill>
            <a:schemeClr val="lt1"/>
          </a:solidFill>
          <a:ln cap="flat" cmpd="sng" w="38100">
            <a:solidFill>
              <a:srgbClr val="45B2E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i="0" lang="en-US" sz="1200" u="none" cap="none" strike="noStrike">
                <a:solidFill>
                  <a:srgbClr val="0070C0"/>
                </a:solidFill>
                <a:latin typeface="Montserrat"/>
                <a:ea typeface="Montserrat"/>
                <a:cs typeface="Montserrat"/>
                <a:sym typeface="Montserrat"/>
              </a:rPr>
              <a:t>Seeing Earth’s Water from Space</a:t>
            </a:r>
            <a:endParaRPr/>
          </a:p>
        </p:txBody>
      </p:sp>
      <p:sp>
        <p:nvSpPr>
          <p:cNvPr id="127" name="Google Shape;127;p13"/>
          <p:cNvSpPr txBox="1"/>
          <p:nvPr/>
        </p:nvSpPr>
        <p:spPr>
          <a:xfrm>
            <a:off x="1039529" y="1840831"/>
            <a:ext cx="1725328"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000" u="sng" cap="none" strike="noStrike">
                <a:solidFill>
                  <a:srgbClr val="000000"/>
                </a:solidFill>
                <a:latin typeface="Montserrat"/>
                <a:ea typeface="Montserrat"/>
                <a:cs typeface="Montserrat"/>
                <a:sym typeface="Montserrat"/>
              </a:rPr>
              <a:t>Objectives</a:t>
            </a:r>
            <a:endParaRPr/>
          </a:p>
        </p:txBody>
      </p:sp>
      <p:sp>
        <p:nvSpPr>
          <p:cNvPr id="128" name="Google Shape;128;p13"/>
          <p:cNvSpPr txBox="1"/>
          <p:nvPr/>
        </p:nvSpPr>
        <p:spPr>
          <a:xfrm>
            <a:off x="1029232" y="2264666"/>
            <a:ext cx="162787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000" u="none" cap="none" strike="noStrike">
                <a:solidFill>
                  <a:srgbClr val="000000"/>
                </a:solidFill>
                <a:latin typeface="Montserrat"/>
                <a:ea typeface="Montserrat"/>
                <a:cs typeface="Montserrat"/>
                <a:sym typeface="Montserrat"/>
              </a:rPr>
              <a:t>Coordinated Water Observations</a:t>
            </a:r>
            <a:endParaRPr b="0" i="0" sz="1050" u="none" cap="none" strike="noStrike">
              <a:solidFill>
                <a:srgbClr val="000000"/>
              </a:solidFill>
              <a:latin typeface="Arial"/>
              <a:ea typeface="Arial"/>
              <a:cs typeface="Arial"/>
              <a:sym typeface="Arial"/>
            </a:endParaRPr>
          </a:p>
        </p:txBody>
      </p:sp>
      <p:sp>
        <p:nvSpPr>
          <p:cNvPr id="129" name="Google Shape;129;p13"/>
          <p:cNvSpPr txBox="1"/>
          <p:nvPr/>
        </p:nvSpPr>
        <p:spPr>
          <a:xfrm>
            <a:off x="1037725" y="2865891"/>
            <a:ext cx="1835718"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000" u="none" cap="none" strike="noStrike">
                <a:solidFill>
                  <a:srgbClr val="000000"/>
                </a:solidFill>
                <a:latin typeface="Montserrat"/>
                <a:ea typeface="Montserrat"/>
                <a:cs typeface="Montserrat"/>
                <a:sym typeface="Montserrat"/>
              </a:rPr>
              <a:t>Accessible &amp; Interoperable Water Data Products</a:t>
            </a:r>
            <a:endParaRPr b="0" i="0" sz="1050" u="none" cap="none" strike="noStrike">
              <a:solidFill>
                <a:srgbClr val="000000"/>
              </a:solidFill>
              <a:latin typeface="Arial"/>
              <a:ea typeface="Arial"/>
              <a:cs typeface="Arial"/>
              <a:sym typeface="Arial"/>
            </a:endParaRPr>
          </a:p>
        </p:txBody>
      </p:sp>
      <p:sp>
        <p:nvSpPr>
          <p:cNvPr id="130" name="Google Shape;130;p13"/>
          <p:cNvSpPr txBox="1"/>
          <p:nvPr/>
        </p:nvSpPr>
        <p:spPr>
          <a:xfrm>
            <a:off x="1037725" y="3601981"/>
            <a:ext cx="1727133"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000" u="none" cap="none" strike="noStrike">
                <a:solidFill>
                  <a:srgbClr val="000000"/>
                </a:solidFill>
                <a:latin typeface="Montserrat"/>
                <a:ea typeface="Montserrat"/>
                <a:cs typeface="Montserrat"/>
                <a:sym typeface="Montserrat"/>
              </a:rPr>
              <a:t>User-centered Solutions for Water Challenges</a:t>
            </a:r>
            <a:endParaRPr b="0" i="0" sz="1050" u="none" cap="none" strike="noStrike">
              <a:solidFill>
                <a:srgbClr val="000000"/>
              </a:solidFill>
              <a:latin typeface="Arial"/>
              <a:ea typeface="Arial"/>
              <a:cs typeface="Arial"/>
              <a:sym typeface="Arial"/>
            </a:endParaRPr>
          </a:p>
        </p:txBody>
      </p:sp>
      <p:sp>
        <p:nvSpPr>
          <p:cNvPr id="131" name="Google Shape;131;p13"/>
          <p:cNvSpPr txBox="1"/>
          <p:nvPr/>
        </p:nvSpPr>
        <p:spPr>
          <a:xfrm>
            <a:off x="1037725" y="4267472"/>
            <a:ext cx="172713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000" u="none" cap="none" strike="noStrike">
                <a:solidFill>
                  <a:srgbClr val="000000"/>
                </a:solidFill>
                <a:latin typeface="Montserrat"/>
                <a:ea typeface="Montserrat"/>
                <a:cs typeface="Montserrat"/>
                <a:sym typeface="Montserrat"/>
              </a:rPr>
              <a:t>Assess socio-economic benefits</a:t>
            </a:r>
            <a:endParaRPr/>
          </a:p>
        </p:txBody>
      </p:sp>
      <p:grpSp>
        <p:nvGrpSpPr>
          <p:cNvPr id="132" name="Google Shape;132;p13"/>
          <p:cNvGrpSpPr/>
          <p:nvPr/>
        </p:nvGrpSpPr>
        <p:grpSpPr>
          <a:xfrm>
            <a:off x="2473804" y="1455027"/>
            <a:ext cx="5567538" cy="627041"/>
            <a:chOff x="2390978" y="1455027"/>
            <a:chExt cx="5567538" cy="627041"/>
          </a:xfrm>
        </p:grpSpPr>
        <p:sp>
          <p:nvSpPr>
            <p:cNvPr id="133" name="Google Shape;133;p13"/>
            <p:cNvSpPr/>
            <p:nvPr/>
          </p:nvSpPr>
          <p:spPr>
            <a:xfrm>
              <a:off x="2408723" y="1455027"/>
              <a:ext cx="5518282" cy="263302"/>
            </a:xfrm>
            <a:prstGeom prst="roundRect">
              <a:avLst>
                <a:gd fmla="val 16667" name="adj"/>
              </a:avLst>
            </a:prstGeom>
            <a:gradFill>
              <a:gsLst>
                <a:gs pos="0">
                  <a:srgbClr val="3AA0C2"/>
                </a:gs>
                <a:gs pos="48000">
                  <a:srgbClr val="45B2E1"/>
                </a:gs>
                <a:gs pos="100000">
                  <a:srgbClr val="276B81"/>
                </a:gs>
              </a:gsLst>
              <a:lin ang="5400000" scaled="0"/>
            </a:gra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788" u="none" cap="none" strike="noStrike">
                <a:solidFill>
                  <a:srgbClr val="000000"/>
                </a:solidFill>
                <a:latin typeface="Arial"/>
                <a:ea typeface="Arial"/>
                <a:cs typeface="Arial"/>
                <a:sym typeface="Arial"/>
              </a:endParaRPr>
            </a:p>
          </p:txBody>
        </p:sp>
        <p:sp>
          <p:nvSpPr>
            <p:cNvPr id="134" name="Google Shape;134;p13"/>
            <p:cNvSpPr txBox="1"/>
            <p:nvPr/>
          </p:nvSpPr>
          <p:spPr>
            <a:xfrm>
              <a:off x="2390978" y="1758903"/>
              <a:ext cx="528789" cy="30008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750" u="none" cap="none" strike="noStrike">
                  <a:solidFill>
                    <a:srgbClr val="000000"/>
                  </a:solidFill>
                  <a:latin typeface="Montserrat"/>
                  <a:ea typeface="Montserrat"/>
                  <a:cs typeface="Montserrat"/>
                  <a:sym typeface="Montserrat"/>
                </a:rPr>
                <a:t>SIT TW</a:t>
              </a:r>
              <a:endParaRPr/>
            </a:p>
            <a:p>
              <a:pPr indent="0" lvl="0" marL="0" marR="0" rtl="0" algn="ctr">
                <a:lnSpc>
                  <a:spcPct val="100000"/>
                </a:lnSpc>
                <a:spcBef>
                  <a:spcPts val="0"/>
                </a:spcBef>
                <a:spcAft>
                  <a:spcPts val="0"/>
                </a:spcAft>
                <a:buNone/>
              </a:pPr>
              <a:r>
                <a:rPr b="0" i="0" lang="en-US" sz="750" u="none" cap="none" strike="noStrike">
                  <a:solidFill>
                    <a:srgbClr val="000000"/>
                  </a:solidFill>
                  <a:latin typeface="Montserrat"/>
                  <a:ea typeface="Montserrat"/>
                  <a:cs typeface="Montserrat"/>
                  <a:sym typeface="Montserrat"/>
                </a:rPr>
                <a:t>2025</a:t>
              </a:r>
              <a:endParaRPr/>
            </a:p>
          </p:txBody>
        </p:sp>
        <p:sp>
          <p:nvSpPr>
            <p:cNvPr id="135" name="Google Shape;135;p13"/>
            <p:cNvSpPr txBox="1"/>
            <p:nvPr/>
          </p:nvSpPr>
          <p:spPr>
            <a:xfrm>
              <a:off x="2916457" y="1758903"/>
              <a:ext cx="595049" cy="3231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750" u="none" cap="none" strike="noStrike">
                  <a:solidFill>
                    <a:srgbClr val="000000"/>
                  </a:solidFill>
                  <a:latin typeface="Montserrat"/>
                  <a:ea typeface="Montserrat"/>
                  <a:cs typeface="Montserrat"/>
                  <a:sym typeface="Montserrat"/>
                </a:rPr>
                <a:t>Plenary</a:t>
              </a:r>
              <a:endParaRPr/>
            </a:p>
            <a:p>
              <a:pPr indent="0" lvl="0" marL="0" marR="0" rtl="0" algn="ctr">
                <a:lnSpc>
                  <a:spcPct val="100000"/>
                </a:lnSpc>
                <a:spcBef>
                  <a:spcPts val="0"/>
                </a:spcBef>
                <a:spcAft>
                  <a:spcPts val="0"/>
                </a:spcAft>
                <a:buNone/>
              </a:pPr>
              <a:r>
                <a:rPr b="0" i="0" lang="en-US" sz="750" u="none" cap="none" strike="noStrike">
                  <a:solidFill>
                    <a:srgbClr val="000000"/>
                  </a:solidFill>
                  <a:latin typeface="Montserrat"/>
                  <a:ea typeface="Montserrat"/>
                  <a:cs typeface="Montserrat"/>
                  <a:sym typeface="Montserrat"/>
                </a:rPr>
                <a:t>2025</a:t>
              </a:r>
              <a:endParaRPr/>
            </a:p>
          </p:txBody>
        </p:sp>
        <p:sp>
          <p:nvSpPr>
            <p:cNvPr id="136" name="Google Shape;136;p13"/>
            <p:cNvSpPr txBox="1"/>
            <p:nvPr/>
          </p:nvSpPr>
          <p:spPr>
            <a:xfrm>
              <a:off x="3646700" y="1758903"/>
              <a:ext cx="528789" cy="18466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750" u="none" cap="none" strike="noStrike">
                  <a:solidFill>
                    <a:srgbClr val="000000"/>
                  </a:solidFill>
                  <a:latin typeface="Montserrat"/>
                  <a:ea typeface="Montserrat"/>
                  <a:cs typeface="Montserrat"/>
                  <a:sym typeface="Montserrat"/>
                </a:rPr>
                <a:t>SIT-41</a:t>
              </a:r>
              <a:endParaRPr/>
            </a:p>
          </p:txBody>
        </p:sp>
        <p:sp>
          <p:nvSpPr>
            <p:cNvPr id="137" name="Google Shape;137;p13"/>
            <p:cNvSpPr txBox="1"/>
            <p:nvPr/>
          </p:nvSpPr>
          <p:spPr>
            <a:xfrm>
              <a:off x="4355731" y="1758903"/>
              <a:ext cx="528789" cy="30008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750" u="none" cap="none" strike="noStrike">
                  <a:solidFill>
                    <a:srgbClr val="000000"/>
                  </a:solidFill>
                  <a:latin typeface="Montserrat"/>
                  <a:ea typeface="Montserrat"/>
                  <a:cs typeface="Montserrat"/>
                  <a:sym typeface="Montserrat"/>
                </a:rPr>
                <a:t>SIT TW</a:t>
              </a:r>
              <a:endParaRPr/>
            </a:p>
            <a:p>
              <a:pPr indent="0" lvl="0" marL="0" marR="0" rtl="0" algn="ctr">
                <a:lnSpc>
                  <a:spcPct val="100000"/>
                </a:lnSpc>
                <a:spcBef>
                  <a:spcPts val="0"/>
                </a:spcBef>
                <a:spcAft>
                  <a:spcPts val="0"/>
                </a:spcAft>
                <a:buNone/>
              </a:pPr>
              <a:r>
                <a:rPr b="0" i="0" lang="en-US" sz="750" u="none" cap="none" strike="noStrike">
                  <a:solidFill>
                    <a:srgbClr val="000000"/>
                  </a:solidFill>
                  <a:latin typeface="Montserrat"/>
                  <a:ea typeface="Montserrat"/>
                  <a:cs typeface="Montserrat"/>
                  <a:sym typeface="Montserrat"/>
                </a:rPr>
                <a:t>2026</a:t>
              </a:r>
              <a:endParaRPr/>
            </a:p>
          </p:txBody>
        </p:sp>
        <p:sp>
          <p:nvSpPr>
            <p:cNvPr id="138" name="Google Shape;138;p13"/>
            <p:cNvSpPr txBox="1"/>
            <p:nvPr/>
          </p:nvSpPr>
          <p:spPr>
            <a:xfrm>
              <a:off x="4996047" y="1758903"/>
              <a:ext cx="578484" cy="3231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750" u="none" cap="none" strike="noStrike">
                  <a:solidFill>
                    <a:srgbClr val="000000"/>
                  </a:solidFill>
                  <a:latin typeface="Montserrat"/>
                  <a:ea typeface="Montserrat"/>
                  <a:cs typeface="Montserrat"/>
                  <a:sym typeface="Montserrat"/>
                </a:rPr>
                <a:t>Plenary</a:t>
              </a:r>
              <a:endParaRPr/>
            </a:p>
            <a:p>
              <a:pPr indent="0" lvl="0" marL="0" marR="0" rtl="0" algn="ctr">
                <a:lnSpc>
                  <a:spcPct val="100000"/>
                </a:lnSpc>
                <a:spcBef>
                  <a:spcPts val="0"/>
                </a:spcBef>
                <a:spcAft>
                  <a:spcPts val="0"/>
                </a:spcAft>
                <a:buNone/>
              </a:pPr>
              <a:r>
                <a:rPr b="0" i="0" lang="en-US" sz="750" u="none" cap="none" strike="noStrike">
                  <a:solidFill>
                    <a:srgbClr val="000000"/>
                  </a:solidFill>
                  <a:latin typeface="Montserrat"/>
                  <a:ea typeface="Montserrat"/>
                  <a:cs typeface="Montserrat"/>
                  <a:sym typeface="Montserrat"/>
                </a:rPr>
                <a:t>2026</a:t>
              </a:r>
              <a:endParaRPr/>
            </a:p>
          </p:txBody>
        </p:sp>
        <p:sp>
          <p:nvSpPr>
            <p:cNvPr id="139" name="Google Shape;139;p13"/>
            <p:cNvSpPr txBox="1"/>
            <p:nvPr/>
          </p:nvSpPr>
          <p:spPr>
            <a:xfrm>
              <a:off x="5755304" y="1758903"/>
              <a:ext cx="528789" cy="18466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750" u="none" cap="none" strike="noStrike">
                  <a:solidFill>
                    <a:srgbClr val="000000"/>
                  </a:solidFill>
                  <a:latin typeface="Montserrat"/>
                  <a:ea typeface="Montserrat"/>
                  <a:cs typeface="Montserrat"/>
                  <a:sym typeface="Montserrat"/>
                </a:rPr>
                <a:t>SIT-42</a:t>
              </a:r>
              <a:endParaRPr/>
            </a:p>
          </p:txBody>
        </p:sp>
        <p:sp>
          <p:nvSpPr>
            <p:cNvPr id="140" name="Google Shape;140;p13"/>
            <p:cNvSpPr txBox="1"/>
            <p:nvPr/>
          </p:nvSpPr>
          <p:spPr>
            <a:xfrm>
              <a:off x="6643396" y="1758903"/>
              <a:ext cx="528789" cy="30008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750" u="none" cap="none" strike="noStrike">
                  <a:solidFill>
                    <a:srgbClr val="000000"/>
                  </a:solidFill>
                  <a:latin typeface="Montserrat"/>
                  <a:ea typeface="Montserrat"/>
                  <a:cs typeface="Montserrat"/>
                  <a:sym typeface="Montserrat"/>
                </a:rPr>
                <a:t>SIT TW</a:t>
              </a:r>
              <a:endParaRPr/>
            </a:p>
            <a:p>
              <a:pPr indent="0" lvl="0" marL="0" marR="0" rtl="0" algn="ctr">
                <a:lnSpc>
                  <a:spcPct val="100000"/>
                </a:lnSpc>
                <a:spcBef>
                  <a:spcPts val="0"/>
                </a:spcBef>
                <a:spcAft>
                  <a:spcPts val="0"/>
                </a:spcAft>
                <a:buNone/>
              </a:pPr>
              <a:r>
                <a:rPr b="0" i="0" lang="en-US" sz="750" u="none" cap="none" strike="noStrike">
                  <a:solidFill>
                    <a:srgbClr val="000000"/>
                  </a:solidFill>
                  <a:latin typeface="Montserrat"/>
                  <a:ea typeface="Montserrat"/>
                  <a:cs typeface="Montserrat"/>
                  <a:sym typeface="Montserrat"/>
                </a:rPr>
                <a:t>2027</a:t>
              </a:r>
              <a:endParaRPr/>
            </a:p>
          </p:txBody>
        </p:sp>
        <p:sp>
          <p:nvSpPr>
            <p:cNvPr id="141" name="Google Shape;141;p13"/>
            <p:cNvSpPr txBox="1"/>
            <p:nvPr/>
          </p:nvSpPr>
          <p:spPr>
            <a:xfrm>
              <a:off x="7380031" y="1758903"/>
              <a:ext cx="578485" cy="3231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750" u="none" cap="none" strike="noStrike">
                  <a:solidFill>
                    <a:srgbClr val="000000"/>
                  </a:solidFill>
                  <a:latin typeface="Montserrat"/>
                  <a:ea typeface="Montserrat"/>
                  <a:cs typeface="Montserrat"/>
                  <a:sym typeface="Montserrat"/>
                </a:rPr>
                <a:t>Plenary</a:t>
              </a:r>
              <a:endParaRPr/>
            </a:p>
            <a:p>
              <a:pPr indent="0" lvl="0" marL="0" marR="0" rtl="0" algn="ctr">
                <a:lnSpc>
                  <a:spcPct val="100000"/>
                </a:lnSpc>
                <a:spcBef>
                  <a:spcPts val="0"/>
                </a:spcBef>
                <a:spcAft>
                  <a:spcPts val="0"/>
                </a:spcAft>
                <a:buNone/>
              </a:pPr>
              <a:r>
                <a:rPr b="0" i="0" lang="en-US" sz="750" u="none" cap="none" strike="noStrike">
                  <a:solidFill>
                    <a:srgbClr val="000000"/>
                  </a:solidFill>
                  <a:latin typeface="Montserrat"/>
                  <a:ea typeface="Montserrat"/>
                  <a:cs typeface="Montserrat"/>
                  <a:sym typeface="Montserrat"/>
                </a:rPr>
                <a:t>2027</a:t>
              </a:r>
              <a:endParaRPr/>
            </a:p>
          </p:txBody>
        </p:sp>
        <p:sp>
          <p:nvSpPr>
            <p:cNvPr id="142" name="Google Shape;142;p13"/>
            <p:cNvSpPr/>
            <p:nvPr/>
          </p:nvSpPr>
          <p:spPr>
            <a:xfrm>
              <a:off x="2661913" y="1558180"/>
              <a:ext cx="68580" cy="6858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788" u="none" cap="none" strike="noStrike">
                <a:solidFill>
                  <a:srgbClr val="000000"/>
                </a:solidFill>
                <a:latin typeface="Arial"/>
                <a:ea typeface="Arial"/>
                <a:cs typeface="Arial"/>
                <a:sym typeface="Arial"/>
              </a:endParaRPr>
            </a:p>
          </p:txBody>
        </p:sp>
        <p:sp>
          <p:nvSpPr>
            <p:cNvPr id="143" name="Google Shape;143;p13"/>
            <p:cNvSpPr/>
            <p:nvPr/>
          </p:nvSpPr>
          <p:spPr>
            <a:xfrm>
              <a:off x="3168442" y="1558180"/>
              <a:ext cx="68580" cy="6858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788" u="none" cap="none" strike="noStrike">
                <a:solidFill>
                  <a:srgbClr val="000000"/>
                </a:solidFill>
                <a:latin typeface="Arial"/>
                <a:ea typeface="Arial"/>
                <a:cs typeface="Arial"/>
                <a:sym typeface="Arial"/>
              </a:endParaRPr>
            </a:p>
          </p:txBody>
        </p:sp>
        <p:sp>
          <p:nvSpPr>
            <p:cNvPr id="144" name="Google Shape;144;p13"/>
            <p:cNvSpPr/>
            <p:nvPr/>
          </p:nvSpPr>
          <p:spPr>
            <a:xfrm>
              <a:off x="3842514" y="1558180"/>
              <a:ext cx="68580" cy="6858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788" u="none" cap="none" strike="noStrike">
                <a:solidFill>
                  <a:srgbClr val="000000"/>
                </a:solidFill>
                <a:latin typeface="Arial"/>
                <a:ea typeface="Arial"/>
                <a:cs typeface="Arial"/>
                <a:sym typeface="Arial"/>
              </a:endParaRPr>
            </a:p>
          </p:txBody>
        </p:sp>
        <p:sp>
          <p:nvSpPr>
            <p:cNvPr id="145" name="Google Shape;145;p13"/>
            <p:cNvSpPr/>
            <p:nvPr/>
          </p:nvSpPr>
          <p:spPr>
            <a:xfrm>
              <a:off x="4572001" y="1558180"/>
              <a:ext cx="68580" cy="6858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788" u="none" cap="none" strike="noStrike">
                <a:solidFill>
                  <a:srgbClr val="000000"/>
                </a:solidFill>
                <a:latin typeface="Arial"/>
                <a:ea typeface="Arial"/>
                <a:cs typeface="Arial"/>
                <a:sym typeface="Arial"/>
              </a:endParaRPr>
            </a:p>
          </p:txBody>
        </p:sp>
        <p:sp>
          <p:nvSpPr>
            <p:cNvPr id="146" name="Google Shape;146;p13"/>
            <p:cNvSpPr/>
            <p:nvPr/>
          </p:nvSpPr>
          <p:spPr>
            <a:xfrm>
              <a:off x="5263374" y="1558180"/>
              <a:ext cx="68580" cy="6858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788" u="none" cap="none" strike="noStrike">
                <a:solidFill>
                  <a:srgbClr val="000000"/>
                </a:solidFill>
                <a:latin typeface="Arial"/>
                <a:ea typeface="Arial"/>
                <a:cs typeface="Arial"/>
                <a:sym typeface="Arial"/>
              </a:endParaRPr>
            </a:p>
          </p:txBody>
        </p:sp>
        <p:sp>
          <p:nvSpPr>
            <p:cNvPr id="147" name="Google Shape;147;p13"/>
            <p:cNvSpPr/>
            <p:nvPr/>
          </p:nvSpPr>
          <p:spPr>
            <a:xfrm>
              <a:off x="7637947" y="1558180"/>
              <a:ext cx="68580" cy="6858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788" u="none" cap="none" strike="noStrike">
                <a:solidFill>
                  <a:srgbClr val="000000"/>
                </a:solidFill>
                <a:latin typeface="Arial"/>
                <a:ea typeface="Arial"/>
                <a:cs typeface="Arial"/>
                <a:sym typeface="Arial"/>
              </a:endParaRPr>
            </a:p>
          </p:txBody>
        </p:sp>
        <p:sp>
          <p:nvSpPr>
            <p:cNvPr id="148" name="Google Shape;148;p13"/>
            <p:cNvSpPr/>
            <p:nvPr/>
          </p:nvSpPr>
          <p:spPr>
            <a:xfrm>
              <a:off x="6873500" y="1558180"/>
              <a:ext cx="68580" cy="6858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788" u="none" cap="none" strike="noStrike">
                <a:solidFill>
                  <a:srgbClr val="000000"/>
                </a:solidFill>
                <a:latin typeface="Arial"/>
                <a:ea typeface="Arial"/>
                <a:cs typeface="Arial"/>
                <a:sym typeface="Arial"/>
              </a:endParaRPr>
            </a:p>
          </p:txBody>
        </p:sp>
        <p:sp>
          <p:nvSpPr>
            <p:cNvPr id="149" name="Google Shape;149;p13"/>
            <p:cNvSpPr/>
            <p:nvPr/>
          </p:nvSpPr>
          <p:spPr>
            <a:xfrm>
              <a:off x="5951119" y="1558180"/>
              <a:ext cx="68580" cy="6858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788" u="none" cap="none" strike="noStrike">
                <a:solidFill>
                  <a:srgbClr val="000000"/>
                </a:solidFill>
                <a:latin typeface="Arial"/>
                <a:ea typeface="Arial"/>
                <a:cs typeface="Arial"/>
                <a:sym typeface="Arial"/>
              </a:endParaRPr>
            </a:p>
          </p:txBody>
        </p:sp>
      </p:grpSp>
      <p:sp>
        <p:nvSpPr>
          <p:cNvPr id="150" name="Google Shape;150;p13"/>
          <p:cNvSpPr txBox="1"/>
          <p:nvPr/>
        </p:nvSpPr>
        <p:spPr>
          <a:xfrm>
            <a:off x="2955868" y="2238294"/>
            <a:ext cx="2371303" cy="494459"/>
          </a:xfrm>
          <a:prstGeom prst="rect">
            <a:avLst/>
          </a:prstGeom>
          <a:noFill/>
          <a:ln>
            <a:noFill/>
          </a:ln>
        </p:spPr>
        <p:txBody>
          <a:bodyPr anchorCtr="0" anchor="t" bIns="45700" lIns="91425" spcFirstLastPara="1" rIns="91425" wrap="square" tIns="45700">
            <a:spAutoFit/>
          </a:bodyPr>
          <a:lstStyle/>
          <a:p>
            <a:pPr indent="-85725" lvl="0" marL="85725" marR="0" rtl="0" algn="l">
              <a:lnSpc>
                <a:spcPct val="100000"/>
              </a:lnSpc>
              <a:spcBef>
                <a:spcPts val="0"/>
              </a:spcBef>
              <a:spcAft>
                <a:spcPts val="0"/>
              </a:spcAft>
              <a:buClr>
                <a:srgbClr val="000000"/>
              </a:buClr>
              <a:buSzPts val="800"/>
              <a:buFont typeface="Arial"/>
              <a:buChar char="•"/>
            </a:pPr>
            <a:r>
              <a:rPr b="0" i="0" lang="en-US" sz="800" u="none" cap="none" strike="noStrike">
                <a:solidFill>
                  <a:srgbClr val="000000"/>
                </a:solidFill>
                <a:latin typeface="Montserrat"/>
                <a:ea typeface="Montserrat"/>
                <a:cs typeface="Montserrat"/>
                <a:sym typeface="Montserrat"/>
              </a:rPr>
              <a:t>Gap analysis of water variables</a:t>
            </a:r>
            <a:endParaRPr/>
          </a:p>
          <a:p>
            <a:pPr indent="-85725" lvl="0" marL="85725" marR="0" rtl="0" algn="l">
              <a:lnSpc>
                <a:spcPct val="100000"/>
              </a:lnSpc>
              <a:spcBef>
                <a:spcPts val="225"/>
              </a:spcBef>
              <a:spcAft>
                <a:spcPts val="0"/>
              </a:spcAft>
              <a:buClr>
                <a:srgbClr val="000000"/>
              </a:buClr>
              <a:buSzPts val="800"/>
              <a:buFont typeface="Arial"/>
              <a:buChar char="•"/>
            </a:pPr>
            <a:r>
              <a:rPr b="0" i="0" lang="en-US" sz="800" u="none" cap="none" strike="noStrike">
                <a:solidFill>
                  <a:srgbClr val="000000"/>
                </a:solidFill>
                <a:latin typeface="Montserrat"/>
                <a:ea typeface="Montserrat"/>
                <a:cs typeface="Montserrat"/>
                <a:sym typeface="Montserrat"/>
              </a:rPr>
              <a:t>Adequacy assessment of in-situ networks and cal/val infrastructure</a:t>
            </a:r>
            <a:endParaRPr/>
          </a:p>
        </p:txBody>
      </p:sp>
      <p:sp>
        <p:nvSpPr>
          <p:cNvPr id="151" name="Google Shape;151;p13"/>
          <p:cNvSpPr txBox="1"/>
          <p:nvPr/>
        </p:nvSpPr>
        <p:spPr>
          <a:xfrm>
            <a:off x="2948658" y="2836994"/>
            <a:ext cx="2384492" cy="636072"/>
          </a:xfrm>
          <a:prstGeom prst="rect">
            <a:avLst/>
          </a:prstGeom>
          <a:noFill/>
          <a:ln>
            <a:noFill/>
          </a:ln>
        </p:spPr>
        <p:txBody>
          <a:bodyPr anchorCtr="0" anchor="t" bIns="45700" lIns="91425" spcFirstLastPara="1" rIns="91425" wrap="square" tIns="45700">
            <a:spAutoFit/>
          </a:bodyPr>
          <a:lstStyle/>
          <a:p>
            <a:pPr indent="-85725" lvl="0" marL="85725" marR="0" rtl="0" algn="l">
              <a:lnSpc>
                <a:spcPct val="100000"/>
              </a:lnSpc>
              <a:spcBef>
                <a:spcPts val="0"/>
              </a:spcBef>
              <a:spcAft>
                <a:spcPts val="0"/>
              </a:spcAft>
              <a:buClr>
                <a:srgbClr val="000000"/>
              </a:buClr>
              <a:buSzPts val="800"/>
              <a:buFont typeface="Arial"/>
              <a:buChar char="•"/>
            </a:pPr>
            <a:r>
              <a:rPr b="0" i="0" lang="en-US" sz="800" u="none" cap="none" strike="noStrike">
                <a:solidFill>
                  <a:srgbClr val="000000"/>
                </a:solidFill>
                <a:latin typeface="Montserrat"/>
                <a:ea typeface="Montserrat"/>
                <a:cs typeface="Montserrat"/>
                <a:sym typeface="Montserrat"/>
              </a:rPr>
              <a:t>Collect specific data needs and requirements for water applications</a:t>
            </a:r>
            <a:endParaRPr/>
          </a:p>
          <a:p>
            <a:pPr indent="-85725" lvl="0" marL="85725" marR="0" rtl="0" algn="l">
              <a:lnSpc>
                <a:spcPct val="100000"/>
              </a:lnSpc>
              <a:spcBef>
                <a:spcPts val="225"/>
              </a:spcBef>
              <a:spcAft>
                <a:spcPts val="0"/>
              </a:spcAft>
              <a:buClr>
                <a:srgbClr val="000000"/>
              </a:buClr>
              <a:buSzPts val="800"/>
              <a:buFont typeface="Arial"/>
              <a:buChar char="•"/>
            </a:pPr>
            <a:r>
              <a:rPr b="0" i="0" lang="en-US" sz="800" u="none" cap="none" strike="noStrike">
                <a:solidFill>
                  <a:srgbClr val="000000"/>
                </a:solidFill>
                <a:latin typeface="Montserrat"/>
                <a:ea typeface="Montserrat"/>
                <a:cs typeface="Montserrat"/>
                <a:sym typeface="Montserrat"/>
              </a:rPr>
              <a:t>Advance CEOS-ARD for water</a:t>
            </a:r>
            <a:endParaRPr/>
          </a:p>
          <a:p>
            <a:pPr indent="-34925" lvl="0" marL="85725" marR="0" rtl="0" algn="l">
              <a:lnSpc>
                <a:spcPct val="100000"/>
              </a:lnSpc>
              <a:spcBef>
                <a:spcPts val="225"/>
              </a:spcBef>
              <a:spcAft>
                <a:spcPts val="0"/>
              </a:spcAft>
              <a:buClr>
                <a:srgbClr val="000000"/>
              </a:buClr>
              <a:buSzPts val="800"/>
              <a:buFont typeface="Arial"/>
              <a:buNone/>
            </a:pPr>
            <a:r>
              <a:t/>
            </a:r>
            <a:endParaRPr b="0" i="0" sz="800" u="none" cap="none" strike="noStrike">
              <a:solidFill>
                <a:srgbClr val="000000"/>
              </a:solidFill>
              <a:latin typeface="Montserrat"/>
              <a:ea typeface="Montserrat"/>
              <a:cs typeface="Montserrat"/>
              <a:sym typeface="Montserrat"/>
            </a:endParaRPr>
          </a:p>
        </p:txBody>
      </p:sp>
      <p:sp>
        <p:nvSpPr>
          <p:cNvPr id="152" name="Google Shape;152;p13"/>
          <p:cNvSpPr txBox="1"/>
          <p:nvPr/>
        </p:nvSpPr>
        <p:spPr>
          <a:xfrm>
            <a:off x="2931439" y="3460807"/>
            <a:ext cx="2403223" cy="733534"/>
          </a:xfrm>
          <a:prstGeom prst="rect">
            <a:avLst/>
          </a:prstGeom>
          <a:noFill/>
          <a:ln>
            <a:noFill/>
          </a:ln>
        </p:spPr>
        <p:txBody>
          <a:bodyPr anchorCtr="0" anchor="t" bIns="45700" lIns="91425" spcFirstLastPara="1" rIns="91425" wrap="square" tIns="45700">
            <a:spAutoFit/>
          </a:bodyPr>
          <a:lstStyle/>
          <a:p>
            <a:pPr indent="-114300" lvl="0" marL="114300" marR="0" rtl="0" algn="l">
              <a:lnSpc>
                <a:spcPct val="100000"/>
              </a:lnSpc>
              <a:spcBef>
                <a:spcPts val="0"/>
              </a:spcBef>
              <a:spcAft>
                <a:spcPts val="0"/>
              </a:spcAft>
              <a:buClr>
                <a:srgbClr val="000000"/>
              </a:buClr>
              <a:buSzPts val="800"/>
              <a:buFont typeface="Arial"/>
              <a:buChar char="•"/>
            </a:pPr>
            <a:r>
              <a:rPr b="0" i="0" lang="en-US" sz="800" u="none" cap="none" strike="noStrike">
                <a:solidFill>
                  <a:srgbClr val="000000"/>
                </a:solidFill>
                <a:latin typeface="Montserrat"/>
                <a:ea typeface="Montserrat"/>
                <a:cs typeface="Montserrat"/>
                <a:sym typeface="Montserrat"/>
              </a:rPr>
              <a:t>Align and promote user-driven tools for water resource management and resilience</a:t>
            </a:r>
            <a:endParaRPr/>
          </a:p>
          <a:p>
            <a:pPr indent="-85725" lvl="8" marL="85725" marR="0" rtl="0" algn="l">
              <a:lnSpc>
                <a:spcPct val="100000"/>
              </a:lnSpc>
              <a:spcBef>
                <a:spcPts val="225"/>
              </a:spcBef>
              <a:spcAft>
                <a:spcPts val="0"/>
              </a:spcAft>
              <a:buClr>
                <a:srgbClr val="000000"/>
              </a:buClr>
              <a:buSzPts val="800"/>
              <a:buFont typeface="Arial"/>
              <a:buChar char="•"/>
            </a:pPr>
            <a:r>
              <a:rPr b="0" i="0" lang="en-US" sz="800" u="none" cap="none" strike="noStrike">
                <a:solidFill>
                  <a:srgbClr val="000000"/>
                </a:solidFill>
                <a:latin typeface="Montserrat"/>
                <a:ea typeface="Montserrat"/>
                <a:cs typeface="Montserrat"/>
                <a:sym typeface="Montserrat"/>
              </a:rPr>
              <a:t>Promote and coordinate resources &amp; training opportunities on EO for water</a:t>
            </a:r>
            <a:endParaRPr b="0" i="0" sz="800" u="none" cap="none" strike="noStrike">
              <a:solidFill>
                <a:srgbClr val="000000"/>
              </a:solidFill>
              <a:latin typeface="Arial"/>
              <a:ea typeface="Arial"/>
              <a:cs typeface="Arial"/>
              <a:sym typeface="Arial"/>
            </a:endParaRPr>
          </a:p>
        </p:txBody>
      </p:sp>
      <p:sp>
        <p:nvSpPr>
          <p:cNvPr id="153" name="Google Shape;153;p13"/>
          <p:cNvSpPr txBox="1"/>
          <p:nvPr/>
        </p:nvSpPr>
        <p:spPr>
          <a:xfrm>
            <a:off x="5464247" y="2142123"/>
            <a:ext cx="2826238" cy="610424"/>
          </a:xfrm>
          <a:prstGeom prst="rect">
            <a:avLst/>
          </a:prstGeom>
          <a:noFill/>
          <a:ln>
            <a:noFill/>
          </a:ln>
        </p:spPr>
        <p:txBody>
          <a:bodyPr anchorCtr="0" anchor="t" bIns="45700" lIns="91425" spcFirstLastPara="1" rIns="91425" wrap="square" tIns="45700">
            <a:spAutoFit/>
          </a:bodyPr>
          <a:lstStyle/>
          <a:p>
            <a:pPr indent="-85725" lvl="0" marL="85725" marR="0" rtl="0" algn="l">
              <a:lnSpc>
                <a:spcPct val="100000"/>
              </a:lnSpc>
              <a:spcBef>
                <a:spcPts val="0"/>
              </a:spcBef>
              <a:spcAft>
                <a:spcPts val="0"/>
              </a:spcAft>
              <a:buClr>
                <a:srgbClr val="000000"/>
              </a:buClr>
              <a:buSzPts val="800"/>
              <a:buFont typeface="Arial"/>
              <a:buChar char="•"/>
            </a:pPr>
            <a:r>
              <a:rPr b="0" i="0" lang="en-US" sz="800" u="none" cap="none" strike="noStrike">
                <a:solidFill>
                  <a:srgbClr val="000000"/>
                </a:solidFill>
                <a:latin typeface="Montserrat"/>
                <a:ea typeface="Montserrat"/>
                <a:cs typeface="Montserrat"/>
                <a:sym typeface="Montserrat"/>
              </a:rPr>
              <a:t>Coordinate and promote multisource integrated water observatory products</a:t>
            </a:r>
            <a:endParaRPr b="0" i="0" sz="825" u="none" cap="none" strike="noStrike">
              <a:solidFill>
                <a:srgbClr val="000000"/>
              </a:solidFill>
              <a:latin typeface="Montserrat"/>
              <a:ea typeface="Montserrat"/>
              <a:cs typeface="Montserrat"/>
              <a:sym typeface="Montserrat"/>
            </a:endParaRPr>
          </a:p>
          <a:p>
            <a:pPr indent="-85725" lvl="0" marL="85725" marR="0" rtl="0" algn="l">
              <a:lnSpc>
                <a:spcPct val="100000"/>
              </a:lnSpc>
              <a:spcBef>
                <a:spcPts val="225"/>
              </a:spcBef>
              <a:spcAft>
                <a:spcPts val="0"/>
              </a:spcAft>
              <a:buClr>
                <a:srgbClr val="000000"/>
              </a:buClr>
              <a:buSzPts val="800"/>
              <a:buFont typeface="Arial"/>
              <a:buChar char="•"/>
            </a:pPr>
            <a:r>
              <a:rPr b="0" i="0" lang="en-US" sz="800" u="none" cap="none" strike="noStrike">
                <a:solidFill>
                  <a:srgbClr val="000000"/>
                </a:solidFill>
                <a:latin typeface="Montserrat"/>
                <a:ea typeface="Montserrat"/>
                <a:cs typeface="Montserrat"/>
                <a:sym typeface="Montserrat"/>
              </a:rPr>
              <a:t>Develop guidelines on integrating multiplatform &amp; multispectral sensing to derive water variables.</a:t>
            </a:r>
            <a:endParaRPr/>
          </a:p>
        </p:txBody>
      </p:sp>
      <p:sp>
        <p:nvSpPr>
          <p:cNvPr id="154" name="Google Shape;154;p13"/>
          <p:cNvSpPr txBox="1"/>
          <p:nvPr/>
        </p:nvSpPr>
        <p:spPr>
          <a:xfrm>
            <a:off x="5464246" y="2969517"/>
            <a:ext cx="2648261" cy="338554"/>
          </a:xfrm>
          <a:prstGeom prst="rect">
            <a:avLst/>
          </a:prstGeom>
          <a:noFill/>
          <a:ln>
            <a:noFill/>
          </a:ln>
        </p:spPr>
        <p:txBody>
          <a:bodyPr anchorCtr="0" anchor="t" bIns="45700" lIns="91425" spcFirstLastPara="1" rIns="91425" wrap="square" tIns="45700">
            <a:spAutoFit/>
          </a:bodyPr>
          <a:lstStyle/>
          <a:p>
            <a:pPr indent="-85725" lvl="0" marL="85725" marR="0" rtl="0" algn="l">
              <a:lnSpc>
                <a:spcPct val="100000"/>
              </a:lnSpc>
              <a:spcBef>
                <a:spcPts val="0"/>
              </a:spcBef>
              <a:spcAft>
                <a:spcPts val="0"/>
              </a:spcAft>
              <a:buClr>
                <a:srgbClr val="000000"/>
              </a:buClr>
              <a:buSzPts val="800"/>
              <a:buFont typeface="Arial"/>
              <a:buChar char="•"/>
            </a:pPr>
            <a:r>
              <a:rPr b="0" i="0" lang="en-US" sz="800" u="none" cap="none" strike="noStrike">
                <a:solidFill>
                  <a:srgbClr val="000000"/>
                </a:solidFill>
                <a:latin typeface="Montserrat"/>
                <a:ea typeface="Montserrat"/>
                <a:cs typeface="Montserrat"/>
                <a:sym typeface="Montserrat"/>
              </a:rPr>
              <a:t>Enhance interoperability of multisource integrated water products</a:t>
            </a:r>
            <a:endParaRPr b="0" i="0" sz="1050" u="none" cap="none" strike="noStrike">
              <a:solidFill>
                <a:srgbClr val="000000"/>
              </a:solidFill>
              <a:latin typeface="Arial"/>
              <a:ea typeface="Arial"/>
              <a:cs typeface="Arial"/>
              <a:sym typeface="Arial"/>
            </a:endParaRPr>
          </a:p>
        </p:txBody>
      </p:sp>
      <p:sp>
        <p:nvSpPr>
          <p:cNvPr id="155" name="Google Shape;155;p13"/>
          <p:cNvSpPr txBox="1"/>
          <p:nvPr/>
        </p:nvSpPr>
        <p:spPr>
          <a:xfrm>
            <a:off x="5466817" y="3622293"/>
            <a:ext cx="2558227" cy="461665"/>
          </a:xfrm>
          <a:prstGeom prst="rect">
            <a:avLst/>
          </a:prstGeom>
          <a:noFill/>
          <a:ln>
            <a:noFill/>
          </a:ln>
        </p:spPr>
        <p:txBody>
          <a:bodyPr anchorCtr="0" anchor="t" bIns="45700" lIns="91425" spcFirstLastPara="1" rIns="91425" wrap="square" tIns="45700">
            <a:spAutoFit/>
          </a:bodyPr>
          <a:lstStyle/>
          <a:p>
            <a:pPr indent="-85725" lvl="0" marL="85725" marR="0" rtl="0" algn="l">
              <a:lnSpc>
                <a:spcPct val="100000"/>
              </a:lnSpc>
              <a:spcBef>
                <a:spcPts val="0"/>
              </a:spcBef>
              <a:spcAft>
                <a:spcPts val="0"/>
              </a:spcAft>
              <a:buClr>
                <a:srgbClr val="000000"/>
              </a:buClr>
              <a:buSzPts val="800"/>
              <a:buFont typeface="Arial"/>
              <a:buChar char="•"/>
            </a:pPr>
            <a:r>
              <a:rPr b="0" i="0" lang="en-US" sz="800" u="none" cap="none" strike="noStrike">
                <a:solidFill>
                  <a:srgbClr val="000000"/>
                </a:solidFill>
                <a:latin typeface="Montserrat"/>
                <a:ea typeface="Montserrat"/>
                <a:cs typeface="Montserrat"/>
                <a:sym typeface="Montserrat"/>
              </a:rPr>
              <a:t>Develop guidelines and best practices on transition of EO data into actionable water solutions </a:t>
            </a:r>
            <a:endParaRPr b="0" i="0" sz="800" u="none" cap="none" strike="noStrike">
              <a:solidFill>
                <a:srgbClr val="000000"/>
              </a:solidFill>
              <a:latin typeface="Montserrat"/>
              <a:ea typeface="Montserrat"/>
              <a:cs typeface="Montserrat"/>
              <a:sym typeface="Montserrat"/>
            </a:endParaRPr>
          </a:p>
        </p:txBody>
      </p:sp>
      <p:sp>
        <p:nvSpPr>
          <p:cNvPr id="156" name="Google Shape;156;p13"/>
          <p:cNvSpPr txBox="1"/>
          <p:nvPr/>
        </p:nvSpPr>
        <p:spPr>
          <a:xfrm>
            <a:off x="5464522" y="4246548"/>
            <a:ext cx="2632574" cy="461665"/>
          </a:xfrm>
          <a:prstGeom prst="rect">
            <a:avLst/>
          </a:prstGeom>
          <a:noFill/>
          <a:ln>
            <a:noFill/>
          </a:ln>
        </p:spPr>
        <p:txBody>
          <a:bodyPr anchorCtr="0" anchor="t" bIns="45700" lIns="91425" spcFirstLastPara="1" rIns="91425" wrap="square" tIns="45700">
            <a:spAutoFit/>
          </a:bodyPr>
          <a:lstStyle/>
          <a:p>
            <a:pPr indent="-85725" lvl="0" marL="85725" marR="0" rtl="0" algn="l">
              <a:lnSpc>
                <a:spcPct val="100000"/>
              </a:lnSpc>
              <a:spcBef>
                <a:spcPts val="0"/>
              </a:spcBef>
              <a:spcAft>
                <a:spcPts val="0"/>
              </a:spcAft>
              <a:buClr>
                <a:srgbClr val="000000"/>
              </a:buClr>
              <a:buSzPts val="800"/>
              <a:buFont typeface="Arial"/>
              <a:buChar char="•"/>
            </a:pPr>
            <a:r>
              <a:rPr b="0" i="0" lang="en-US" sz="800" u="none" cap="none" strike="noStrike">
                <a:solidFill>
                  <a:srgbClr val="000000"/>
                </a:solidFill>
                <a:latin typeface="Montserrat"/>
                <a:ea typeface="Montserrat"/>
                <a:cs typeface="Montserrat"/>
                <a:sym typeface="Montserrat"/>
              </a:rPr>
              <a:t>Assess the socio-economic benefits of EO-based water variables (e.g., through use cases) for specific regions, sectors, and challenges</a:t>
            </a:r>
            <a:endParaRPr b="0" i="0" sz="825" u="none" cap="none" strike="noStrike">
              <a:solidFill>
                <a:srgbClr val="000000"/>
              </a:solidFill>
              <a:latin typeface="Montserrat"/>
              <a:ea typeface="Montserrat"/>
              <a:cs typeface="Montserrat"/>
              <a:sym typeface="Montserrat"/>
            </a:endParaRPr>
          </a:p>
        </p:txBody>
      </p:sp>
      <p:sp>
        <p:nvSpPr>
          <p:cNvPr id="157" name="Google Shape;157;p13"/>
          <p:cNvSpPr txBox="1"/>
          <p:nvPr/>
        </p:nvSpPr>
        <p:spPr>
          <a:xfrm>
            <a:off x="116997" y="161685"/>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b="0" i="0" lang="en-US" sz="3200" u="none" cap="none" strike="noStrike">
                <a:solidFill>
                  <a:schemeClr val="lt1"/>
                </a:solidFill>
                <a:latin typeface="Montserrat Medium"/>
                <a:ea typeface="Montserrat Medium"/>
                <a:cs typeface="Montserrat Medium"/>
                <a:sym typeface="Montserrat Medium"/>
              </a:rPr>
              <a:t>Priority 1: Deliverables Timeline</a:t>
            </a:r>
            <a:endParaRPr/>
          </a:p>
        </p:txBody>
      </p:sp>
      <p:sp>
        <p:nvSpPr>
          <p:cNvPr id="158" name="Google Shape;158;p13"/>
          <p:cNvSpPr txBox="1"/>
          <p:nvPr/>
        </p:nvSpPr>
        <p:spPr>
          <a:xfrm>
            <a:off x="2941736" y="4240336"/>
            <a:ext cx="2394352" cy="466813"/>
          </a:xfrm>
          <a:prstGeom prst="rect">
            <a:avLst/>
          </a:prstGeom>
          <a:noFill/>
          <a:ln>
            <a:noFill/>
          </a:ln>
        </p:spPr>
        <p:txBody>
          <a:bodyPr anchorCtr="0" anchor="t" bIns="45700" lIns="91425" spcFirstLastPara="1" rIns="91425" wrap="square" tIns="45700">
            <a:spAutoFit/>
          </a:bodyPr>
          <a:lstStyle/>
          <a:p>
            <a:pPr indent="-85725" lvl="0" marL="85725" marR="0" rtl="0" algn="l">
              <a:lnSpc>
                <a:spcPct val="100000"/>
              </a:lnSpc>
              <a:spcBef>
                <a:spcPts val="0"/>
              </a:spcBef>
              <a:spcAft>
                <a:spcPts val="0"/>
              </a:spcAft>
              <a:buClr>
                <a:srgbClr val="000000"/>
              </a:buClr>
              <a:buSzPts val="800"/>
              <a:buFont typeface="Arial"/>
              <a:buChar char="•"/>
            </a:pPr>
            <a:r>
              <a:rPr b="0" i="0" lang="en-US" sz="800" u="none" cap="none" strike="noStrike">
                <a:solidFill>
                  <a:srgbClr val="000000"/>
                </a:solidFill>
                <a:latin typeface="Montserrat"/>
                <a:ea typeface="Montserrat"/>
                <a:cs typeface="Montserrat"/>
                <a:sym typeface="Montserrat"/>
              </a:rPr>
              <a:t>Impact assessment of existing CEOS activities related to water and resilience (with Priority 2)</a:t>
            </a:r>
            <a:endParaRPr b="0" i="0" sz="800" u="none" cap="none" strike="noStrike">
              <a:solidFill>
                <a:srgbClr val="000000"/>
              </a:solidFill>
              <a:latin typeface="Montserrat"/>
              <a:ea typeface="Montserrat"/>
              <a:cs typeface="Montserrat"/>
              <a:sym typeface="Montserrat"/>
            </a:endParaRPr>
          </a:p>
        </p:txBody>
      </p:sp>
      <p:cxnSp>
        <p:nvCxnSpPr>
          <p:cNvPr id="159" name="Google Shape;159;p13"/>
          <p:cNvCxnSpPr/>
          <p:nvPr/>
        </p:nvCxnSpPr>
        <p:spPr>
          <a:xfrm>
            <a:off x="5343085" y="2089052"/>
            <a:ext cx="33410" cy="2565596"/>
          </a:xfrm>
          <a:prstGeom prst="straightConnector1">
            <a:avLst/>
          </a:prstGeom>
          <a:noFill/>
          <a:ln cap="flat" cmpd="sng" w="57150">
            <a:solidFill>
              <a:schemeClr val="lt1"/>
            </a:solidFill>
            <a:prstDash val="solid"/>
            <a:round/>
            <a:headEnd len="sm" w="sm" type="none"/>
            <a:tailEnd len="sm" w="sm"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4"/>
          <p:cNvSpPr txBox="1"/>
          <p:nvPr>
            <p:ph idx="1" type="body"/>
          </p:nvPr>
        </p:nvSpPr>
        <p:spPr>
          <a:xfrm>
            <a:off x="131341" y="985023"/>
            <a:ext cx="8827440" cy="3497100"/>
          </a:xfrm>
          <a:prstGeom prst="rect">
            <a:avLst/>
          </a:prstGeom>
          <a:noFill/>
          <a:ln>
            <a:noFill/>
          </a:ln>
        </p:spPr>
        <p:txBody>
          <a:bodyPr anchorCtr="0" anchor="t" bIns="34275" lIns="68575" spcFirstLastPara="1" rIns="68575" wrap="square" tIns="34275">
            <a:noAutofit/>
          </a:bodyPr>
          <a:lstStyle/>
          <a:p>
            <a:pPr indent="-361950" lvl="0" marL="457200" marR="0" rtl="0" algn="l">
              <a:lnSpc>
                <a:spcPct val="150000"/>
              </a:lnSpc>
              <a:spcBef>
                <a:spcPts val="800"/>
              </a:spcBef>
              <a:spcAft>
                <a:spcPts val="0"/>
              </a:spcAft>
              <a:buClr>
                <a:schemeClr val="dk1"/>
              </a:buClr>
              <a:buSzPts val="2100"/>
              <a:buFont typeface="Montserrat"/>
              <a:buChar char="❖"/>
            </a:pPr>
            <a:r>
              <a:rPr lang="en-US" sz="1600"/>
              <a:t>Develop a Water Planet 2-pager to summarize intent and invite CEOS member participation.</a:t>
            </a:r>
            <a:endParaRPr/>
          </a:p>
          <a:p>
            <a:pPr indent="-361950" lvl="0" marL="457200" marR="0" rtl="0" algn="l">
              <a:lnSpc>
                <a:spcPct val="150000"/>
              </a:lnSpc>
              <a:spcBef>
                <a:spcPts val="800"/>
              </a:spcBef>
              <a:spcAft>
                <a:spcPts val="0"/>
              </a:spcAft>
              <a:buClr>
                <a:schemeClr val="dk1"/>
              </a:buClr>
              <a:buSzPts val="2100"/>
              <a:buFont typeface="Montserrat"/>
              <a:buChar char="❖"/>
            </a:pPr>
            <a:r>
              <a:rPr lang="en-US" sz="1600"/>
              <a:t>Catalog ongoing opportunities and identify new activities to coordinate efforts across agencies and CEOS WG/VCs to strengthen implementation of Water Planet via an impact assessment questionnaire in coordination with Priority 2 Team.</a:t>
            </a:r>
            <a:endParaRPr/>
          </a:p>
          <a:p>
            <a:pPr indent="-361950" lvl="0" marL="457200" marR="0" rtl="0" algn="l">
              <a:lnSpc>
                <a:spcPct val="150000"/>
              </a:lnSpc>
              <a:spcBef>
                <a:spcPts val="800"/>
              </a:spcBef>
              <a:spcAft>
                <a:spcPts val="0"/>
              </a:spcAft>
              <a:buClr>
                <a:schemeClr val="dk1"/>
              </a:buClr>
              <a:buSzPts val="2100"/>
              <a:buFont typeface="Montserrat"/>
              <a:buChar char="❖"/>
            </a:pPr>
            <a:r>
              <a:rPr lang="en-US" sz="1600"/>
              <a:t>Create, disseminate, and kick-off Water Planet Roadmap.</a:t>
            </a:r>
            <a:endParaRPr/>
          </a:p>
          <a:p>
            <a:pPr indent="-361950" lvl="0" marL="457200" marR="0" rtl="0" algn="l">
              <a:lnSpc>
                <a:spcPct val="150000"/>
              </a:lnSpc>
              <a:spcBef>
                <a:spcPts val="800"/>
              </a:spcBef>
              <a:spcAft>
                <a:spcPts val="0"/>
              </a:spcAft>
              <a:buClr>
                <a:schemeClr val="dk1"/>
              </a:buClr>
              <a:buSzPts val="2100"/>
              <a:buFont typeface="Montserrat"/>
              <a:buChar char="❖"/>
            </a:pPr>
            <a:r>
              <a:rPr lang="en-US" sz="1600"/>
              <a:t>Prepare SIT-41 Water Planet activities &amp; Water Quality Workshop in coordination with the CEOS Chair.</a:t>
            </a:r>
            <a:endParaRPr/>
          </a:p>
        </p:txBody>
      </p:sp>
      <p:sp>
        <p:nvSpPr>
          <p:cNvPr id="165" name="Google Shape;165;p14"/>
          <p:cNvSpPr txBox="1"/>
          <p:nvPr>
            <p:ph type="title"/>
          </p:nvPr>
        </p:nvSpPr>
        <p:spPr>
          <a:xfrm>
            <a:off x="132036" y="19545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US"/>
              <a:t>Priority 1: Initial Steps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15"/>
          <p:cNvSpPr txBox="1"/>
          <p:nvPr>
            <p:ph type="title"/>
          </p:nvPr>
        </p:nvSpPr>
        <p:spPr>
          <a:xfrm>
            <a:off x="132035" y="-90297"/>
            <a:ext cx="4617900" cy="2979600"/>
          </a:xfrm>
          <a:prstGeom prst="rect">
            <a:avLst/>
          </a:prstGeom>
          <a:noFill/>
          <a:ln>
            <a:noFill/>
          </a:ln>
        </p:spPr>
        <p:txBody>
          <a:bodyPr anchorCtr="0" anchor="t" bIns="34275" lIns="68575" spcFirstLastPara="1" rIns="68575" wrap="square" tIns="34275">
            <a:noAutofit/>
          </a:bodyPr>
          <a:lstStyle/>
          <a:p>
            <a:pPr indent="0" lvl="0" marL="0" rtl="0" algn="l">
              <a:lnSpc>
                <a:spcPct val="150000"/>
              </a:lnSpc>
              <a:spcBef>
                <a:spcPts val="800"/>
              </a:spcBef>
              <a:spcAft>
                <a:spcPts val="0"/>
              </a:spcAft>
              <a:buSzPts val="6000"/>
              <a:buNone/>
            </a:pPr>
            <a:r>
              <a:rPr b="1" lang="en-US" sz="4000">
                <a:solidFill>
                  <a:schemeClr val="lt1"/>
                </a:solidFill>
                <a:latin typeface="Montserrat"/>
                <a:ea typeface="Montserrat"/>
                <a:cs typeface="Montserrat"/>
                <a:sym typeface="Montserrat"/>
              </a:rPr>
              <a:t>Priority 2: </a:t>
            </a:r>
            <a:br>
              <a:rPr b="1" lang="en-US" sz="4000">
                <a:solidFill>
                  <a:schemeClr val="lt1"/>
                </a:solidFill>
                <a:latin typeface="Montserrat"/>
                <a:ea typeface="Montserrat"/>
                <a:cs typeface="Montserrat"/>
                <a:sym typeface="Montserrat"/>
              </a:rPr>
            </a:br>
            <a:r>
              <a:rPr b="1" lang="en-US" sz="4000">
                <a:solidFill>
                  <a:schemeClr val="lt1"/>
                </a:solidFill>
                <a:latin typeface="Montserrat"/>
                <a:ea typeface="Montserrat"/>
                <a:cs typeface="Montserrat"/>
                <a:sym typeface="Montserrat"/>
              </a:rPr>
              <a:t>Connected Data for Community Resilience </a:t>
            </a:r>
            <a:endParaRPr/>
          </a:p>
          <a:p>
            <a:pPr indent="0" lvl="0" marL="0" marR="0" rtl="0" algn="l">
              <a:lnSpc>
                <a:spcPct val="90000"/>
              </a:lnSpc>
              <a:spcBef>
                <a:spcPts val="0"/>
              </a:spcBef>
              <a:spcAft>
                <a:spcPts val="0"/>
              </a:spcAft>
              <a:buClr>
                <a:schemeClr val="lt1"/>
              </a:buClr>
              <a:buSzPts val="6000"/>
              <a:buFont typeface="Montserrat Medium"/>
              <a:buNone/>
            </a:pPr>
            <a:r>
              <a:t/>
            </a:r>
            <a:endParaRPr/>
          </a:p>
        </p:txBody>
      </p:sp>
      <p:sp>
        <p:nvSpPr>
          <p:cNvPr id="171" name="Google Shape;171;p15"/>
          <p:cNvSpPr txBox="1"/>
          <p:nvPr/>
        </p:nvSpPr>
        <p:spPr>
          <a:xfrm>
            <a:off x="6305035" y="3815663"/>
            <a:ext cx="2743200" cy="1242776"/>
          </a:xfrm>
          <a:prstGeom prst="rect">
            <a:avLst/>
          </a:prstGeom>
          <a:noFill/>
          <a:ln>
            <a:noFill/>
          </a:ln>
        </p:spPr>
        <p:txBody>
          <a:bodyPr anchorCtr="0" anchor="t" bIns="45700" lIns="91425" spcFirstLastPara="1" rIns="91425" wrap="square" tIns="45700">
            <a:spAutoFit/>
          </a:bodyPr>
          <a:lstStyle/>
          <a:p>
            <a:pPr indent="0" lvl="0" marL="0" marR="0" rtl="0" algn="r">
              <a:lnSpc>
                <a:spcPct val="160714"/>
              </a:lnSpc>
              <a:spcBef>
                <a:spcPts val="0"/>
              </a:spcBef>
              <a:spcAft>
                <a:spcPts val="0"/>
              </a:spcAft>
              <a:buNone/>
            </a:pPr>
            <a:r>
              <a:rPr b="1" i="0" lang="en-US" sz="1400" u="none" cap="none" strike="noStrike">
                <a:solidFill>
                  <a:srgbClr val="33445F"/>
                </a:solidFill>
                <a:latin typeface="Montserrat"/>
                <a:ea typeface="Montserrat"/>
                <a:cs typeface="Montserrat"/>
                <a:sym typeface="Montserrat"/>
              </a:rPr>
              <a:t>Eleanor Pierel</a:t>
            </a:r>
            <a:endParaRPr b="0" i="0" sz="1400" u="none" cap="none" strike="noStrike">
              <a:solidFill>
                <a:srgbClr val="000000"/>
              </a:solidFill>
              <a:latin typeface="Montserrat"/>
              <a:ea typeface="Montserrat"/>
              <a:cs typeface="Montserrat"/>
              <a:sym typeface="Montserrat"/>
            </a:endParaRPr>
          </a:p>
          <a:p>
            <a:pPr indent="0" lvl="0" marL="0" marR="0" rtl="0" algn="r">
              <a:lnSpc>
                <a:spcPct val="160714"/>
              </a:lnSpc>
              <a:spcBef>
                <a:spcPts val="0"/>
              </a:spcBef>
              <a:spcAft>
                <a:spcPts val="0"/>
              </a:spcAft>
              <a:buNone/>
            </a:pPr>
            <a:r>
              <a:rPr b="1" i="0" lang="en-US" sz="1400" u="none" cap="none" strike="noStrike">
                <a:solidFill>
                  <a:srgbClr val="33445F"/>
                </a:solidFill>
                <a:latin typeface="Montserrat"/>
                <a:ea typeface="Montserrat"/>
                <a:cs typeface="Montserrat"/>
                <a:sym typeface="Montserrat"/>
              </a:rPr>
              <a:t>39th CEOS Plenary</a:t>
            </a:r>
            <a:r>
              <a:rPr b="0" i="0" lang="en-US" sz="1400" u="none" cap="none" strike="noStrike">
                <a:solidFill>
                  <a:srgbClr val="000000"/>
                </a:solidFill>
                <a:latin typeface="Montserrat"/>
                <a:ea typeface="Montserrat"/>
                <a:cs typeface="Montserrat"/>
                <a:sym typeface="Montserrat"/>
              </a:rPr>
              <a:t>​</a:t>
            </a:r>
            <a:endParaRPr/>
          </a:p>
          <a:p>
            <a:pPr indent="0" lvl="0" marL="0" marR="0" rtl="0" algn="r">
              <a:lnSpc>
                <a:spcPct val="160714"/>
              </a:lnSpc>
              <a:spcBef>
                <a:spcPts val="0"/>
              </a:spcBef>
              <a:spcAft>
                <a:spcPts val="0"/>
              </a:spcAft>
              <a:buNone/>
            </a:pPr>
            <a:r>
              <a:rPr b="1" i="0" lang="en-US" sz="1400" u="none" cap="none" strike="noStrike">
                <a:solidFill>
                  <a:srgbClr val="33445F"/>
                </a:solidFill>
                <a:latin typeface="Montserrat"/>
                <a:ea typeface="Montserrat"/>
                <a:cs typeface="Montserrat"/>
                <a:sym typeface="Montserrat"/>
              </a:rPr>
              <a:t>Bath, United Kingdom</a:t>
            </a:r>
            <a:r>
              <a:rPr b="0" i="0" lang="en-US" sz="1400" u="none" cap="none" strike="noStrike">
                <a:solidFill>
                  <a:srgbClr val="000000"/>
                </a:solidFill>
                <a:latin typeface="Montserrat"/>
                <a:ea typeface="Montserrat"/>
                <a:cs typeface="Montserrat"/>
                <a:sym typeface="Montserrat"/>
              </a:rPr>
              <a:t>​</a:t>
            </a:r>
            <a:endParaRPr/>
          </a:p>
          <a:p>
            <a:pPr indent="0" lvl="0" marL="0" marR="0" rtl="0" algn="r">
              <a:lnSpc>
                <a:spcPct val="160714"/>
              </a:lnSpc>
              <a:spcBef>
                <a:spcPts val="0"/>
              </a:spcBef>
              <a:spcAft>
                <a:spcPts val="0"/>
              </a:spcAft>
              <a:buNone/>
            </a:pPr>
            <a:r>
              <a:rPr b="1" i="0" lang="en-US" sz="1400" u="none" cap="none" strike="noStrike">
                <a:solidFill>
                  <a:srgbClr val="33445F"/>
                </a:solidFill>
                <a:latin typeface="Montserrat"/>
                <a:ea typeface="Montserrat"/>
                <a:cs typeface="Montserrat"/>
                <a:sym typeface="Montserrat"/>
              </a:rPr>
              <a:t>4th - 6th November, 2025</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16"/>
          <p:cNvSpPr txBox="1"/>
          <p:nvPr>
            <p:ph type="title"/>
          </p:nvPr>
        </p:nvSpPr>
        <p:spPr>
          <a:xfrm>
            <a:off x="63230" y="194553"/>
            <a:ext cx="8261131" cy="561114"/>
          </a:xfrm>
          <a:prstGeom prst="rect">
            <a:avLst/>
          </a:prstGeom>
          <a:noFill/>
          <a:ln>
            <a:noFill/>
          </a:ln>
        </p:spPr>
        <p:txBody>
          <a:bodyPr anchorCtr="0" anchor="t" bIns="34275" lIns="68550" spcFirstLastPara="1" rIns="68550" wrap="square" tIns="34275">
            <a:noAutofit/>
          </a:bodyPr>
          <a:lstStyle/>
          <a:p>
            <a:pPr indent="0" lvl="0" marL="0" marR="0" rtl="0" algn="l">
              <a:lnSpc>
                <a:spcPct val="90000"/>
              </a:lnSpc>
              <a:spcBef>
                <a:spcPts val="0"/>
              </a:spcBef>
              <a:spcAft>
                <a:spcPts val="0"/>
              </a:spcAft>
              <a:buClr>
                <a:schemeClr val="lt1"/>
              </a:buClr>
              <a:buSzPts val="4400"/>
              <a:buFont typeface="Montserrat"/>
              <a:buNone/>
            </a:pPr>
            <a:r>
              <a:rPr b="0" i="0" lang="en-US" sz="2700" u="none" cap="none" strike="noStrike">
                <a:solidFill>
                  <a:schemeClr val="lt1"/>
                </a:solidFill>
                <a:latin typeface="Montserrat Medium"/>
                <a:ea typeface="Montserrat Medium"/>
                <a:cs typeface="Montserrat Medium"/>
                <a:sym typeface="Montserrat Medium"/>
              </a:rPr>
              <a:t>Proposed NASA SIT Chair Priorities</a:t>
            </a:r>
            <a:endParaRPr b="0" i="0" sz="1050" u="none" cap="none" strike="noStrike">
              <a:solidFill>
                <a:schemeClr val="lt1"/>
              </a:solidFill>
              <a:latin typeface="Montserrat Medium"/>
              <a:ea typeface="Montserrat Medium"/>
              <a:cs typeface="Montserrat Medium"/>
              <a:sym typeface="Montserrat Medium"/>
            </a:endParaRPr>
          </a:p>
        </p:txBody>
      </p:sp>
      <p:sp>
        <p:nvSpPr>
          <p:cNvPr id="177" name="Google Shape;177;p16"/>
          <p:cNvSpPr txBox="1"/>
          <p:nvPr>
            <p:ph idx="1" type="body"/>
          </p:nvPr>
        </p:nvSpPr>
        <p:spPr>
          <a:xfrm>
            <a:off x="64692" y="820725"/>
            <a:ext cx="8621700" cy="3497100"/>
          </a:xfrm>
          <a:prstGeom prst="rect">
            <a:avLst/>
          </a:prstGeom>
          <a:noFill/>
          <a:ln>
            <a:noFill/>
          </a:ln>
        </p:spPr>
        <p:txBody>
          <a:bodyPr anchorCtr="0" anchor="t" bIns="34275" lIns="68575" spcFirstLastPara="1" rIns="68575" wrap="square" tIns="34275">
            <a:noAutofit/>
          </a:bodyPr>
          <a:lstStyle/>
          <a:p>
            <a:pPr indent="-361950" lvl="0" marL="457200" marR="0" rtl="0" algn="l">
              <a:lnSpc>
                <a:spcPct val="150000"/>
              </a:lnSpc>
              <a:spcBef>
                <a:spcPts val="800"/>
              </a:spcBef>
              <a:spcAft>
                <a:spcPts val="0"/>
              </a:spcAft>
              <a:buClr>
                <a:schemeClr val="dk1"/>
              </a:buClr>
              <a:buSzPts val="2100"/>
              <a:buFont typeface="Montserrat"/>
              <a:buChar char="❖"/>
            </a:pPr>
            <a:r>
              <a:rPr b="1" lang="en-US">
                <a:solidFill>
                  <a:srgbClr val="BFBFBF"/>
                </a:solidFill>
              </a:rPr>
              <a:t>Priority 1: Water Planet- Seeing Earth's Water from Space</a:t>
            </a:r>
            <a:endParaRPr/>
          </a:p>
          <a:p>
            <a:pPr indent="-342900" lvl="1" marL="914400" rtl="0" algn="l">
              <a:lnSpc>
                <a:spcPct val="150000"/>
              </a:lnSpc>
              <a:spcBef>
                <a:spcPts val="400"/>
              </a:spcBef>
              <a:spcAft>
                <a:spcPts val="0"/>
              </a:spcAft>
              <a:buSzPts val="2100"/>
              <a:buChar char="▪"/>
            </a:pPr>
            <a:r>
              <a:rPr lang="en-US" sz="1400">
                <a:solidFill>
                  <a:srgbClr val="BFBFBF"/>
                </a:solidFill>
              </a:rPr>
              <a:t>Advance understanding of Earth's water cycle by monitoring terrestrial waters, coastal regions, and oceans from space. Transform this knowledge to actionable insights to enhance water use efficiency, improve water quality, and enhance resilience to water-related hazards such as droughts, floods, and storms. </a:t>
            </a:r>
            <a:endParaRPr/>
          </a:p>
          <a:p>
            <a:pPr indent="-361950" lvl="0" marL="457200" marR="0" rtl="0" algn="l">
              <a:lnSpc>
                <a:spcPct val="150000"/>
              </a:lnSpc>
              <a:spcBef>
                <a:spcPts val="800"/>
              </a:spcBef>
              <a:spcAft>
                <a:spcPts val="0"/>
              </a:spcAft>
              <a:buClr>
                <a:schemeClr val="dk1"/>
              </a:buClr>
              <a:buSzPts val="2100"/>
              <a:buFont typeface="Montserrat"/>
              <a:buChar char="❖"/>
            </a:pPr>
            <a:r>
              <a:rPr b="1" lang="en-US" sz="2000">
                <a:solidFill>
                  <a:srgbClr val="A6CE37"/>
                </a:solidFill>
              </a:rPr>
              <a:t>Priority 2: Connected Data for Community Resilience</a:t>
            </a:r>
            <a:endParaRPr sz="2000">
              <a:solidFill>
                <a:srgbClr val="A6CE37"/>
              </a:solidFill>
            </a:endParaRPr>
          </a:p>
          <a:p>
            <a:pPr indent="-342900" lvl="1" marL="914400" rtl="0" algn="l">
              <a:lnSpc>
                <a:spcPct val="150000"/>
              </a:lnSpc>
              <a:spcBef>
                <a:spcPts val="400"/>
              </a:spcBef>
              <a:spcAft>
                <a:spcPts val="0"/>
              </a:spcAft>
              <a:buSzPts val="2100"/>
              <a:buChar char="▪"/>
            </a:pPr>
            <a:r>
              <a:rPr lang="en-US" sz="1300">
                <a:solidFill>
                  <a:srgbClr val="242424"/>
                </a:solidFill>
              </a:rPr>
              <a:t>Advance community-level resilience by leveraging CEOS disaster risk reduction successes and partnerships to enhance cross-collaboration, data interoperability, and actionable information.  </a:t>
            </a:r>
            <a:endParaRPr sz="1300"/>
          </a:p>
          <a:p>
            <a:pPr indent="-228600" lvl="0" marL="457200" marR="0" rtl="0" algn="l">
              <a:lnSpc>
                <a:spcPct val="150000"/>
              </a:lnSpc>
              <a:spcBef>
                <a:spcPts val="800"/>
              </a:spcBef>
              <a:spcAft>
                <a:spcPts val="0"/>
              </a:spcAft>
              <a:buClr>
                <a:schemeClr val="dk1"/>
              </a:buClr>
              <a:buSzPts val="2100"/>
              <a:buFont typeface="Montserrat"/>
              <a:buNone/>
            </a:pPr>
            <a:r>
              <a:t/>
            </a:r>
            <a:endParaRPr>
              <a:solidFill>
                <a:srgbClr val="00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17"/>
          <p:cNvSpPr txBox="1"/>
          <p:nvPr>
            <p:ph type="title"/>
          </p:nvPr>
        </p:nvSpPr>
        <p:spPr>
          <a:xfrm>
            <a:off x="34048" y="184825"/>
            <a:ext cx="6785042" cy="561114"/>
          </a:xfrm>
          <a:prstGeom prst="rect">
            <a:avLst/>
          </a:prstGeom>
          <a:noFill/>
          <a:ln>
            <a:noFill/>
          </a:ln>
        </p:spPr>
        <p:txBody>
          <a:bodyPr anchorCtr="0" anchor="t" bIns="34275" lIns="68550" spcFirstLastPara="1" rIns="68550" wrap="square" tIns="34275">
            <a:noAutofit/>
          </a:bodyPr>
          <a:lstStyle/>
          <a:p>
            <a:pPr indent="0" lvl="0" marL="0" marR="0" rtl="0" algn="l">
              <a:lnSpc>
                <a:spcPct val="90000"/>
              </a:lnSpc>
              <a:spcBef>
                <a:spcPts val="0"/>
              </a:spcBef>
              <a:spcAft>
                <a:spcPts val="0"/>
              </a:spcAft>
              <a:buClr>
                <a:schemeClr val="lt1"/>
              </a:buClr>
              <a:buSzPts val="4400"/>
              <a:buFont typeface="Montserrat"/>
              <a:buNone/>
            </a:pPr>
            <a:r>
              <a:rPr b="0" i="0" lang="en-US" sz="2700" u="none" cap="none" strike="noStrike">
                <a:solidFill>
                  <a:schemeClr val="lt1"/>
                </a:solidFill>
                <a:latin typeface="Montserrat Medium"/>
                <a:ea typeface="Montserrat Medium"/>
                <a:cs typeface="Montserrat Medium"/>
                <a:sym typeface="Montserrat Medium"/>
              </a:rPr>
              <a:t>SIT Chair Priority 2</a:t>
            </a:r>
            <a:endParaRPr b="0" i="0" sz="1050" u="none" cap="none" strike="noStrike">
              <a:solidFill>
                <a:schemeClr val="lt1"/>
              </a:solidFill>
              <a:latin typeface="Montserrat Medium"/>
              <a:ea typeface="Montserrat Medium"/>
              <a:cs typeface="Montserrat Medium"/>
              <a:sym typeface="Montserrat Medium"/>
            </a:endParaRPr>
          </a:p>
        </p:txBody>
      </p:sp>
      <p:sp>
        <p:nvSpPr>
          <p:cNvPr id="183" name="Google Shape;183;p17"/>
          <p:cNvSpPr/>
          <p:nvPr/>
        </p:nvSpPr>
        <p:spPr>
          <a:xfrm>
            <a:off x="350444" y="744941"/>
            <a:ext cx="8245473" cy="3453117"/>
          </a:xfrm>
          <a:prstGeom prst="rect">
            <a:avLst/>
          </a:prstGeom>
          <a:noFill/>
          <a:ln>
            <a:noFill/>
          </a:ln>
        </p:spPr>
        <p:txBody>
          <a:bodyPr anchorCtr="0" anchor="t" bIns="25700" lIns="51425" spcFirstLastPara="1" rIns="51425" wrap="square" tIns="25700">
            <a:noAutofit/>
          </a:bodyPr>
          <a:lstStyle/>
          <a:p>
            <a:pPr indent="0" lvl="0" marL="71120" marR="0" rtl="0" algn="l">
              <a:lnSpc>
                <a:spcPct val="100000"/>
              </a:lnSpc>
              <a:spcBef>
                <a:spcPts val="0"/>
              </a:spcBef>
              <a:spcAft>
                <a:spcPts val="0"/>
              </a:spcAft>
              <a:buClr>
                <a:srgbClr val="000000"/>
              </a:buClr>
              <a:buSzPts val="2400"/>
              <a:buFont typeface="Arial"/>
              <a:buNone/>
            </a:pPr>
            <a:r>
              <a:rPr b="1" i="0" lang="en-US" sz="2400" u="none" cap="none" strike="noStrike">
                <a:solidFill>
                  <a:srgbClr val="A6CE37"/>
                </a:solidFill>
                <a:latin typeface="Montserrat Medium"/>
                <a:ea typeface="Montserrat Medium"/>
                <a:cs typeface="Montserrat Medium"/>
                <a:sym typeface="Montserrat Medium"/>
              </a:rPr>
              <a:t>Connected Data for Community Resilience</a:t>
            </a:r>
            <a:endParaRPr b="0" i="0" sz="1800" u="none" cap="none" strike="noStrike">
              <a:solidFill>
                <a:schemeClr val="dk1"/>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Arial"/>
              <a:ea typeface="Arial"/>
              <a:cs typeface="Arial"/>
              <a:sym typeface="Arial"/>
            </a:endParaRPr>
          </a:p>
          <a:p>
            <a:pPr indent="0" lvl="0" marL="7112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4" name="Google Shape;184;p17"/>
          <p:cNvSpPr/>
          <p:nvPr/>
        </p:nvSpPr>
        <p:spPr>
          <a:xfrm>
            <a:off x="1525280" y="1685925"/>
            <a:ext cx="1991320" cy="3146425"/>
          </a:xfrm>
          <a:custGeom>
            <a:rect b="b" l="l" r="r" t="t"/>
            <a:pathLst>
              <a:path extrusionOk="0" h="4195233" w="2655093">
                <a:moveTo>
                  <a:pt x="0" y="265509"/>
                </a:moveTo>
                <a:cubicBezTo>
                  <a:pt x="0" y="118872"/>
                  <a:pt x="118872" y="0"/>
                  <a:pt x="265509" y="0"/>
                </a:cubicBezTo>
                <a:lnTo>
                  <a:pt x="2389584" y="0"/>
                </a:lnTo>
                <a:cubicBezTo>
                  <a:pt x="2536221" y="0"/>
                  <a:pt x="2655093" y="118872"/>
                  <a:pt x="2655093" y="265509"/>
                </a:cubicBezTo>
                <a:lnTo>
                  <a:pt x="2655093" y="3929724"/>
                </a:lnTo>
                <a:cubicBezTo>
                  <a:pt x="2655093" y="4076361"/>
                  <a:pt x="2536221" y="4195233"/>
                  <a:pt x="2389584" y="4195233"/>
                </a:cubicBezTo>
                <a:lnTo>
                  <a:pt x="265509" y="4195233"/>
                </a:lnTo>
                <a:cubicBezTo>
                  <a:pt x="118872" y="4195233"/>
                  <a:pt x="0" y="4076361"/>
                  <a:pt x="0" y="3929724"/>
                </a:cubicBezTo>
                <a:lnTo>
                  <a:pt x="0" y="265509"/>
                </a:lnTo>
                <a:close/>
              </a:path>
            </a:pathLst>
          </a:custGeom>
          <a:solidFill>
            <a:srgbClr val="32445F"/>
          </a:solidFill>
          <a:ln cap="flat" cmpd="sng" w="25400">
            <a:solidFill>
              <a:schemeClr val="lt1"/>
            </a:solidFill>
            <a:prstDash val="solid"/>
            <a:round/>
            <a:headEnd len="sm" w="sm" type="none"/>
            <a:tailEnd len="sm" w="sm" type="none"/>
          </a:ln>
        </p:spPr>
        <p:txBody>
          <a:bodyPr anchorCtr="0" anchor="ctr" bIns="730625" lIns="101325" spcFirstLastPara="1" rIns="101325" wrap="square" tIns="1359900">
            <a:noAutofit/>
          </a:bodyPr>
          <a:lstStyle/>
          <a:p>
            <a:pPr indent="0" lvl="0" marL="0" marR="0" rtl="0" algn="ctr">
              <a:lnSpc>
                <a:spcPct val="90000"/>
              </a:lnSpc>
              <a:spcBef>
                <a:spcPts val="0"/>
              </a:spcBef>
              <a:spcAft>
                <a:spcPts val="0"/>
              </a:spcAft>
              <a:buClr>
                <a:srgbClr val="000000"/>
              </a:buClr>
              <a:buSzPts val="1400"/>
              <a:buFont typeface="Arial"/>
              <a:buNone/>
            </a:pPr>
            <a:r>
              <a:rPr b="0" i="0" lang="en-US" sz="1400" u="none" cap="none" strike="noStrike">
                <a:solidFill>
                  <a:schemeClr val="lt1"/>
                </a:solidFill>
                <a:latin typeface="Montserrat"/>
                <a:ea typeface="Montserrat"/>
                <a:cs typeface="Montserrat"/>
                <a:sym typeface="Montserrat"/>
              </a:rPr>
              <a:t>Increasing extreme weather events and disasters demand enhanced support to community resilience</a:t>
            </a:r>
            <a:endParaRPr/>
          </a:p>
        </p:txBody>
      </p:sp>
      <p:sp>
        <p:nvSpPr>
          <p:cNvPr id="185" name="Google Shape;185;p17"/>
          <p:cNvSpPr/>
          <p:nvPr/>
        </p:nvSpPr>
        <p:spPr>
          <a:xfrm>
            <a:off x="1997060" y="1874710"/>
            <a:ext cx="1047759" cy="1047759"/>
          </a:xfrm>
          <a:prstGeom prst="ellipse">
            <a:avLst/>
          </a:prstGeom>
          <a:blipFill rotWithShape="1">
            <a:blip r:embed="rId3">
              <a:alphaModFix/>
            </a:blip>
            <a:stretch>
              <a:fillRect b="-14997" l="0" r="0" t="-14999"/>
            </a:stretch>
          </a:blipFill>
          <a:ln cap="flat" cmpd="sng" w="254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88" u="none" cap="none" strike="noStrike">
              <a:solidFill>
                <a:srgbClr val="000000"/>
              </a:solidFill>
              <a:latin typeface="Arial"/>
              <a:ea typeface="Arial"/>
              <a:cs typeface="Arial"/>
              <a:sym typeface="Arial"/>
            </a:endParaRPr>
          </a:p>
        </p:txBody>
      </p:sp>
      <p:sp>
        <p:nvSpPr>
          <p:cNvPr id="186" name="Google Shape;186;p17"/>
          <p:cNvSpPr/>
          <p:nvPr/>
        </p:nvSpPr>
        <p:spPr>
          <a:xfrm>
            <a:off x="3576340" y="1685925"/>
            <a:ext cx="1991320" cy="3146425"/>
          </a:xfrm>
          <a:custGeom>
            <a:rect b="b" l="l" r="r" t="t"/>
            <a:pathLst>
              <a:path extrusionOk="0" h="4195233" w="2655093">
                <a:moveTo>
                  <a:pt x="0" y="265509"/>
                </a:moveTo>
                <a:cubicBezTo>
                  <a:pt x="0" y="118872"/>
                  <a:pt x="118872" y="0"/>
                  <a:pt x="265509" y="0"/>
                </a:cubicBezTo>
                <a:lnTo>
                  <a:pt x="2389584" y="0"/>
                </a:lnTo>
                <a:cubicBezTo>
                  <a:pt x="2536221" y="0"/>
                  <a:pt x="2655093" y="118872"/>
                  <a:pt x="2655093" y="265509"/>
                </a:cubicBezTo>
                <a:lnTo>
                  <a:pt x="2655093" y="3929724"/>
                </a:lnTo>
                <a:cubicBezTo>
                  <a:pt x="2655093" y="4076361"/>
                  <a:pt x="2536221" y="4195233"/>
                  <a:pt x="2389584" y="4195233"/>
                </a:cubicBezTo>
                <a:lnTo>
                  <a:pt x="265509" y="4195233"/>
                </a:lnTo>
                <a:cubicBezTo>
                  <a:pt x="118872" y="4195233"/>
                  <a:pt x="0" y="4076361"/>
                  <a:pt x="0" y="3929724"/>
                </a:cubicBezTo>
                <a:lnTo>
                  <a:pt x="0" y="265509"/>
                </a:lnTo>
                <a:close/>
              </a:path>
            </a:pathLst>
          </a:custGeom>
          <a:solidFill>
            <a:srgbClr val="32445F"/>
          </a:solidFill>
          <a:ln cap="flat" cmpd="sng" w="25400">
            <a:solidFill>
              <a:schemeClr val="lt1"/>
            </a:solidFill>
            <a:prstDash val="solid"/>
            <a:round/>
            <a:headEnd len="sm" w="sm" type="none"/>
            <a:tailEnd len="sm" w="sm" type="none"/>
          </a:ln>
        </p:spPr>
        <p:txBody>
          <a:bodyPr anchorCtr="0" anchor="ctr" bIns="730625" lIns="101325" spcFirstLastPara="1" rIns="101325" wrap="square" tIns="1359900">
            <a:noAutofit/>
          </a:bodyPr>
          <a:lstStyle/>
          <a:p>
            <a:pPr indent="0" lvl="0" marL="0" marR="0" rtl="0" algn="ctr">
              <a:lnSpc>
                <a:spcPct val="90000"/>
              </a:lnSpc>
              <a:spcBef>
                <a:spcPts val="0"/>
              </a:spcBef>
              <a:spcAft>
                <a:spcPts val="0"/>
              </a:spcAft>
              <a:buClr>
                <a:srgbClr val="000000"/>
              </a:buClr>
              <a:buSzPts val="1400"/>
              <a:buFont typeface="Arial"/>
              <a:buNone/>
            </a:pPr>
            <a:r>
              <a:rPr b="0" i="0" lang="en-US" sz="1400" u="none" cap="none" strike="noStrike">
                <a:solidFill>
                  <a:schemeClr val="lt1"/>
                </a:solidFill>
                <a:latin typeface="Montserrat"/>
                <a:ea typeface="Montserrat"/>
                <a:cs typeface="Montserrat"/>
                <a:sym typeface="Montserrat"/>
              </a:rPr>
              <a:t>Growing data volume, variety, and complexity require improved coordination and data fusion</a:t>
            </a:r>
            <a:endParaRPr/>
          </a:p>
        </p:txBody>
      </p:sp>
      <p:sp>
        <p:nvSpPr>
          <p:cNvPr id="187" name="Google Shape;187;p17"/>
          <p:cNvSpPr/>
          <p:nvPr/>
        </p:nvSpPr>
        <p:spPr>
          <a:xfrm>
            <a:off x="4048120" y="1874710"/>
            <a:ext cx="1047759" cy="1047759"/>
          </a:xfrm>
          <a:prstGeom prst="ellipse">
            <a:avLst/>
          </a:prstGeom>
          <a:blipFill rotWithShape="1">
            <a:blip r:embed="rId4">
              <a:alphaModFix/>
            </a:blip>
            <a:stretch>
              <a:fillRect b="0" l="-14999" r="-14997" t="0"/>
            </a:stretch>
          </a:blipFill>
          <a:ln cap="flat" cmpd="sng" w="254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88" u="none" cap="none" strike="noStrike">
              <a:solidFill>
                <a:srgbClr val="000000"/>
              </a:solidFill>
              <a:latin typeface="Arial"/>
              <a:ea typeface="Arial"/>
              <a:cs typeface="Arial"/>
              <a:sym typeface="Arial"/>
            </a:endParaRPr>
          </a:p>
        </p:txBody>
      </p:sp>
      <p:sp>
        <p:nvSpPr>
          <p:cNvPr id="188" name="Google Shape;188;p17"/>
          <p:cNvSpPr/>
          <p:nvPr/>
        </p:nvSpPr>
        <p:spPr>
          <a:xfrm>
            <a:off x="5627400" y="1685925"/>
            <a:ext cx="1991320" cy="3146425"/>
          </a:xfrm>
          <a:custGeom>
            <a:rect b="b" l="l" r="r" t="t"/>
            <a:pathLst>
              <a:path extrusionOk="0" h="4195233" w="2655093">
                <a:moveTo>
                  <a:pt x="0" y="265509"/>
                </a:moveTo>
                <a:cubicBezTo>
                  <a:pt x="0" y="118872"/>
                  <a:pt x="118872" y="0"/>
                  <a:pt x="265509" y="0"/>
                </a:cubicBezTo>
                <a:lnTo>
                  <a:pt x="2389584" y="0"/>
                </a:lnTo>
                <a:cubicBezTo>
                  <a:pt x="2536221" y="0"/>
                  <a:pt x="2655093" y="118872"/>
                  <a:pt x="2655093" y="265509"/>
                </a:cubicBezTo>
                <a:lnTo>
                  <a:pt x="2655093" y="3929724"/>
                </a:lnTo>
                <a:cubicBezTo>
                  <a:pt x="2655093" y="4076361"/>
                  <a:pt x="2536221" y="4195233"/>
                  <a:pt x="2389584" y="4195233"/>
                </a:cubicBezTo>
                <a:lnTo>
                  <a:pt x="265509" y="4195233"/>
                </a:lnTo>
                <a:cubicBezTo>
                  <a:pt x="118872" y="4195233"/>
                  <a:pt x="0" y="4076361"/>
                  <a:pt x="0" y="3929724"/>
                </a:cubicBezTo>
                <a:lnTo>
                  <a:pt x="0" y="265509"/>
                </a:lnTo>
                <a:close/>
              </a:path>
            </a:pathLst>
          </a:custGeom>
          <a:solidFill>
            <a:schemeClr val="accent2"/>
          </a:solidFill>
          <a:ln cap="flat" cmpd="sng" w="25400">
            <a:solidFill>
              <a:schemeClr val="lt1"/>
            </a:solidFill>
            <a:prstDash val="solid"/>
            <a:round/>
            <a:headEnd len="sm" w="sm" type="none"/>
            <a:tailEnd len="sm" w="sm" type="none"/>
          </a:ln>
        </p:spPr>
        <p:txBody>
          <a:bodyPr anchorCtr="0" anchor="ctr" bIns="730625" lIns="101325" spcFirstLastPara="1" rIns="101325" wrap="square" tIns="1359900">
            <a:noAutofit/>
          </a:bodyPr>
          <a:lstStyle/>
          <a:p>
            <a:pPr indent="0" lvl="0" marL="0" marR="0" rtl="0" algn="ctr">
              <a:lnSpc>
                <a:spcPct val="90000"/>
              </a:lnSpc>
              <a:spcBef>
                <a:spcPts val="0"/>
              </a:spcBef>
              <a:spcAft>
                <a:spcPts val="0"/>
              </a:spcAft>
              <a:buNone/>
            </a:pPr>
            <a:r>
              <a:t/>
            </a:r>
            <a:endParaRPr b="0" i="0" sz="1425" u="none" cap="none" strike="noStrike">
              <a:solidFill>
                <a:schemeClr val="dk1"/>
              </a:solidFill>
              <a:latin typeface="Arial"/>
              <a:ea typeface="Arial"/>
              <a:cs typeface="Arial"/>
              <a:sym typeface="Arial"/>
            </a:endParaRPr>
          </a:p>
          <a:p>
            <a:pPr indent="0" lvl="0" marL="0" marR="0" rtl="0" algn="ctr">
              <a:lnSpc>
                <a:spcPct val="90000"/>
              </a:lnSpc>
              <a:spcBef>
                <a:spcPts val="499"/>
              </a:spcBef>
              <a:spcAft>
                <a:spcPts val="0"/>
              </a:spcAft>
              <a:buNone/>
            </a:pPr>
            <a:r>
              <a:rPr b="0" i="0" lang="en-US" sz="1200" u="none" cap="none" strike="noStrike">
                <a:solidFill>
                  <a:schemeClr val="dk1"/>
                </a:solidFill>
                <a:latin typeface="Montserrat"/>
                <a:ea typeface="Montserrat"/>
                <a:cs typeface="Montserrat"/>
                <a:sym typeface="Montserrat"/>
              </a:rPr>
              <a:t>In response, CEOS will advance existing capabilities and provide actionable information to support community-level resilience </a:t>
            </a:r>
            <a:endParaRPr b="0" i="0" sz="1200" u="none" cap="none" strike="noStrike">
              <a:solidFill>
                <a:schemeClr val="dk1"/>
              </a:solidFill>
              <a:latin typeface="Montserrat"/>
              <a:ea typeface="Montserrat"/>
              <a:cs typeface="Montserrat"/>
              <a:sym typeface="Montserrat"/>
            </a:endParaRPr>
          </a:p>
        </p:txBody>
      </p:sp>
      <p:sp>
        <p:nvSpPr>
          <p:cNvPr id="189" name="Google Shape;189;p17"/>
          <p:cNvSpPr/>
          <p:nvPr/>
        </p:nvSpPr>
        <p:spPr>
          <a:xfrm>
            <a:off x="1767839" y="4194273"/>
            <a:ext cx="3955367" cy="480755"/>
          </a:xfrm>
          <a:prstGeom prst="rightArrow">
            <a:avLst>
              <a:gd fmla="val 50000" name="adj1"/>
              <a:gd fmla="val 50000" name="adj2"/>
            </a:avLst>
          </a:prstGeom>
          <a:solidFill>
            <a:srgbClr val="ABAEB5"/>
          </a:solidFill>
          <a:ln cap="flat" cmpd="sng" w="254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88" u="none" cap="none" strike="noStrike">
              <a:solidFill>
                <a:srgbClr val="000000"/>
              </a:solidFill>
              <a:latin typeface="Arial"/>
              <a:ea typeface="Arial"/>
              <a:cs typeface="Arial"/>
              <a:sym typeface="Arial"/>
            </a:endParaRPr>
          </a:p>
        </p:txBody>
      </p:sp>
      <p:sp>
        <p:nvSpPr>
          <p:cNvPr id="190" name="Google Shape;190;p17"/>
          <p:cNvSpPr/>
          <p:nvPr/>
        </p:nvSpPr>
        <p:spPr>
          <a:xfrm>
            <a:off x="6099180" y="1874709"/>
            <a:ext cx="1047759" cy="1032286"/>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788" u="none" cap="none" strike="noStrike">
              <a:solidFill>
                <a:srgbClr val="000000"/>
              </a:solidFill>
              <a:latin typeface="Arial"/>
              <a:ea typeface="Arial"/>
              <a:cs typeface="Arial"/>
              <a:sym typeface="Arial"/>
            </a:endParaRPr>
          </a:p>
        </p:txBody>
      </p:sp>
      <p:sp>
        <p:nvSpPr>
          <p:cNvPr id="191" name="Google Shape;191;p17"/>
          <p:cNvSpPr txBox="1"/>
          <p:nvPr/>
        </p:nvSpPr>
        <p:spPr>
          <a:xfrm>
            <a:off x="416123" y="1306054"/>
            <a:ext cx="7313415" cy="3231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500" u="none" cap="none" strike="noStrike">
                <a:solidFill>
                  <a:schemeClr val="dk1"/>
                </a:solidFill>
                <a:latin typeface="Montserrat"/>
                <a:ea typeface="Montserrat"/>
                <a:cs typeface="Montserrat"/>
                <a:sym typeface="Montserrat"/>
              </a:rPr>
              <a:t>CEOS works across a data-driven value chain, from observations to impact.</a:t>
            </a:r>
            <a:endParaRPr/>
          </a:p>
        </p:txBody>
      </p:sp>
      <p:sp>
        <p:nvSpPr>
          <p:cNvPr id="192" name="Google Shape;192;p17"/>
          <p:cNvSpPr/>
          <p:nvPr/>
        </p:nvSpPr>
        <p:spPr>
          <a:xfrm>
            <a:off x="6099180" y="1874710"/>
            <a:ext cx="1047759" cy="1047759"/>
          </a:xfrm>
          <a:prstGeom prst="ellipse">
            <a:avLst/>
          </a:prstGeom>
          <a:blipFill rotWithShape="1">
            <a:blip r:embed="rId5">
              <a:alphaModFix/>
            </a:blip>
            <a:stretch>
              <a:fillRect b="-11997" l="0" r="0" t="-11999"/>
            </a:stretch>
          </a:blipFill>
          <a:ln cap="flat" cmpd="sng" w="254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88"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18"/>
          <p:cNvSpPr txBox="1"/>
          <p:nvPr>
            <p:ph idx="1" type="body"/>
          </p:nvPr>
        </p:nvSpPr>
        <p:spPr>
          <a:xfrm>
            <a:off x="102051" y="970724"/>
            <a:ext cx="4469949" cy="2642722"/>
          </a:xfrm>
          <a:prstGeom prst="rect">
            <a:avLst/>
          </a:prstGeom>
          <a:noFill/>
          <a:ln>
            <a:noFill/>
          </a:ln>
        </p:spPr>
        <p:txBody>
          <a:bodyPr anchorCtr="0" anchor="t" bIns="34275" lIns="68550" spcFirstLastPara="1" rIns="68550" wrap="square" tIns="34275">
            <a:noAutofit/>
          </a:bodyPr>
          <a:lstStyle/>
          <a:p>
            <a:pPr indent="-342900" lvl="0" marL="381000" marR="0" rtl="0" algn="l">
              <a:lnSpc>
                <a:spcPct val="114999"/>
              </a:lnSpc>
              <a:spcBef>
                <a:spcPts val="0"/>
              </a:spcBef>
              <a:spcAft>
                <a:spcPts val="0"/>
              </a:spcAft>
              <a:buClr>
                <a:srgbClr val="000000"/>
              </a:buClr>
              <a:buSzPts val="2100"/>
              <a:buFont typeface="Montserrat"/>
              <a:buAutoNum type="arabicPeriod"/>
            </a:pPr>
            <a:r>
              <a:rPr b="0" i="0" lang="en-US" sz="1800" u="none" cap="none" strike="noStrike">
                <a:solidFill>
                  <a:srgbClr val="000000"/>
                </a:solidFill>
                <a:latin typeface="Montserrat"/>
                <a:ea typeface="Montserrat"/>
                <a:cs typeface="Montserrat"/>
                <a:sym typeface="Montserrat"/>
              </a:rPr>
              <a:t>Understand and enhance cross-CEOS collaboration towards impactful data value chain</a:t>
            </a:r>
            <a:endParaRPr b="0" i="0" sz="1800" u="none" cap="none" strike="noStrike">
              <a:solidFill>
                <a:schemeClr val="dk1"/>
              </a:solidFill>
              <a:latin typeface="Montserrat"/>
              <a:ea typeface="Montserrat"/>
              <a:cs typeface="Montserrat"/>
              <a:sym typeface="Montserrat"/>
            </a:endParaRPr>
          </a:p>
          <a:p>
            <a:pPr indent="-342900" lvl="0" marL="381000" marR="0" rtl="0" algn="l">
              <a:lnSpc>
                <a:spcPct val="114999"/>
              </a:lnSpc>
              <a:spcBef>
                <a:spcPts val="0"/>
              </a:spcBef>
              <a:spcAft>
                <a:spcPts val="0"/>
              </a:spcAft>
              <a:buClr>
                <a:srgbClr val="000000"/>
              </a:buClr>
              <a:buSzPts val="2100"/>
              <a:buFont typeface="Arial"/>
              <a:buAutoNum type="arabicPeriod"/>
            </a:pPr>
            <a:r>
              <a:rPr b="0" i="0" lang="en-US" sz="1800" u="none" cap="none" strike="noStrike">
                <a:solidFill>
                  <a:srgbClr val="000000"/>
                </a:solidFill>
                <a:latin typeface="Montserrat"/>
                <a:ea typeface="Montserrat"/>
                <a:cs typeface="Montserrat"/>
                <a:sym typeface="Montserrat"/>
              </a:rPr>
              <a:t>Assess impact of existing activities and end user requirements to build community resilience</a:t>
            </a:r>
            <a:endParaRPr/>
          </a:p>
          <a:p>
            <a:pPr indent="-342900" lvl="0" marL="381000" marR="0" rtl="0" algn="l">
              <a:lnSpc>
                <a:spcPct val="114999"/>
              </a:lnSpc>
              <a:spcBef>
                <a:spcPts val="750"/>
              </a:spcBef>
              <a:spcAft>
                <a:spcPts val="0"/>
              </a:spcAft>
              <a:buClr>
                <a:srgbClr val="000000"/>
              </a:buClr>
              <a:buSzPts val="2800"/>
              <a:buFont typeface="Arial"/>
              <a:buAutoNum type="arabicPeriod"/>
            </a:pPr>
            <a:r>
              <a:rPr b="0" i="0" lang="en-US" sz="1800" u="none" cap="none" strike="noStrike">
                <a:solidFill>
                  <a:srgbClr val="000000"/>
                </a:solidFill>
                <a:latin typeface="Montserrat"/>
                <a:ea typeface="Montserrat"/>
                <a:cs typeface="Montserrat"/>
                <a:sym typeface="Montserrat"/>
              </a:rPr>
              <a:t>Enhance existing interoperability efforts to address data user needs</a:t>
            </a:r>
            <a:endParaRPr b="0" i="0" sz="1050" u="none" cap="none" strike="noStrike">
              <a:solidFill>
                <a:srgbClr val="000000"/>
              </a:solidFill>
              <a:latin typeface="Montserrat"/>
              <a:ea typeface="Montserrat"/>
              <a:cs typeface="Montserrat"/>
              <a:sym typeface="Montserrat"/>
            </a:endParaRPr>
          </a:p>
          <a:p>
            <a:pPr indent="-342900" lvl="0" marL="381000" marR="0" rtl="0" algn="l">
              <a:lnSpc>
                <a:spcPct val="114999"/>
              </a:lnSpc>
              <a:spcBef>
                <a:spcPts val="750"/>
              </a:spcBef>
              <a:spcAft>
                <a:spcPts val="0"/>
              </a:spcAft>
              <a:buClr>
                <a:srgbClr val="000000"/>
              </a:buClr>
              <a:buSzPts val="2800"/>
              <a:buFont typeface="Arial"/>
              <a:buAutoNum type="arabicPeriod"/>
            </a:pPr>
            <a:r>
              <a:rPr b="0" i="0" lang="en-US" sz="1800" u="none" cap="none" strike="noStrike">
                <a:solidFill>
                  <a:srgbClr val="000000"/>
                </a:solidFill>
                <a:latin typeface="Montserrat"/>
                <a:ea typeface="Montserrat"/>
                <a:cs typeface="Montserrat"/>
                <a:sym typeface="Montserrat"/>
              </a:rPr>
              <a:t>Improve capabilities to deliver actionable information built on resilience community input</a:t>
            </a:r>
            <a:endParaRPr b="0" i="0" sz="1050" u="none" cap="none" strike="noStrike">
              <a:solidFill>
                <a:srgbClr val="000000"/>
              </a:solidFill>
              <a:latin typeface="Montserrat"/>
              <a:ea typeface="Montserrat"/>
              <a:cs typeface="Montserrat"/>
              <a:sym typeface="Montserrat"/>
            </a:endParaRPr>
          </a:p>
          <a:p>
            <a:pPr indent="-209550" lvl="0" marL="342900" marR="0" rtl="0" algn="l">
              <a:lnSpc>
                <a:spcPct val="107000"/>
              </a:lnSpc>
              <a:spcBef>
                <a:spcPts val="0"/>
              </a:spcBef>
              <a:spcAft>
                <a:spcPts val="600"/>
              </a:spcAft>
              <a:buClr>
                <a:srgbClr val="000000"/>
              </a:buClr>
              <a:buSzPts val="2800"/>
              <a:buFont typeface="Arial"/>
              <a:buNone/>
            </a:pPr>
            <a:r>
              <a:t/>
            </a:r>
            <a:endParaRPr b="0" i="0" sz="1050" u="none" cap="none" strike="noStrike">
              <a:solidFill>
                <a:srgbClr val="000000"/>
              </a:solidFill>
              <a:latin typeface="Montserrat"/>
              <a:ea typeface="Montserrat"/>
              <a:cs typeface="Montserrat"/>
              <a:sym typeface="Montserrat"/>
            </a:endParaRPr>
          </a:p>
        </p:txBody>
      </p:sp>
      <p:sp>
        <p:nvSpPr>
          <p:cNvPr id="198" name="Google Shape;198;p18"/>
          <p:cNvSpPr/>
          <p:nvPr/>
        </p:nvSpPr>
        <p:spPr>
          <a:xfrm>
            <a:off x="5396830" y="1551908"/>
            <a:ext cx="2481035" cy="2482596"/>
          </a:xfrm>
          <a:prstGeom prst="ellipse">
            <a:avLst/>
          </a:prstGeom>
          <a:blipFill rotWithShape="1">
            <a:blip r:embed="rId3">
              <a:alphaModFix/>
            </a:blip>
            <a:stretch>
              <a:fillRect b="-11997" l="0" r="0" t="-11999"/>
            </a:stretch>
          </a:blipFill>
          <a:ln cap="flat" cmpd="sng" w="28575">
            <a:solidFill>
              <a:srgbClr val="33445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88" u="none" cap="none" strike="noStrike">
              <a:solidFill>
                <a:srgbClr val="000000"/>
              </a:solidFill>
              <a:latin typeface="Arial"/>
              <a:ea typeface="Arial"/>
              <a:cs typeface="Arial"/>
              <a:sym typeface="Arial"/>
            </a:endParaRPr>
          </a:p>
        </p:txBody>
      </p:sp>
      <p:sp>
        <p:nvSpPr>
          <p:cNvPr id="199" name="Google Shape;199;p18"/>
          <p:cNvSpPr/>
          <p:nvPr/>
        </p:nvSpPr>
        <p:spPr>
          <a:xfrm>
            <a:off x="5396151" y="1551908"/>
            <a:ext cx="2482596" cy="2482596"/>
          </a:xfrm>
          <a:prstGeom prst="ellipse">
            <a:avLst/>
          </a:prstGeom>
          <a:noFill/>
          <a:ln cap="flat" cmpd="sng" w="25400">
            <a:solidFill>
              <a:srgbClr val="33445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788" u="none" cap="none" strike="noStrike">
              <a:solidFill>
                <a:srgbClr val="000000"/>
              </a:solidFill>
              <a:latin typeface="Arial"/>
              <a:ea typeface="Arial"/>
              <a:cs typeface="Arial"/>
              <a:sym typeface="Arial"/>
            </a:endParaRPr>
          </a:p>
        </p:txBody>
      </p:sp>
      <p:sp>
        <p:nvSpPr>
          <p:cNvPr id="200" name="Google Shape;200;p18"/>
          <p:cNvSpPr txBox="1"/>
          <p:nvPr>
            <p:ph type="title"/>
          </p:nvPr>
        </p:nvSpPr>
        <p:spPr>
          <a:xfrm>
            <a:off x="47115" y="199417"/>
            <a:ext cx="7106124" cy="538904"/>
          </a:xfrm>
          <a:prstGeom prst="rect">
            <a:avLst/>
          </a:prstGeom>
          <a:noFill/>
          <a:ln>
            <a:noFill/>
          </a:ln>
        </p:spPr>
        <p:txBody>
          <a:bodyPr anchorCtr="0" anchor="t" bIns="34275" lIns="68550" spcFirstLastPara="1" rIns="68550" wrap="square" tIns="34275">
            <a:noAutofit/>
          </a:bodyPr>
          <a:lstStyle/>
          <a:p>
            <a:pPr indent="0" lvl="0" marL="0" marR="0" rtl="0" algn="l">
              <a:lnSpc>
                <a:spcPct val="90000"/>
              </a:lnSpc>
              <a:spcBef>
                <a:spcPts val="0"/>
              </a:spcBef>
              <a:spcAft>
                <a:spcPts val="0"/>
              </a:spcAft>
              <a:buClr>
                <a:schemeClr val="lt1"/>
              </a:buClr>
              <a:buSzPts val="4400"/>
              <a:buFont typeface="Montserrat"/>
              <a:buNone/>
            </a:pPr>
            <a:r>
              <a:rPr b="0" i="0" lang="en-US" sz="2700" u="none" cap="none" strike="noStrike">
                <a:solidFill>
                  <a:srgbClr val="FFFFFF"/>
                </a:solidFill>
                <a:latin typeface="Montserrat Medium"/>
                <a:ea typeface="Montserrat Medium"/>
                <a:cs typeface="Montserrat Medium"/>
                <a:sym typeface="Montserrat Medium"/>
              </a:rPr>
              <a:t>Priority 2: Key Objectives</a:t>
            </a:r>
            <a:endParaRPr b="0" i="0" sz="1050" u="none" cap="none" strike="noStrike">
              <a:solidFill>
                <a:srgbClr val="FFFFFF"/>
              </a:solidFill>
              <a:latin typeface="Montserrat Medium"/>
              <a:ea typeface="Montserrat Medium"/>
              <a:cs typeface="Montserrat Medium"/>
              <a:sym typeface="Montserrat Medium"/>
            </a:endParaRPr>
          </a:p>
        </p:txBody>
      </p:sp>
      <p:sp>
        <p:nvSpPr>
          <p:cNvPr id="201" name="Google Shape;201;p18"/>
          <p:cNvSpPr/>
          <p:nvPr/>
        </p:nvSpPr>
        <p:spPr>
          <a:xfrm>
            <a:off x="4534651" y="767561"/>
            <a:ext cx="4176812" cy="4176522"/>
          </a:xfrm>
          <a:prstGeom prst="ellipse">
            <a:avLst/>
          </a:prstGeom>
          <a:noFill/>
          <a:ln cap="flat" cmpd="sng" w="25400">
            <a:solidFill>
              <a:srgbClr val="33445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788" u="none" cap="none" strike="noStrike">
              <a:solidFill>
                <a:srgbClr val="000000"/>
              </a:solidFill>
              <a:latin typeface="Arial"/>
              <a:ea typeface="Arial"/>
              <a:cs typeface="Arial"/>
              <a:sym typeface="Arial"/>
            </a:endParaRPr>
          </a:p>
        </p:txBody>
      </p:sp>
      <p:sp>
        <p:nvSpPr>
          <p:cNvPr id="202" name="Google Shape;202;p18"/>
          <p:cNvSpPr/>
          <p:nvPr/>
        </p:nvSpPr>
        <p:spPr>
          <a:xfrm>
            <a:off x="4960552" y="1182291"/>
            <a:ext cx="3353589" cy="3353562"/>
          </a:xfrm>
          <a:prstGeom prst="ellipse">
            <a:avLst/>
          </a:prstGeom>
          <a:noFill/>
          <a:ln cap="flat" cmpd="sng" w="25400">
            <a:solidFill>
              <a:srgbClr val="33445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788" u="none" cap="none" strike="noStrike">
              <a:solidFill>
                <a:srgbClr val="000000"/>
              </a:solidFill>
              <a:latin typeface="Arial"/>
              <a:ea typeface="Arial"/>
              <a:cs typeface="Arial"/>
              <a:sym typeface="Arial"/>
            </a:endParaRPr>
          </a:p>
        </p:txBody>
      </p:sp>
      <p:sp>
        <p:nvSpPr>
          <p:cNvPr id="203" name="Google Shape;203;p18"/>
          <p:cNvSpPr txBox="1"/>
          <p:nvPr/>
        </p:nvSpPr>
        <p:spPr>
          <a:xfrm>
            <a:off x="6173001" y="1600387"/>
            <a:ext cx="900113" cy="3231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CEOS</a:t>
            </a:r>
            <a:endParaRPr/>
          </a:p>
        </p:txBody>
      </p:sp>
      <p:sp>
        <p:nvSpPr>
          <p:cNvPr id="204" name="Google Shape;204;p18"/>
          <p:cNvSpPr/>
          <p:nvPr/>
        </p:nvSpPr>
        <p:spPr>
          <a:xfrm>
            <a:off x="5638576" y="1414694"/>
            <a:ext cx="1997540" cy="971550"/>
          </a:xfrm>
          <a:prstGeom prst="rect">
            <a:avLst/>
          </a:prstGeom>
        </p:spPr>
        <p:txBody>
          <a:bodyPr>
            <a:prstTxWarp prst="textPlain"/>
          </a:bodyPr>
          <a:lstStyle/>
          <a:p>
            <a:pPr lvl="0" algn="ctr"/>
            <a:r>
              <a:rPr b="1" i="0">
                <a:ln>
                  <a:noFill/>
                </a:ln>
                <a:solidFill>
                  <a:srgbClr val="000000"/>
                </a:solidFill>
                <a:latin typeface="Montserrat"/>
              </a:rPr>
              <a:t>Resilience data partners</a:t>
            </a:r>
          </a:p>
        </p:txBody>
      </p:sp>
      <p:sp>
        <p:nvSpPr>
          <p:cNvPr id="205" name="Google Shape;205;p18"/>
          <p:cNvSpPr/>
          <p:nvPr/>
        </p:nvSpPr>
        <p:spPr>
          <a:xfrm>
            <a:off x="5638576" y="970724"/>
            <a:ext cx="1997540" cy="731841"/>
          </a:xfrm>
          <a:prstGeom prst="rect">
            <a:avLst/>
          </a:prstGeom>
        </p:spPr>
        <p:txBody>
          <a:bodyPr>
            <a:prstTxWarp prst="textPlain"/>
          </a:bodyPr>
          <a:lstStyle/>
          <a:p>
            <a:pPr lvl="0" algn="ctr"/>
            <a:r>
              <a:rPr b="1" i="0">
                <a:ln>
                  <a:noFill/>
                </a:ln>
                <a:solidFill>
                  <a:srgbClr val="000000"/>
                </a:solidFill>
                <a:latin typeface="Montserrat"/>
              </a:rPr>
              <a:t>Impacted communities</a:t>
            </a:r>
          </a:p>
        </p:txBody>
      </p:sp>
      <p:grpSp>
        <p:nvGrpSpPr>
          <p:cNvPr id="206" name="Google Shape;206;p18"/>
          <p:cNvGrpSpPr/>
          <p:nvPr/>
        </p:nvGrpSpPr>
        <p:grpSpPr>
          <a:xfrm>
            <a:off x="5465493" y="2080158"/>
            <a:ext cx="2369388" cy="1376974"/>
            <a:chOff x="55823" y="242714"/>
            <a:chExt cx="2369388" cy="1376974"/>
          </a:xfrm>
        </p:grpSpPr>
        <p:sp>
          <p:nvSpPr>
            <p:cNvPr id="207" name="Google Shape;207;p18"/>
            <p:cNvSpPr/>
            <p:nvPr/>
          </p:nvSpPr>
          <p:spPr>
            <a:xfrm>
              <a:off x="55823" y="242714"/>
              <a:ext cx="1376974" cy="1376974"/>
            </a:xfrm>
            <a:prstGeom prst="ellipse">
              <a:avLst/>
            </a:prstGeom>
            <a:solidFill>
              <a:srgbClr val="FFFFFF">
                <a:alpha val="75686"/>
              </a:srgbClr>
            </a:solidFill>
            <a:ln cap="flat" cmpd="sng" w="25400">
              <a:solidFill>
                <a:srgbClr val="33445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8"/>
            <p:cNvSpPr txBox="1"/>
            <p:nvPr/>
          </p:nvSpPr>
          <p:spPr>
            <a:xfrm>
              <a:off x="248103" y="405089"/>
              <a:ext cx="793931" cy="105222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2600"/>
                <a:buFont typeface="Arial"/>
                <a:buNone/>
              </a:pPr>
              <a:r>
                <a:rPr b="0" i="0" lang="en-US" sz="2600" u="none" cap="none" strike="noStrike">
                  <a:solidFill>
                    <a:schemeClr val="dk1"/>
                  </a:solidFill>
                  <a:latin typeface="Montserrat"/>
                  <a:ea typeface="Montserrat"/>
                  <a:cs typeface="Montserrat"/>
                  <a:sym typeface="Montserrat"/>
                </a:rPr>
                <a:t>WGs</a:t>
              </a:r>
              <a:endParaRPr/>
            </a:p>
          </p:txBody>
        </p:sp>
        <p:sp>
          <p:nvSpPr>
            <p:cNvPr id="209" name="Google Shape;209;p18"/>
            <p:cNvSpPr/>
            <p:nvPr/>
          </p:nvSpPr>
          <p:spPr>
            <a:xfrm>
              <a:off x="1048237" y="242714"/>
              <a:ext cx="1376974" cy="1376974"/>
            </a:xfrm>
            <a:prstGeom prst="ellipse">
              <a:avLst/>
            </a:prstGeom>
            <a:solidFill>
              <a:srgbClr val="FFFFFF">
                <a:alpha val="75686"/>
              </a:srgbClr>
            </a:solidFill>
            <a:ln cap="flat" cmpd="sng" w="25400">
              <a:solidFill>
                <a:srgbClr val="33445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8"/>
            <p:cNvSpPr txBox="1"/>
            <p:nvPr/>
          </p:nvSpPr>
          <p:spPr>
            <a:xfrm>
              <a:off x="1439000" y="405089"/>
              <a:ext cx="793931" cy="105222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2600"/>
                <a:buFont typeface="Arial"/>
                <a:buNone/>
              </a:pPr>
              <a:r>
                <a:rPr b="0" i="0" lang="en-US" sz="2600" u="none" cap="none" strike="noStrike">
                  <a:solidFill>
                    <a:schemeClr val="dk1"/>
                  </a:solidFill>
                  <a:latin typeface="Montserrat"/>
                  <a:ea typeface="Montserrat"/>
                  <a:cs typeface="Montserrat"/>
                  <a:sym typeface="Montserrat"/>
                </a:rPr>
                <a:t>VCs</a:t>
              </a:r>
              <a:endParaRPr/>
            </a:p>
          </p:txBody>
        </p:sp>
      </p:grpSp>
      <p:sp>
        <p:nvSpPr>
          <p:cNvPr id="211" name="Google Shape;211;p18"/>
          <p:cNvSpPr/>
          <p:nvPr/>
        </p:nvSpPr>
        <p:spPr>
          <a:xfrm rot="-516812">
            <a:off x="4576904" y="2329666"/>
            <a:ext cx="914400" cy="914400"/>
          </a:xfrm>
          <a:prstGeom prst="arc">
            <a:avLst>
              <a:gd fmla="val 16200000" name="adj1"/>
              <a:gd fmla="val 16068478" name="adj2"/>
            </a:avLst>
          </a:prstGeom>
          <a:noFill/>
          <a:ln cap="flat" cmpd="sng" w="44450">
            <a:solidFill>
              <a:srgbClr val="87A929"/>
            </a:solidFill>
            <a:prstDash val="solid"/>
            <a:round/>
            <a:headEnd len="med" w="med" type="triangl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212" name="Google Shape;212;p18"/>
          <p:cNvSpPr txBox="1"/>
          <p:nvPr/>
        </p:nvSpPr>
        <p:spPr>
          <a:xfrm>
            <a:off x="4303252" y="2602122"/>
            <a:ext cx="1355948" cy="276999"/>
          </a:xfrm>
          <a:prstGeom prst="rect">
            <a:avLst/>
          </a:prstGeom>
          <a:solidFill>
            <a:srgbClr val="FFFFFF">
              <a:alpha val="42745"/>
            </a:srgbClr>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200" u="none" cap="none" strike="noStrike">
                <a:solidFill>
                  <a:srgbClr val="000000"/>
                </a:solidFill>
                <a:latin typeface="Montserrat"/>
                <a:ea typeface="Montserrat"/>
                <a:cs typeface="Montserrat"/>
                <a:sym typeface="Montserrat"/>
              </a:rPr>
              <a:t>Co-develop</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19"/>
          <p:cNvPicPr preferRelativeResize="0"/>
          <p:nvPr/>
        </p:nvPicPr>
        <p:blipFill rotWithShape="1">
          <a:blip r:embed="rId3">
            <a:alphaModFix/>
          </a:blip>
          <a:srcRect b="0" l="0" r="0" t="0"/>
          <a:stretch/>
        </p:blipFill>
        <p:spPr>
          <a:xfrm>
            <a:off x="4992316" y="1640425"/>
            <a:ext cx="3947331" cy="3048001"/>
          </a:xfrm>
          <a:prstGeom prst="rect">
            <a:avLst/>
          </a:prstGeom>
          <a:noFill/>
          <a:ln>
            <a:noFill/>
          </a:ln>
        </p:spPr>
      </p:pic>
      <p:sp>
        <p:nvSpPr>
          <p:cNvPr id="218" name="Google Shape;218;p19"/>
          <p:cNvSpPr txBox="1"/>
          <p:nvPr/>
        </p:nvSpPr>
        <p:spPr>
          <a:xfrm>
            <a:off x="238125" y="1516062"/>
            <a:ext cx="4572000" cy="2995692"/>
          </a:xfrm>
          <a:prstGeom prst="rect">
            <a:avLst/>
          </a:prstGeom>
          <a:noFill/>
          <a:ln>
            <a:noFill/>
          </a:ln>
        </p:spPr>
        <p:txBody>
          <a:bodyPr anchorCtr="0" anchor="t" bIns="34275" lIns="68575" spcFirstLastPara="1" rIns="68575" wrap="square" tIns="34275">
            <a:spAutoFit/>
          </a:bodyPr>
          <a:lstStyle/>
          <a:p>
            <a:pPr indent="-213994" lvl="1" marL="556895" marR="0" rtl="0" algn="l">
              <a:lnSpc>
                <a:spcPct val="116666"/>
              </a:lnSpc>
              <a:spcBef>
                <a:spcPts val="0"/>
              </a:spcBef>
              <a:spcAft>
                <a:spcPts val="0"/>
              </a:spcAft>
              <a:buClr>
                <a:srgbClr val="000000"/>
              </a:buClr>
              <a:buSzPts val="1350"/>
              <a:buFont typeface="Arial"/>
              <a:buChar char="•"/>
            </a:pPr>
            <a:r>
              <a:rPr b="0" i="0" lang="en-US" sz="1350" u="none" cap="none" strike="noStrike">
                <a:solidFill>
                  <a:srgbClr val="000000"/>
                </a:solidFill>
                <a:latin typeface="Montserrat"/>
                <a:ea typeface="Montserrat"/>
                <a:cs typeface="Montserrat"/>
                <a:sym typeface="Montserrat"/>
              </a:rPr>
              <a:t>Leverage the existing CEOS expertise to collaborate across CEOS WGs and VCs​</a:t>
            </a:r>
            <a:endParaRPr b="0" i="0" sz="788" u="none" cap="none" strike="noStrike">
              <a:solidFill>
                <a:srgbClr val="000000"/>
              </a:solidFill>
              <a:latin typeface="Arial"/>
              <a:ea typeface="Arial"/>
              <a:cs typeface="Arial"/>
              <a:sym typeface="Arial"/>
            </a:endParaRPr>
          </a:p>
          <a:p>
            <a:pPr indent="-213994" lvl="1" marL="556895" marR="0" rtl="0" algn="l">
              <a:lnSpc>
                <a:spcPct val="116666"/>
              </a:lnSpc>
              <a:spcBef>
                <a:spcPts val="600"/>
              </a:spcBef>
              <a:spcAft>
                <a:spcPts val="0"/>
              </a:spcAft>
              <a:buClr>
                <a:srgbClr val="000000"/>
              </a:buClr>
              <a:buSzPts val="1350"/>
              <a:buFont typeface="Arial"/>
              <a:buChar char="•"/>
            </a:pPr>
            <a:r>
              <a:rPr b="0" i="0" lang="en-US" sz="1350" u="none" cap="none" strike="noStrike">
                <a:solidFill>
                  <a:srgbClr val="000000"/>
                </a:solidFill>
                <a:latin typeface="Montserrat"/>
                <a:ea typeface="Montserrat"/>
                <a:cs typeface="Montserrat"/>
                <a:sym typeface="Montserrat"/>
              </a:rPr>
              <a:t>Lead the delivery of connected data for community resilience products including:​</a:t>
            </a:r>
            <a:endParaRPr/>
          </a:p>
          <a:p>
            <a:pPr indent="-213994" lvl="2" marL="899795" marR="0" rtl="0" algn="l">
              <a:lnSpc>
                <a:spcPct val="104148"/>
              </a:lnSpc>
              <a:spcBef>
                <a:spcPts val="600"/>
              </a:spcBef>
              <a:spcAft>
                <a:spcPts val="0"/>
              </a:spcAft>
              <a:buClr>
                <a:srgbClr val="000000"/>
              </a:buClr>
              <a:buSzPts val="1350"/>
              <a:buFont typeface="Arial"/>
              <a:buChar char="•"/>
            </a:pPr>
            <a:r>
              <a:rPr b="0" i="0" lang="en-US" sz="1350" u="none" cap="none" strike="noStrike">
                <a:solidFill>
                  <a:srgbClr val="000000"/>
                </a:solidFill>
                <a:latin typeface="Montserrat"/>
                <a:ea typeface="Montserrat"/>
                <a:cs typeface="Montserrat"/>
                <a:sym typeface="Montserrat"/>
              </a:rPr>
              <a:t>The impact assessment of existing activities and opportunity lessons learned report​</a:t>
            </a:r>
            <a:endParaRPr/>
          </a:p>
          <a:p>
            <a:pPr indent="-213994" lvl="2" marL="899795" marR="0" rtl="0" algn="l">
              <a:lnSpc>
                <a:spcPct val="104148"/>
              </a:lnSpc>
              <a:spcBef>
                <a:spcPts val="600"/>
              </a:spcBef>
              <a:spcAft>
                <a:spcPts val="0"/>
              </a:spcAft>
              <a:buClr>
                <a:srgbClr val="000000"/>
              </a:buClr>
              <a:buSzPts val="1350"/>
              <a:buFont typeface="Arial"/>
              <a:buChar char="•"/>
            </a:pPr>
            <a:r>
              <a:rPr b="0" i="0" lang="en-US" sz="1350" u="none" cap="none" strike="noStrike">
                <a:solidFill>
                  <a:srgbClr val="000000"/>
                </a:solidFill>
                <a:latin typeface="Montserrat"/>
                <a:ea typeface="Montserrat"/>
                <a:cs typeface="Montserrat"/>
                <a:sym typeface="Montserrat"/>
              </a:rPr>
              <a:t>Improved data value chain to include co-development​</a:t>
            </a:r>
            <a:endParaRPr/>
          </a:p>
          <a:p>
            <a:pPr indent="-213994" lvl="2" marL="899795" marR="0" rtl="0" algn="l">
              <a:lnSpc>
                <a:spcPct val="104148"/>
              </a:lnSpc>
              <a:spcBef>
                <a:spcPts val="600"/>
              </a:spcBef>
              <a:spcAft>
                <a:spcPts val="0"/>
              </a:spcAft>
              <a:buClr>
                <a:srgbClr val="000000"/>
              </a:buClr>
              <a:buSzPts val="1350"/>
              <a:buFont typeface="Arial"/>
              <a:buChar char="•"/>
            </a:pPr>
            <a:r>
              <a:rPr b="0" i="0" lang="en-US" sz="1350" u="none" cap="none" strike="noStrike">
                <a:solidFill>
                  <a:srgbClr val="000000"/>
                </a:solidFill>
                <a:latin typeface="Montserrat"/>
                <a:ea typeface="Montserrat"/>
                <a:cs typeface="Montserrat"/>
                <a:sym typeface="Montserrat"/>
              </a:rPr>
              <a:t>Interoperability demonstrator</a:t>
            </a:r>
            <a:endParaRPr/>
          </a:p>
          <a:p>
            <a:pPr indent="-213994" lvl="2" marL="899795" marR="0" rtl="0" algn="l">
              <a:lnSpc>
                <a:spcPct val="104148"/>
              </a:lnSpc>
              <a:spcBef>
                <a:spcPts val="600"/>
              </a:spcBef>
              <a:spcAft>
                <a:spcPts val="0"/>
              </a:spcAft>
              <a:buClr>
                <a:srgbClr val="000000"/>
              </a:buClr>
              <a:buSzPts val="1350"/>
              <a:buFont typeface="Arial"/>
              <a:buChar char="•"/>
            </a:pPr>
            <a:r>
              <a:rPr b="0" i="0" lang="en-US" sz="1350" u="none" cap="none" strike="noStrike">
                <a:solidFill>
                  <a:srgbClr val="000000"/>
                </a:solidFill>
                <a:latin typeface="Montserrat"/>
                <a:ea typeface="Montserrat"/>
                <a:cs typeface="Montserrat"/>
                <a:sym typeface="Montserrat"/>
              </a:rPr>
              <a:t>Resilience Data Partner workshop</a:t>
            </a:r>
            <a:endParaRPr/>
          </a:p>
          <a:p>
            <a:pPr indent="-213994" lvl="2" marL="899795" marR="0" rtl="0" algn="l">
              <a:lnSpc>
                <a:spcPct val="104148"/>
              </a:lnSpc>
              <a:spcBef>
                <a:spcPts val="600"/>
              </a:spcBef>
              <a:spcAft>
                <a:spcPts val="0"/>
              </a:spcAft>
              <a:buClr>
                <a:srgbClr val="000000"/>
              </a:buClr>
              <a:buSzPts val="1350"/>
              <a:buFont typeface="Arial"/>
              <a:buChar char="•"/>
            </a:pPr>
            <a:r>
              <a:rPr b="0" i="0" lang="en-US" sz="1350" u="none" cap="none" strike="noStrike">
                <a:solidFill>
                  <a:srgbClr val="000000"/>
                </a:solidFill>
                <a:latin typeface="Montserrat"/>
                <a:ea typeface="Montserrat"/>
                <a:cs typeface="Montserrat"/>
                <a:sym typeface="Montserrat"/>
              </a:rPr>
              <a:t>Resilience Findings</a:t>
            </a:r>
            <a:endParaRPr/>
          </a:p>
          <a:p>
            <a:pPr indent="-128269" lvl="2" marL="899795"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00000"/>
              </a:solidFill>
              <a:latin typeface="Arial"/>
              <a:ea typeface="Arial"/>
              <a:cs typeface="Arial"/>
              <a:sym typeface="Arial"/>
            </a:endParaRPr>
          </a:p>
        </p:txBody>
      </p:sp>
      <p:sp>
        <p:nvSpPr>
          <p:cNvPr id="219" name="Google Shape;219;p19"/>
          <p:cNvSpPr txBox="1"/>
          <p:nvPr/>
        </p:nvSpPr>
        <p:spPr>
          <a:xfrm>
            <a:off x="28230" y="805806"/>
            <a:ext cx="9050970" cy="663580"/>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1800"/>
              <a:buFont typeface="Arial"/>
              <a:buNone/>
            </a:pPr>
            <a:r>
              <a:rPr b="1" i="0" lang="en-US" sz="1800" u="none" cap="none" strike="noStrike">
                <a:solidFill>
                  <a:srgbClr val="A6CE37"/>
                </a:solidFill>
                <a:latin typeface="Montserrat"/>
                <a:ea typeface="Montserrat"/>
                <a:cs typeface="Montserrat"/>
                <a:sym typeface="Montserrat"/>
              </a:rPr>
              <a:t>Key Objective 1: Understand and enhance cross-CEOS collaboration towards impactful data value chain  </a:t>
            </a:r>
            <a:endParaRPr/>
          </a:p>
        </p:txBody>
      </p:sp>
      <p:sp>
        <p:nvSpPr>
          <p:cNvPr id="220" name="Google Shape;220;p19"/>
          <p:cNvSpPr txBox="1"/>
          <p:nvPr/>
        </p:nvSpPr>
        <p:spPr>
          <a:xfrm>
            <a:off x="28230" y="99603"/>
            <a:ext cx="7106124" cy="620684"/>
          </a:xfrm>
          <a:prstGeom prst="rect">
            <a:avLst/>
          </a:prstGeom>
          <a:noFill/>
          <a:ln>
            <a:noFill/>
          </a:ln>
        </p:spPr>
        <p:txBody>
          <a:bodyPr anchorCtr="0" anchor="t" bIns="34275" lIns="68550" spcFirstLastPara="1" rIns="68550" wrap="square" tIns="34275">
            <a:noAutofit/>
          </a:bodyPr>
          <a:lstStyle/>
          <a:p>
            <a:pPr indent="0" lvl="0" marL="0" marR="0" rtl="0" algn="l">
              <a:lnSpc>
                <a:spcPct val="90000"/>
              </a:lnSpc>
              <a:spcBef>
                <a:spcPts val="0"/>
              </a:spcBef>
              <a:spcAft>
                <a:spcPts val="0"/>
              </a:spcAft>
              <a:buClr>
                <a:schemeClr val="lt1"/>
              </a:buClr>
              <a:buSzPts val="4400"/>
              <a:buFont typeface="Montserrat"/>
              <a:buNone/>
            </a:pPr>
            <a:r>
              <a:rPr b="0" i="0" lang="en-US" sz="2400" u="none" cap="none" strike="noStrike">
                <a:solidFill>
                  <a:schemeClr val="lt1"/>
                </a:solidFill>
                <a:latin typeface="Montserrat Medium"/>
                <a:ea typeface="Montserrat Medium"/>
                <a:cs typeface="Montserrat Medium"/>
                <a:sym typeface="Montserrat Medium"/>
              </a:rPr>
              <a:t>Priority 2: Connected Data for Community Resilience Key Objectives – Detail</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 name="Shape 49"/>
        <p:cNvGrpSpPr/>
        <p:nvPr/>
      </p:nvGrpSpPr>
      <p:grpSpPr>
        <a:xfrm>
          <a:off x="0" y="0"/>
          <a:ext cx="0" cy="0"/>
          <a:chOff x="0" y="0"/>
          <a:chExt cx="0" cy="0"/>
        </a:xfrm>
      </p:grpSpPr>
      <p:sp>
        <p:nvSpPr>
          <p:cNvPr id="50" name="Google Shape;50;p2"/>
          <p:cNvSpPr txBox="1"/>
          <p:nvPr>
            <p:ph idx="1" type="body"/>
          </p:nvPr>
        </p:nvSpPr>
        <p:spPr>
          <a:xfrm>
            <a:off x="64692" y="820725"/>
            <a:ext cx="8621700" cy="3497100"/>
          </a:xfrm>
          <a:prstGeom prst="rect">
            <a:avLst/>
          </a:prstGeom>
          <a:noFill/>
          <a:ln>
            <a:noFill/>
          </a:ln>
        </p:spPr>
        <p:txBody>
          <a:bodyPr anchorCtr="0" anchor="t" bIns="34275" lIns="68575" spcFirstLastPara="1" rIns="68575" wrap="square" tIns="34275">
            <a:noAutofit/>
          </a:bodyPr>
          <a:lstStyle/>
          <a:p>
            <a:pPr indent="-361950" lvl="0" marL="457200" marR="0" rtl="0" algn="l">
              <a:lnSpc>
                <a:spcPct val="150000"/>
              </a:lnSpc>
              <a:spcBef>
                <a:spcPts val="800"/>
              </a:spcBef>
              <a:spcAft>
                <a:spcPts val="0"/>
              </a:spcAft>
              <a:buClr>
                <a:schemeClr val="dk1"/>
              </a:buClr>
              <a:buSzPts val="2100"/>
              <a:buFont typeface="Montserrat"/>
              <a:buChar char="❖"/>
            </a:pPr>
            <a:r>
              <a:rPr b="1" lang="en-US">
                <a:solidFill>
                  <a:srgbClr val="0070C0"/>
                </a:solidFill>
              </a:rPr>
              <a:t>Priority 1: Water Planet- Seeing Earth's Water from Space</a:t>
            </a:r>
            <a:endParaRPr/>
          </a:p>
          <a:p>
            <a:pPr indent="-342900" lvl="1" marL="914400" rtl="0" algn="l">
              <a:lnSpc>
                <a:spcPct val="150000"/>
              </a:lnSpc>
              <a:spcBef>
                <a:spcPts val="400"/>
              </a:spcBef>
              <a:spcAft>
                <a:spcPts val="0"/>
              </a:spcAft>
              <a:buSzPts val="2100"/>
              <a:buChar char="▪"/>
            </a:pPr>
            <a:r>
              <a:rPr lang="en-US" sz="1400"/>
              <a:t>Advance understanding of Earth's water cycle by monitoring terrestrial waters, coastal regions, and oceans from space. Transform this knowledge to actionable insights to enhance water use efficiency, improve water quality, and enhance resilience to water-related hazards such as droughts, floods, and storms. </a:t>
            </a:r>
            <a:endParaRPr/>
          </a:p>
          <a:p>
            <a:pPr indent="-361950" lvl="0" marL="457200" marR="0" rtl="0" algn="l">
              <a:lnSpc>
                <a:spcPct val="150000"/>
              </a:lnSpc>
              <a:spcBef>
                <a:spcPts val="800"/>
              </a:spcBef>
              <a:spcAft>
                <a:spcPts val="0"/>
              </a:spcAft>
              <a:buClr>
                <a:schemeClr val="dk1"/>
              </a:buClr>
              <a:buSzPts val="2100"/>
              <a:buFont typeface="Montserrat"/>
              <a:buChar char="❖"/>
            </a:pPr>
            <a:r>
              <a:rPr b="1" lang="en-US" sz="2000">
                <a:solidFill>
                  <a:srgbClr val="A6CE37"/>
                </a:solidFill>
              </a:rPr>
              <a:t>Priority 2: Connected Data for Community Resilience</a:t>
            </a:r>
            <a:endParaRPr sz="2000">
              <a:solidFill>
                <a:srgbClr val="A6CE37"/>
              </a:solidFill>
            </a:endParaRPr>
          </a:p>
          <a:p>
            <a:pPr indent="-342900" lvl="1" marL="914400" rtl="0" algn="l">
              <a:lnSpc>
                <a:spcPct val="150000"/>
              </a:lnSpc>
              <a:spcBef>
                <a:spcPts val="400"/>
              </a:spcBef>
              <a:spcAft>
                <a:spcPts val="0"/>
              </a:spcAft>
              <a:buSzPts val="2100"/>
              <a:buChar char="▪"/>
            </a:pPr>
            <a:r>
              <a:rPr lang="en-US" sz="1400">
                <a:solidFill>
                  <a:srgbClr val="242424"/>
                </a:solidFill>
              </a:rPr>
              <a:t>Advance community-level resilience by leveraging CEOS disaster risk reduction successes and partnerships to enhance cross-collaboration, data interoperability, and actionable information. </a:t>
            </a:r>
            <a:r>
              <a:rPr lang="en-US" sz="1300">
                <a:solidFill>
                  <a:srgbClr val="242424"/>
                </a:solidFill>
              </a:rPr>
              <a:t> </a:t>
            </a:r>
            <a:endParaRPr sz="1300"/>
          </a:p>
          <a:p>
            <a:pPr indent="-228600" lvl="0" marL="457200" marR="0" rtl="0" algn="l">
              <a:lnSpc>
                <a:spcPct val="150000"/>
              </a:lnSpc>
              <a:spcBef>
                <a:spcPts val="800"/>
              </a:spcBef>
              <a:spcAft>
                <a:spcPts val="0"/>
              </a:spcAft>
              <a:buClr>
                <a:schemeClr val="dk1"/>
              </a:buClr>
              <a:buSzPts val="2100"/>
              <a:buFont typeface="Montserrat"/>
              <a:buNone/>
            </a:pPr>
            <a:r>
              <a:t/>
            </a:r>
            <a:endParaRPr>
              <a:solidFill>
                <a:srgbClr val="000000"/>
              </a:solidFill>
            </a:endParaRPr>
          </a:p>
        </p:txBody>
      </p:sp>
      <p:sp>
        <p:nvSpPr>
          <p:cNvPr id="51" name="Google Shape;51;p2"/>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US"/>
              <a:t>NASA SIT Chair Priorities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20"/>
          <p:cNvSpPr txBox="1"/>
          <p:nvPr>
            <p:ph idx="1" type="body"/>
          </p:nvPr>
        </p:nvSpPr>
        <p:spPr>
          <a:xfrm>
            <a:off x="0" y="778213"/>
            <a:ext cx="9032132" cy="4032116"/>
          </a:xfrm>
          <a:prstGeom prst="rect">
            <a:avLst/>
          </a:prstGeom>
          <a:solidFill>
            <a:schemeClr val="lt1"/>
          </a:solidFill>
          <a:ln>
            <a:noFill/>
          </a:ln>
        </p:spPr>
        <p:txBody>
          <a:bodyPr anchorCtr="0" anchor="t" bIns="34275" lIns="68550" spcFirstLastPara="1" rIns="68550" wrap="square" tIns="34275">
            <a:noAutofit/>
          </a:bodyPr>
          <a:lstStyle/>
          <a:p>
            <a:pPr indent="0" lvl="0" marL="0" marR="0" rtl="0" algn="l">
              <a:lnSpc>
                <a:spcPct val="107000"/>
              </a:lnSpc>
              <a:spcBef>
                <a:spcPts val="600"/>
              </a:spcBef>
              <a:spcAft>
                <a:spcPts val="0"/>
              </a:spcAft>
              <a:buClr>
                <a:srgbClr val="000000"/>
              </a:buClr>
              <a:buSzPts val="2400"/>
              <a:buFont typeface="Arial"/>
              <a:buNone/>
            </a:pPr>
            <a:r>
              <a:rPr b="1" i="0" lang="en-US" sz="1800" u="none" cap="none" strike="noStrike">
                <a:solidFill>
                  <a:srgbClr val="A6CE37"/>
                </a:solidFill>
                <a:latin typeface="Montserrat"/>
                <a:ea typeface="Montserrat"/>
                <a:cs typeface="Montserrat"/>
                <a:sym typeface="Montserrat"/>
              </a:rPr>
              <a:t>Key Objective 2: Assess impact of existing activities and end user requirements to build community resilience</a:t>
            </a:r>
            <a:endParaRPr/>
          </a:p>
          <a:p>
            <a:pPr indent="-213994" lvl="1" marL="556895" marR="0" rtl="0" algn="l">
              <a:lnSpc>
                <a:spcPct val="107000"/>
              </a:lnSpc>
              <a:spcBef>
                <a:spcPts val="600"/>
              </a:spcBef>
              <a:spcAft>
                <a:spcPts val="0"/>
              </a:spcAft>
              <a:buClr>
                <a:srgbClr val="000000"/>
              </a:buClr>
              <a:buSzPts val="1800"/>
              <a:buFont typeface="Arial"/>
              <a:buChar char="•"/>
            </a:pPr>
            <a:r>
              <a:rPr b="0" i="0" lang="en-US" sz="1350" u="none" cap="none" strike="noStrike">
                <a:solidFill>
                  <a:srgbClr val="000000"/>
                </a:solidFill>
                <a:latin typeface="Montserrat"/>
                <a:ea typeface="Montserrat"/>
                <a:cs typeface="Montserrat"/>
                <a:sym typeface="Montserrat"/>
              </a:rPr>
              <a:t>Conduct an impact assessment of key existing resilience-related activities</a:t>
            </a:r>
            <a:endParaRPr/>
          </a:p>
          <a:p>
            <a:pPr indent="-213994" lvl="1" marL="556895" marR="0" rtl="0" algn="l">
              <a:lnSpc>
                <a:spcPct val="107000"/>
              </a:lnSpc>
              <a:spcBef>
                <a:spcPts val="600"/>
              </a:spcBef>
              <a:spcAft>
                <a:spcPts val="0"/>
              </a:spcAft>
              <a:buClr>
                <a:srgbClr val="000000"/>
              </a:buClr>
              <a:buSzPts val="1800"/>
              <a:buFont typeface="Arial"/>
              <a:buChar char="•"/>
            </a:pPr>
            <a:r>
              <a:rPr b="0" i="0" lang="en-US" sz="1350" u="none" cap="none" strike="noStrike">
                <a:solidFill>
                  <a:srgbClr val="000000"/>
                </a:solidFill>
                <a:latin typeface="Montserrat"/>
                <a:ea typeface="Montserrat"/>
                <a:cs typeface="Montserrat"/>
                <a:sym typeface="Montserrat"/>
              </a:rPr>
              <a:t>Include input from CEOS and CEOS partners</a:t>
            </a:r>
            <a:endParaRPr/>
          </a:p>
          <a:p>
            <a:pPr indent="-213994" lvl="1" marL="556895" marR="0" rtl="0" algn="l">
              <a:lnSpc>
                <a:spcPct val="107000"/>
              </a:lnSpc>
              <a:spcBef>
                <a:spcPts val="600"/>
              </a:spcBef>
              <a:spcAft>
                <a:spcPts val="0"/>
              </a:spcAft>
              <a:buClr>
                <a:srgbClr val="000000"/>
              </a:buClr>
              <a:buSzPts val="1800"/>
              <a:buFont typeface="Arial"/>
              <a:buChar char="•"/>
            </a:pPr>
            <a:r>
              <a:rPr b="0" i="0" lang="en-US" sz="1350" u="none" cap="none" strike="noStrike">
                <a:solidFill>
                  <a:srgbClr val="000000"/>
                </a:solidFill>
                <a:latin typeface="Montserrat"/>
                <a:ea typeface="Montserrat"/>
                <a:cs typeface="Montserrat"/>
                <a:sym typeface="Montserrat"/>
              </a:rPr>
              <a:t>Identify opportunities for further demonstrations and data interoperability (w/ Priority 1 team)</a:t>
            </a:r>
            <a:endParaRPr/>
          </a:p>
          <a:p>
            <a:pPr indent="-99694" lvl="1" marL="556895" marR="0" rtl="0" algn="l">
              <a:lnSpc>
                <a:spcPct val="107000"/>
              </a:lnSpc>
              <a:spcBef>
                <a:spcPts val="600"/>
              </a:spcBef>
              <a:spcAft>
                <a:spcPts val="0"/>
              </a:spcAft>
              <a:buClr>
                <a:srgbClr val="000000"/>
              </a:buClr>
              <a:buSzPts val="1800"/>
              <a:buFont typeface="Arial"/>
              <a:buNone/>
            </a:pPr>
            <a:r>
              <a:t/>
            </a:r>
            <a:endParaRPr b="0" i="0" sz="1350" u="none" cap="none" strike="noStrike">
              <a:solidFill>
                <a:srgbClr val="000000"/>
              </a:solidFill>
              <a:latin typeface="Montserrat"/>
              <a:ea typeface="Montserrat"/>
              <a:cs typeface="Montserrat"/>
              <a:sym typeface="Montserrat"/>
            </a:endParaRPr>
          </a:p>
        </p:txBody>
      </p:sp>
      <p:sp>
        <p:nvSpPr>
          <p:cNvPr id="226" name="Google Shape;226;p20"/>
          <p:cNvSpPr txBox="1"/>
          <p:nvPr>
            <p:ph type="title"/>
          </p:nvPr>
        </p:nvSpPr>
        <p:spPr>
          <a:xfrm>
            <a:off x="47115" y="74437"/>
            <a:ext cx="7106124" cy="620684"/>
          </a:xfrm>
          <a:prstGeom prst="rect">
            <a:avLst/>
          </a:prstGeom>
          <a:noFill/>
          <a:ln>
            <a:noFill/>
          </a:ln>
        </p:spPr>
        <p:txBody>
          <a:bodyPr anchorCtr="0" anchor="t" bIns="34275" lIns="68550" spcFirstLastPara="1" rIns="68550" wrap="square" tIns="34275">
            <a:noAutofit/>
          </a:bodyPr>
          <a:lstStyle/>
          <a:p>
            <a:pPr indent="0" lvl="0" marL="0" marR="0" rtl="0" algn="l">
              <a:lnSpc>
                <a:spcPct val="90000"/>
              </a:lnSpc>
              <a:spcBef>
                <a:spcPts val="0"/>
              </a:spcBef>
              <a:spcAft>
                <a:spcPts val="0"/>
              </a:spcAft>
              <a:buClr>
                <a:schemeClr val="lt1"/>
              </a:buClr>
              <a:buSzPts val="4400"/>
              <a:buFont typeface="Montserrat"/>
              <a:buNone/>
            </a:pPr>
            <a:r>
              <a:rPr b="0" i="0" lang="en-US" sz="2400" u="none" cap="none" strike="noStrike">
                <a:solidFill>
                  <a:schemeClr val="lt1"/>
                </a:solidFill>
                <a:latin typeface="Montserrat Medium"/>
                <a:ea typeface="Montserrat Medium"/>
                <a:cs typeface="Montserrat Medium"/>
                <a:sym typeface="Montserrat Medium"/>
              </a:rPr>
              <a:t>Priority 2: Connected Data for Community Resilience Key Objectives – Detail</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21"/>
          <p:cNvSpPr txBox="1"/>
          <p:nvPr>
            <p:ph idx="1" type="body"/>
          </p:nvPr>
        </p:nvSpPr>
        <p:spPr>
          <a:xfrm>
            <a:off x="0" y="842962"/>
            <a:ext cx="9144000" cy="3967366"/>
          </a:xfrm>
          <a:prstGeom prst="rect">
            <a:avLst/>
          </a:prstGeom>
          <a:solidFill>
            <a:schemeClr val="lt1"/>
          </a:solidFill>
          <a:ln>
            <a:noFill/>
          </a:ln>
        </p:spPr>
        <p:txBody>
          <a:bodyPr anchorCtr="0" anchor="t" bIns="34275" lIns="68550" spcFirstLastPara="1" rIns="68550" wrap="square" tIns="34275">
            <a:noAutofit/>
          </a:bodyPr>
          <a:lstStyle/>
          <a:p>
            <a:pPr indent="0" lvl="0" marL="0" marR="0" rtl="0" algn="l">
              <a:lnSpc>
                <a:spcPct val="107000"/>
              </a:lnSpc>
              <a:spcBef>
                <a:spcPts val="600"/>
              </a:spcBef>
              <a:spcAft>
                <a:spcPts val="0"/>
              </a:spcAft>
              <a:buClr>
                <a:srgbClr val="000000"/>
              </a:buClr>
              <a:buSzPts val="2800"/>
              <a:buFont typeface="Arial"/>
              <a:buNone/>
            </a:pPr>
            <a:r>
              <a:rPr b="1" i="0" lang="en-US" sz="1800" u="none" cap="none" strike="noStrike">
                <a:solidFill>
                  <a:srgbClr val="A6CE37"/>
                </a:solidFill>
                <a:latin typeface="Montserrat"/>
                <a:ea typeface="Montserrat"/>
                <a:cs typeface="Montserrat"/>
                <a:sym typeface="Montserrat"/>
              </a:rPr>
              <a:t>Key Objective 3: Enhance existing interoperability efforts to address         data user needs</a:t>
            </a:r>
            <a:endParaRPr/>
          </a:p>
          <a:p>
            <a:pPr indent="-342900" lvl="1" marL="914400" marR="0" rtl="0" algn="l">
              <a:lnSpc>
                <a:spcPct val="107000"/>
              </a:lnSpc>
              <a:spcBef>
                <a:spcPts val="600"/>
              </a:spcBef>
              <a:spcAft>
                <a:spcPts val="0"/>
              </a:spcAft>
              <a:buClr>
                <a:srgbClr val="000000"/>
              </a:buClr>
              <a:buSzPts val="2800"/>
              <a:buFont typeface="Arial"/>
              <a:buChar char="•"/>
            </a:pPr>
            <a:r>
              <a:rPr b="0" i="0" lang="en-US" sz="1350" u="none" cap="none" strike="noStrike">
                <a:solidFill>
                  <a:srgbClr val="000000"/>
                </a:solidFill>
                <a:latin typeface="Montserrat"/>
                <a:ea typeface="Montserrat"/>
                <a:cs typeface="Montserrat"/>
                <a:sym typeface="Montserrat"/>
              </a:rPr>
              <a:t>Support ongoing CEOS Interoperability Framework implementation. The framework contains six factors (Vocabulary, Architecture, Interface, Quality, Policy). Utilize the Framework to unite all relevant, but sometimes siloed, CEOS efforts related to interoperability.</a:t>
            </a:r>
            <a:endParaRPr/>
          </a:p>
          <a:p>
            <a:pPr indent="-342900" lvl="1" marL="914400" marR="0" rtl="0" algn="l">
              <a:lnSpc>
                <a:spcPct val="107000"/>
              </a:lnSpc>
              <a:spcBef>
                <a:spcPts val="600"/>
              </a:spcBef>
              <a:spcAft>
                <a:spcPts val="0"/>
              </a:spcAft>
              <a:buClr>
                <a:srgbClr val="000000"/>
              </a:buClr>
              <a:buSzPts val="2800"/>
              <a:buFont typeface="Arial"/>
              <a:buChar char="•"/>
            </a:pPr>
            <a:r>
              <a:rPr b="0" i="0" lang="en-US" sz="1350" u="none" cap="none" strike="noStrike">
                <a:solidFill>
                  <a:srgbClr val="000000"/>
                </a:solidFill>
                <a:latin typeface="Montserrat"/>
                <a:ea typeface="Montserrat"/>
                <a:cs typeface="Montserrat"/>
                <a:sym typeface="Montserrat"/>
              </a:rPr>
              <a:t>Contribute to CEOS-ARD Strategy 2026 and include resilience-related components</a:t>
            </a:r>
            <a:endParaRPr/>
          </a:p>
          <a:p>
            <a:pPr indent="-342900" lvl="1" marL="914400" marR="0" rtl="0" algn="l">
              <a:lnSpc>
                <a:spcPct val="107000"/>
              </a:lnSpc>
              <a:spcBef>
                <a:spcPts val="600"/>
              </a:spcBef>
              <a:spcAft>
                <a:spcPts val="0"/>
              </a:spcAft>
              <a:buClr>
                <a:srgbClr val="000000"/>
              </a:buClr>
              <a:buSzPts val="2800"/>
              <a:buFont typeface="Arial"/>
              <a:buChar char="•"/>
            </a:pPr>
            <a:r>
              <a:rPr b="0" i="0" lang="en-US" sz="1350" u="none" cap="none" strike="noStrike">
                <a:solidFill>
                  <a:srgbClr val="000000"/>
                </a:solidFill>
                <a:latin typeface="Montserrat"/>
                <a:ea typeface="Montserrat"/>
                <a:cs typeface="Montserrat"/>
                <a:sym typeface="Montserrat"/>
              </a:rPr>
              <a:t>Support ongoing and emerging Civil/Commercial space Cal/Val &amp; data quality standards collaboration meetings and services</a:t>
            </a:r>
            <a:endParaRPr/>
          </a:p>
          <a:p>
            <a:pPr indent="-342900" lvl="1" marL="914400" marR="0" rtl="0" algn="l">
              <a:lnSpc>
                <a:spcPct val="107000"/>
              </a:lnSpc>
              <a:spcBef>
                <a:spcPts val="600"/>
              </a:spcBef>
              <a:spcAft>
                <a:spcPts val="0"/>
              </a:spcAft>
              <a:buClr>
                <a:srgbClr val="000000"/>
              </a:buClr>
              <a:buSzPts val="2800"/>
              <a:buFont typeface="Arial"/>
              <a:buChar char="•"/>
            </a:pPr>
            <a:r>
              <a:rPr b="0" i="0" lang="en-US" sz="1350" u="none" cap="none" strike="noStrike">
                <a:solidFill>
                  <a:srgbClr val="000000"/>
                </a:solidFill>
                <a:latin typeface="Montserrat"/>
                <a:ea typeface="Montserrat"/>
                <a:cs typeface="Montserrat"/>
                <a:sym typeface="Montserrat"/>
              </a:rPr>
              <a:t>Work with WGISS and partner(s) to identify and deliver a Resilience Interoperability Demonstrator (in collaboration with Priority 1 Team)</a:t>
            </a:r>
            <a:endParaRPr/>
          </a:p>
          <a:p>
            <a:pPr indent="-165100" lvl="1" marL="914400" marR="0" rtl="0" algn="l">
              <a:lnSpc>
                <a:spcPct val="107000"/>
              </a:lnSpc>
              <a:spcBef>
                <a:spcPts val="600"/>
              </a:spcBef>
              <a:spcAft>
                <a:spcPts val="0"/>
              </a:spcAft>
              <a:buClr>
                <a:srgbClr val="000000"/>
              </a:buClr>
              <a:buSzPts val="2800"/>
              <a:buFont typeface="Arial"/>
              <a:buNone/>
            </a:pPr>
            <a:r>
              <a:t/>
            </a:r>
            <a:endParaRPr b="0" i="0" sz="1350" u="none" cap="none" strike="noStrike">
              <a:solidFill>
                <a:schemeClr val="dk1"/>
              </a:solidFill>
              <a:latin typeface="Montserrat"/>
              <a:ea typeface="Montserrat"/>
              <a:cs typeface="Montserrat"/>
              <a:sym typeface="Montserrat"/>
            </a:endParaRPr>
          </a:p>
          <a:p>
            <a:pPr indent="-165100" lvl="1" marL="914400" marR="0" rtl="0" algn="l">
              <a:lnSpc>
                <a:spcPct val="107000"/>
              </a:lnSpc>
              <a:spcBef>
                <a:spcPts val="600"/>
              </a:spcBef>
              <a:spcAft>
                <a:spcPts val="0"/>
              </a:spcAft>
              <a:buClr>
                <a:srgbClr val="000000"/>
              </a:buClr>
              <a:buSzPts val="2800"/>
              <a:buFont typeface="Arial"/>
              <a:buNone/>
            </a:pPr>
            <a:r>
              <a:t/>
            </a:r>
            <a:endParaRPr b="0" i="0" sz="1350" u="none" cap="none" strike="noStrike">
              <a:solidFill>
                <a:schemeClr val="dk1"/>
              </a:solidFill>
              <a:latin typeface="Montserrat"/>
              <a:ea typeface="Montserrat"/>
              <a:cs typeface="Montserrat"/>
              <a:sym typeface="Montserrat"/>
            </a:endParaRPr>
          </a:p>
        </p:txBody>
      </p:sp>
      <p:sp>
        <p:nvSpPr>
          <p:cNvPr id="232" name="Google Shape;232;p21"/>
          <p:cNvSpPr txBox="1"/>
          <p:nvPr>
            <p:ph type="title"/>
          </p:nvPr>
        </p:nvSpPr>
        <p:spPr>
          <a:xfrm>
            <a:off x="47115" y="74437"/>
            <a:ext cx="7106124" cy="620684"/>
          </a:xfrm>
          <a:prstGeom prst="rect">
            <a:avLst/>
          </a:prstGeom>
          <a:noFill/>
          <a:ln>
            <a:noFill/>
          </a:ln>
        </p:spPr>
        <p:txBody>
          <a:bodyPr anchorCtr="0" anchor="t" bIns="34275" lIns="68550" spcFirstLastPara="1" rIns="68550" wrap="square" tIns="34275">
            <a:noAutofit/>
          </a:bodyPr>
          <a:lstStyle/>
          <a:p>
            <a:pPr indent="0" lvl="0" marL="0" marR="0" rtl="0" algn="l">
              <a:lnSpc>
                <a:spcPct val="90000"/>
              </a:lnSpc>
              <a:spcBef>
                <a:spcPts val="0"/>
              </a:spcBef>
              <a:spcAft>
                <a:spcPts val="0"/>
              </a:spcAft>
              <a:buClr>
                <a:schemeClr val="lt1"/>
              </a:buClr>
              <a:buSzPts val="4400"/>
              <a:buFont typeface="Montserrat"/>
              <a:buNone/>
            </a:pPr>
            <a:r>
              <a:rPr b="0" i="0" lang="en-US" sz="2400" u="none" cap="none" strike="noStrike">
                <a:solidFill>
                  <a:schemeClr val="lt1"/>
                </a:solidFill>
                <a:latin typeface="Montserrat Medium"/>
                <a:ea typeface="Montserrat Medium"/>
                <a:cs typeface="Montserrat Medium"/>
                <a:sym typeface="Montserrat Medium"/>
              </a:rPr>
              <a:t>Priority 2: Connected Data for Community Resilience Key Objectives – Detail</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22"/>
          <p:cNvSpPr txBox="1"/>
          <p:nvPr>
            <p:ph idx="1" type="body"/>
          </p:nvPr>
        </p:nvSpPr>
        <p:spPr>
          <a:xfrm>
            <a:off x="0" y="778213"/>
            <a:ext cx="9032132" cy="4032116"/>
          </a:xfrm>
          <a:prstGeom prst="rect">
            <a:avLst/>
          </a:prstGeom>
          <a:solidFill>
            <a:schemeClr val="lt1"/>
          </a:solidFill>
          <a:ln>
            <a:noFill/>
          </a:ln>
        </p:spPr>
        <p:txBody>
          <a:bodyPr anchorCtr="0" anchor="t" bIns="34275" lIns="68550" spcFirstLastPara="1" rIns="68550" wrap="square" tIns="34275">
            <a:noAutofit/>
          </a:bodyPr>
          <a:lstStyle/>
          <a:p>
            <a:pPr indent="0" lvl="0" marL="0" marR="0" rtl="0" algn="l">
              <a:lnSpc>
                <a:spcPct val="107000"/>
              </a:lnSpc>
              <a:spcBef>
                <a:spcPts val="600"/>
              </a:spcBef>
              <a:spcAft>
                <a:spcPts val="0"/>
              </a:spcAft>
              <a:buClr>
                <a:srgbClr val="000000"/>
              </a:buClr>
              <a:buSzPts val="2400"/>
              <a:buFont typeface="Arial"/>
              <a:buNone/>
            </a:pPr>
            <a:r>
              <a:rPr b="1" i="0" lang="en-US" sz="1800" u="none" cap="none" strike="noStrike">
                <a:solidFill>
                  <a:srgbClr val="A6CE37"/>
                </a:solidFill>
                <a:latin typeface="Montserrat"/>
                <a:ea typeface="Montserrat"/>
                <a:cs typeface="Montserrat"/>
                <a:sym typeface="Montserrat"/>
              </a:rPr>
              <a:t>Key Objective 4: Improve capabilities to deliver actionable information built on resilience community input</a:t>
            </a:r>
            <a:endParaRPr/>
          </a:p>
          <a:p>
            <a:pPr indent="-257175" lvl="1" marL="600075" marR="0" rtl="0" algn="l">
              <a:lnSpc>
                <a:spcPct val="107000"/>
              </a:lnSpc>
              <a:spcBef>
                <a:spcPts val="600"/>
              </a:spcBef>
              <a:spcAft>
                <a:spcPts val="0"/>
              </a:spcAft>
              <a:buClr>
                <a:srgbClr val="000000"/>
              </a:buClr>
              <a:buSzPts val="1800"/>
              <a:buFont typeface="Arial"/>
              <a:buChar char="•"/>
            </a:pPr>
            <a:r>
              <a:rPr b="0" i="0" lang="en-US" sz="1200" u="none" cap="none" strike="noStrike">
                <a:solidFill>
                  <a:srgbClr val="000000"/>
                </a:solidFill>
                <a:latin typeface="Montserrat"/>
                <a:ea typeface="Montserrat"/>
                <a:cs typeface="Montserrat"/>
                <a:sym typeface="Montserrat"/>
              </a:rPr>
              <a:t>Host a workshop with key resilience data partners (e.g. EW4ALL, ESRI, etc.) to demo existing activities and inform Resilience Findings</a:t>
            </a:r>
            <a:endParaRPr/>
          </a:p>
          <a:p>
            <a:pPr indent="-257175" lvl="1" marL="600075" marR="0" rtl="0" algn="l">
              <a:lnSpc>
                <a:spcPct val="107000"/>
              </a:lnSpc>
              <a:spcBef>
                <a:spcPts val="600"/>
              </a:spcBef>
              <a:spcAft>
                <a:spcPts val="0"/>
              </a:spcAft>
              <a:buClr>
                <a:srgbClr val="000000"/>
              </a:buClr>
              <a:buSzPts val="1800"/>
              <a:buFont typeface="Arial"/>
              <a:buChar char="•"/>
            </a:pPr>
            <a:r>
              <a:rPr b="0" i="0" lang="en-US" sz="1200" u="none" cap="none" strike="noStrike">
                <a:solidFill>
                  <a:srgbClr val="000000"/>
                </a:solidFill>
                <a:latin typeface="Montserrat"/>
                <a:ea typeface="Montserrat"/>
                <a:cs typeface="Montserrat"/>
                <a:sym typeface="Montserrat"/>
              </a:rPr>
              <a:t>Produce a Resilience Findings deliverable to guide efforts to scale resilience-focused applications based on the results of impact assessment, workshop, and demonstrator</a:t>
            </a:r>
            <a:endParaRPr/>
          </a:p>
          <a:p>
            <a:pPr indent="-142875" lvl="1" marL="600075" marR="0" rtl="0" algn="l">
              <a:lnSpc>
                <a:spcPct val="107000"/>
              </a:lnSpc>
              <a:spcBef>
                <a:spcPts val="600"/>
              </a:spcBef>
              <a:spcAft>
                <a:spcPts val="0"/>
              </a:spcAft>
              <a:buClr>
                <a:srgbClr val="000000"/>
              </a:buClr>
              <a:buSzPts val="1800"/>
              <a:buFont typeface="Arial"/>
              <a:buNone/>
            </a:pPr>
            <a:r>
              <a:t/>
            </a:r>
            <a:endParaRPr b="0" i="0" sz="1200" u="none" cap="none" strike="noStrike">
              <a:solidFill>
                <a:srgbClr val="000000"/>
              </a:solidFill>
              <a:latin typeface="Arial"/>
              <a:ea typeface="Arial"/>
              <a:cs typeface="Arial"/>
              <a:sym typeface="Arial"/>
            </a:endParaRPr>
          </a:p>
        </p:txBody>
      </p:sp>
      <p:grpSp>
        <p:nvGrpSpPr>
          <p:cNvPr id="238" name="Google Shape;238;p22"/>
          <p:cNvGrpSpPr/>
          <p:nvPr/>
        </p:nvGrpSpPr>
        <p:grpSpPr>
          <a:xfrm>
            <a:off x="267310" y="3192933"/>
            <a:ext cx="8609378" cy="782670"/>
            <a:chOff x="4207" y="1276371"/>
            <a:chExt cx="8609378" cy="782670"/>
          </a:xfrm>
        </p:grpSpPr>
        <p:sp>
          <p:nvSpPr>
            <p:cNvPr id="239" name="Google Shape;239;p22"/>
            <p:cNvSpPr/>
            <p:nvPr/>
          </p:nvSpPr>
          <p:spPr>
            <a:xfrm>
              <a:off x="4207" y="1276371"/>
              <a:ext cx="1304451" cy="782670"/>
            </a:xfrm>
            <a:prstGeom prst="roundRect">
              <a:avLst>
                <a:gd fmla="val 10000" name="adj"/>
              </a:avLst>
            </a:prstGeom>
            <a:solidFill>
              <a:srgbClr val="A3CA3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2"/>
            <p:cNvSpPr txBox="1"/>
            <p:nvPr/>
          </p:nvSpPr>
          <p:spPr>
            <a:xfrm>
              <a:off x="27131" y="1299295"/>
              <a:ext cx="1258603" cy="736822"/>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rgbClr val="000000"/>
                </a:buClr>
                <a:buSzPts val="1100"/>
                <a:buFont typeface="Arial"/>
                <a:buNone/>
              </a:pPr>
              <a:r>
                <a:rPr b="0" i="0" lang="en-US" sz="1100" u="none" cap="none" strike="noStrike">
                  <a:solidFill>
                    <a:schemeClr val="dk1"/>
                  </a:solidFill>
                  <a:latin typeface="Montserrat"/>
                  <a:ea typeface="Montserrat"/>
                  <a:cs typeface="Montserrat"/>
                  <a:sym typeface="Montserrat"/>
                </a:rPr>
                <a:t>CEOS Impact assessment &amp; gap analysis w/ partner input</a:t>
              </a:r>
              <a:endParaRPr/>
            </a:p>
          </p:txBody>
        </p:sp>
        <p:sp>
          <p:nvSpPr>
            <p:cNvPr id="241" name="Google Shape;241;p22"/>
            <p:cNvSpPr/>
            <p:nvPr/>
          </p:nvSpPr>
          <p:spPr>
            <a:xfrm>
              <a:off x="1439104" y="1505955"/>
              <a:ext cx="276543" cy="323503"/>
            </a:xfrm>
            <a:prstGeom prst="rightArrow">
              <a:avLst>
                <a:gd fmla="val 60000" name="adj1"/>
                <a:gd fmla="val 50000" name="adj2"/>
              </a:avLst>
            </a:prstGeom>
            <a:solidFill>
              <a:srgbClr val="CEE2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2"/>
            <p:cNvSpPr txBox="1"/>
            <p:nvPr/>
          </p:nvSpPr>
          <p:spPr>
            <a:xfrm>
              <a:off x="1439104" y="1570656"/>
              <a:ext cx="193580" cy="194101"/>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900"/>
                <a:buFont typeface="Arial"/>
                <a:buNone/>
              </a:pPr>
              <a:r>
                <a:t/>
              </a:r>
              <a:endParaRPr b="0" i="0" sz="900" u="none" cap="none" strike="noStrike">
                <a:solidFill>
                  <a:schemeClr val="lt1"/>
                </a:solidFill>
                <a:latin typeface="Montserrat"/>
                <a:ea typeface="Montserrat"/>
                <a:cs typeface="Montserrat"/>
                <a:sym typeface="Montserrat"/>
              </a:endParaRPr>
            </a:p>
          </p:txBody>
        </p:sp>
        <p:sp>
          <p:nvSpPr>
            <p:cNvPr id="243" name="Google Shape;243;p22"/>
            <p:cNvSpPr/>
            <p:nvPr/>
          </p:nvSpPr>
          <p:spPr>
            <a:xfrm>
              <a:off x="1830439" y="1276371"/>
              <a:ext cx="1304451" cy="782670"/>
            </a:xfrm>
            <a:prstGeom prst="roundRect">
              <a:avLst>
                <a:gd fmla="val 10000" name="adj"/>
              </a:avLst>
            </a:prstGeom>
            <a:solidFill>
              <a:srgbClr val="A3CA3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2"/>
            <p:cNvSpPr txBox="1"/>
            <p:nvPr/>
          </p:nvSpPr>
          <p:spPr>
            <a:xfrm>
              <a:off x="1853363" y="1299295"/>
              <a:ext cx="1258603" cy="736822"/>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rgbClr val="000000"/>
                </a:buClr>
                <a:buSzPts val="1100"/>
                <a:buFont typeface="Arial"/>
                <a:buNone/>
              </a:pPr>
              <a:r>
                <a:rPr b="0" i="0" lang="en-US" sz="1100" u="none" cap="none" strike="noStrike">
                  <a:solidFill>
                    <a:schemeClr val="dk1"/>
                  </a:solidFill>
                  <a:latin typeface="Montserrat"/>
                  <a:ea typeface="Montserrat"/>
                  <a:cs typeface="Montserrat"/>
                  <a:sym typeface="Montserrat"/>
                </a:rPr>
                <a:t>Update Data Value Chain</a:t>
              </a:r>
              <a:endParaRPr/>
            </a:p>
          </p:txBody>
        </p:sp>
        <p:sp>
          <p:nvSpPr>
            <p:cNvPr id="245" name="Google Shape;245;p22"/>
            <p:cNvSpPr/>
            <p:nvPr/>
          </p:nvSpPr>
          <p:spPr>
            <a:xfrm>
              <a:off x="3265336" y="1505955"/>
              <a:ext cx="276543" cy="323503"/>
            </a:xfrm>
            <a:prstGeom prst="rightArrow">
              <a:avLst>
                <a:gd fmla="val 60000" name="adj1"/>
                <a:gd fmla="val 50000" name="adj2"/>
              </a:avLst>
            </a:prstGeom>
            <a:solidFill>
              <a:srgbClr val="CEE2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2"/>
            <p:cNvSpPr txBox="1"/>
            <p:nvPr/>
          </p:nvSpPr>
          <p:spPr>
            <a:xfrm>
              <a:off x="3265336" y="1570656"/>
              <a:ext cx="193580" cy="194101"/>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247" name="Google Shape;247;p22"/>
            <p:cNvSpPr/>
            <p:nvPr/>
          </p:nvSpPr>
          <p:spPr>
            <a:xfrm>
              <a:off x="3656671" y="1276371"/>
              <a:ext cx="1304451" cy="782670"/>
            </a:xfrm>
            <a:prstGeom prst="roundRect">
              <a:avLst>
                <a:gd fmla="val 10000" name="adj"/>
              </a:avLst>
            </a:prstGeom>
            <a:solidFill>
              <a:srgbClr val="A3CA3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2"/>
            <p:cNvSpPr txBox="1"/>
            <p:nvPr/>
          </p:nvSpPr>
          <p:spPr>
            <a:xfrm>
              <a:off x="3679595" y="1299295"/>
              <a:ext cx="1258603" cy="736822"/>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rgbClr val="000000"/>
                </a:buClr>
                <a:buSzPts val="1100"/>
                <a:buFont typeface="Arial"/>
                <a:buNone/>
              </a:pPr>
              <a:r>
                <a:rPr b="0" i="0" lang="en-US" sz="1100" u="none" cap="none" strike="noStrike">
                  <a:solidFill>
                    <a:schemeClr val="dk1"/>
                  </a:solidFill>
                  <a:latin typeface="Montserrat"/>
                  <a:ea typeface="Montserrat"/>
                  <a:cs typeface="Montserrat"/>
                  <a:sym typeface="Montserrat"/>
                </a:rPr>
                <a:t>Resilience Interoperability Demonstrator</a:t>
              </a:r>
              <a:endParaRPr/>
            </a:p>
          </p:txBody>
        </p:sp>
        <p:sp>
          <p:nvSpPr>
            <p:cNvPr id="249" name="Google Shape;249;p22"/>
            <p:cNvSpPr/>
            <p:nvPr/>
          </p:nvSpPr>
          <p:spPr>
            <a:xfrm>
              <a:off x="5091567" y="1505955"/>
              <a:ext cx="276543" cy="323503"/>
            </a:xfrm>
            <a:prstGeom prst="rightArrow">
              <a:avLst>
                <a:gd fmla="val 60000" name="adj1"/>
                <a:gd fmla="val 50000" name="adj2"/>
              </a:avLst>
            </a:prstGeom>
            <a:solidFill>
              <a:srgbClr val="CEE2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2"/>
            <p:cNvSpPr txBox="1"/>
            <p:nvPr/>
          </p:nvSpPr>
          <p:spPr>
            <a:xfrm>
              <a:off x="5091567" y="1570656"/>
              <a:ext cx="193580" cy="194101"/>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251" name="Google Shape;251;p22"/>
            <p:cNvSpPr/>
            <p:nvPr/>
          </p:nvSpPr>
          <p:spPr>
            <a:xfrm>
              <a:off x="5482903" y="1276371"/>
              <a:ext cx="1304451" cy="782670"/>
            </a:xfrm>
            <a:prstGeom prst="roundRect">
              <a:avLst>
                <a:gd fmla="val 10000" name="adj"/>
              </a:avLst>
            </a:prstGeom>
            <a:solidFill>
              <a:srgbClr val="A3CA3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2"/>
            <p:cNvSpPr txBox="1"/>
            <p:nvPr/>
          </p:nvSpPr>
          <p:spPr>
            <a:xfrm>
              <a:off x="5505827" y="1299295"/>
              <a:ext cx="1258603" cy="736822"/>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rgbClr val="000000"/>
                </a:buClr>
                <a:buSzPts val="1100"/>
                <a:buFont typeface="Arial"/>
                <a:buNone/>
              </a:pPr>
              <a:r>
                <a:rPr b="0" i="0" lang="en-US" sz="1100" u="none" cap="none" strike="noStrike">
                  <a:solidFill>
                    <a:schemeClr val="dk1"/>
                  </a:solidFill>
                  <a:latin typeface="Montserrat"/>
                  <a:ea typeface="Montserrat"/>
                  <a:cs typeface="Montserrat"/>
                  <a:sym typeface="Montserrat"/>
                </a:rPr>
                <a:t>Resilience Data Partner Workshop</a:t>
              </a:r>
              <a:endParaRPr/>
            </a:p>
          </p:txBody>
        </p:sp>
        <p:sp>
          <p:nvSpPr>
            <p:cNvPr id="253" name="Google Shape;253;p22"/>
            <p:cNvSpPr/>
            <p:nvPr/>
          </p:nvSpPr>
          <p:spPr>
            <a:xfrm>
              <a:off x="6917799" y="1505955"/>
              <a:ext cx="276543" cy="323503"/>
            </a:xfrm>
            <a:prstGeom prst="rightArrow">
              <a:avLst>
                <a:gd fmla="val 60000" name="adj1"/>
                <a:gd fmla="val 50000" name="adj2"/>
              </a:avLst>
            </a:prstGeom>
            <a:solidFill>
              <a:srgbClr val="CEE2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2"/>
            <p:cNvSpPr txBox="1"/>
            <p:nvPr/>
          </p:nvSpPr>
          <p:spPr>
            <a:xfrm>
              <a:off x="6917799" y="1570656"/>
              <a:ext cx="193580" cy="194101"/>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255" name="Google Shape;255;p22"/>
            <p:cNvSpPr/>
            <p:nvPr/>
          </p:nvSpPr>
          <p:spPr>
            <a:xfrm>
              <a:off x="7309134" y="1276371"/>
              <a:ext cx="1304451" cy="782670"/>
            </a:xfrm>
            <a:prstGeom prst="roundRect">
              <a:avLst>
                <a:gd fmla="val 10000" name="adj"/>
              </a:avLst>
            </a:prstGeom>
            <a:solidFill>
              <a:srgbClr val="A3CA3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2"/>
            <p:cNvSpPr txBox="1"/>
            <p:nvPr/>
          </p:nvSpPr>
          <p:spPr>
            <a:xfrm>
              <a:off x="7332058" y="1299295"/>
              <a:ext cx="1258603" cy="736822"/>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rgbClr val="000000"/>
                </a:buClr>
                <a:buSzPts val="1100"/>
                <a:buFont typeface="Arial"/>
                <a:buNone/>
              </a:pPr>
              <a:r>
                <a:rPr b="0" i="0" lang="en-US" sz="1100" u="none" cap="none" strike="noStrike">
                  <a:solidFill>
                    <a:schemeClr val="dk1"/>
                  </a:solidFill>
                  <a:latin typeface="Montserrat"/>
                  <a:ea typeface="Montserrat"/>
                  <a:cs typeface="Montserrat"/>
                  <a:sym typeface="Montserrat"/>
                </a:rPr>
                <a:t>Resilience Findings</a:t>
              </a:r>
              <a:endParaRPr/>
            </a:p>
          </p:txBody>
        </p:sp>
      </p:grpSp>
      <p:sp>
        <p:nvSpPr>
          <p:cNvPr id="257" name="Google Shape;257;p22"/>
          <p:cNvSpPr txBox="1"/>
          <p:nvPr>
            <p:ph type="title"/>
          </p:nvPr>
        </p:nvSpPr>
        <p:spPr>
          <a:xfrm>
            <a:off x="47115" y="74437"/>
            <a:ext cx="7106124" cy="620684"/>
          </a:xfrm>
          <a:prstGeom prst="rect">
            <a:avLst/>
          </a:prstGeom>
          <a:noFill/>
          <a:ln>
            <a:noFill/>
          </a:ln>
        </p:spPr>
        <p:txBody>
          <a:bodyPr anchorCtr="0" anchor="t" bIns="34275" lIns="68550" spcFirstLastPara="1" rIns="68550" wrap="square" tIns="34275">
            <a:noAutofit/>
          </a:bodyPr>
          <a:lstStyle/>
          <a:p>
            <a:pPr indent="0" lvl="0" marL="0" marR="0" rtl="0" algn="l">
              <a:lnSpc>
                <a:spcPct val="90000"/>
              </a:lnSpc>
              <a:spcBef>
                <a:spcPts val="0"/>
              </a:spcBef>
              <a:spcAft>
                <a:spcPts val="0"/>
              </a:spcAft>
              <a:buClr>
                <a:schemeClr val="lt1"/>
              </a:buClr>
              <a:buSzPts val="4400"/>
              <a:buFont typeface="Arial"/>
              <a:buNone/>
            </a:pPr>
            <a:r>
              <a:rPr b="0" i="0" lang="en-US" sz="2400" u="none" cap="none" strike="noStrike">
                <a:solidFill>
                  <a:schemeClr val="lt1"/>
                </a:solidFill>
                <a:latin typeface="Montserrat Medium"/>
                <a:ea typeface="Montserrat Medium"/>
                <a:cs typeface="Montserrat Medium"/>
                <a:sym typeface="Montserrat Medium"/>
              </a:rPr>
              <a:t>Priority 2: Connected Data for Community Resilience Key Objectives – Detail</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23"/>
          <p:cNvSpPr txBox="1"/>
          <p:nvPr>
            <p:ph type="title"/>
          </p:nvPr>
        </p:nvSpPr>
        <p:spPr>
          <a:xfrm>
            <a:off x="1" y="262647"/>
            <a:ext cx="7431932" cy="369651"/>
          </a:xfrm>
          <a:prstGeom prst="rect">
            <a:avLst/>
          </a:prstGeom>
          <a:noFill/>
          <a:ln>
            <a:noFill/>
          </a:ln>
        </p:spPr>
        <p:txBody>
          <a:bodyPr anchorCtr="0" anchor="t" bIns="34275" lIns="68550" spcFirstLastPara="1" rIns="68550" wrap="square" tIns="34275">
            <a:noAutofit/>
          </a:bodyPr>
          <a:lstStyle/>
          <a:p>
            <a:pPr indent="0" lvl="0" marL="0" marR="0" rtl="0" algn="l">
              <a:lnSpc>
                <a:spcPct val="90000"/>
              </a:lnSpc>
              <a:spcBef>
                <a:spcPts val="0"/>
              </a:spcBef>
              <a:spcAft>
                <a:spcPts val="0"/>
              </a:spcAft>
              <a:buClr>
                <a:schemeClr val="lt1"/>
              </a:buClr>
              <a:buSzPts val="4400"/>
              <a:buFont typeface="Montserrat"/>
              <a:buNone/>
            </a:pPr>
            <a:r>
              <a:rPr b="0" i="0" lang="en-US" sz="2800" u="none" cap="none" strike="noStrike">
                <a:solidFill>
                  <a:schemeClr val="lt1"/>
                </a:solidFill>
                <a:latin typeface="Montserrat Medium"/>
                <a:ea typeface="Montserrat Medium"/>
                <a:cs typeface="Montserrat Medium"/>
                <a:sym typeface="Montserrat Medium"/>
              </a:rPr>
              <a:t>Priority 2: Deliverable Timeline</a:t>
            </a:r>
            <a:endParaRPr b="0" i="0" sz="1200" u="none" cap="none" strike="noStrike">
              <a:solidFill>
                <a:schemeClr val="lt1"/>
              </a:solidFill>
              <a:latin typeface="Montserrat Medium"/>
              <a:ea typeface="Montserrat Medium"/>
              <a:cs typeface="Montserrat Medium"/>
              <a:sym typeface="Montserrat Medium"/>
            </a:endParaRPr>
          </a:p>
        </p:txBody>
      </p:sp>
      <p:sp>
        <p:nvSpPr>
          <p:cNvPr id="263" name="Google Shape;263;p23"/>
          <p:cNvSpPr/>
          <p:nvPr/>
        </p:nvSpPr>
        <p:spPr>
          <a:xfrm>
            <a:off x="206943" y="924026"/>
            <a:ext cx="8730114" cy="3956828"/>
          </a:xfrm>
          <a:prstGeom prst="roundRect">
            <a:avLst>
              <a:gd fmla="val 7500" name="adj"/>
            </a:avLst>
          </a:prstGeom>
          <a:noFill/>
          <a:ln cap="flat" cmpd="sng" w="38100">
            <a:solidFill>
              <a:srgbClr val="99BF2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91" u="none" cap="none" strike="noStrike">
              <a:solidFill>
                <a:srgbClr val="A6CE37"/>
              </a:solidFill>
              <a:latin typeface="Arial"/>
              <a:ea typeface="Arial"/>
              <a:cs typeface="Arial"/>
              <a:sym typeface="Arial"/>
            </a:endParaRPr>
          </a:p>
        </p:txBody>
      </p:sp>
      <p:sp>
        <p:nvSpPr>
          <p:cNvPr id="264" name="Google Shape;264;p23"/>
          <p:cNvSpPr/>
          <p:nvPr/>
        </p:nvSpPr>
        <p:spPr>
          <a:xfrm>
            <a:off x="355893" y="839062"/>
            <a:ext cx="3064331" cy="423083"/>
          </a:xfrm>
          <a:prstGeom prst="roundRect">
            <a:avLst>
              <a:gd fmla="val 16667" name="adj"/>
            </a:avLst>
          </a:prstGeom>
          <a:solidFill>
            <a:schemeClr val="lt1"/>
          </a:solidFill>
          <a:ln cap="flat" cmpd="sng" w="38100">
            <a:solidFill>
              <a:srgbClr val="99BF2F"/>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i="0" lang="en-US" sz="1200" u="none" cap="none" strike="noStrike">
                <a:solidFill>
                  <a:srgbClr val="A6CE37"/>
                </a:solidFill>
                <a:latin typeface="Montserrat"/>
                <a:ea typeface="Montserrat"/>
                <a:cs typeface="Montserrat"/>
                <a:sym typeface="Montserrat"/>
              </a:rPr>
              <a:t>Connected Data for Community Resilience</a:t>
            </a:r>
            <a:endParaRPr/>
          </a:p>
        </p:txBody>
      </p:sp>
      <p:grpSp>
        <p:nvGrpSpPr>
          <p:cNvPr id="265" name="Google Shape;265;p23"/>
          <p:cNvGrpSpPr/>
          <p:nvPr/>
        </p:nvGrpSpPr>
        <p:grpSpPr>
          <a:xfrm>
            <a:off x="2158465" y="1297871"/>
            <a:ext cx="6569242" cy="647082"/>
            <a:chOff x="2619578" y="1455027"/>
            <a:chExt cx="5292388" cy="566666"/>
          </a:xfrm>
        </p:grpSpPr>
        <p:sp>
          <p:nvSpPr>
            <p:cNvPr id="266" name="Google Shape;266;p23"/>
            <p:cNvSpPr/>
            <p:nvPr/>
          </p:nvSpPr>
          <p:spPr>
            <a:xfrm>
              <a:off x="2667401" y="1455027"/>
              <a:ext cx="5244565" cy="263302"/>
            </a:xfrm>
            <a:prstGeom prst="roundRect">
              <a:avLst>
                <a:gd fmla="val 16667" name="adj"/>
              </a:avLst>
            </a:prstGeom>
            <a:solidFill>
              <a:srgbClr val="A6CE37"/>
            </a:solidFill>
            <a:ln cap="flat" cmpd="sng" w="25400">
              <a:solidFill>
                <a:srgbClr val="99BF2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91" u="none" cap="none" strike="noStrike">
                <a:solidFill>
                  <a:srgbClr val="000000"/>
                </a:solidFill>
                <a:latin typeface="Arial"/>
                <a:ea typeface="Arial"/>
                <a:cs typeface="Arial"/>
                <a:sym typeface="Arial"/>
              </a:endParaRPr>
            </a:p>
          </p:txBody>
        </p:sp>
        <p:sp>
          <p:nvSpPr>
            <p:cNvPr id="267" name="Google Shape;267;p23"/>
            <p:cNvSpPr txBox="1"/>
            <p:nvPr/>
          </p:nvSpPr>
          <p:spPr>
            <a:xfrm>
              <a:off x="2619578" y="1758903"/>
              <a:ext cx="528789" cy="2627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750" u="none" cap="none" strike="noStrike">
                  <a:solidFill>
                    <a:srgbClr val="000000"/>
                  </a:solidFill>
                  <a:latin typeface="Montserrat"/>
                  <a:ea typeface="Montserrat"/>
                  <a:cs typeface="Montserrat"/>
                  <a:sym typeface="Montserrat"/>
                </a:rPr>
                <a:t>SIT TW</a:t>
              </a:r>
              <a:endParaRPr/>
            </a:p>
            <a:p>
              <a:pPr indent="0" lvl="0" marL="0" marR="0" rtl="0" algn="ctr">
                <a:lnSpc>
                  <a:spcPct val="100000"/>
                </a:lnSpc>
                <a:spcBef>
                  <a:spcPts val="0"/>
                </a:spcBef>
                <a:spcAft>
                  <a:spcPts val="0"/>
                </a:spcAft>
                <a:buNone/>
              </a:pPr>
              <a:r>
                <a:rPr b="0" i="0" lang="en-US" sz="750" u="none" cap="none" strike="noStrike">
                  <a:solidFill>
                    <a:srgbClr val="000000"/>
                  </a:solidFill>
                  <a:latin typeface="Montserrat"/>
                  <a:ea typeface="Montserrat"/>
                  <a:cs typeface="Montserrat"/>
                  <a:sym typeface="Montserrat"/>
                </a:rPr>
                <a:t>2025</a:t>
              </a:r>
              <a:endParaRPr/>
            </a:p>
          </p:txBody>
        </p:sp>
        <p:sp>
          <p:nvSpPr>
            <p:cNvPr id="268" name="Google Shape;268;p23"/>
            <p:cNvSpPr txBox="1"/>
            <p:nvPr/>
          </p:nvSpPr>
          <p:spPr>
            <a:xfrm>
              <a:off x="3060836" y="1758903"/>
              <a:ext cx="595049" cy="2627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750" u="none" cap="none" strike="noStrike">
                  <a:solidFill>
                    <a:srgbClr val="000000"/>
                  </a:solidFill>
                  <a:latin typeface="Montserrat"/>
                  <a:ea typeface="Montserrat"/>
                  <a:cs typeface="Montserrat"/>
                  <a:sym typeface="Montserrat"/>
                </a:rPr>
                <a:t>Plenary</a:t>
              </a:r>
              <a:endParaRPr/>
            </a:p>
            <a:p>
              <a:pPr indent="0" lvl="0" marL="0" marR="0" rtl="0" algn="ctr">
                <a:lnSpc>
                  <a:spcPct val="100000"/>
                </a:lnSpc>
                <a:spcBef>
                  <a:spcPts val="0"/>
                </a:spcBef>
                <a:spcAft>
                  <a:spcPts val="0"/>
                </a:spcAft>
                <a:buNone/>
              </a:pPr>
              <a:r>
                <a:rPr b="0" i="0" lang="en-US" sz="750" u="none" cap="none" strike="noStrike">
                  <a:solidFill>
                    <a:srgbClr val="000000"/>
                  </a:solidFill>
                  <a:latin typeface="Montserrat"/>
                  <a:ea typeface="Montserrat"/>
                  <a:cs typeface="Montserrat"/>
                  <a:sym typeface="Montserrat"/>
                </a:rPr>
                <a:t>2025</a:t>
              </a:r>
              <a:endParaRPr/>
            </a:p>
          </p:txBody>
        </p:sp>
        <p:sp>
          <p:nvSpPr>
            <p:cNvPr id="269" name="Google Shape;269;p23"/>
            <p:cNvSpPr txBox="1"/>
            <p:nvPr/>
          </p:nvSpPr>
          <p:spPr>
            <a:xfrm>
              <a:off x="3646700" y="1758903"/>
              <a:ext cx="528789" cy="1617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750" u="none" cap="none" strike="noStrike">
                  <a:solidFill>
                    <a:srgbClr val="000000"/>
                  </a:solidFill>
                  <a:latin typeface="Montserrat"/>
                  <a:ea typeface="Montserrat"/>
                  <a:cs typeface="Montserrat"/>
                  <a:sym typeface="Montserrat"/>
                </a:rPr>
                <a:t>SIT-41</a:t>
              </a:r>
              <a:endParaRPr/>
            </a:p>
          </p:txBody>
        </p:sp>
        <p:sp>
          <p:nvSpPr>
            <p:cNvPr id="270" name="Google Shape;270;p23"/>
            <p:cNvSpPr txBox="1"/>
            <p:nvPr/>
          </p:nvSpPr>
          <p:spPr>
            <a:xfrm>
              <a:off x="4355731" y="1758903"/>
              <a:ext cx="528789" cy="2627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750" u="none" cap="none" strike="noStrike">
                  <a:solidFill>
                    <a:srgbClr val="000000"/>
                  </a:solidFill>
                  <a:latin typeface="Montserrat"/>
                  <a:ea typeface="Montserrat"/>
                  <a:cs typeface="Montserrat"/>
                  <a:sym typeface="Montserrat"/>
                </a:rPr>
                <a:t>SIT TW</a:t>
              </a:r>
              <a:endParaRPr/>
            </a:p>
            <a:p>
              <a:pPr indent="0" lvl="0" marL="0" marR="0" rtl="0" algn="ctr">
                <a:lnSpc>
                  <a:spcPct val="100000"/>
                </a:lnSpc>
                <a:spcBef>
                  <a:spcPts val="0"/>
                </a:spcBef>
                <a:spcAft>
                  <a:spcPts val="0"/>
                </a:spcAft>
                <a:buNone/>
              </a:pPr>
              <a:r>
                <a:rPr b="0" i="0" lang="en-US" sz="750" u="none" cap="none" strike="noStrike">
                  <a:solidFill>
                    <a:srgbClr val="000000"/>
                  </a:solidFill>
                  <a:latin typeface="Montserrat"/>
                  <a:ea typeface="Montserrat"/>
                  <a:cs typeface="Montserrat"/>
                  <a:sym typeface="Montserrat"/>
                </a:rPr>
                <a:t>2026</a:t>
              </a:r>
              <a:endParaRPr/>
            </a:p>
          </p:txBody>
        </p:sp>
        <p:sp>
          <p:nvSpPr>
            <p:cNvPr id="271" name="Google Shape;271;p23"/>
            <p:cNvSpPr txBox="1"/>
            <p:nvPr/>
          </p:nvSpPr>
          <p:spPr>
            <a:xfrm>
              <a:off x="4884520" y="1758903"/>
              <a:ext cx="578484" cy="2627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750" u="none" cap="none" strike="noStrike">
                  <a:solidFill>
                    <a:srgbClr val="000000"/>
                  </a:solidFill>
                  <a:latin typeface="Montserrat"/>
                  <a:ea typeface="Montserrat"/>
                  <a:cs typeface="Montserrat"/>
                  <a:sym typeface="Montserrat"/>
                </a:rPr>
                <a:t>Plenary</a:t>
              </a:r>
              <a:endParaRPr/>
            </a:p>
            <a:p>
              <a:pPr indent="0" lvl="0" marL="0" marR="0" rtl="0" algn="ctr">
                <a:lnSpc>
                  <a:spcPct val="100000"/>
                </a:lnSpc>
                <a:spcBef>
                  <a:spcPts val="0"/>
                </a:spcBef>
                <a:spcAft>
                  <a:spcPts val="0"/>
                </a:spcAft>
                <a:buNone/>
              </a:pPr>
              <a:r>
                <a:rPr b="0" i="0" lang="en-US" sz="750" u="none" cap="none" strike="noStrike">
                  <a:solidFill>
                    <a:srgbClr val="000000"/>
                  </a:solidFill>
                  <a:latin typeface="Montserrat"/>
                  <a:ea typeface="Montserrat"/>
                  <a:cs typeface="Montserrat"/>
                  <a:sym typeface="Montserrat"/>
                </a:rPr>
                <a:t>2026</a:t>
              </a:r>
              <a:endParaRPr/>
            </a:p>
          </p:txBody>
        </p:sp>
        <p:sp>
          <p:nvSpPr>
            <p:cNvPr id="272" name="Google Shape;272;p23"/>
            <p:cNvSpPr txBox="1"/>
            <p:nvPr/>
          </p:nvSpPr>
          <p:spPr>
            <a:xfrm>
              <a:off x="5755304" y="1758903"/>
              <a:ext cx="528789" cy="1617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750" u="none" cap="none" strike="noStrike">
                  <a:solidFill>
                    <a:srgbClr val="000000"/>
                  </a:solidFill>
                  <a:latin typeface="Montserrat"/>
                  <a:ea typeface="Montserrat"/>
                  <a:cs typeface="Montserrat"/>
                  <a:sym typeface="Montserrat"/>
                </a:rPr>
                <a:t>SIT-42</a:t>
              </a:r>
              <a:endParaRPr/>
            </a:p>
          </p:txBody>
        </p:sp>
        <p:sp>
          <p:nvSpPr>
            <p:cNvPr id="273" name="Google Shape;273;p23"/>
            <p:cNvSpPr txBox="1"/>
            <p:nvPr/>
          </p:nvSpPr>
          <p:spPr>
            <a:xfrm>
              <a:off x="6643396" y="1758903"/>
              <a:ext cx="528789" cy="2627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750" u="none" cap="none" strike="noStrike">
                  <a:solidFill>
                    <a:srgbClr val="000000"/>
                  </a:solidFill>
                  <a:latin typeface="Montserrat"/>
                  <a:ea typeface="Montserrat"/>
                  <a:cs typeface="Montserrat"/>
                  <a:sym typeface="Montserrat"/>
                </a:rPr>
                <a:t>SIT TW</a:t>
              </a:r>
              <a:endParaRPr/>
            </a:p>
            <a:p>
              <a:pPr indent="0" lvl="0" marL="0" marR="0" rtl="0" algn="ctr">
                <a:lnSpc>
                  <a:spcPct val="100000"/>
                </a:lnSpc>
                <a:spcBef>
                  <a:spcPts val="0"/>
                </a:spcBef>
                <a:spcAft>
                  <a:spcPts val="0"/>
                </a:spcAft>
                <a:buNone/>
              </a:pPr>
              <a:r>
                <a:rPr b="0" i="0" lang="en-US" sz="750" u="none" cap="none" strike="noStrike">
                  <a:solidFill>
                    <a:srgbClr val="000000"/>
                  </a:solidFill>
                  <a:latin typeface="Montserrat"/>
                  <a:ea typeface="Montserrat"/>
                  <a:cs typeface="Montserrat"/>
                  <a:sym typeface="Montserrat"/>
                </a:rPr>
                <a:t>2027</a:t>
              </a:r>
              <a:endParaRPr/>
            </a:p>
          </p:txBody>
        </p:sp>
        <p:sp>
          <p:nvSpPr>
            <p:cNvPr id="274" name="Google Shape;274;p23"/>
            <p:cNvSpPr txBox="1"/>
            <p:nvPr/>
          </p:nvSpPr>
          <p:spPr>
            <a:xfrm>
              <a:off x="7169478" y="1758903"/>
              <a:ext cx="578485" cy="2627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750" u="none" cap="none" strike="noStrike">
                  <a:solidFill>
                    <a:srgbClr val="000000"/>
                  </a:solidFill>
                  <a:latin typeface="Montserrat"/>
                  <a:ea typeface="Montserrat"/>
                  <a:cs typeface="Montserrat"/>
                  <a:sym typeface="Montserrat"/>
                </a:rPr>
                <a:t>Plenary</a:t>
              </a:r>
              <a:endParaRPr/>
            </a:p>
            <a:p>
              <a:pPr indent="0" lvl="0" marL="0" marR="0" rtl="0" algn="ctr">
                <a:lnSpc>
                  <a:spcPct val="100000"/>
                </a:lnSpc>
                <a:spcBef>
                  <a:spcPts val="0"/>
                </a:spcBef>
                <a:spcAft>
                  <a:spcPts val="0"/>
                </a:spcAft>
                <a:buNone/>
              </a:pPr>
              <a:r>
                <a:rPr b="0" i="0" lang="en-US" sz="750" u="none" cap="none" strike="noStrike">
                  <a:solidFill>
                    <a:srgbClr val="000000"/>
                  </a:solidFill>
                  <a:latin typeface="Montserrat"/>
                  <a:ea typeface="Montserrat"/>
                  <a:cs typeface="Montserrat"/>
                  <a:sym typeface="Montserrat"/>
                </a:rPr>
                <a:t>2027</a:t>
              </a:r>
              <a:endParaRPr/>
            </a:p>
          </p:txBody>
        </p:sp>
        <p:sp>
          <p:nvSpPr>
            <p:cNvPr id="275" name="Google Shape;275;p23"/>
            <p:cNvSpPr/>
            <p:nvPr/>
          </p:nvSpPr>
          <p:spPr>
            <a:xfrm>
              <a:off x="2890513" y="1558180"/>
              <a:ext cx="68580" cy="6858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91" u="none" cap="none" strike="noStrike">
                <a:solidFill>
                  <a:srgbClr val="000000"/>
                </a:solidFill>
                <a:latin typeface="Arial"/>
                <a:ea typeface="Arial"/>
                <a:cs typeface="Arial"/>
                <a:sym typeface="Arial"/>
              </a:endParaRPr>
            </a:p>
          </p:txBody>
        </p:sp>
        <p:sp>
          <p:nvSpPr>
            <p:cNvPr id="276" name="Google Shape;276;p23"/>
            <p:cNvSpPr/>
            <p:nvPr/>
          </p:nvSpPr>
          <p:spPr>
            <a:xfrm>
              <a:off x="3312821" y="1558180"/>
              <a:ext cx="68580" cy="6858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91" u="none" cap="none" strike="noStrike">
                <a:solidFill>
                  <a:srgbClr val="000000"/>
                </a:solidFill>
                <a:latin typeface="Arial"/>
                <a:ea typeface="Arial"/>
                <a:cs typeface="Arial"/>
                <a:sym typeface="Arial"/>
              </a:endParaRPr>
            </a:p>
          </p:txBody>
        </p:sp>
        <p:sp>
          <p:nvSpPr>
            <p:cNvPr id="277" name="Google Shape;277;p23"/>
            <p:cNvSpPr/>
            <p:nvPr/>
          </p:nvSpPr>
          <p:spPr>
            <a:xfrm>
              <a:off x="3842514" y="1558180"/>
              <a:ext cx="68580" cy="6858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91" u="none" cap="none" strike="noStrike">
                <a:solidFill>
                  <a:srgbClr val="000000"/>
                </a:solidFill>
                <a:latin typeface="Arial"/>
                <a:ea typeface="Arial"/>
                <a:cs typeface="Arial"/>
                <a:sym typeface="Arial"/>
              </a:endParaRPr>
            </a:p>
          </p:txBody>
        </p:sp>
        <p:sp>
          <p:nvSpPr>
            <p:cNvPr id="278" name="Google Shape;278;p23"/>
            <p:cNvSpPr/>
            <p:nvPr/>
          </p:nvSpPr>
          <p:spPr>
            <a:xfrm>
              <a:off x="4572001" y="1558180"/>
              <a:ext cx="68580" cy="6858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91" u="none" cap="none" strike="noStrike">
                <a:solidFill>
                  <a:srgbClr val="000000"/>
                </a:solidFill>
                <a:latin typeface="Arial"/>
                <a:ea typeface="Arial"/>
                <a:cs typeface="Arial"/>
                <a:sym typeface="Arial"/>
              </a:endParaRPr>
            </a:p>
          </p:txBody>
        </p:sp>
        <p:sp>
          <p:nvSpPr>
            <p:cNvPr id="279" name="Google Shape;279;p23"/>
            <p:cNvSpPr/>
            <p:nvPr/>
          </p:nvSpPr>
          <p:spPr>
            <a:xfrm>
              <a:off x="5080334" y="1558180"/>
              <a:ext cx="68580" cy="6858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91" u="none" cap="none" strike="noStrike">
                <a:solidFill>
                  <a:srgbClr val="000000"/>
                </a:solidFill>
                <a:latin typeface="Arial"/>
                <a:ea typeface="Arial"/>
                <a:cs typeface="Arial"/>
                <a:sym typeface="Arial"/>
              </a:endParaRPr>
            </a:p>
          </p:txBody>
        </p:sp>
        <p:sp>
          <p:nvSpPr>
            <p:cNvPr id="280" name="Google Shape;280;p23"/>
            <p:cNvSpPr/>
            <p:nvPr/>
          </p:nvSpPr>
          <p:spPr>
            <a:xfrm>
              <a:off x="7391300" y="1558180"/>
              <a:ext cx="68580" cy="6858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91" u="none" cap="none" strike="noStrike">
                <a:solidFill>
                  <a:srgbClr val="000000"/>
                </a:solidFill>
                <a:latin typeface="Arial"/>
                <a:ea typeface="Arial"/>
                <a:cs typeface="Arial"/>
                <a:sym typeface="Arial"/>
              </a:endParaRPr>
            </a:p>
          </p:txBody>
        </p:sp>
        <p:sp>
          <p:nvSpPr>
            <p:cNvPr id="281" name="Google Shape;281;p23"/>
            <p:cNvSpPr/>
            <p:nvPr/>
          </p:nvSpPr>
          <p:spPr>
            <a:xfrm>
              <a:off x="6873500" y="1558180"/>
              <a:ext cx="68580" cy="6858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91" u="none" cap="none" strike="noStrike">
                <a:solidFill>
                  <a:srgbClr val="000000"/>
                </a:solidFill>
                <a:latin typeface="Arial"/>
                <a:ea typeface="Arial"/>
                <a:cs typeface="Arial"/>
                <a:sym typeface="Arial"/>
              </a:endParaRPr>
            </a:p>
          </p:txBody>
        </p:sp>
        <p:sp>
          <p:nvSpPr>
            <p:cNvPr id="282" name="Google Shape;282;p23"/>
            <p:cNvSpPr/>
            <p:nvPr/>
          </p:nvSpPr>
          <p:spPr>
            <a:xfrm>
              <a:off x="5951119" y="1558180"/>
              <a:ext cx="68580" cy="6858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91" u="none" cap="none" strike="noStrike">
                <a:solidFill>
                  <a:srgbClr val="000000"/>
                </a:solidFill>
                <a:latin typeface="Arial"/>
                <a:ea typeface="Arial"/>
                <a:cs typeface="Arial"/>
                <a:sym typeface="Arial"/>
              </a:endParaRPr>
            </a:p>
          </p:txBody>
        </p:sp>
      </p:grpSp>
      <p:graphicFrame>
        <p:nvGraphicFramePr>
          <p:cNvPr id="283" name="Google Shape;283;p23"/>
          <p:cNvGraphicFramePr/>
          <p:nvPr/>
        </p:nvGraphicFramePr>
        <p:xfrm>
          <a:off x="266399" y="1957721"/>
          <a:ext cx="3000000" cy="3000000"/>
        </p:xfrm>
        <a:graphic>
          <a:graphicData uri="http://schemas.openxmlformats.org/drawingml/2006/table">
            <a:tbl>
              <a:tblPr bandRow="1" firstRow="1">
                <a:noFill/>
                <a:tableStyleId>{AA0C86A1-2377-4B5A-9596-B416D62FFF20}</a:tableStyleId>
              </a:tblPr>
              <a:tblGrid>
                <a:gridCol w="2577600"/>
                <a:gridCol w="848850"/>
                <a:gridCol w="1713225"/>
                <a:gridCol w="1713225"/>
                <a:gridCol w="1713225"/>
              </a:tblGrid>
              <a:tr h="691750">
                <a:tc>
                  <a:txBody>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Montserrat"/>
                          <a:ea typeface="Montserrat"/>
                          <a:cs typeface="Montserrat"/>
                          <a:sym typeface="Montserrat"/>
                        </a:rPr>
                        <a:t>1. Understand and enhance cross-CEOS collaboration towards impactful data value chain</a:t>
                      </a:r>
                      <a:endParaRPr/>
                    </a:p>
                  </a:txBody>
                  <a:tcPr marT="34300" marB="34300" marR="68575" marL="6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5E8A0"/>
                    </a:solidFill>
                  </a:tcPr>
                </a:tc>
                <a:tc>
                  <a:txBody>
                    <a:bodyPr/>
                    <a:lstStyle/>
                    <a:p>
                      <a:pPr indent="0" lvl="0" marL="0" marR="0" rtl="0" algn="l">
                        <a:lnSpc>
                          <a:spcPct val="100000"/>
                        </a:lnSpc>
                        <a:spcBef>
                          <a:spcPts val="0"/>
                        </a:spcBef>
                        <a:spcAft>
                          <a:spcPts val="0"/>
                        </a:spcAft>
                        <a:buNone/>
                      </a:pPr>
                      <a:r>
                        <a:t/>
                      </a:r>
                      <a:endParaRPr sz="1100" u="none" cap="none" strike="noStrike"/>
                    </a:p>
                  </a:txBody>
                  <a:tcPr marT="34300" marB="34300" marR="68575" marL="6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5E8A0"/>
                    </a:solidFill>
                  </a:tcPr>
                </a:tc>
                <a:tc>
                  <a:txBody>
                    <a:bodyPr/>
                    <a:lstStyle/>
                    <a:p>
                      <a:pPr indent="0" lvl="0" marL="0" marR="0" rtl="0" algn="l">
                        <a:lnSpc>
                          <a:spcPct val="100000"/>
                        </a:lnSpc>
                        <a:spcBef>
                          <a:spcPts val="0"/>
                        </a:spcBef>
                        <a:spcAft>
                          <a:spcPts val="0"/>
                        </a:spcAft>
                        <a:buNone/>
                      </a:pPr>
                      <a:r>
                        <a:t/>
                      </a:r>
                      <a:endParaRPr sz="1100" u="none" cap="none" strike="noStrike"/>
                    </a:p>
                  </a:txBody>
                  <a:tcPr marT="34300" marB="34300" marR="68575" marL="6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5E8A0"/>
                    </a:solidFill>
                  </a:tcPr>
                </a:tc>
                <a:tc>
                  <a:txBody>
                    <a:bodyPr/>
                    <a:lstStyle/>
                    <a:p>
                      <a:pPr indent="0" lvl="0" marL="0" marR="0" rtl="0" algn="l">
                        <a:lnSpc>
                          <a:spcPct val="100000"/>
                        </a:lnSpc>
                        <a:spcBef>
                          <a:spcPts val="0"/>
                        </a:spcBef>
                        <a:spcAft>
                          <a:spcPts val="0"/>
                        </a:spcAft>
                        <a:buNone/>
                      </a:pPr>
                      <a:r>
                        <a:t/>
                      </a:r>
                      <a:endParaRPr sz="1100" u="none" cap="none" strike="noStrike"/>
                    </a:p>
                  </a:txBody>
                  <a:tcPr marT="34300" marB="34300" marR="68575" marL="6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5E8A0"/>
                    </a:solidFill>
                  </a:tcPr>
                </a:tc>
                <a:tc>
                  <a:txBody>
                    <a:bodyPr/>
                    <a:lstStyle/>
                    <a:p>
                      <a:pPr indent="0" lvl="0" marL="0" marR="0" rtl="0" algn="l">
                        <a:lnSpc>
                          <a:spcPct val="100000"/>
                        </a:lnSpc>
                        <a:spcBef>
                          <a:spcPts val="0"/>
                        </a:spcBef>
                        <a:spcAft>
                          <a:spcPts val="0"/>
                        </a:spcAft>
                        <a:buNone/>
                      </a:pPr>
                      <a:r>
                        <a:t/>
                      </a:r>
                      <a:endParaRPr sz="1100" u="none" cap="none" strike="noStrike"/>
                    </a:p>
                  </a:txBody>
                  <a:tcPr marT="34300" marB="34300" marR="68575" marL="6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5E8A0"/>
                    </a:solidFill>
                  </a:tcPr>
                </a:tc>
              </a:tr>
              <a:tr h="691750">
                <a:tc>
                  <a:txBody>
                    <a:bodyPr/>
                    <a:lstStyle/>
                    <a:p>
                      <a:pPr indent="0" lvl="0" marL="0" marR="0" rtl="0" algn="l">
                        <a:lnSpc>
                          <a:spcPct val="100000"/>
                        </a:lnSpc>
                        <a:spcBef>
                          <a:spcPts val="0"/>
                        </a:spcBef>
                        <a:spcAft>
                          <a:spcPts val="0"/>
                        </a:spcAft>
                        <a:buClr>
                          <a:srgbClr val="000000"/>
                        </a:buClr>
                        <a:buSzPts val="1100"/>
                        <a:buFont typeface="Arial"/>
                        <a:buNone/>
                      </a:pPr>
                      <a:r>
                        <a:rPr b="1" lang="en-US" sz="1100" u="none" cap="none" strike="noStrike">
                          <a:solidFill>
                            <a:schemeClr val="dk1"/>
                          </a:solidFill>
                          <a:latin typeface="Montserrat"/>
                          <a:ea typeface="Montserrat"/>
                          <a:cs typeface="Montserrat"/>
                          <a:sym typeface="Montserrat"/>
                        </a:rPr>
                        <a:t>2. Assess impact of existing activities and end user requirements to build community resilience</a:t>
                      </a:r>
                      <a:endParaRPr/>
                    </a:p>
                  </a:txBody>
                  <a:tcPr marT="34300" marB="34300" marR="68575" marL="6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100" u="none" cap="none" strike="noStrike"/>
                    </a:p>
                  </a:txBody>
                  <a:tcPr marT="34300" marB="34300" marR="68575" marL="6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100" u="none" cap="none" strike="noStrike"/>
                    </a:p>
                  </a:txBody>
                  <a:tcPr marT="34300" marB="34300" marR="68575" marL="6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100" u="none" cap="none" strike="noStrike"/>
                    </a:p>
                  </a:txBody>
                  <a:tcPr marT="34300" marB="34300" marR="68575" marL="6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100" u="none" cap="none" strike="noStrike"/>
                    </a:p>
                  </a:txBody>
                  <a:tcPr marT="34300" marB="34300" marR="68575" marL="6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819200">
                <a:tc>
                  <a:txBody>
                    <a:bodyPr/>
                    <a:lstStyle/>
                    <a:p>
                      <a:pPr indent="0" lvl="0" marL="0" marR="0" rtl="0" algn="l">
                        <a:lnSpc>
                          <a:spcPct val="100000"/>
                        </a:lnSpc>
                        <a:spcBef>
                          <a:spcPts val="0"/>
                        </a:spcBef>
                        <a:spcAft>
                          <a:spcPts val="0"/>
                        </a:spcAft>
                        <a:buClr>
                          <a:srgbClr val="000000"/>
                        </a:buClr>
                        <a:buSzPts val="1100"/>
                        <a:buFont typeface="Arial"/>
                        <a:buNone/>
                      </a:pPr>
                      <a:r>
                        <a:rPr b="1" lang="en-US" sz="1100" u="none" cap="none" strike="noStrike">
                          <a:solidFill>
                            <a:schemeClr val="dk1"/>
                          </a:solidFill>
                          <a:latin typeface="Montserrat"/>
                          <a:ea typeface="Montserrat"/>
                          <a:cs typeface="Montserrat"/>
                          <a:sym typeface="Montserrat"/>
                        </a:rPr>
                        <a:t>3. Enhance existing interoperability efforts to </a:t>
                      </a:r>
                      <a:endParaRPr sz="1400" u="none" cap="none" strike="noStrike"/>
                    </a:p>
                    <a:p>
                      <a:pPr indent="0" lvl="0" marL="0" marR="0" rtl="0" algn="l">
                        <a:lnSpc>
                          <a:spcPct val="100000"/>
                        </a:lnSpc>
                        <a:spcBef>
                          <a:spcPts val="0"/>
                        </a:spcBef>
                        <a:spcAft>
                          <a:spcPts val="0"/>
                        </a:spcAft>
                        <a:buClr>
                          <a:srgbClr val="000000"/>
                        </a:buClr>
                        <a:buSzPts val="1100"/>
                        <a:buFont typeface="Arial"/>
                        <a:buNone/>
                      </a:pPr>
                      <a:r>
                        <a:rPr b="1" lang="en-US" sz="1100" u="none" cap="none" strike="noStrike">
                          <a:solidFill>
                            <a:schemeClr val="dk1"/>
                          </a:solidFill>
                          <a:latin typeface="Montserrat"/>
                          <a:ea typeface="Montserrat"/>
                          <a:cs typeface="Montserrat"/>
                          <a:sym typeface="Montserrat"/>
                        </a:rPr>
                        <a:t>address data user needs</a:t>
                      </a:r>
                      <a:endParaRPr sz="1400" u="none" cap="none" strike="noStrike"/>
                    </a:p>
                  </a:txBody>
                  <a:tcPr marT="34300" marB="34300" marR="68575" marL="6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5E8A0"/>
                    </a:solidFill>
                  </a:tcPr>
                </a:tc>
                <a:tc>
                  <a:txBody>
                    <a:bodyPr/>
                    <a:lstStyle/>
                    <a:p>
                      <a:pPr indent="0" lvl="0" marL="0" marR="0" rtl="0" algn="l">
                        <a:lnSpc>
                          <a:spcPct val="100000"/>
                        </a:lnSpc>
                        <a:spcBef>
                          <a:spcPts val="0"/>
                        </a:spcBef>
                        <a:spcAft>
                          <a:spcPts val="0"/>
                        </a:spcAft>
                        <a:buNone/>
                      </a:pPr>
                      <a:r>
                        <a:t/>
                      </a:r>
                      <a:endParaRPr sz="1100" u="none" cap="none" strike="noStrike"/>
                    </a:p>
                  </a:txBody>
                  <a:tcPr marT="34300" marB="34300" marR="68575" marL="6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5E8A0"/>
                    </a:solidFill>
                  </a:tcPr>
                </a:tc>
                <a:tc>
                  <a:txBody>
                    <a:bodyPr/>
                    <a:lstStyle/>
                    <a:p>
                      <a:pPr indent="0" lvl="0" marL="0" marR="0" rtl="0" algn="l">
                        <a:lnSpc>
                          <a:spcPct val="100000"/>
                        </a:lnSpc>
                        <a:spcBef>
                          <a:spcPts val="0"/>
                        </a:spcBef>
                        <a:spcAft>
                          <a:spcPts val="0"/>
                        </a:spcAft>
                        <a:buNone/>
                      </a:pPr>
                      <a:r>
                        <a:t/>
                      </a:r>
                      <a:endParaRPr sz="1100" u="none" cap="none" strike="noStrike"/>
                    </a:p>
                  </a:txBody>
                  <a:tcPr marT="34300" marB="34300" marR="68575" marL="6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5E8A0"/>
                    </a:solidFill>
                  </a:tcPr>
                </a:tc>
                <a:tc>
                  <a:txBody>
                    <a:bodyPr/>
                    <a:lstStyle/>
                    <a:p>
                      <a:pPr indent="0" lvl="0" marL="0" marR="0" rtl="0" algn="l">
                        <a:lnSpc>
                          <a:spcPct val="100000"/>
                        </a:lnSpc>
                        <a:spcBef>
                          <a:spcPts val="0"/>
                        </a:spcBef>
                        <a:spcAft>
                          <a:spcPts val="0"/>
                        </a:spcAft>
                        <a:buNone/>
                      </a:pPr>
                      <a:r>
                        <a:t/>
                      </a:r>
                      <a:endParaRPr sz="1100" u="none" cap="none" strike="noStrike"/>
                    </a:p>
                  </a:txBody>
                  <a:tcPr marT="34300" marB="34300" marR="68575" marL="6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5E8A0"/>
                    </a:solidFill>
                  </a:tcPr>
                </a:tc>
                <a:tc>
                  <a:txBody>
                    <a:bodyPr/>
                    <a:lstStyle/>
                    <a:p>
                      <a:pPr indent="0" lvl="0" marL="0" marR="0" rtl="0" algn="l">
                        <a:lnSpc>
                          <a:spcPct val="100000"/>
                        </a:lnSpc>
                        <a:spcBef>
                          <a:spcPts val="0"/>
                        </a:spcBef>
                        <a:spcAft>
                          <a:spcPts val="0"/>
                        </a:spcAft>
                        <a:buNone/>
                      </a:pPr>
                      <a:r>
                        <a:t/>
                      </a:r>
                      <a:endParaRPr sz="1100" u="none" cap="none" strike="noStrike"/>
                    </a:p>
                  </a:txBody>
                  <a:tcPr marT="34300" marB="34300" marR="68575" marL="6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5E8A0"/>
                    </a:solidFill>
                  </a:tcPr>
                </a:tc>
              </a:tr>
              <a:tr h="848625">
                <a:tc>
                  <a:txBody>
                    <a:bodyPr/>
                    <a:lstStyle/>
                    <a:p>
                      <a:pPr indent="0" lvl="0" marL="0" marR="0" rtl="0" algn="l">
                        <a:lnSpc>
                          <a:spcPct val="100000"/>
                        </a:lnSpc>
                        <a:spcBef>
                          <a:spcPts val="0"/>
                        </a:spcBef>
                        <a:spcAft>
                          <a:spcPts val="0"/>
                        </a:spcAft>
                        <a:buClr>
                          <a:srgbClr val="000000"/>
                        </a:buClr>
                        <a:buSzPts val="1100"/>
                        <a:buFont typeface="Arial"/>
                        <a:buNone/>
                      </a:pPr>
                      <a:r>
                        <a:rPr b="1" lang="en-US" sz="1100" u="none" cap="none" strike="noStrike">
                          <a:solidFill>
                            <a:schemeClr val="dk1"/>
                          </a:solidFill>
                          <a:latin typeface="Montserrat"/>
                          <a:ea typeface="Montserrat"/>
                          <a:cs typeface="Montserrat"/>
                          <a:sym typeface="Montserrat"/>
                        </a:rPr>
                        <a:t>4. Improve capabilities to deliver actionable information built on resilience community input</a:t>
                      </a:r>
                      <a:endParaRPr/>
                    </a:p>
                    <a:p>
                      <a:pPr indent="0" lvl="0" marL="0" marR="0" rtl="0" algn="l">
                        <a:lnSpc>
                          <a:spcPct val="100000"/>
                        </a:lnSpc>
                        <a:spcBef>
                          <a:spcPts val="0"/>
                        </a:spcBef>
                        <a:spcAft>
                          <a:spcPts val="0"/>
                        </a:spcAft>
                        <a:buClr>
                          <a:srgbClr val="000000"/>
                        </a:buClr>
                        <a:buSzPts val="1100"/>
                        <a:buFont typeface="Arial"/>
                        <a:buNone/>
                      </a:pPr>
                      <a:r>
                        <a:t/>
                      </a:r>
                      <a:endParaRPr b="1" sz="1100" u="none" cap="none" strike="noStrike">
                        <a:solidFill>
                          <a:schemeClr val="dk1"/>
                        </a:solidFill>
                        <a:latin typeface="Montserrat"/>
                        <a:ea typeface="Montserrat"/>
                        <a:cs typeface="Montserrat"/>
                        <a:sym typeface="Montserrat"/>
                      </a:endParaRPr>
                    </a:p>
                  </a:txBody>
                  <a:tcPr marT="34300" marB="34300" marR="68575" marL="6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100" u="none" cap="none" strike="noStrike"/>
                    </a:p>
                  </a:txBody>
                  <a:tcPr marT="34300" marB="34300" marR="68575" marL="6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100" u="none" cap="none" strike="noStrike"/>
                    </a:p>
                  </a:txBody>
                  <a:tcPr marT="34300" marB="34300" marR="68575" marL="6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100" u="none" cap="none" strike="noStrike"/>
                    </a:p>
                  </a:txBody>
                  <a:tcPr marT="34300" marB="34300" marR="68575" marL="6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100" u="none" cap="none" strike="noStrike"/>
                    </a:p>
                  </a:txBody>
                  <a:tcPr marT="34300" marB="34300" marR="68575" marL="6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284" name="Google Shape;284;p23"/>
          <p:cNvSpPr txBox="1"/>
          <p:nvPr/>
        </p:nvSpPr>
        <p:spPr>
          <a:xfrm>
            <a:off x="516281" y="1597654"/>
            <a:ext cx="1112247"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050" u="none" cap="none" strike="noStrike">
                <a:solidFill>
                  <a:srgbClr val="000000"/>
                </a:solidFill>
                <a:latin typeface="Montserrat"/>
                <a:ea typeface="Montserrat"/>
                <a:cs typeface="Montserrat"/>
                <a:sym typeface="Montserrat"/>
              </a:rPr>
              <a:t>Objectives</a:t>
            </a:r>
            <a:endParaRPr b="0" i="0" sz="1050" u="none" cap="none" strike="noStrike">
              <a:solidFill>
                <a:srgbClr val="000000"/>
              </a:solidFill>
              <a:latin typeface="Montserrat"/>
              <a:ea typeface="Montserrat"/>
              <a:cs typeface="Montserrat"/>
              <a:sym typeface="Montserrat"/>
            </a:endParaRPr>
          </a:p>
        </p:txBody>
      </p:sp>
      <p:sp>
        <p:nvSpPr>
          <p:cNvPr id="285" name="Google Shape;285;p23"/>
          <p:cNvSpPr/>
          <p:nvPr/>
        </p:nvSpPr>
        <p:spPr>
          <a:xfrm>
            <a:off x="3018963" y="1943624"/>
            <a:ext cx="4859424" cy="326496"/>
          </a:xfrm>
          <a:prstGeom prst="flowChartAlternateProcess">
            <a:avLst/>
          </a:prstGeom>
          <a:solidFill>
            <a:schemeClr val="lt1"/>
          </a:solidFill>
          <a:ln cap="flat" cmpd="sng" w="25400">
            <a:solidFill>
              <a:srgbClr val="87A9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825" u="none" cap="none" strike="noStrike">
                <a:solidFill>
                  <a:schemeClr val="dk1"/>
                </a:solidFill>
                <a:latin typeface="Montserrat"/>
                <a:ea typeface="Montserrat"/>
                <a:cs typeface="Montserrat"/>
                <a:sym typeface="Montserrat"/>
              </a:rPr>
              <a:t>Cross-CEOS team focused on resilience coordination across WGs, VCs, etc.</a:t>
            </a:r>
            <a:endParaRPr/>
          </a:p>
        </p:txBody>
      </p:sp>
      <p:sp>
        <p:nvSpPr>
          <p:cNvPr id="286" name="Google Shape;286;p23"/>
          <p:cNvSpPr/>
          <p:nvPr/>
        </p:nvSpPr>
        <p:spPr>
          <a:xfrm>
            <a:off x="5261964" y="2331765"/>
            <a:ext cx="2616423" cy="304971"/>
          </a:xfrm>
          <a:prstGeom prst="flowChartAlternateProcess">
            <a:avLst/>
          </a:prstGeom>
          <a:solidFill>
            <a:schemeClr val="lt1"/>
          </a:solidFill>
          <a:ln cap="flat" cmpd="sng" w="25400">
            <a:solidFill>
              <a:srgbClr val="87A9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900" u="none" cap="none" strike="noStrike">
                <a:solidFill>
                  <a:schemeClr val="dk1"/>
                </a:solidFill>
                <a:latin typeface="Montserrat"/>
                <a:ea typeface="Montserrat"/>
                <a:cs typeface="Montserrat"/>
                <a:sym typeface="Montserrat"/>
              </a:rPr>
              <a:t>Improved data value chain</a:t>
            </a:r>
            <a:endParaRPr/>
          </a:p>
        </p:txBody>
      </p:sp>
      <p:sp>
        <p:nvSpPr>
          <p:cNvPr id="287" name="Google Shape;287;p23"/>
          <p:cNvSpPr/>
          <p:nvPr/>
        </p:nvSpPr>
        <p:spPr>
          <a:xfrm>
            <a:off x="2486829" y="3913692"/>
            <a:ext cx="2167588" cy="312026"/>
          </a:xfrm>
          <a:prstGeom prst="flowChartAlternateProcess">
            <a:avLst/>
          </a:prstGeom>
          <a:solidFill>
            <a:srgbClr val="D8D8D8"/>
          </a:solidFill>
          <a:ln cap="flat" cmpd="sng" w="25400">
            <a:solidFill>
              <a:srgbClr val="87A9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800" u="none" cap="none" strike="noStrike">
                <a:solidFill>
                  <a:schemeClr val="dk1"/>
                </a:solidFill>
                <a:latin typeface="Montserrat"/>
                <a:ea typeface="Montserrat"/>
                <a:cs typeface="Montserrat"/>
                <a:sym typeface="Montserrat"/>
              </a:rPr>
              <a:t>Ongoing: Interoperability framework implementation</a:t>
            </a:r>
            <a:endParaRPr/>
          </a:p>
        </p:txBody>
      </p:sp>
      <p:sp>
        <p:nvSpPr>
          <p:cNvPr id="288" name="Google Shape;288;p23"/>
          <p:cNvSpPr/>
          <p:nvPr/>
        </p:nvSpPr>
        <p:spPr>
          <a:xfrm>
            <a:off x="3021102" y="2328584"/>
            <a:ext cx="2183534" cy="1068676"/>
          </a:xfrm>
          <a:prstGeom prst="flowChartAlternateProcess">
            <a:avLst/>
          </a:prstGeom>
          <a:solidFill>
            <a:schemeClr val="lt1"/>
          </a:solidFill>
          <a:ln cap="flat" cmpd="sng" w="25400">
            <a:solidFill>
              <a:srgbClr val="87A929"/>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en-US" sz="800" u="none" cap="none" strike="noStrike">
                <a:solidFill>
                  <a:schemeClr val="dk1"/>
                </a:solidFill>
                <a:latin typeface="Montserrat"/>
                <a:ea typeface="Montserrat"/>
                <a:cs typeface="Montserrat"/>
                <a:sym typeface="Montserrat"/>
              </a:rPr>
              <a:t>Conduct an impact assessment of key existing resilience-related activities and identify opportunities for further demonstrations and data interoperability (w/ Priority 1 team)</a:t>
            </a:r>
            <a:endParaRPr b="0" i="0" sz="800" u="none" cap="none" strike="noStrike">
              <a:solidFill>
                <a:schemeClr val="dk1"/>
              </a:solidFill>
              <a:latin typeface="Montserrat"/>
              <a:ea typeface="Montserrat"/>
              <a:cs typeface="Montserrat"/>
              <a:sym typeface="Montserrat"/>
            </a:endParaRPr>
          </a:p>
        </p:txBody>
      </p:sp>
      <p:sp>
        <p:nvSpPr>
          <p:cNvPr id="289" name="Google Shape;289;p23"/>
          <p:cNvSpPr/>
          <p:nvPr/>
        </p:nvSpPr>
        <p:spPr>
          <a:xfrm>
            <a:off x="4709335" y="3628812"/>
            <a:ext cx="1867343" cy="834868"/>
          </a:xfrm>
          <a:prstGeom prst="flowChartAlternateProcess">
            <a:avLst/>
          </a:prstGeom>
          <a:solidFill>
            <a:schemeClr val="lt1"/>
          </a:solidFill>
          <a:ln cap="flat" cmpd="sng" w="25400">
            <a:solidFill>
              <a:srgbClr val="87A929"/>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en-US" sz="800" u="none" cap="none" strike="noStrike">
                <a:solidFill>
                  <a:schemeClr val="dk1"/>
                </a:solidFill>
                <a:latin typeface="Montserrat"/>
                <a:ea typeface="Montserrat"/>
                <a:cs typeface="Montserrat"/>
                <a:sym typeface="Montserrat"/>
              </a:rPr>
              <a:t>Support ongoing and new Interoperability demonstrators in coordination with Priority 1 team </a:t>
            </a:r>
            <a:endParaRPr/>
          </a:p>
        </p:txBody>
      </p:sp>
      <p:sp>
        <p:nvSpPr>
          <p:cNvPr id="290" name="Google Shape;290;p23"/>
          <p:cNvSpPr/>
          <p:nvPr/>
        </p:nvSpPr>
        <p:spPr>
          <a:xfrm>
            <a:off x="2466143" y="3661829"/>
            <a:ext cx="2175526" cy="211998"/>
          </a:xfrm>
          <a:prstGeom prst="flowChartAlternateProcess">
            <a:avLst/>
          </a:prstGeom>
          <a:solidFill>
            <a:srgbClr val="D8D8D8"/>
          </a:solidFill>
          <a:ln cap="flat" cmpd="sng" w="25400">
            <a:solidFill>
              <a:srgbClr val="87A9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800" u="none" cap="none" strike="noStrike">
                <a:solidFill>
                  <a:schemeClr val="dk1"/>
                </a:solidFill>
                <a:latin typeface="Montserrat"/>
                <a:ea typeface="Montserrat"/>
                <a:cs typeface="Montserrat"/>
                <a:sym typeface="Montserrat"/>
              </a:rPr>
              <a:t>Ongoing: CEOS-ARD Strategy 2026</a:t>
            </a:r>
            <a:endParaRPr/>
          </a:p>
        </p:txBody>
      </p:sp>
      <p:sp>
        <p:nvSpPr>
          <p:cNvPr id="291" name="Google Shape;291;p23"/>
          <p:cNvSpPr/>
          <p:nvPr/>
        </p:nvSpPr>
        <p:spPr>
          <a:xfrm>
            <a:off x="2459348" y="3458906"/>
            <a:ext cx="5835052" cy="164306"/>
          </a:xfrm>
          <a:prstGeom prst="flowChartAlternateProcess">
            <a:avLst/>
          </a:prstGeom>
          <a:solidFill>
            <a:srgbClr val="D8D8D8"/>
          </a:solidFill>
          <a:ln cap="flat" cmpd="sng" w="25400">
            <a:solidFill>
              <a:srgbClr val="87A929"/>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en-US" sz="800" u="none" cap="none" strike="noStrike">
                <a:solidFill>
                  <a:schemeClr val="dk1"/>
                </a:solidFill>
                <a:latin typeface="Montserrat"/>
                <a:ea typeface="Montserrat"/>
                <a:cs typeface="Montserrat"/>
                <a:sym typeface="Montserrat"/>
              </a:rPr>
              <a:t>Support ongoing and emerging Civil/Commercial space Cal/Val &amp; data quality standards meetings and services</a:t>
            </a:r>
            <a:endParaRPr/>
          </a:p>
        </p:txBody>
      </p:sp>
      <p:sp>
        <p:nvSpPr>
          <p:cNvPr id="292" name="Google Shape;292;p23"/>
          <p:cNvSpPr/>
          <p:nvPr/>
        </p:nvSpPr>
        <p:spPr>
          <a:xfrm>
            <a:off x="5455189" y="4509004"/>
            <a:ext cx="3278373" cy="306575"/>
          </a:xfrm>
          <a:prstGeom prst="flowChartAlternateProcess">
            <a:avLst/>
          </a:prstGeom>
          <a:solidFill>
            <a:schemeClr val="lt1"/>
          </a:solidFill>
          <a:ln cap="flat" cmpd="sng" w="25400">
            <a:solidFill>
              <a:srgbClr val="87A929"/>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en-US" sz="800" u="none" cap="none" strike="noStrike">
                <a:solidFill>
                  <a:schemeClr val="dk1"/>
                </a:solidFill>
                <a:latin typeface="Montserrat"/>
                <a:ea typeface="Montserrat"/>
                <a:cs typeface="Montserrat"/>
                <a:sym typeface="Montserrat"/>
              </a:rPr>
              <a:t>Deliver Resilience Findings: Scaling CEOS member impact</a:t>
            </a:r>
            <a:endParaRPr/>
          </a:p>
        </p:txBody>
      </p:sp>
      <p:sp>
        <p:nvSpPr>
          <p:cNvPr id="293" name="Google Shape;293;p23"/>
          <p:cNvSpPr/>
          <p:nvPr/>
        </p:nvSpPr>
        <p:spPr>
          <a:xfrm>
            <a:off x="6576678" y="3635980"/>
            <a:ext cx="1751555" cy="834868"/>
          </a:xfrm>
          <a:prstGeom prst="flowChartAlternateProcess">
            <a:avLst/>
          </a:prstGeom>
          <a:solidFill>
            <a:schemeClr val="lt1"/>
          </a:solidFill>
          <a:ln cap="flat" cmpd="sng" w="25400">
            <a:solidFill>
              <a:srgbClr val="87A929"/>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7000"/>
              </a:lnSpc>
              <a:spcBef>
                <a:spcPts val="0"/>
              </a:spcBef>
              <a:spcAft>
                <a:spcPts val="0"/>
              </a:spcAft>
              <a:buNone/>
            </a:pPr>
            <a:r>
              <a:rPr b="0" i="0" lang="en-US" sz="800" u="none" cap="none" strike="noStrike">
                <a:solidFill>
                  <a:srgbClr val="000000"/>
                </a:solidFill>
                <a:latin typeface="Montserrat"/>
                <a:ea typeface="Montserrat"/>
                <a:cs typeface="Montserrat"/>
                <a:sym typeface="Montserrat"/>
              </a:rPr>
              <a:t>Host a workshop with key resilience data partners (e.g. EW4ALL, ESRI, etc.) to demo existing activities and inform Resilience Findings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24"/>
          <p:cNvSpPr txBox="1"/>
          <p:nvPr>
            <p:ph type="title"/>
          </p:nvPr>
        </p:nvSpPr>
        <p:spPr>
          <a:xfrm>
            <a:off x="34048" y="184825"/>
            <a:ext cx="6785042" cy="561114"/>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3300"/>
              <a:buFont typeface="Arial"/>
              <a:buNone/>
            </a:pPr>
            <a:r>
              <a:rPr b="0" i="0" lang="en-US" sz="2700" u="none" cap="none" strike="noStrike">
                <a:solidFill>
                  <a:schemeClr val="lt1"/>
                </a:solidFill>
                <a:latin typeface="Montserrat Medium"/>
                <a:ea typeface="Montserrat Medium"/>
                <a:cs typeface="Montserrat Medium"/>
                <a:sym typeface="Montserrat Medium"/>
              </a:rPr>
              <a:t>Priority 2: Main Deliverables</a:t>
            </a:r>
            <a:endParaRPr b="0" i="0" sz="1050" u="none" cap="none" strike="noStrike">
              <a:solidFill>
                <a:schemeClr val="lt1"/>
              </a:solidFill>
              <a:latin typeface="Montserrat Medium"/>
              <a:ea typeface="Montserrat Medium"/>
              <a:cs typeface="Montserrat Medium"/>
              <a:sym typeface="Montserrat Medium"/>
            </a:endParaRPr>
          </a:p>
        </p:txBody>
      </p:sp>
      <p:sp>
        <p:nvSpPr>
          <p:cNvPr id="299" name="Google Shape;299;p24"/>
          <p:cNvSpPr txBox="1"/>
          <p:nvPr/>
        </p:nvSpPr>
        <p:spPr>
          <a:xfrm>
            <a:off x="150019" y="928688"/>
            <a:ext cx="8893969" cy="2039020"/>
          </a:xfrm>
          <a:prstGeom prst="rect">
            <a:avLst/>
          </a:prstGeom>
          <a:noFill/>
          <a:ln>
            <a:noFill/>
          </a:ln>
        </p:spPr>
        <p:txBody>
          <a:bodyPr anchorCtr="0" anchor="t" bIns="34275" lIns="68575" spcFirstLastPara="1" rIns="68575" wrap="square" tIns="34275">
            <a:spAutoFit/>
          </a:bodyPr>
          <a:lstStyle/>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Impact assessment of key existing resilience-related activities (in collaboration with Priority 1 Team)</a:t>
            </a:r>
            <a:endParaRPr/>
          </a:p>
          <a:p>
            <a:pPr indent="-285750" lvl="0" marL="285750" marR="0" rtl="0" algn="l">
              <a:lnSpc>
                <a:spcPct val="100000"/>
              </a:lnSpc>
              <a:spcBef>
                <a:spcPts val="60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Updated data value chain to include co-development​</a:t>
            </a:r>
            <a:endParaRPr/>
          </a:p>
          <a:p>
            <a:pPr indent="-285750" lvl="0" marL="285750" marR="0" rtl="0" algn="l">
              <a:lnSpc>
                <a:spcPct val="100000"/>
              </a:lnSpc>
              <a:spcBef>
                <a:spcPts val="60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Interoperability Demonstrator (in collaboration with Priority 1 Team)</a:t>
            </a:r>
            <a:endParaRPr/>
          </a:p>
          <a:p>
            <a:pPr indent="-285750" lvl="0" marL="285750" marR="0" rtl="0" algn="l">
              <a:lnSpc>
                <a:spcPct val="100000"/>
              </a:lnSpc>
              <a:spcBef>
                <a:spcPts val="60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Resilience Data Partner workshop</a:t>
            </a:r>
            <a:endParaRPr/>
          </a:p>
          <a:p>
            <a:pPr indent="-285750" lvl="0" marL="285750" marR="0" rtl="0" algn="l">
              <a:lnSpc>
                <a:spcPct val="100000"/>
              </a:lnSpc>
              <a:spcBef>
                <a:spcPts val="60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Resilience Findings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25"/>
          <p:cNvSpPr txBox="1"/>
          <p:nvPr>
            <p:ph type="title"/>
          </p:nvPr>
        </p:nvSpPr>
        <p:spPr>
          <a:xfrm>
            <a:off x="34048" y="184825"/>
            <a:ext cx="6785042" cy="561114"/>
          </a:xfrm>
          <a:prstGeom prst="rect">
            <a:avLst/>
          </a:prstGeom>
          <a:noFill/>
          <a:ln>
            <a:noFill/>
          </a:ln>
        </p:spPr>
        <p:txBody>
          <a:bodyPr anchorCtr="0" anchor="t" bIns="34275" lIns="68550" spcFirstLastPara="1" rIns="68550" wrap="square" tIns="34275">
            <a:noAutofit/>
          </a:bodyPr>
          <a:lstStyle/>
          <a:p>
            <a:pPr indent="0" lvl="0" marL="0" marR="0" rtl="0" algn="l">
              <a:lnSpc>
                <a:spcPct val="90000"/>
              </a:lnSpc>
              <a:spcBef>
                <a:spcPts val="0"/>
              </a:spcBef>
              <a:spcAft>
                <a:spcPts val="0"/>
              </a:spcAft>
              <a:buClr>
                <a:schemeClr val="lt1"/>
              </a:buClr>
              <a:buSzPts val="4400"/>
              <a:buFont typeface="Montserrat"/>
              <a:buNone/>
            </a:pPr>
            <a:r>
              <a:rPr b="0" i="0" lang="en-US" sz="2700" u="none" cap="none" strike="noStrike">
                <a:solidFill>
                  <a:schemeClr val="lt1"/>
                </a:solidFill>
                <a:latin typeface="Montserrat Medium"/>
                <a:ea typeface="Montserrat Medium"/>
                <a:cs typeface="Montserrat Medium"/>
                <a:sym typeface="Montserrat Medium"/>
              </a:rPr>
              <a:t>Priority 2: Initial Steps</a:t>
            </a:r>
            <a:endParaRPr b="0" i="0" sz="1050" u="none" cap="none" strike="noStrike">
              <a:solidFill>
                <a:schemeClr val="lt1"/>
              </a:solidFill>
              <a:latin typeface="Montserrat Medium"/>
              <a:ea typeface="Montserrat Medium"/>
              <a:cs typeface="Montserrat Medium"/>
              <a:sym typeface="Montserrat Medium"/>
            </a:endParaRPr>
          </a:p>
        </p:txBody>
      </p:sp>
      <p:sp>
        <p:nvSpPr>
          <p:cNvPr id="305" name="Google Shape;305;p25"/>
          <p:cNvSpPr txBox="1"/>
          <p:nvPr/>
        </p:nvSpPr>
        <p:spPr>
          <a:xfrm>
            <a:off x="150019" y="928688"/>
            <a:ext cx="8893969" cy="3693319"/>
          </a:xfrm>
          <a:prstGeom prst="rect">
            <a:avLst/>
          </a:prstGeom>
          <a:noFill/>
          <a:ln>
            <a:noFill/>
          </a:ln>
        </p:spPr>
        <p:txBody>
          <a:bodyPr anchorCtr="0" anchor="t" bIns="45700" lIns="91425" spcFirstLastPara="1" rIns="91425" wrap="square" tIns="45700">
            <a:spAutoFit/>
          </a:bodyPr>
          <a:lstStyle/>
          <a:p>
            <a:pPr indent="-213995" lvl="0" marL="213995" marR="0" rtl="0" algn="l">
              <a:lnSpc>
                <a:spcPct val="100000"/>
              </a:lnSpc>
              <a:spcBef>
                <a:spcPts val="0"/>
              </a:spcBef>
              <a:spcAft>
                <a:spcPts val="0"/>
              </a:spcAft>
              <a:buClr>
                <a:srgbClr val="000000"/>
              </a:buClr>
              <a:buSzPts val="1800"/>
              <a:buFont typeface="Noto Sans Symbols"/>
              <a:buChar char="❖"/>
            </a:pPr>
            <a:r>
              <a:rPr b="0" i="0" lang="en-US" sz="1800" u="none" cap="none" strike="noStrike">
                <a:solidFill>
                  <a:srgbClr val="000000"/>
                </a:solidFill>
                <a:latin typeface="Montserrat"/>
                <a:ea typeface="Montserrat"/>
                <a:cs typeface="Montserrat"/>
                <a:sym typeface="Montserrat"/>
              </a:rPr>
              <a:t>Convene a team of interested CEOS members to focus on cross-collaboration</a:t>
            </a:r>
            <a:endParaRPr b="0" i="0" sz="105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Montserrat"/>
              <a:ea typeface="Montserrat"/>
              <a:cs typeface="Montserrat"/>
              <a:sym typeface="Montserrat"/>
            </a:endParaRPr>
          </a:p>
          <a:p>
            <a:pPr indent="-213995" lvl="0" marL="213995" marR="0" rtl="0" algn="l">
              <a:lnSpc>
                <a:spcPct val="100000"/>
              </a:lnSpc>
              <a:spcBef>
                <a:spcPts val="0"/>
              </a:spcBef>
              <a:spcAft>
                <a:spcPts val="0"/>
              </a:spcAft>
              <a:buClr>
                <a:srgbClr val="000000"/>
              </a:buClr>
              <a:buSzPts val="1800"/>
              <a:buFont typeface="Noto Sans Symbols"/>
              <a:buChar char="❖"/>
            </a:pPr>
            <a:r>
              <a:rPr b="0" i="0" lang="en-US" sz="1800" u="none" cap="none" strike="noStrike">
                <a:solidFill>
                  <a:srgbClr val="000000"/>
                </a:solidFill>
                <a:latin typeface="Montserrat"/>
                <a:ea typeface="Montserrat"/>
                <a:cs typeface="Montserrat"/>
                <a:sym typeface="Montserrat"/>
              </a:rPr>
              <a:t> Develop a Connected Data for Community Resilience 2-pager to summarize intent and invite CEOS member participation</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Montserrat"/>
              <a:ea typeface="Montserrat"/>
              <a:cs typeface="Montserrat"/>
              <a:sym typeface="Montserrat"/>
            </a:endParaRPr>
          </a:p>
          <a:p>
            <a:pPr indent="-213995" lvl="0" marL="213995" marR="0" rtl="0" algn="l">
              <a:lnSpc>
                <a:spcPct val="100000"/>
              </a:lnSpc>
              <a:spcBef>
                <a:spcPts val="0"/>
              </a:spcBef>
              <a:spcAft>
                <a:spcPts val="0"/>
              </a:spcAft>
              <a:buClr>
                <a:srgbClr val="000000"/>
              </a:buClr>
              <a:buSzPts val="1800"/>
              <a:buFont typeface="Noto Sans Symbols"/>
              <a:buChar char="❖"/>
            </a:pPr>
            <a:r>
              <a:rPr b="0" i="0" lang="en-US" sz="1800" u="none" cap="none" strike="noStrike">
                <a:solidFill>
                  <a:srgbClr val="000000"/>
                </a:solidFill>
                <a:latin typeface="Montserrat"/>
                <a:ea typeface="Montserrat"/>
                <a:cs typeface="Montserrat"/>
                <a:sym typeface="Montserrat"/>
              </a:rPr>
              <a:t>Conduct an impact assessment of key existing resilience-related activities and identify opportunities for further demonstrations and data interoperability</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Montserrat"/>
              <a:ea typeface="Montserrat"/>
              <a:cs typeface="Montserrat"/>
              <a:sym typeface="Montserrat"/>
            </a:endParaRPr>
          </a:p>
          <a:p>
            <a:pPr indent="-213995" lvl="0" marL="213995" marR="0" rtl="0" algn="l">
              <a:lnSpc>
                <a:spcPct val="100000"/>
              </a:lnSpc>
              <a:spcBef>
                <a:spcPts val="0"/>
              </a:spcBef>
              <a:spcAft>
                <a:spcPts val="0"/>
              </a:spcAft>
              <a:buClr>
                <a:srgbClr val="000000"/>
              </a:buClr>
              <a:buSzPts val="1800"/>
              <a:buFont typeface="Noto Sans Symbols"/>
              <a:buChar char="❖"/>
            </a:pPr>
            <a:r>
              <a:rPr b="0" i="0" lang="en-US" sz="1800" u="none" cap="none" strike="noStrike">
                <a:solidFill>
                  <a:srgbClr val="000000"/>
                </a:solidFill>
                <a:latin typeface="Montserrat"/>
                <a:ea typeface="Montserrat"/>
                <a:cs typeface="Montserrat"/>
                <a:sym typeface="Montserrat"/>
              </a:rPr>
              <a:t>Frame and Finalize workshop details with key resilience data partners to demo existing activities and inform Resilience Findings</a:t>
            </a:r>
            <a:endParaRPr/>
          </a:p>
          <a:p>
            <a:pPr indent="-99695" lvl="0" marL="213995" marR="0" rtl="0" algn="l">
              <a:lnSpc>
                <a:spcPct val="100000"/>
              </a:lnSpc>
              <a:spcBef>
                <a:spcPts val="0"/>
              </a:spcBef>
              <a:spcAft>
                <a:spcPts val="0"/>
              </a:spcAft>
              <a:buClr>
                <a:srgbClr val="000000"/>
              </a:buClr>
              <a:buSzPts val="1800"/>
              <a:buFont typeface="Noto Sans Symbols"/>
              <a:buNone/>
            </a:pPr>
            <a:r>
              <a:t/>
            </a:r>
            <a:endParaRPr b="0" i="0" sz="18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26"/>
          <p:cNvSpPr txBox="1"/>
          <p:nvPr>
            <p:ph type="title"/>
          </p:nvPr>
        </p:nvSpPr>
        <p:spPr>
          <a:xfrm>
            <a:off x="132035" y="1087199"/>
            <a:ext cx="4617900" cy="1802103"/>
          </a:xfrm>
          <a:prstGeom prst="rect">
            <a:avLst/>
          </a:prstGeom>
          <a:noFill/>
          <a:ln>
            <a:noFill/>
          </a:ln>
        </p:spPr>
        <p:txBody>
          <a:bodyPr anchorCtr="0" anchor="t" bIns="34275" lIns="68575" spcFirstLastPara="1" rIns="68575" wrap="square" tIns="34275">
            <a:noAutofit/>
          </a:bodyPr>
          <a:lstStyle/>
          <a:p>
            <a:pPr indent="0" lvl="0" marL="0" rtl="0" algn="l">
              <a:lnSpc>
                <a:spcPct val="150000"/>
              </a:lnSpc>
              <a:spcBef>
                <a:spcPts val="800"/>
              </a:spcBef>
              <a:spcAft>
                <a:spcPts val="0"/>
              </a:spcAft>
              <a:buSzPts val="6000"/>
              <a:buNone/>
            </a:pPr>
            <a:r>
              <a:rPr b="1" lang="en-US" sz="4000">
                <a:solidFill>
                  <a:schemeClr val="lt1"/>
                </a:solidFill>
                <a:latin typeface="Montserrat"/>
                <a:ea typeface="Montserrat"/>
                <a:cs typeface="Montserrat"/>
                <a:sym typeface="Montserrat"/>
              </a:rPr>
              <a:t>Open Discussion</a:t>
            </a:r>
            <a:endParaRPr/>
          </a:p>
          <a:p>
            <a:pPr indent="0" lvl="0" marL="0" marR="0" rtl="0" algn="l">
              <a:lnSpc>
                <a:spcPct val="90000"/>
              </a:lnSpc>
              <a:spcBef>
                <a:spcPts val="0"/>
              </a:spcBef>
              <a:spcAft>
                <a:spcPts val="0"/>
              </a:spcAft>
              <a:buClr>
                <a:schemeClr val="lt1"/>
              </a:buClr>
              <a:buSzPts val="6000"/>
              <a:buFont typeface="Montserrat Medium"/>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27"/>
          <p:cNvSpPr txBox="1"/>
          <p:nvPr>
            <p:ph idx="1" type="body"/>
          </p:nvPr>
        </p:nvSpPr>
        <p:spPr>
          <a:xfrm>
            <a:off x="107205" y="1005613"/>
            <a:ext cx="8935216" cy="3497100"/>
          </a:xfrm>
          <a:prstGeom prst="rect">
            <a:avLst/>
          </a:prstGeom>
          <a:solidFill>
            <a:schemeClr val="lt1"/>
          </a:solidFill>
          <a:ln>
            <a:noFill/>
          </a:ln>
        </p:spPr>
        <p:txBody>
          <a:bodyPr anchorCtr="0" anchor="t" bIns="34275" lIns="68575" spcFirstLastPara="1" rIns="68575" wrap="square" tIns="34275">
            <a:noAutofit/>
          </a:bodyPr>
          <a:lstStyle/>
          <a:p>
            <a:pPr indent="-457200" lvl="0" marL="552450" rtl="0" algn="l">
              <a:lnSpc>
                <a:spcPct val="150000"/>
              </a:lnSpc>
              <a:spcBef>
                <a:spcPts val="800"/>
              </a:spcBef>
              <a:spcAft>
                <a:spcPts val="0"/>
              </a:spcAft>
              <a:buSzPts val="2100"/>
              <a:buAutoNum type="arabicPeriod"/>
            </a:pPr>
            <a:r>
              <a:rPr lang="en-US" sz="1400">
                <a:solidFill>
                  <a:schemeClr val="dk1"/>
                </a:solidFill>
              </a:rPr>
              <a:t>What challenges and opportunities have not been addressed by the proposed SIT Chair priorities?</a:t>
            </a:r>
            <a:endParaRPr>
              <a:solidFill>
                <a:schemeClr val="dk1"/>
              </a:solidFill>
            </a:endParaRPr>
          </a:p>
          <a:p>
            <a:pPr indent="-457200" lvl="0" marL="552450" rtl="0" algn="l">
              <a:lnSpc>
                <a:spcPct val="150000"/>
              </a:lnSpc>
              <a:spcBef>
                <a:spcPts val="800"/>
              </a:spcBef>
              <a:spcAft>
                <a:spcPts val="0"/>
              </a:spcAft>
              <a:buSzPts val="2100"/>
              <a:buFont typeface="Montserrat"/>
              <a:buAutoNum type="arabicPeriod"/>
            </a:pPr>
            <a:r>
              <a:rPr b="0" i="0" lang="en-US" sz="1400" u="none" strike="noStrike">
                <a:solidFill>
                  <a:srgbClr val="000000"/>
                </a:solidFill>
              </a:rPr>
              <a:t>What groups within CEOS should be involved in the cross-collaboration team?</a:t>
            </a:r>
            <a:r>
              <a:rPr b="0" i="0" lang="en-US" sz="1400">
                <a:solidFill>
                  <a:srgbClr val="000000"/>
                </a:solidFill>
              </a:rPr>
              <a:t>​</a:t>
            </a:r>
            <a:endParaRPr/>
          </a:p>
          <a:p>
            <a:pPr indent="-457200" lvl="0" marL="552450" rtl="0" algn="l">
              <a:lnSpc>
                <a:spcPct val="150000"/>
              </a:lnSpc>
              <a:spcBef>
                <a:spcPts val="800"/>
              </a:spcBef>
              <a:spcAft>
                <a:spcPts val="0"/>
              </a:spcAft>
              <a:buSzPts val="2100"/>
              <a:buAutoNum type="arabicPeriod"/>
            </a:pPr>
            <a:r>
              <a:rPr lang="en-US" sz="1400">
                <a:solidFill>
                  <a:schemeClr val="dk1"/>
                </a:solidFill>
              </a:rPr>
              <a:t>Please send the name(s) of your representatives for these efforts 1) Water Planet and 2) Connected Data for Resilience to: </a:t>
            </a:r>
            <a:r>
              <a:rPr lang="en-US" sz="1400" u="sng">
                <a:solidFill>
                  <a:schemeClr val="dk1"/>
                </a:solidFill>
                <a:hlinkClick r:id="rId3">
                  <a:extLst>
                    <a:ext uri="{A12FA001-AC4F-418D-AE19-62706E023703}">
                      <ahyp:hlinkClr val="tx"/>
                    </a:ext>
                  </a:extLst>
                </a:hlinkClick>
              </a:rPr>
              <a:t>nasa-sit-chair-2026-27@googlegroups.com</a:t>
            </a:r>
            <a:r>
              <a:rPr lang="en-US" sz="1400">
                <a:solidFill>
                  <a:schemeClr val="dk1"/>
                </a:solidFill>
              </a:rPr>
              <a:t>.</a:t>
            </a:r>
            <a:endParaRPr/>
          </a:p>
        </p:txBody>
      </p:sp>
      <p:sp>
        <p:nvSpPr>
          <p:cNvPr id="316" name="Google Shape;316;p27"/>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US"/>
              <a:t>Discussion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p3"/>
          <p:cNvSpPr txBox="1"/>
          <p:nvPr>
            <p:ph type="title"/>
          </p:nvPr>
        </p:nvSpPr>
        <p:spPr>
          <a:xfrm>
            <a:off x="132035" y="131953"/>
            <a:ext cx="4617900" cy="2979600"/>
          </a:xfrm>
          <a:prstGeom prst="rect">
            <a:avLst/>
          </a:prstGeom>
          <a:noFill/>
          <a:ln>
            <a:noFill/>
          </a:ln>
        </p:spPr>
        <p:txBody>
          <a:bodyPr anchorCtr="0" anchor="t" bIns="34275" lIns="68575" spcFirstLastPara="1" rIns="68575" wrap="square" tIns="34275">
            <a:noAutofit/>
          </a:bodyPr>
          <a:lstStyle/>
          <a:p>
            <a:pPr indent="0" lvl="0" marL="0" rtl="0" algn="l">
              <a:lnSpc>
                <a:spcPct val="150000"/>
              </a:lnSpc>
              <a:spcBef>
                <a:spcPts val="800"/>
              </a:spcBef>
              <a:spcAft>
                <a:spcPts val="0"/>
              </a:spcAft>
              <a:buSzPts val="6000"/>
              <a:buNone/>
            </a:pPr>
            <a:r>
              <a:rPr b="1" lang="en-US" sz="4000">
                <a:solidFill>
                  <a:schemeClr val="lt1"/>
                </a:solidFill>
                <a:latin typeface="Montserrat"/>
                <a:ea typeface="Montserrat"/>
                <a:cs typeface="Montserrat"/>
                <a:sym typeface="Montserrat"/>
              </a:rPr>
              <a:t>Priority 1: </a:t>
            </a:r>
            <a:br>
              <a:rPr b="1" lang="en-US" sz="4000">
                <a:solidFill>
                  <a:schemeClr val="lt1"/>
                </a:solidFill>
                <a:latin typeface="Montserrat"/>
                <a:ea typeface="Montserrat"/>
                <a:cs typeface="Montserrat"/>
                <a:sym typeface="Montserrat"/>
              </a:rPr>
            </a:br>
            <a:r>
              <a:rPr b="1" lang="en-US" sz="4000">
                <a:solidFill>
                  <a:schemeClr val="lt1"/>
                </a:solidFill>
                <a:latin typeface="Montserrat"/>
                <a:ea typeface="Montserrat"/>
                <a:cs typeface="Montserrat"/>
                <a:sym typeface="Montserrat"/>
              </a:rPr>
              <a:t>Water Planet </a:t>
            </a:r>
            <a:endParaRPr/>
          </a:p>
          <a:p>
            <a:pPr indent="0" lvl="0" marL="0" marR="0" rtl="0" algn="l">
              <a:lnSpc>
                <a:spcPct val="90000"/>
              </a:lnSpc>
              <a:spcBef>
                <a:spcPts val="0"/>
              </a:spcBef>
              <a:spcAft>
                <a:spcPts val="0"/>
              </a:spcAft>
              <a:buClr>
                <a:schemeClr val="lt1"/>
              </a:buClr>
              <a:buSzPts val="6000"/>
              <a:buFont typeface="Montserrat Medium"/>
              <a:buNone/>
            </a:pPr>
            <a:r>
              <a:t/>
            </a:r>
            <a:endParaRPr/>
          </a:p>
        </p:txBody>
      </p:sp>
      <p:sp>
        <p:nvSpPr>
          <p:cNvPr id="57" name="Google Shape;57;p3"/>
          <p:cNvSpPr txBox="1"/>
          <p:nvPr/>
        </p:nvSpPr>
        <p:spPr>
          <a:xfrm>
            <a:off x="6305035" y="3815663"/>
            <a:ext cx="2743200" cy="1242776"/>
          </a:xfrm>
          <a:prstGeom prst="rect">
            <a:avLst/>
          </a:prstGeom>
          <a:noFill/>
          <a:ln>
            <a:noFill/>
          </a:ln>
        </p:spPr>
        <p:txBody>
          <a:bodyPr anchorCtr="0" anchor="t" bIns="45700" lIns="91425" spcFirstLastPara="1" rIns="91425" wrap="square" tIns="45700">
            <a:spAutoFit/>
          </a:bodyPr>
          <a:lstStyle/>
          <a:p>
            <a:pPr indent="0" lvl="0" marL="0" marR="0" rtl="0" algn="r">
              <a:lnSpc>
                <a:spcPct val="160714"/>
              </a:lnSpc>
              <a:spcBef>
                <a:spcPts val="0"/>
              </a:spcBef>
              <a:spcAft>
                <a:spcPts val="0"/>
              </a:spcAft>
              <a:buNone/>
            </a:pPr>
            <a:r>
              <a:rPr b="1" i="0" lang="en-US" sz="1400" u="none" cap="none" strike="noStrike">
                <a:solidFill>
                  <a:srgbClr val="33445F"/>
                </a:solidFill>
                <a:latin typeface="Montserrat"/>
                <a:ea typeface="Montserrat"/>
                <a:cs typeface="Montserrat"/>
                <a:sym typeface="Montserrat"/>
              </a:rPr>
              <a:t>Erin Urquhart</a:t>
            </a:r>
            <a:r>
              <a:rPr b="0" i="0" lang="en-US" sz="1400" u="none" cap="none" strike="noStrike">
                <a:solidFill>
                  <a:srgbClr val="000000"/>
                </a:solidFill>
                <a:latin typeface="Montserrat"/>
                <a:ea typeface="Montserrat"/>
                <a:cs typeface="Montserrat"/>
                <a:sym typeface="Montserrat"/>
              </a:rPr>
              <a:t>​</a:t>
            </a:r>
            <a:endParaRPr/>
          </a:p>
          <a:p>
            <a:pPr indent="0" lvl="0" marL="0" marR="0" rtl="0" algn="r">
              <a:lnSpc>
                <a:spcPct val="160714"/>
              </a:lnSpc>
              <a:spcBef>
                <a:spcPts val="0"/>
              </a:spcBef>
              <a:spcAft>
                <a:spcPts val="0"/>
              </a:spcAft>
              <a:buNone/>
            </a:pPr>
            <a:r>
              <a:rPr b="1" i="0" lang="en-US" sz="1400" u="none" cap="none" strike="noStrike">
                <a:solidFill>
                  <a:srgbClr val="33445F"/>
                </a:solidFill>
                <a:latin typeface="Montserrat"/>
                <a:ea typeface="Montserrat"/>
                <a:cs typeface="Montserrat"/>
                <a:sym typeface="Montserrat"/>
              </a:rPr>
              <a:t>39th CEOS Plenary</a:t>
            </a:r>
            <a:r>
              <a:rPr b="0" i="0" lang="en-US" sz="1400" u="none" cap="none" strike="noStrike">
                <a:solidFill>
                  <a:srgbClr val="000000"/>
                </a:solidFill>
                <a:latin typeface="Montserrat"/>
                <a:ea typeface="Montserrat"/>
                <a:cs typeface="Montserrat"/>
                <a:sym typeface="Montserrat"/>
              </a:rPr>
              <a:t>​</a:t>
            </a:r>
            <a:endParaRPr/>
          </a:p>
          <a:p>
            <a:pPr indent="0" lvl="0" marL="0" marR="0" rtl="0" algn="r">
              <a:lnSpc>
                <a:spcPct val="160714"/>
              </a:lnSpc>
              <a:spcBef>
                <a:spcPts val="0"/>
              </a:spcBef>
              <a:spcAft>
                <a:spcPts val="0"/>
              </a:spcAft>
              <a:buNone/>
            </a:pPr>
            <a:r>
              <a:rPr b="1" i="0" lang="en-US" sz="1400" u="none" cap="none" strike="noStrike">
                <a:solidFill>
                  <a:srgbClr val="33445F"/>
                </a:solidFill>
                <a:latin typeface="Montserrat"/>
                <a:ea typeface="Montserrat"/>
                <a:cs typeface="Montserrat"/>
                <a:sym typeface="Montserrat"/>
              </a:rPr>
              <a:t>Bath, United Kingdom</a:t>
            </a:r>
            <a:r>
              <a:rPr b="0" i="0" lang="en-US" sz="1400" u="none" cap="none" strike="noStrike">
                <a:solidFill>
                  <a:srgbClr val="000000"/>
                </a:solidFill>
                <a:latin typeface="Montserrat"/>
                <a:ea typeface="Montserrat"/>
                <a:cs typeface="Montserrat"/>
                <a:sym typeface="Montserrat"/>
              </a:rPr>
              <a:t>​</a:t>
            </a:r>
            <a:endParaRPr/>
          </a:p>
          <a:p>
            <a:pPr indent="0" lvl="0" marL="0" marR="0" rtl="0" algn="r">
              <a:lnSpc>
                <a:spcPct val="160714"/>
              </a:lnSpc>
              <a:spcBef>
                <a:spcPts val="0"/>
              </a:spcBef>
              <a:spcAft>
                <a:spcPts val="0"/>
              </a:spcAft>
              <a:buNone/>
            </a:pPr>
            <a:r>
              <a:rPr b="1" i="0" lang="en-US" sz="1400" u="none" cap="none" strike="noStrike">
                <a:solidFill>
                  <a:srgbClr val="33445F"/>
                </a:solidFill>
                <a:latin typeface="Montserrat"/>
                <a:ea typeface="Montserrat"/>
                <a:cs typeface="Montserrat"/>
                <a:sym typeface="Montserrat"/>
              </a:rPr>
              <a:t>4th - 6th November, 2025</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4"/>
          <p:cNvSpPr txBox="1"/>
          <p:nvPr>
            <p:ph idx="1" type="body"/>
          </p:nvPr>
        </p:nvSpPr>
        <p:spPr>
          <a:xfrm>
            <a:off x="64692" y="820725"/>
            <a:ext cx="8621700" cy="3497100"/>
          </a:xfrm>
          <a:prstGeom prst="rect">
            <a:avLst/>
          </a:prstGeom>
          <a:noFill/>
          <a:ln>
            <a:noFill/>
          </a:ln>
        </p:spPr>
        <p:txBody>
          <a:bodyPr anchorCtr="0" anchor="t" bIns="34275" lIns="68575" spcFirstLastPara="1" rIns="68575" wrap="square" tIns="34275">
            <a:noAutofit/>
          </a:bodyPr>
          <a:lstStyle/>
          <a:p>
            <a:pPr indent="-361950" lvl="0" marL="457200" marR="0" rtl="0" algn="l">
              <a:lnSpc>
                <a:spcPct val="150000"/>
              </a:lnSpc>
              <a:spcBef>
                <a:spcPts val="800"/>
              </a:spcBef>
              <a:spcAft>
                <a:spcPts val="0"/>
              </a:spcAft>
              <a:buClr>
                <a:schemeClr val="dk1"/>
              </a:buClr>
              <a:buSzPts val="2100"/>
              <a:buFont typeface="Montserrat"/>
              <a:buChar char="❖"/>
            </a:pPr>
            <a:r>
              <a:rPr b="1" lang="en-US">
                <a:solidFill>
                  <a:srgbClr val="0070C0"/>
                </a:solidFill>
              </a:rPr>
              <a:t>Priority 1: Water Planet- Seeing Earth's Water from Space</a:t>
            </a:r>
            <a:endParaRPr/>
          </a:p>
          <a:p>
            <a:pPr indent="-342900" lvl="1" marL="914400" rtl="0" algn="l">
              <a:lnSpc>
                <a:spcPct val="150000"/>
              </a:lnSpc>
              <a:spcBef>
                <a:spcPts val="400"/>
              </a:spcBef>
              <a:spcAft>
                <a:spcPts val="0"/>
              </a:spcAft>
              <a:buSzPts val="2100"/>
              <a:buChar char="▪"/>
            </a:pPr>
            <a:r>
              <a:rPr lang="en-US" sz="1400"/>
              <a:t>Advance understanding of Earth's water cycle by monitoring terrestrial waters, coastal regions, and oceans from space. Transform this knowledge to actionable insights to enhance water use efficiency, improve water quality, and enhance resilience to water-related hazards such as droughts, floods, and storms. </a:t>
            </a:r>
            <a:endParaRPr/>
          </a:p>
          <a:p>
            <a:pPr indent="-361950" lvl="0" marL="457200" marR="0" rtl="0" algn="l">
              <a:lnSpc>
                <a:spcPct val="150000"/>
              </a:lnSpc>
              <a:spcBef>
                <a:spcPts val="800"/>
              </a:spcBef>
              <a:spcAft>
                <a:spcPts val="0"/>
              </a:spcAft>
              <a:buClr>
                <a:schemeClr val="dk1"/>
              </a:buClr>
              <a:buSzPts val="2100"/>
              <a:buFont typeface="Montserrat"/>
              <a:buChar char="❖"/>
            </a:pPr>
            <a:r>
              <a:rPr b="1" lang="en-US" sz="2000">
                <a:solidFill>
                  <a:srgbClr val="BFBFBF"/>
                </a:solidFill>
              </a:rPr>
              <a:t>Priority 2: Connected Data for Community Resilience</a:t>
            </a:r>
            <a:endParaRPr sz="2000">
              <a:solidFill>
                <a:srgbClr val="BFBFBF"/>
              </a:solidFill>
            </a:endParaRPr>
          </a:p>
          <a:p>
            <a:pPr indent="-342900" lvl="1" marL="914400" rtl="0" algn="l">
              <a:lnSpc>
                <a:spcPct val="150000"/>
              </a:lnSpc>
              <a:spcBef>
                <a:spcPts val="400"/>
              </a:spcBef>
              <a:spcAft>
                <a:spcPts val="0"/>
              </a:spcAft>
              <a:buSzPts val="2100"/>
              <a:buChar char="▪"/>
            </a:pPr>
            <a:r>
              <a:rPr lang="en-US" sz="1400">
                <a:solidFill>
                  <a:srgbClr val="BFBFBF"/>
                </a:solidFill>
              </a:rPr>
              <a:t>Advance community-level resilience by leveraging CEOS disaster risk reduction successes and partnerships to enhance cross-collaboration, data interoperability, and actionable information.  </a:t>
            </a:r>
            <a:endParaRPr/>
          </a:p>
          <a:p>
            <a:pPr indent="-228600" lvl="0" marL="457200" marR="0" rtl="0" algn="l">
              <a:lnSpc>
                <a:spcPct val="150000"/>
              </a:lnSpc>
              <a:spcBef>
                <a:spcPts val="800"/>
              </a:spcBef>
              <a:spcAft>
                <a:spcPts val="0"/>
              </a:spcAft>
              <a:buClr>
                <a:schemeClr val="dk1"/>
              </a:buClr>
              <a:buSzPts val="2100"/>
              <a:buFont typeface="Montserrat"/>
              <a:buNone/>
            </a:pPr>
            <a:r>
              <a:t/>
            </a:r>
            <a:endParaRPr>
              <a:solidFill>
                <a:srgbClr val="000000"/>
              </a:solidFill>
            </a:endParaRPr>
          </a:p>
        </p:txBody>
      </p:sp>
      <p:sp>
        <p:nvSpPr>
          <p:cNvPr id="63" name="Google Shape;63;p4"/>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US"/>
              <a:t>NASA SIT Chair Priorities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5"/>
          <p:cNvSpPr txBox="1"/>
          <p:nvPr>
            <p:ph idx="1" type="body"/>
          </p:nvPr>
        </p:nvSpPr>
        <p:spPr>
          <a:xfrm>
            <a:off x="323" y="736064"/>
            <a:ext cx="8718415" cy="3497100"/>
          </a:xfrm>
          <a:prstGeom prst="rect">
            <a:avLst/>
          </a:prstGeom>
          <a:noFill/>
          <a:ln>
            <a:noFill/>
          </a:ln>
        </p:spPr>
        <p:txBody>
          <a:bodyPr anchorCtr="0" anchor="t" bIns="34275" lIns="68575" spcFirstLastPara="1" rIns="68575" wrap="square" tIns="34275">
            <a:noAutofit/>
          </a:bodyPr>
          <a:lstStyle/>
          <a:p>
            <a:pPr indent="0" lvl="0" marL="95250" rtl="0" algn="l">
              <a:lnSpc>
                <a:spcPct val="150000"/>
              </a:lnSpc>
              <a:spcBef>
                <a:spcPts val="800"/>
              </a:spcBef>
              <a:spcAft>
                <a:spcPts val="0"/>
              </a:spcAft>
              <a:buSzPts val="2100"/>
              <a:buNone/>
            </a:pPr>
            <a:r>
              <a:rPr b="1" lang="en-US" sz="1800">
                <a:solidFill>
                  <a:srgbClr val="0070C0"/>
                </a:solidFill>
              </a:rPr>
              <a:t>Water Planet- Seeing Earth's Water from Space</a:t>
            </a:r>
            <a:endParaRPr/>
          </a:p>
          <a:p>
            <a:pPr indent="0" lvl="0" marL="95250" rtl="0" algn="l">
              <a:lnSpc>
                <a:spcPct val="150000"/>
              </a:lnSpc>
              <a:spcBef>
                <a:spcPts val="800"/>
              </a:spcBef>
              <a:spcAft>
                <a:spcPts val="0"/>
              </a:spcAft>
              <a:buSzPts val="2100"/>
              <a:buNone/>
            </a:pPr>
            <a:r>
              <a:t/>
            </a:r>
            <a:endParaRPr sz="1600">
              <a:solidFill>
                <a:schemeClr val="dk1"/>
              </a:solidFill>
            </a:endParaRPr>
          </a:p>
        </p:txBody>
      </p:sp>
      <p:sp>
        <p:nvSpPr>
          <p:cNvPr id="69" name="Google Shape;69;p5"/>
          <p:cNvSpPr txBox="1"/>
          <p:nvPr>
            <p:ph type="title"/>
          </p:nvPr>
        </p:nvSpPr>
        <p:spPr>
          <a:xfrm>
            <a:off x="132036" y="15393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US"/>
              <a:t>SIT Chair Priority 1: Water Planet</a:t>
            </a:r>
            <a:endParaRPr/>
          </a:p>
        </p:txBody>
      </p:sp>
      <p:sp>
        <p:nvSpPr>
          <p:cNvPr id="70" name="Google Shape;70;p5"/>
          <p:cNvSpPr txBox="1"/>
          <p:nvPr/>
        </p:nvSpPr>
        <p:spPr>
          <a:xfrm>
            <a:off x="133550" y="1285876"/>
            <a:ext cx="4556961" cy="367793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500"/>
              <a:buFont typeface="Noto Sans Symbols"/>
              <a:buChar char="❖"/>
            </a:pPr>
            <a:r>
              <a:rPr b="0" i="0" lang="en-US" sz="1500" u="none" cap="none" strike="noStrike">
                <a:solidFill>
                  <a:srgbClr val="000000"/>
                </a:solidFill>
                <a:latin typeface="Montserrat"/>
                <a:ea typeface="Montserrat"/>
                <a:cs typeface="Montserrat"/>
                <a:sym typeface="Montserrat"/>
              </a:rPr>
              <a:t>Water is fundamental to life on Earth yet increasing pressures on global water resources—combined with rising exposure to water-related extremes such as droughts and floods</a:t>
            </a:r>
            <a:r>
              <a:rPr b="0" i="0" lang="en-US" sz="1400" u="none" cap="none" strike="noStrike">
                <a:solidFill>
                  <a:srgbClr val="000000"/>
                </a:solidFill>
                <a:latin typeface="Montserrat"/>
                <a:ea typeface="Montserrat"/>
                <a:cs typeface="Montserrat"/>
                <a:sym typeface="Montserrat"/>
              </a:rPr>
              <a:t>—</a:t>
            </a:r>
            <a:r>
              <a:rPr b="0" i="0" lang="en-US" sz="1500" u="none" cap="none" strike="noStrike">
                <a:solidFill>
                  <a:srgbClr val="000000"/>
                </a:solidFill>
                <a:latin typeface="Montserrat"/>
                <a:ea typeface="Montserrat"/>
                <a:cs typeface="Montserrat"/>
                <a:sym typeface="Montserrat"/>
              </a:rPr>
              <a:t>demand innovative solutions to ensure a sustainable future. ​</a:t>
            </a:r>
            <a:endParaRPr/>
          </a:p>
          <a:p>
            <a:pPr indent="-190500" lvl="0" marL="285750" marR="0" rtl="0" algn="l">
              <a:lnSpc>
                <a:spcPct val="100000"/>
              </a:lnSpc>
              <a:spcBef>
                <a:spcPts val="0"/>
              </a:spcBef>
              <a:spcAft>
                <a:spcPts val="0"/>
              </a:spcAft>
              <a:buClr>
                <a:srgbClr val="000000"/>
              </a:buClr>
              <a:buSzPts val="1500"/>
              <a:buFont typeface="Noto Sans Symbols"/>
              <a:buNone/>
            </a:pPr>
            <a:r>
              <a:t/>
            </a:r>
            <a:endParaRPr b="0" i="0" sz="1500" u="none" cap="none" strike="noStrike">
              <a:solidFill>
                <a:srgbClr val="000000"/>
              </a:solidFill>
              <a:latin typeface="Montserrat"/>
              <a:ea typeface="Montserrat"/>
              <a:cs typeface="Montserrat"/>
              <a:sym typeface="Montserrat"/>
            </a:endParaRPr>
          </a:p>
          <a:p>
            <a:pPr indent="-285750" lvl="0" marL="285750" marR="0" rtl="0" algn="l">
              <a:lnSpc>
                <a:spcPct val="100000"/>
              </a:lnSpc>
              <a:spcBef>
                <a:spcPts val="0"/>
              </a:spcBef>
              <a:spcAft>
                <a:spcPts val="0"/>
              </a:spcAft>
              <a:buClr>
                <a:srgbClr val="000000"/>
              </a:buClr>
              <a:buSzPts val="1500"/>
              <a:buFont typeface="Noto Sans Symbols"/>
              <a:buChar char="❖"/>
            </a:pPr>
            <a:r>
              <a:rPr b="0" i="0" lang="en-US" sz="1500" u="none" cap="none" strike="noStrike">
                <a:solidFill>
                  <a:srgbClr val="000000"/>
                </a:solidFill>
                <a:latin typeface="Montserrat"/>
                <a:ea typeface="Montserrat"/>
                <a:cs typeface="Montserrat"/>
                <a:sym typeface="Montserrat"/>
              </a:rPr>
              <a:t>Satellite observations play a critical role in advancing our understanding  of the water cycle and monitoring changes over time. These observations provide essential data needed to address challenges in water availability, accessibility, quality, and hazards. ​</a:t>
            </a:r>
            <a:endParaRPr/>
          </a:p>
          <a:p>
            <a:pPr indent="-177800" lvl="1" marL="22860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Montserrat"/>
              <a:ea typeface="Montserrat"/>
              <a:cs typeface="Montserrat"/>
              <a:sym typeface="Montserrat"/>
            </a:endParaRPr>
          </a:p>
        </p:txBody>
      </p:sp>
      <p:pic>
        <p:nvPicPr>
          <p:cNvPr id="71" name="Google Shape;71;p5"/>
          <p:cNvPicPr preferRelativeResize="0"/>
          <p:nvPr/>
        </p:nvPicPr>
        <p:blipFill rotWithShape="1">
          <a:blip r:embed="rId3">
            <a:alphaModFix/>
          </a:blip>
          <a:srcRect b="0" l="0" r="0" t="0"/>
          <a:stretch/>
        </p:blipFill>
        <p:spPr>
          <a:xfrm>
            <a:off x="6015789" y="1006141"/>
            <a:ext cx="2616869" cy="1988219"/>
          </a:xfrm>
          <a:prstGeom prst="rect">
            <a:avLst/>
          </a:prstGeom>
          <a:noFill/>
          <a:ln>
            <a:noFill/>
          </a:ln>
        </p:spPr>
      </p:pic>
      <p:pic>
        <p:nvPicPr>
          <p:cNvPr id="72" name="Google Shape;72;p5"/>
          <p:cNvPicPr preferRelativeResize="0"/>
          <p:nvPr/>
        </p:nvPicPr>
        <p:blipFill rotWithShape="1">
          <a:blip r:embed="rId4">
            <a:alphaModFix/>
          </a:blip>
          <a:srcRect b="0" l="0" r="0" t="0"/>
          <a:stretch/>
        </p:blipFill>
        <p:spPr>
          <a:xfrm>
            <a:off x="6012280" y="2763755"/>
            <a:ext cx="2864519" cy="1886952"/>
          </a:xfrm>
          <a:prstGeom prst="rect">
            <a:avLst/>
          </a:prstGeom>
          <a:noFill/>
          <a:ln>
            <a:noFill/>
          </a:ln>
        </p:spPr>
      </p:pic>
      <p:pic>
        <p:nvPicPr>
          <p:cNvPr id="73" name="Google Shape;73;p5"/>
          <p:cNvPicPr preferRelativeResize="0"/>
          <p:nvPr/>
        </p:nvPicPr>
        <p:blipFill rotWithShape="1">
          <a:blip r:embed="rId5">
            <a:alphaModFix/>
          </a:blip>
          <a:srcRect b="0" l="0" r="0" t="0"/>
          <a:stretch/>
        </p:blipFill>
        <p:spPr>
          <a:xfrm>
            <a:off x="4940718" y="1998746"/>
            <a:ext cx="1646322" cy="219125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6"/>
          <p:cNvSpPr txBox="1"/>
          <p:nvPr>
            <p:ph idx="1" type="body"/>
          </p:nvPr>
        </p:nvSpPr>
        <p:spPr>
          <a:xfrm>
            <a:off x="132036" y="1264397"/>
            <a:ext cx="5041263" cy="3497100"/>
          </a:xfrm>
          <a:prstGeom prst="rect">
            <a:avLst/>
          </a:prstGeom>
          <a:noFill/>
          <a:ln>
            <a:noFill/>
          </a:ln>
        </p:spPr>
        <p:txBody>
          <a:bodyPr anchorCtr="0" anchor="t" bIns="34275" lIns="68575" spcFirstLastPara="1" rIns="68575" wrap="square" tIns="34275">
            <a:noAutofit/>
          </a:bodyPr>
          <a:lstStyle/>
          <a:p>
            <a:pPr indent="-361950" lvl="0" marL="457200" rtl="0" algn="l">
              <a:lnSpc>
                <a:spcPct val="100000"/>
              </a:lnSpc>
              <a:spcBef>
                <a:spcPts val="800"/>
              </a:spcBef>
              <a:spcAft>
                <a:spcPts val="0"/>
              </a:spcAft>
              <a:buSzPts val="2100"/>
              <a:buChar char="❖"/>
            </a:pPr>
            <a:r>
              <a:rPr lang="en-US" sz="1500">
                <a:solidFill>
                  <a:schemeClr val="dk1"/>
                </a:solidFill>
              </a:rPr>
              <a:t>By integrating the capabilities of legacy and new missions, this priority focuses on delivering tailored water data and information designed to support research, inform water management decisions, and enhance preparedness for water-related hazards at a global scale. </a:t>
            </a:r>
            <a:endParaRPr/>
          </a:p>
          <a:p>
            <a:pPr indent="-361950" lvl="0" marL="457200" rtl="0" algn="l">
              <a:lnSpc>
                <a:spcPct val="100000"/>
              </a:lnSpc>
              <a:spcBef>
                <a:spcPts val="800"/>
              </a:spcBef>
              <a:spcAft>
                <a:spcPts val="0"/>
              </a:spcAft>
              <a:buSzPts val="2100"/>
              <a:buChar char="❖"/>
            </a:pPr>
            <a:r>
              <a:rPr lang="en-US" sz="1500">
                <a:solidFill>
                  <a:schemeClr val="dk1"/>
                </a:solidFill>
              </a:rPr>
              <a:t>CEOS offers valuable assets and collective strength to deliver multisource, integrated data and a user-driven approach to address Earth’s most pressing water challenges. </a:t>
            </a:r>
            <a:endParaRPr b="1" sz="1500">
              <a:solidFill>
                <a:schemeClr val="dk1"/>
              </a:solidFill>
            </a:endParaRPr>
          </a:p>
        </p:txBody>
      </p:sp>
      <p:sp>
        <p:nvSpPr>
          <p:cNvPr id="79" name="Google Shape;79;p6"/>
          <p:cNvSpPr txBox="1"/>
          <p:nvPr>
            <p:ph type="title"/>
          </p:nvPr>
        </p:nvSpPr>
        <p:spPr>
          <a:xfrm>
            <a:off x="132036" y="15393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US"/>
              <a:t>SIT Chair Priority 1: Water Planet</a:t>
            </a:r>
            <a:endParaRPr/>
          </a:p>
        </p:txBody>
      </p:sp>
      <p:pic>
        <p:nvPicPr>
          <p:cNvPr id="80" name="Google Shape;80;p6"/>
          <p:cNvPicPr preferRelativeResize="0"/>
          <p:nvPr/>
        </p:nvPicPr>
        <p:blipFill rotWithShape="1">
          <a:blip r:embed="rId3">
            <a:alphaModFix/>
          </a:blip>
          <a:srcRect b="0" l="0" r="0" t="0"/>
          <a:stretch/>
        </p:blipFill>
        <p:spPr>
          <a:xfrm>
            <a:off x="7337760" y="1961147"/>
            <a:ext cx="1657350" cy="2800350"/>
          </a:xfrm>
          <a:prstGeom prst="rect">
            <a:avLst/>
          </a:prstGeom>
          <a:noFill/>
          <a:ln>
            <a:noFill/>
          </a:ln>
        </p:spPr>
      </p:pic>
      <p:pic>
        <p:nvPicPr>
          <p:cNvPr id="81" name="Google Shape;81;p6"/>
          <p:cNvPicPr preferRelativeResize="0"/>
          <p:nvPr/>
        </p:nvPicPr>
        <p:blipFill rotWithShape="1">
          <a:blip r:embed="rId4">
            <a:alphaModFix/>
          </a:blip>
          <a:srcRect b="0" l="0" r="0" t="0"/>
          <a:stretch/>
        </p:blipFill>
        <p:spPr>
          <a:xfrm>
            <a:off x="5386756" y="1120441"/>
            <a:ext cx="1791967" cy="268454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7"/>
          <p:cNvSpPr txBox="1"/>
          <p:nvPr>
            <p:ph idx="1" type="body"/>
          </p:nvPr>
        </p:nvSpPr>
        <p:spPr>
          <a:xfrm>
            <a:off x="260760" y="1462563"/>
            <a:ext cx="4130406" cy="3681738"/>
          </a:xfrm>
          <a:prstGeom prst="rect">
            <a:avLst/>
          </a:prstGeom>
          <a:noFill/>
          <a:ln>
            <a:noFill/>
          </a:ln>
        </p:spPr>
        <p:txBody>
          <a:bodyPr anchorCtr="0" anchor="t" bIns="34275" lIns="68575" spcFirstLastPara="1" rIns="68575" wrap="square" tIns="34275">
            <a:noAutofit/>
          </a:bodyPr>
          <a:lstStyle/>
          <a:p>
            <a:pPr indent="-342900" lvl="0" marL="438150" rtl="0" algn="l">
              <a:lnSpc>
                <a:spcPct val="100000"/>
              </a:lnSpc>
              <a:spcBef>
                <a:spcPts val="800"/>
              </a:spcBef>
              <a:spcAft>
                <a:spcPts val="0"/>
              </a:spcAft>
              <a:buSzPts val="2100"/>
              <a:buAutoNum type="arabicPeriod"/>
            </a:pPr>
            <a:r>
              <a:rPr lang="en-US" sz="1800"/>
              <a:t>Coordinated Water Observations</a:t>
            </a:r>
            <a:endParaRPr/>
          </a:p>
          <a:p>
            <a:pPr indent="-342900" lvl="0" marL="438150" rtl="0" algn="l">
              <a:lnSpc>
                <a:spcPct val="100000"/>
              </a:lnSpc>
              <a:spcBef>
                <a:spcPts val="800"/>
              </a:spcBef>
              <a:spcAft>
                <a:spcPts val="0"/>
              </a:spcAft>
              <a:buSzPts val="2100"/>
              <a:buAutoNum type="arabicPeriod"/>
            </a:pPr>
            <a:r>
              <a:rPr lang="en-US" sz="1800"/>
              <a:t>Accessible and Interoperable Water Data Products</a:t>
            </a:r>
            <a:endParaRPr/>
          </a:p>
          <a:p>
            <a:pPr indent="-342900" lvl="0" marL="438150" rtl="0" algn="l">
              <a:lnSpc>
                <a:spcPct val="100000"/>
              </a:lnSpc>
              <a:spcBef>
                <a:spcPts val="800"/>
              </a:spcBef>
              <a:spcAft>
                <a:spcPts val="0"/>
              </a:spcAft>
              <a:buSzPts val="2100"/>
              <a:buAutoNum type="arabicPeriod"/>
            </a:pPr>
            <a:r>
              <a:rPr lang="en-US" sz="1800"/>
              <a:t>User-Center Solutions for Water Challenges</a:t>
            </a:r>
            <a:endParaRPr/>
          </a:p>
          <a:p>
            <a:pPr indent="-342900" lvl="0" marL="438150" rtl="0" algn="l">
              <a:lnSpc>
                <a:spcPct val="100000"/>
              </a:lnSpc>
              <a:spcBef>
                <a:spcPts val="800"/>
              </a:spcBef>
              <a:spcAft>
                <a:spcPts val="0"/>
              </a:spcAft>
              <a:buSzPts val="2100"/>
              <a:buAutoNum type="arabicPeriod"/>
            </a:pPr>
            <a:r>
              <a:rPr lang="en-US" sz="1800"/>
              <a:t>Assessment of Socio-Economic Benefits</a:t>
            </a:r>
            <a:endParaRPr/>
          </a:p>
        </p:txBody>
      </p:sp>
      <p:sp>
        <p:nvSpPr>
          <p:cNvPr id="87" name="Google Shape;87;p7"/>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US"/>
              <a:t>Priority 1: Key Objectives</a:t>
            </a:r>
            <a:endParaRPr/>
          </a:p>
        </p:txBody>
      </p:sp>
      <p:pic>
        <p:nvPicPr>
          <p:cNvPr id="88" name="Google Shape;88;p7"/>
          <p:cNvPicPr preferRelativeResize="0"/>
          <p:nvPr/>
        </p:nvPicPr>
        <p:blipFill rotWithShape="1">
          <a:blip r:embed="rId3">
            <a:alphaModFix/>
          </a:blip>
          <a:srcRect b="0" l="0" r="0" t="0"/>
          <a:stretch/>
        </p:blipFill>
        <p:spPr>
          <a:xfrm>
            <a:off x="4273826" y="1705172"/>
            <a:ext cx="4422914" cy="197542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8"/>
          <p:cNvSpPr txBox="1"/>
          <p:nvPr>
            <p:ph idx="1" type="body"/>
          </p:nvPr>
        </p:nvSpPr>
        <p:spPr>
          <a:xfrm>
            <a:off x="260760" y="1028223"/>
            <a:ext cx="8621700" cy="3681738"/>
          </a:xfrm>
          <a:prstGeom prst="rect">
            <a:avLst/>
          </a:prstGeom>
          <a:noFill/>
          <a:ln>
            <a:noFill/>
          </a:ln>
        </p:spPr>
        <p:txBody>
          <a:bodyPr anchorCtr="0" anchor="t" bIns="34275" lIns="68575" spcFirstLastPara="1" rIns="68575" wrap="square" tIns="34275">
            <a:noAutofit/>
          </a:bodyPr>
          <a:lstStyle/>
          <a:p>
            <a:pPr indent="0" lvl="0" marL="95250" rtl="0" algn="l">
              <a:lnSpc>
                <a:spcPct val="100000"/>
              </a:lnSpc>
              <a:spcBef>
                <a:spcPts val="800"/>
              </a:spcBef>
              <a:spcAft>
                <a:spcPts val="0"/>
              </a:spcAft>
              <a:buSzPts val="2100"/>
              <a:buNone/>
            </a:pPr>
            <a:r>
              <a:rPr b="1" lang="en-US" sz="1600">
                <a:solidFill>
                  <a:srgbClr val="0070C0"/>
                </a:solidFill>
              </a:rPr>
              <a:t>Key Objective 1: Coordinated Water Observations</a:t>
            </a:r>
            <a:endParaRPr/>
          </a:p>
          <a:p>
            <a:pPr indent="0" lvl="0" marL="95250" rtl="0" algn="l">
              <a:lnSpc>
                <a:spcPct val="150000"/>
              </a:lnSpc>
              <a:spcBef>
                <a:spcPts val="800"/>
              </a:spcBef>
              <a:spcAft>
                <a:spcPts val="0"/>
              </a:spcAft>
              <a:buSzPts val="2100"/>
              <a:buNone/>
            </a:pPr>
            <a:r>
              <a:rPr lang="en-US" sz="1400">
                <a:solidFill>
                  <a:schemeClr val="dk1"/>
                </a:solidFill>
              </a:rPr>
              <a:t>Strengthen coordination across CEOS Agencies to promote the acquisition, integration, and delivery of diverse water-related data through a multisource, integrated approach </a:t>
            </a:r>
            <a:r>
              <a:rPr lang="en-US" sz="1400"/>
              <a:t>to improve understanding of the global water cycle and deliver impactful water solutions through collective efforts: </a:t>
            </a:r>
            <a:endParaRPr sz="1400">
              <a:solidFill>
                <a:schemeClr val="dk1"/>
              </a:solidFill>
            </a:endParaRPr>
          </a:p>
          <a:p>
            <a:pPr indent="-342900" lvl="1" marL="914400" rtl="0" algn="l">
              <a:lnSpc>
                <a:spcPct val="150000"/>
              </a:lnSpc>
              <a:spcBef>
                <a:spcPts val="400"/>
              </a:spcBef>
              <a:spcAft>
                <a:spcPts val="0"/>
              </a:spcAft>
              <a:buSzPts val="1800"/>
              <a:buFont typeface="Noto Sans Symbols"/>
              <a:buChar char="❖"/>
            </a:pPr>
            <a:r>
              <a:rPr lang="en-US" sz="1400">
                <a:solidFill>
                  <a:schemeClr val="dk1"/>
                </a:solidFill>
              </a:rPr>
              <a:t>Perform gap analyses to assess priority data needs, adequacy of existing cal/val infrastructure, and address observational gaps across CEOS. </a:t>
            </a:r>
            <a:endParaRPr/>
          </a:p>
          <a:p>
            <a:pPr indent="-342900" lvl="1" marL="914400" rtl="0" algn="l">
              <a:lnSpc>
                <a:spcPct val="150000"/>
              </a:lnSpc>
              <a:spcBef>
                <a:spcPts val="400"/>
              </a:spcBef>
              <a:spcAft>
                <a:spcPts val="0"/>
              </a:spcAft>
              <a:buSzPts val="1800"/>
              <a:buFont typeface="Noto Sans Symbols"/>
              <a:buChar char="❖"/>
            </a:pPr>
            <a:r>
              <a:rPr lang="en-US" sz="1400">
                <a:solidFill>
                  <a:schemeClr val="dk1"/>
                </a:solidFill>
              </a:rPr>
              <a:t>Provide guidance on combining multiplatform and multispectral data for improved water variable derivation, accuracy, and application impact.</a:t>
            </a:r>
            <a:endParaRPr/>
          </a:p>
          <a:p>
            <a:pPr indent="-342900" lvl="1" marL="914400" rtl="0" algn="l">
              <a:lnSpc>
                <a:spcPct val="150000"/>
              </a:lnSpc>
              <a:spcBef>
                <a:spcPts val="400"/>
              </a:spcBef>
              <a:spcAft>
                <a:spcPts val="0"/>
              </a:spcAft>
              <a:buSzPts val="1800"/>
              <a:buFont typeface="Noto Sans Symbols"/>
              <a:buChar char="❖"/>
            </a:pPr>
            <a:r>
              <a:rPr lang="en-US" sz="1400">
                <a:solidFill>
                  <a:schemeClr val="dk1"/>
                </a:solidFill>
              </a:rPr>
              <a:t>Noting </a:t>
            </a:r>
            <a:r>
              <a:rPr i="1" lang="en-US" sz="1400">
                <a:solidFill>
                  <a:schemeClr val="dk1"/>
                </a:solidFill>
              </a:rPr>
              <a:t>CEOS Strategy for Water Observations from Space</a:t>
            </a:r>
            <a:r>
              <a:rPr lang="en-US" sz="1400">
                <a:solidFill>
                  <a:schemeClr val="dk1"/>
                </a:solidFill>
              </a:rPr>
              <a:t>, 2015</a:t>
            </a:r>
            <a:endParaRPr/>
          </a:p>
          <a:p>
            <a:pPr indent="-342900" lvl="1" marL="1009650" rtl="0" algn="l">
              <a:lnSpc>
                <a:spcPct val="100000"/>
              </a:lnSpc>
              <a:spcBef>
                <a:spcPts val="400"/>
              </a:spcBef>
              <a:spcAft>
                <a:spcPts val="0"/>
              </a:spcAft>
              <a:buSzPts val="1800"/>
              <a:buNone/>
            </a:pPr>
            <a:r>
              <a:t/>
            </a:r>
            <a:endParaRPr sz="1400"/>
          </a:p>
        </p:txBody>
      </p:sp>
      <p:sp>
        <p:nvSpPr>
          <p:cNvPr id="94" name="Google Shape;94;p8"/>
          <p:cNvSpPr txBox="1"/>
          <p:nvPr>
            <p:ph type="title"/>
          </p:nvPr>
        </p:nvSpPr>
        <p:spPr>
          <a:xfrm>
            <a:off x="141180" y="191390"/>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US" sz="2600"/>
              <a:t>Priority 1: Water Planet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9"/>
          <p:cNvSpPr txBox="1"/>
          <p:nvPr>
            <p:ph idx="1" type="body"/>
          </p:nvPr>
        </p:nvSpPr>
        <p:spPr>
          <a:xfrm>
            <a:off x="260760" y="1028223"/>
            <a:ext cx="8621700" cy="3681738"/>
          </a:xfrm>
          <a:prstGeom prst="rect">
            <a:avLst/>
          </a:prstGeom>
          <a:noFill/>
          <a:ln>
            <a:noFill/>
          </a:ln>
        </p:spPr>
        <p:txBody>
          <a:bodyPr anchorCtr="0" anchor="t" bIns="34275" lIns="68575" spcFirstLastPara="1" rIns="68575" wrap="square" tIns="34275">
            <a:noAutofit/>
          </a:bodyPr>
          <a:lstStyle/>
          <a:p>
            <a:pPr indent="0" lvl="0" marL="95250" rtl="0" algn="l">
              <a:lnSpc>
                <a:spcPct val="100000"/>
              </a:lnSpc>
              <a:spcBef>
                <a:spcPts val="800"/>
              </a:spcBef>
              <a:spcAft>
                <a:spcPts val="0"/>
              </a:spcAft>
              <a:buSzPts val="2100"/>
              <a:buNone/>
            </a:pPr>
            <a:r>
              <a:rPr b="1" lang="en-US" sz="1600">
                <a:solidFill>
                  <a:srgbClr val="0070C0"/>
                </a:solidFill>
              </a:rPr>
              <a:t>Key Objective 2: Accessible and Interoperable Water Data Products</a:t>
            </a:r>
            <a:r>
              <a:rPr lang="en-US" sz="1600">
                <a:solidFill>
                  <a:srgbClr val="0070C0"/>
                </a:solidFill>
              </a:rPr>
              <a:t> </a:t>
            </a:r>
            <a:endParaRPr/>
          </a:p>
          <a:p>
            <a:pPr indent="0" lvl="0" marL="95250" rtl="0" algn="l">
              <a:lnSpc>
                <a:spcPct val="150000"/>
              </a:lnSpc>
              <a:spcBef>
                <a:spcPts val="800"/>
              </a:spcBef>
              <a:spcAft>
                <a:spcPts val="0"/>
              </a:spcAft>
              <a:buSzPts val="2100"/>
              <a:buNone/>
            </a:pPr>
            <a:r>
              <a:rPr lang="en-US" sz="1300"/>
              <a:t>Enhance, align, and share open-access, interoperable CEOS analysis-ready (ARD) water products </a:t>
            </a:r>
            <a:r>
              <a:rPr lang="en-US" sz="1300">
                <a:solidFill>
                  <a:schemeClr val="dk1"/>
                </a:solidFill>
              </a:rPr>
              <a:t>to support research, decision-making, and resilience-building efforts across diverse stakeholder groups:</a:t>
            </a:r>
            <a:endParaRPr/>
          </a:p>
          <a:p>
            <a:pPr indent="-342900" lvl="1" marL="914400" rtl="0" algn="l">
              <a:lnSpc>
                <a:spcPct val="150000"/>
              </a:lnSpc>
              <a:spcBef>
                <a:spcPts val="400"/>
              </a:spcBef>
              <a:spcAft>
                <a:spcPts val="0"/>
              </a:spcAft>
              <a:buSzPts val="1800"/>
              <a:buFont typeface="Noto Sans Symbols"/>
              <a:buChar char="❖"/>
            </a:pPr>
            <a:r>
              <a:rPr lang="en-US" sz="1300">
                <a:solidFill>
                  <a:schemeClr val="dk1"/>
                </a:solidFill>
              </a:rPr>
              <a:t>Collaborate with agency and partner initiatives such as OpenET, AquaWatch, CyAN, and GEOGLOWS to co-develop decision-ready water products that address challenges such as water scarcity, water quality, and water-related hazards.</a:t>
            </a:r>
            <a:endParaRPr/>
          </a:p>
          <a:p>
            <a:pPr indent="-342900" lvl="1" marL="914400" rtl="0" algn="l">
              <a:lnSpc>
                <a:spcPct val="150000"/>
              </a:lnSpc>
              <a:spcBef>
                <a:spcPts val="400"/>
              </a:spcBef>
              <a:spcAft>
                <a:spcPts val="0"/>
              </a:spcAft>
              <a:buSzPts val="1800"/>
              <a:buFont typeface="Noto Sans Symbols"/>
              <a:buChar char="❖"/>
            </a:pPr>
            <a:r>
              <a:rPr lang="en-US" sz="1300">
                <a:solidFill>
                  <a:schemeClr val="dk1"/>
                </a:solidFill>
              </a:rPr>
              <a:t>Build on existing user needs assessments across CEOS to identify shared applications requirements, Level 3-4 product needs, and address any ARD data gaps for water.</a:t>
            </a:r>
            <a:endParaRPr/>
          </a:p>
          <a:p>
            <a:pPr indent="-342900" lvl="1" marL="914400" rtl="0" algn="l">
              <a:lnSpc>
                <a:spcPct val="150000"/>
              </a:lnSpc>
              <a:spcBef>
                <a:spcPts val="400"/>
              </a:spcBef>
              <a:spcAft>
                <a:spcPts val="0"/>
              </a:spcAft>
              <a:buSzPts val="1800"/>
              <a:buFont typeface="Noto Sans Symbols"/>
              <a:buChar char="❖"/>
            </a:pPr>
            <a:r>
              <a:rPr lang="en-US" sz="1300"/>
              <a:t>Contribute a water thematic section to updated CEOS-ARD strategy (in collaboration with CEOS Chair).</a:t>
            </a:r>
            <a:endParaRPr/>
          </a:p>
        </p:txBody>
      </p:sp>
      <p:sp>
        <p:nvSpPr>
          <p:cNvPr id="100" name="Google Shape;100;p9"/>
          <p:cNvSpPr txBox="1"/>
          <p:nvPr>
            <p:ph type="title"/>
          </p:nvPr>
        </p:nvSpPr>
        <p:spPr>
          <a:xfrm>
            <a:off x="141180" y="191390"/>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US" sz="2600"/>
              <a:t>Priority 1: Water Planet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0x010100FE16B223222F16439BC140E0C3D2E8BE</vt:lpwstr>
  </property>
</Properties>
</file>