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9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0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1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718" r:id="rId4"/>
    <p:sldMasterId id="2147483804" r:id="rId5"/>
    <p:sldMasterId id="2147483845" r:id="rId6"/>
    <p:sldMasterId id="2147483858" r:id="rId7"/>
    <p:sldMasterId id="2147483870" r:id="rId8"/>
    <p:sldMasterId id="2147483886" r:id="rId9"/>
    <p:sldMasterId id="2147483901" r:id="rId10"/>
    <p:sldMasterId id="2147483916" r:id="rId11"/>
    <p:sldMasterId id="2147483928" r:id="rId12"/>
  </p:sldMasterIdLst>
  <p:notesMasterIdLst>
    <p:notesMasterId r:id="rId57"/>
  </p:notesMasterIdLst>
  <p:sldIdLst>
    <p:sldId id="948" r:id="rId13"/>
    <p:sldId id="2145706526" r:id="rId14"/>
    <p:sldId id="949" r:id="rId15"/>
    <p:sldId id="2145706511" r:id="rId16"/>
    <p:sldId id="2145706527" r:id="rId17"/>
    <p:sldId id="2145706528" r:id="rId18"/>
    <p:sldId id="1130" r:id="rId19"/>
    <p:sldId id="2075" r:id="rId20"/>
    <p:sldId id="2162" r:id="rId21"/>
    <p:sldId id="2147480850" r:id="rId22"/>
    <p:sldId id="2145706529" r:id="rId23"/>
    <p:sldId id="2145706522" r:id="rId24"/>
    <p:sldId id="2147480877" r:id="rId25"/>
    <p:sldId id="2147480874" r:id="rId26"/>
    <p:sldId id="2147480876" r:id="rId27"/>
    <p:sldId id="1573" r:id="rId28"/>
    <p:sldId id="2147480851" r:id="rId29"/>
    <p:sldId id="2147480852" r:id="rId30"/>
    <p:sldId id="2145706524" r:id="rId31"/>
    <p:sldId id="1363" r:id="rId32"/>
    <p:sldId id="1364" r:id="rId33"/>
    <p:sldId id="1205" r:id="rId34"/>
    <p:sldId id="1098" r:id="rId35"/>
    <p:sldId id="2147480881" r:id="rId36"/>
    <p:sldId id="2147480882" r:id="rId37"/>
    <p:sldId id="2147480854" r:id="rId38"/>
    <p:sldId id="2147480857" r:id="rId39"/>
    <p:sldId id="2147480856" r:id="rId40"/>
    <p:sldId id="2147480858" r:id="rId41"/>
    <p:sldId id="2147480859" r:id="rId42"/>
    <p:sldId id="2147480862" r:id="rId43"/>
    <p:sldId id="2147480863" r:id="rId44"/>
    <p:sldId id="2147480864" r:id="rId45"/>
    <p:sldId id="2147480865" r:id="rId46"/>
    <p:sldId id="2147480883" r:id="rId47"/>
    <p:sldId id="2147480884" r:id="rId48"/>
    <p:sldId id="2147480885" r:id="rId49"/>
    <p:sldId id="2147481034" r:id="rId50"/>
    <p:sldId id="2147481035" r:id="rId51"/>
    <p:sldId id="265" r:id="rId52"/>
    <p:sldId id="2147480872" r:id="rId53"/>
    <p:sldId id="2147480880" r:id="rId54"/>
    <p:sldId id="2147481036" r:id="rId55"/>
    <p:sldId id="256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9300"/>
    <a:srgbClr val="0000FF"/>
    <a:srgbClr val="00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E48A0D-6F73-45B2-80C4-B4721662F461}" v="1700" dt="2025-11-01T02:17:26.5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64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CB51A4-BD36-214E-ADE7-3D51C1F533B3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5AC7AF-66AC-E247-BAB6-6BC817228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052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>
          <a:extLst>
            <a:ext uri="{FF2B5EF4-FFF2-40B4-BE49-F238E27FC236}">
              <a16:creationId xmlns:a16="http://schemas.microsoft.com/office/drawing/2014/main" id="{12F61A66-88DB-C095-A117-26558CADE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:notes">
            <a:extLst>
              <a:ext uri="{FF2B5EF4-FFF2-40B4-BE49-F238E27FC236}">
                <a16:creationId xmlns:a16="http://schemas.microsoft.com/office/drawing/2014/main" id="{970359B5-0350-2429-F288-2ECC7D82B6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1" name="Google Shape;201;p7:notes">
            <a:extLst>
              <a:ext uri="{FF2B5EF4-FFF2-40B4-BE49-F238E27FC236}">
                <a16:creationId xmlns:a16="http://schemas.microsoft.com/office/drawing/2014/main" id="{D3B5C918-BC4C-8628-2C1D-3366C8F221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65487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88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794FCB-8979-4A1B-9A45-8E2205AEA8E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3188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701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CE9595-D9DD-4B97-B542-67961649FC3A}" type="slidenum">
              <a:rPr lang="en-US"/>
              <a:pPr/>
              <a:t>22</a:t>
            </a:fld>
            <a:endParaRPr lang="en-US"/>
          </a:p>
        </p:txBody>
      </p:sp>
      <p:sp>
        <p:nvSpPr>
          <p:cNvPr id="1685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0375" y="719138"/>
            <a:ext cx="6400800" cy="3600450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685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21175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8403" tIns="40034" rIns="78403" bIns="40034"/>
          <a:lstStyle/>
          <a:p>
            <a:pPr defTabSz="739775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34.pn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29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3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0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31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66C69-5BA9-D958-0B99-912734629B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6AD4D-85A5-47E8-01F0-6660F8B3FB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6AA1C-9F1A-5B5D-87CF-263537940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CDE3-2CD5-4A1B-988D-B78A627F04A0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1B3A2-FA6F-06B6-7CD8-9072EF41E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AEA40B-B271-323B-9E6A-39BE8D1AA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ACED6-AB4F-4AA1-B53E-5D6BD48CA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638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B8E52-066F-5AD7-D7F3-36FE6C0AB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667ABA-1B82-3468-6155-C8D9C1444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8EEE1-A4DD-605E-3085-B1BF84BFE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CDE3-2CD5-4A1B-988D-B78A627F04A0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1D0071-18F3-90BE-2E80-A3510284A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76E344-DBDF-B054-7FD8-43A037529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ACED6-AB4F-4AA1-B53E-5D6BD48CA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81231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0" y="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42907" y="1152531"/>
            <a:ext cx="11544300" cy="54022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" y="6591300"/>
            <a:ext cx="4737100" cy="2667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203185802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42907" y="0"/>
            <a:ext cx="11544300" cy="6554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" y="6591300"/>
            <a:ext cx="4737100" cy="2667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103657615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388635983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37614176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37213582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7800" y="1274766"/>
            <a:ext cx="5810251" cy="5316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2" y="1274766"/>
            <a:ext cx="5810249" cy="5316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85777853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127280654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385589985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341638060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1676854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BBF47E-9127-57DF-EFD6-84EA1BE813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6EA457-B709-E6AF-0A7E-6211FB0E6F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A0FD5-4DB3-8C00-B3B3-4CCB4DAAD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CDE3-2CD5-4A1B-988D-B78A627F04A0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68A0F-A722-7B1B-A34E-20CCBDC3A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78082-32F8-C54D-28EC-2F5100A43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ACED6-AB4F-4AA1-B53E-5D6BD48CA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00085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351086437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338707013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6635" y="131766"/>
            <a:ext cx="2954867" cy="6459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7802" y="131766"/>
            <a:ext cx="8665633" cy="64595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17780113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1763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7800" y="1274766"/>
            <a:ext cx="5810251" cy="5316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1252" y="1274766"/>
            <a:ext cx="5810249" cy="2581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1252" y="4008438"/>
            <a:ext cx="5810249" cy="2582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130374988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1763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7800" y="1274766"/>
            <a:ext cx="5810251" cy="5316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2" y="1274766"/>
            <a:ext cx="5810249" cy="5316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168175581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1763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7800" y="1274766"/>
            <a:ext cx="5810251" cy="5316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1252" y="1274766"/>
            <a:ext cx="5810249" cy="531653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290345197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6060273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819082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447724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71600"/>
            <a:ext cx="56896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0"/>
            <a:ext cx="56896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9020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BFD0B-F7DB-4157-A1B3-17512FC1DD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E09F65-A4F4-108B-DB0E-92AD257449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E18971-A274-3E0A-A3D9-68AC3640E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19D6B-201C-4F72-A44F-F0EC0AAABFFC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B52F9-E2B3-1B2E-BD0A-711361CB0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6221D-7C25-E2C5-8EBA-69BEA7BB4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BB7D5-46F7-4109-93E8-BB4962F8B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65686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864930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325547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49947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084737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38398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629080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0"/>
            <a:ext cx="2895600" cy="6553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0"/>
            <a:ext cx="8483600" cy="6553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24239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39D04F-FB56-44C9-A74E-1F55276F82CF}" type="slidenum">
              <a:rPr lang="en-US" smtClean="0">
                <a:solidFill>
                  <a:srgbClr val="000000"/>
                </a:solidFill>
                <a:ea typeface="ＭＳ Ｐゴシック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553505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1763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7800" y="1274766"/>
            <a:ext cx="5810251" cy="5316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1252" y="1274766"/>
            <a:ext cx="5810249" cy="2581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1252" y="4008438"/>
            <a:ext cx="5810249" cy="25828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david.roy@sdstate.edu </a:t>
            </a:r>
            <a:r>
              <a:rPr lang="en-US" sz="900"/>
              <a:t>(GSE/GEOG-741-S01)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353591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3B08C-534A-446B-8505-63BEE5E5D93C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EFDBB-531D-4D6B-8167-06BCE1F6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66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3174A-217F-B938-2FA9-FD94969D7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59038-54DF-EFA6-369B-8A6537E5A0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49987-31A3-5C0F-C0BF-3D92E6323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19D6B-201C-4F72-A44F-F0EC0AAABFFC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B7D2F-8EB5-364F-3AC5-EAAF0A8F7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15B19-8E6A-2EFA-19FD-17B037B4F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BB7D5-46F7-4109-93E8-BB4962F8B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3344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3B08C-534A-446B-8505-63BEE5E5D93C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EFDBB-531D-4D6B-8167-06BCE1F6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24832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3B08C-534A-446B-8505-63BEE5E5D93C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EFDBB-531D-4D6B-8167-06BCE1F6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62311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3B08C-534A-446B-8505-63BEE5E5D93C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EFDBB-531D-4D6B-8167-06BCE1F6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0892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3B08C-534A-446B-8505-63BEE5E5D93C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EFDBB-531D-4D6B-8167-06BCE1F6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80234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3B08C-534A-446B-8505-63BEE5E5D93C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EFDBB-531D-4D6B-8167-06BCE1F6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7623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3B08C-534A-446B-8505-63BEE5E5D93C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EFDBB-531D-4D6B-8167-06BCE1F6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77158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3B08C-534A-446B-8505-63BEE5E5D93C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EFDBB-531D-4D6B-8167-06BCE1F6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2301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3B08C-534A-446B-8505-63BEE5E5D93C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EFDBB-531D-4D6B-8167-06BCE1F6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82028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3B08C-534A-446B-8505-63BEE5E5D93C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EFDBB-531D-4D6B-8167-06BCE1F6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3098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3B08C-534A-446B-8505-63BEE5E5D93C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4EFDBB-531D-4D6B-8167-06BCE1F6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92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C8E2F-E49D-464F-D1CB-69AD2037F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E28356-884F-D71A-D661-59B904A0F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092AD-A85D-6ED5-5C3C-4A7301F8D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19D6B-201C-4F72-A44F-F0EC0AAABFFC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0D797-94F7-5514-12D8-72841F42C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910D2-A2FA-8320-868C-3AE56F617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BB7D5-46F7-4109-93E8-BB4962F8B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4448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/>
          <a:stretch/>
        </p:blipFill>
        <p:spPr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l="32582" t="2399" r="8554" b="-8773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l="54016" t="36081" r="11355" b="673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sz="80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180468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CEOS Plenary Side Meeting 2025, 4 November 2025</a:t>
            </a:r>
            <a:endParaRPr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317672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2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1" name="Google Shape;41;p4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 TW 2025, 9-11 September 2025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34022748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" name="Google Shape;46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 TW 2025, 9-11 September 2025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77712608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5" name="Google Shape;5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1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sz="32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4064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body" idx="2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9" name="Google Shape;59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1" name="Google Shape;61;p6"/>
          <p:cNvSpPr txBox="1"/>
          <p:nvPr/>
        </p:nvSpPr>
        <p:spPr>
          <a:xfrm>
            <a:off x="-24375" y="6562800"/>
            <a:ext cx="58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 TW 2025, 9-11 September 2025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908160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77BE2-35BD-C43C-C1A6-928582801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662E5-20D3-027D-04F6-DF92EDAC4B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871F02-1DE8-7B73-4D30-2F94ECF34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7B56BE-0496-DA4A-6931-4F44FD621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19D6B-201C-4F72-A44F-F0EC0AAABFFC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8D60AD-603C-438C-7BC2-9F630AEFB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808E85-F2EF-410A-3BA6-0EF99D3A3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BB7D5-46F7-4109-93E8-BB4962F8B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53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4B56-53EA-BB51-B612-EBDBA816B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E691C5-4378-566A-D637-989A16EBF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6B0892-3FD4-9422-500D-E1C6BEFA6D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49668E-13E1-C05D-95BE-5D5A55FDA7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B0EEBC-9888-8BB9-60F2-0BDEFB4D39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DA8AE5-2BC7-7980-76B8-14983B739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19D6B-201C-4F72-A44F-F0EC0AAABFFC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E10069-ADFD-4441-8E1A-634B342F8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BA5F72-1312-5455-03CB-EB6D89F84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BB7D5-46F7-4109-93E8-BB4962F8B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950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BAB15-6DF5-DC7C-CDD8-AFEA20BE2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E781B1-393C-2BAF-E1DB-82FA1E8F8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19D6B-201C-4F72-A44F-F0EC0AAABFFC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86CEB2-1512-6A54-1B86-963E12944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7CB513-D380-B6A5-2620-BEA087C35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BB7D5-46F7-4109-93E8-BB4962F8B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493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24F676-DA2B-28A3-CBD4-D8CC96D0B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19D6B-201C-4F72-A44F-F0EC0AAABFFC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44E465-F8B3-A0FD-81F1-38A884B27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1DD54B-0B6A-C26F-024A-ACEEDBAE6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BB7D5-46F7-4109-93E8-BB4962F8B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684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D892A-B9A9-985A-58EA-100F51535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23E1D-DF11-2268-815B-B9794FD9B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6E487D-65FF-7B04-32E3-85006F50CC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5B4DBE-0347-1678-1A95-CB6CEF148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19D6B-201C-4F72-A44F-F0EC0AAABFFC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BC3540-00CC-1223-D918-0D4964F52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96229C-A4F5-BCBA-82FA-F4BF00CD2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BB7D5-46F7-4109-93E8-BB4962F8B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41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FD3C-A417-822D-D558-0A9D4A174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5C5C6-508F-5595-5966-697EDCED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595FA4-D74F-FBC3-1076-171F3F3A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CDE3-2CD5-4A1B-988D-B78A627F04A0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8D1DF-38DB-C22A-DDA5-1AB3CC15D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D6F42-A2E3-45B2-559D-21380D4F2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ACED6-AB4F-4AA1-B53E-5D6BD48CA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7720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1CF81-A77E-5DE1-3A10-6B784394F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40AE1B-2461-A651-BCCC-DC33902880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EC9C24-009C-89E2-6E76-FB2FAEC76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6A7B7A-55B4-2371-1E89-B79303F1D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19D6B-201C-4F72-A44F-F0EC0AAABFFC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DD5EB9-1676-447A-80EF-65D3EAC8B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9A66B2-4866-959D-3EDB-72E29C32A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BB7D5-46F7-4109-93E8-BB4962F8B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97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DDAE2-5617-6173-E241-B344231D8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AE83BD-2940-72BB-8568-BD1DE2BAD6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52C478-B1D7-6963-B485-C3E770761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19D6B-201C-4F72-A44F-F0EC0AAABFFC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52DDF-89C1-1D38-D7F3-06DD98D1F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5771F-0DFC-F5AC-D120-53449BFF0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BB7D5-46F7-4109-93E8-BB4962F8B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574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04C456-6796-BF20-7AD5-7D7FC02B05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09E1A-6B80-2538-9DE5-7DC334007C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C4B3B3-C5B9-DAAB-2BE7-7D11251EB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19D6B-201C-4F72-A44F-F0EC0AAABFFC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1D9A3-858D-E774-C606-02C793EA6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5A1C7-9A14-F145-130B-1104F899B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BB7D5-46F7-4109-93E8-BB4962F8B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5122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298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4469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4437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1" y="1152526"/>
            <a:ext cx="5670551" cy="5402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6651" y="1152526"/>
            <a:ext cx="5670549" cy="5402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8515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1194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6976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321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F0428-6603-CA2E-7948-F39BD1196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581ACC-C4C2-A22D-F424-6C0A5423A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AEC5B-00A0-0EA5-8E05-2EA1C9390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CDE3-2CD5-4A1B-988D-B78A627F04A0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31264-C80F-9F9B-BD89-9F514A6B8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EB00B-7F9E-1DF5-AC18-4237ED546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ACED6-AB4F-4AA1-B53E-5D6BD48CA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5199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888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7042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2775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02184" y="0"/>
            <a:ext cx="2885016" cy="65547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1" y="0"/>
            <a:ext cx="8456084" cy="65547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56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0" y="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2901" y="1152526"/>
            <a:ext cx="5670551" cy="5402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16651" y="1152525"/>
            <a:ext cx="5670549" cy="2624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16651" y="3929064"/>
            <a:ext cx="5670549" cy="2625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1" y="6591300"/>
            <a:ext cx="4737100" cy="2667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3912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0" y="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2901" y="1152526"/>
            <a:ext cx="5670551" cy="5402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6651" y="1152526"/>
            <a:ext cx="5670549" cy="5402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" y="6591300"/>
            <a:ext cx="4737100" cy="2667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5505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0" y="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1" y="1152526"/>
            <a:ext cx="5670551" cy="5402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16651" y="1152525"/>
            <a:ext cx="5670549" cy="2624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16651" y="3929064"/>
            <a:ext cx="5670549" cy="2625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1" y="6591300"/>
            <a:ext cx="4737100" cy="2667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5899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0" y="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42901" y="1152525"/>
            <a:ext cx="5670551" cy="2624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42901" y="3929064"/>
            <a:ext cx="5670551" cy="2625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6216651" y="1152526"/>
            <a:ext cx="5670549" cy="5402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1" y="6591300"/>
            <a:ext cx="4737100" cy="2667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7693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0" y="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2901" y="1152526"/>
            <a:ext cx="5670551" cy="5402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216651" y="1152526"/>
            <a:ext cx="5670549" cy="54022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" y="6591300"/>
            <a:ext cx="4737100" cy="2667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6910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0" y="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2901" y="1152526"/>
            <a:ext cx="5670551" cy="5402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216651" y="1152526"/>
            <a:ext cx="5670549" cy="54022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" y="6591300"/>
            <a:ext cx="4737100" cy="2667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12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5C439-99BB-8A13-8A73-AC8962CF0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08716-09ED-7086-DCA1-78A7F0ED36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CCBD78-6512-6E8E-18E7-AB3DBCD847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BD5BF-2A64-23AA-33E6-68120C2CE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CDE3-2CD5-4A1B-988D-B78A627F04A0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949D03-510C-A2BB-D403-1833DEFC8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98BB8F-BDFD-857B-D068-7DE53A7F5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ACED6-AB4F-4AA1-B53E-5D6BD48CA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640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42901" y="0"/>
            <a:ext cx="11544300" cy="6554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" y="6591300"/>
            <a:ext cx="4737100" cy="2667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5624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96900" y="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42901" y="1152525"/>
            <a:ext cx="5670551" cy="2624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16651" y="1152525"/>
            <a:ext cx="5670549" cy="2624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42901" y="3929064"/>
            <a:ext cx="5670551" cy="2625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6651" y="3929064"/>
            <a:ext cx="5670549" cy="2625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1" y="6591300"/>
            <a:ext cx="4737100" cy="26670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5653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10871200" cy="838200"/>
          </a:xfrm>
        </p:spPr>
        <p:txBody>
          <a:bodyPr/>
          <a:lstStyle>
            <a:lvl1pPr>
              <a:defRPr>
                <a:solidFill>
                  <a:srgbClr val="0066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101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12445FE-6248-4CC7-BB31-F20D405D657F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11/1/2025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45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E9C0021-83A6-4FD8-9F05-376B7E6FE7D8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4343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180000">
              <a:buFont typeface="Arial" panose="020B0604020202020204" pitchFamily="34" charset="0"/>
              <a:buChar char="•"/>
              <a:defRPr sz="1800" baseline="0"/>
            </a:lvl1pPr>
            <a:lvl2pPr marL="360000" indent="180000">
              <a:buFont typeface="Arial" panose="020B0604020202020204" pitchFamily="34" charset="0"/>
              <a:buChar char="•"/>
              <a:defRPr/>
            </a:lvl2pPr>
            <a:lvl3pPr marL="720000" indent="180000">
              <a:buFont typeface="Arial" panose="020B0604020202020204" pitchFamily="34" charset="0"/>
              <a:buChar char="•"/>
              <a:defRPr sz="1400"/>
            </a:lvl3pPr>
            <a:lvl4pPr marL="1440000" indent="180000">
              <a:buFont typeface="Arial" panose="020B0604020202020204" pitchFamily="34" charset="0"/>
              <a:buChar char="•"/>
              <a:defRPr/>
            </a:lvl4pPr>
            <a:lvl5pPr marL="2601913" indent="1800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s-ES" dirty="0"/>
              <a:t> 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noProof="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100670" y="260062"/>
            <a:ext cx="9275233" cy="461665"/>
          </a:xfrm>
        </p:spPr>
        <p:txBody>
          <a:bodyPr/>
          <a:lstStyle>
            <a:lvl1pPr>
              <a:defRPr sz="2400"/>
            </a:lvl1pPr>
          </a:lstStyle>
          <a:p>
            <a:r>
              <a:rPr lang="es-ES" noProof="0"/>
              <a:t>Haga clic para modificar el estilo de título del patrón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810770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4" descr="CCI_ppt_edits_fir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842433" y="6430434"/>
            <a:ext cx="668866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800"/>
          </a:p>
        </p:txBody>
      </p:sp>
      <p:cxnSp>
        <p:nvCxnSpPr>
          <p:cNvPr id="9" name="Straight Connector 39"/>
          <p:cNvCxnSpPr/>
          <p:nvPr/>
        </p:nvCxnSpPr>
        <p:spPr>
          <a:xfrm>
            <a:off x="222254" y="6385984"/>
            <a:ext cx="11764433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67"/>
          <p:cNvGrpSpPr>
            <a:grpSpLocks/>
          </p:cNvGrpSpPr>
          <p:nvPr/>
        </p:nvGrpSpPr>
        <p:grpSpPr bwMode="auto">
          <a:xfrm>
            <a:off x="230717" y="6544734"/>
            <a:ext cx="10014203" cy="143948"/>
            <a:chOff x="172269" y="6621494"/>
            <a:chExt cx="6826666" cy="111519"/>
          </a:xfrm>
        </p:grpSpPr>
        <p:pic>
          <p:nvPicPr>
            <p:cNvPr id="11" name="Picture 68" descr="at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9" descr="be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70" descr="ca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71" descr="ch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72" descr="cz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73" descr="de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4" descr="dk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5" descr="ee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6" descr="es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7" descr="fi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8" descr="fr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9" descr="gr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80" descr="hu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81" descr="ie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82" descr="it.pn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3" descr="lu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4" descr="nl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5" descr="no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6" descr="pl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7" descr="pt.pn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8" descr="ro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9" descr="se.pn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90" descr="uk.pn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91" descr="si.pn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19148" y="3886202"/>
            <a:ext cx="10598400" cy="421975"/>
          </a:xfrm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rgbClr val="FFFF00"/>
                </a:solidFill>
              </a:defRPr>
            </a:lvl1pPr>
          </a:lstStyle>
          <a:p>
            <a:pPr lvl="0"/>
            <a:r>
              <a:rPr lang="es-ES" noProof="0"/>
              <a:t>Haga clic para modificar el estilo de subtítulo del patrón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783170" y="2326036"/>
            <a:ext cx="10596033" cy="107721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pPr lvl="0"/>
            <a:r>
              <a:rPr lang="es-ES" noProof="0"/>
              <a:t>Haga clic para modificar el estilo de título del patrón</a:t>
            </a:r>
            <a:endParaRPr lang="en-GB" noProof="0" dirty="0"/>
          </a:p>
        </p:txBody>
      </p:sp>
      <p:pic>
        <p:nvPicPr>
          <p:cNvPr id="36" name="Picture 65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8" b="-5313"/>
          <a:stretch>
            <a:fillRect/>
          </a:stretch>
        </p:blipFill>
        <p:spPr bwMode="auto">
          <a:xfrm>
            <a:off x="10386485" y="6536786"/>
            <a:ext cx="1593849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8"/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28614"/>
          <a:stretch/>
        </p:blipFill>
        <p:spPr>
          <a:xfrm>
            <a:off x="10244920" y="366671"/>
            <a:ext cx="1210456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6900"/>
      </p:ext>
    </p:extLst>
  </p:cSld>
  <p:clrMapOvr>
    <a:masterClrMapping/>
  </p:clrMapOvr>
  <p:hf sldNum="0"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00670" y="260062"/>
            <a:ext cx="9275233" cy="461665"/>
          </a:xfrm>
        </p:spPr>
        <p:txBody>
          <a:bodyPr/>
          <a:lstStyle>
            <a:lvl1pPr>
              <a:defRPr sz="2400"/>
            </a:lvl1pPr>
          </a:lstStyle>
          <a:p>
            <a:r>
              <a:rPr lang="es-ES" noProof="0"/>
              <a:t>Haga clic para modificar el estilo de título del patrón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625603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5169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1" y="1666878"/>
            <a:ext cx="6625167" cy="4324351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500" y="1666801"/>
            <a:ext cx="3795184" cy="43243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noProof="0"/>
              <a:t>Haga clic para modificar el estilo de texto del patrón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00670" y="260062"/>
            <a:ext cx="9275233" cy="461665"/>
          </a:xfrm>
        </p:spPr>
        <p:txBody>
          <a:bodyPr/>
          <a:lstStyle>
            <a:lvl1pPr>
              <a:defRPr sz="2400"/>
            </a:lvl1pPr>
          </a:lstStyle>
          <a:p>
            <a:r>
              <a:rPr lang="es-ES" noProof="0"/>
              <a:t>Haga clic para modificar el estilo de título del patrón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115660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/>
              <a:t>Haga clic para modificar el estilo de título del patrón</a:t>
            </a:r>
            <a:endParaRPr lang="en-GB" noProof="0"/>
          </a:p>
        </p:txBody>
      </p:sp>
      <p:sp>
        <p:nvSpPr>
          <p:cNvPr id="4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141817" y="1007536"/>
            <a:ext cx="11859684" cy="530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 dirty="0"/>
              <a:t> Haga clic para modificar el estilo de texto del patrón</a:t>
            </a:r>
          </a:p>
          <a:p>
            <a:pPr lvl="4"/>
            <a:r>
              <a:rPr lang="es-ES" altLang="en-US" dirty="0"/>
              <a:t> Segundo nivel</a:t>
            </a:r>
          </a:p>
          <a:p>
            <a:pPr lvl="2"/>
            <a:r>
              <a:rPr lang="es-ES" altLang="en-US" dirty="0"/>
              <a:t> Tercer nivel</a:t>
            </a:r>
          </a:p>
          <a:p>
            <a:pPr lvl="3"/>
            <a:r>
              <a:rPr lang="es-ES" altLang="en-US" dirty="0"/>
              <a:t> Cuarto nivel</a:t>
            </a:r>
          </a:p>
        </p:txBody>
      </p:sp>
    </p:spTree>
    <p:extLst>
      <p:ext uri="{BB962C8B-B14F-4D97-AF65-F5344CB8AC3E}">
        <p14:creationId xmlns:p14="http://schemas.microsoft.com/office/powerpoint/2010/main" val="20561952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4BB0771-C5FD-364D-BD90-42231504E0FB}"/>
              </a:ext>
            </a:extLst>
          </p:cNvPr>
          <p:cNvSpPr/>
          <p:nvPr userDrawn="1"/>
        </p:nvSpPr>
        <p:spPr>
          <a:xfrm>
            <a:off x="0" y="-1"/>
            <a:ext cx="12192000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B2630FB4-0043-964B-A87A-FFCB3139DED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261" y="157324"/>
            <a:ext cx="101132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D97AA66-51B6-E346-86AC-0DB59D5022D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2" y="882192"/>
            <a:ext cx="11763662" cy="554077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00866D1-4C96-604E-ADA1-E8D39C7D00C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295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37FA6-5A69-F991-87DD-3733C123A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7A2C08-A77F-BF88-2CA4-FC08CC44C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F76EEC-0AA8-8FDD-D96D-B584337AEA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E5E8AD-C0E7-2647-1C99-455C12A433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883F20-CB72-C9AD-5FB2-B304318545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FCA883-8B61-005A-773E-3F4012704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CDE3-2CD5-4A1B-988D-B78A627F04A0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CC92A1-275E-D8D0-19CD-80D38553D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B520F0-1059-C904-DA93-BF9C1F458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ACED6-AB4F-4AA1-B53E-5D6BD48CA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524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/>
              <a:t>Haga clic para modificar el estilo de título del patrón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267" y="1673226"/>
            <a:ext cx="5185835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297" y="1673226"/>
            <a:ext cx="5184000" cy="43180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164623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9207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4719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7734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7800" y="1274764"/>
            <a:ext cx="5810251" cy="5316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2" y="1274764"/>
            <a:ext cx="5810249" cy="5316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4229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5135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5158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463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0723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164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1172F-FCC3-9781-6FC2-5E839AF34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B17E59-EA2C-D572-501A-C93CF5526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CDE3-2CD5-4A1B-988D-B78A627F04A0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36D3F1-903F-35D7-A832-DB0088EC6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0C9C14-9C6D-4BB5-7E10-13040E754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ACED6-AB4F-4AA1-B53E-5D6BD48CA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2552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2765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6633" y="131764"/>
            <a:ext cx="2954867" cy="6459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7801" y="131764"/>
            <a:ext cx="8665633" cy="64595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5996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1763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7800" y="1274764"/>
            <a:ext cx="5810251" cy="5316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2" y="1274764"/>
            <a:ext cx="5810249" cy="5316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2718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77801" y="131764"/>
            <a:ext cx="11823700" cy="6459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0777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A6663FB-B3FD-404C-8743-FB4381580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A5772E5-D46D-4CD3-BBD0-450DDD2550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7581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A6663FB-B3FD-404C-8743-FB4381580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A5772E5-D46D-4CD3-BBD0-450DDD2550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6028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A6663FB-B3FD-404C-8743-FB4381580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A5772E5-D46D-4CD3-BBD0-450DDD2550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8482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A6663FB-B3FD-404C-8743-FB4381580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A5772E5-D46D-4CD3-BBD0-450DDD2550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476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A6663FB-B3FD-404C-8743-FB4381580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A5772E5-D46D-4CD3-BBD0-450DDD2550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9163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A6663FB-B3FD-404C-8743-FB4381580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A5772E5-D46D-4CD3-BBD0-450DDD2550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469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45DE7F-8108-8F26-53A4-559A102F4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CDE3-2CD5-4A1B-988D-B78A627F04A0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756CCA-DF86-1556-B2E7-53C5DF018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4B786-98C7-D39B-8823-E222F7947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ACED6-AB4F-4AA1-B53E-5D6BD48CA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0438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A6663FB-B3FD-404C-8743-FB4381580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A5772E5-D46D-4CD3-BBD0-450DDD2550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2190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A6663FB-B3FD-404C-8743-FB4381580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A5772E5-D46D-4CD3-BBD0-450DDD2550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6000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A6663FB-B3FD-404C-8743-FB4381580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A5772E5-D46D-4CD3-BBD0-450DDD2550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96842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A6663FB-B3FD-404C-8743-FB4381580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A5772E5-D46D-4CD3-BBD0-450DDD2550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6339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fld id="{FA6663FB-B3FD-404C-8743-FB4381580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CA5772E5-D46D-4CD3-BBD0-450DDD2550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0697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00670" y="260062"/>
            <a:ext cx="9275233" cy="461665"/>
          </a:xfrm>
        </p:spPr>
        <p:txBody>
          <a:bodyPr/>
          <a:lstStyle>
            <a:lvl1pPr>
              <a:defRPr sz="2400"/>
            </a:lvl1pPr>
          </a:lstStyle>
          <a:p>
            <a:r>
              <a:rPr lang="es-ES" noProof="0"/>
              <a:t>Haga clic para modificar el estilo de título del patrón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062562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1775355"/>
            <a:ext cx="64770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238500"/>
            <a:ext cx="53340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3841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6281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928" y="3672417"/>
            <a:ext cx="6477000" cy="1135063"/>
          </a:xfrm>
        </p:spPr>
        <p:txBody>
          <a:bodyPr anchor="t"/>
          <a:lstStyle>
            <a:lvl1pPr algn="l">
              <a:defRPr sz="3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928" y="2422261"/>
            <a:ext cx="6477000" cy="1250156"/>
          </a:xfrm>
        </p:spPr>
        <p:txBody>
          <a:bodyPr anchor="b"/>
          <a:lstStyle>
            <a:lvl1pPr marL="0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966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33500"/>
            <a:ext cx="3365500" cy="3771636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73500" y="1333500"/>
            <a:ext cx="3365500" cy="3771636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10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91ED4-D633-1830-FA25-9EE802AE5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7D009-782D-03D7-A629-48D42EBA5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5683BC-7793-87FB-06AC-E6F51F4979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5E218C-419D-EFB8-FC7A-8BDCE9030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CDE3-2CD5-4A1B-988D-B78A627F04A0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2CF93-0456-377D-2123-EDD2A3938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9F689F-124B-4176-C21A-565C57859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ACED6-AB4F-4AA1-B53E-5D6BD48CA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999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79261"/>
            <a:ext cx="3366823" cy="53313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812396"/>
            <a:ext cx="3366823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70855" y="1279261"/>
            <a:ext cx="3368146" cy="53313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70855" y="1812396"/>
            <a:ext cx="3368146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5291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30121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419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7542"/>
            <a:ext cx="2506928" cy="968375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9208" y="227542"/>
            <a:ext cx="4259792" cy="487759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1195917"/>
            <a:ext cx="2506928" cy="3909219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127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573" y="4000500"/>
            <a:ext cx="4572000" cy="472282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93573" y="510646"/>
            <a:ext cx="4572000" cy="3429000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93573" y="4472782"/>
            <a:ext cx="4572000" cy="670718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9401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387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24500" y="228865"/>
            <a:ext cx="17145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228865"/>
            <a:ext cx="50165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81173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2489227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221880134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915488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91C9B-1B92-49D8-A66D-D5FE051D6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27E0D3-088E-DB01-9916-E04B7E110C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042A48-B0AF-0098-19E0-E921CAD41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096590-8751-4131-C910-CAFA955B7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4CDE3-2CD5-4A1B-988D-B78A627F04A0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D0F07-EA0E-4E0B-5444-FB3E9726A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F6B6D2-5A6E-8C4E-972F-94DC4D7C9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ACED6-AB4F-4AA1-B53E-5D6BD48CA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13703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2" y="1152531"/>
            <a:ext cx="5670551" cy="5402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6654" y="1152531"/>
            <a:ext cx="5670549" cy="5402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428072902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314195041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337726230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317396346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8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43709731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20539486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42553645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02184" y="0"/>
            <a:ext cx="2885016" cy="65547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3" y="0"/>
            <a:ext cx="8456084" cy="65547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34148497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0" y="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2902" y="1152531"/>
            <a:ext cx="5670551" cy="5402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6654" y="1152531"/>
            <a:ext cx="5670549" cy="5402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" y="6591300"/>
            <a:ext cx="4737100" cy="2667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30631289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0" y="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42902" y="1152531"/>
            <a:ext cx="5670551" cy="5402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16654" y="1152525"/>
            <a:ext cx="5670549" cy="2624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216654" y="3929094"/>
            <a:ext cx="5670549" cy="2625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1" y="6591300"/>
            <a:ext cx="4737100" cy="2667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roydavi1@msu.edu (GEO 827) </a:t>
            </a:r>
          </a:p>
        </p:txBody>
      </p:sp>
    </p:spTree>
    <p:extLst>
      <p:ext uri="{BB962C8B-B14F-4D97-AF65-F5344CB8AC3E}">
        <p14:creationId xmlns:p14="http://schemas.microsoft.com/office/powerpoint/2010/main" val="2837266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42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4.png"/><Relationship Id="rId18" Type="http://schemas.openxmlformats.org/officeDocument/2006/relationships/image" Target="../media/image9.png"/><Relationship Id="rId26" Type="http://schemas.openxmlformats.org/officeDocument/2006/relationships/image" Target="../media/image17.png"/><Relationship Id="rId3" Type="http://schemas.openxmlformats.org/officeDocument/2006/relationships/slideLayout" Target="../slideLayouts/slideLayout45.xml"/><Relationship Id="rId21" Type="http://schemas.openxmlformats.org/officeDocument/2006/relationships/image" Target="../media/image12.png"/><Relationship Id="rId34" Type="http://schemas.openxmlformats.org/officeDocument/2006/relationships/image" Target="../media/image25.png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3.png"/><Relationship Id="rId17" Type="http://schemas.openxmlformats.org/officeDocument/2006/relationships/image" Target="../media/image8.png"/><Relationship Id="rId25" Type="http://schemas.openxmlformats.org/officeDocument/2006/relationships/image" Target="../media/image16.png"/><Relationship Id="rId33" Type="http://schemas.openxmlformats.org/officeDocument/2006/relationships/image" Target="../media/image24.png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7.png"/><Relationship Id="rId20" Type="http://schemas.openxmlformats.org/officeDocument/2006/relationships/image" Target="../media/image11.pn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image" Target="../media/image2.png"/><Relationship Id="rId24" Type="http://schemas.openxmlformats.org/officeDocument/2006/relationships/image" Target="../media/image15.png"/><Relationship Id="rId32" Type="http://schemas.openxmlformats.org/officeDocument/2006/relationships/image" Target="../media/image23.png"/><Relationship Id="rId37" Type="http://schemas.openxmlformats.org/officeDocument/2006/relationships/image" Target="../media/image28.png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6.png"/><Relationship Id="rId23" Type="http://schemas.openxmlformats.org/officeDocument/2006/relationships/image" Target="../media/image14.png"/><Relationship Id="rId28" Type="http://schemas.openxmlformats.org/officeDocument/2006/relationships/image" Target="../media/image19.png"/><Relationship Id="rId36" Type="http://schemas.openxmlformats.org/officeDocument/2006/relationships/image" Target="../media/image27.jpeg"/><Relationship Id="rId10" Type="http://schemas.openxmlformats.org/officeDocument/2006/relationships/image" Target="../media/image1.jpeg"/><Relationship Id="rId19" Type="http://schemas.openxmlformats.org/officeDocument/2006/relationships/image" Target="../media/image10.png"/><Relationship Id="rId31" Type="http://schemas.openxmlformats.org/officeDocument/2006/relationships/image" Target="../media/image22.png"/><Relationship Id="rId4" Type="http://schemas.openxmlformats.org/officeDocument/2006/relationships/slideLayout" Target="../slideLayouts/slideLayout46.xml"/><Relationship Id="rId9" Type="http://schemas.openxmlformats.org/officeDocument/2006/relationships/theme" Target="../theme/theme4.xml"/><Relationship Id="rId14" Type="http://schemas.openxmlformats.org/officeDocument/2006/relationships/image" Target="../media/image5.png"/><Relationship Id="rId22" Type="http://schemas.openxmlformats.org/officeDocument/2006/relationships/image" Target="../media/image13.png"/><Relationship Id="rId27" Type="http://schemas.openxmlformats.org/officeDocument/2006/relationships/image" Target="../media/image18.png"/><Relationship Id="rId30" Type="http://schemas.openxmlformats.org/officeDocument/2006/relationships/image" Target="../media/image21.png"/><Relationship Id="rId35" Type="http://schemas.openxmlformats.org/officeDocument/2006/relationships/image" Target="../media/image2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152DA8-3612-4755-314B-C596B59EA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330DB5-5591-05E8-EA64-19EA0A605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2463B2-7576-802A-5E6B-B52017478E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F4CDE3-2CD5-4A1B-988D-B78A627F04A0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F7176-DF72-F5D9-5F2D-D1E1EA3653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23CD5-ECF9-2BED-B8CF-F6C22DB18E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2ACED6-AB4F-4AA1-B53E-5D6BD48CA0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70A28F-EA50-F90D-18FC-A8752ABE3AD5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0201275" y="63500"/>
            <a:ext cx="1962150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2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UNCLASSIFIED - NON CLASSIFIÉ</a:t>
            </a:r>
          </a:p>
        </p:txBody>
      </p:sp>
    </p:spTree>
    <p:extLst>
      <p:ext uri="{BB962C8B-B14F-4D97-AF65-F5344CB8AC3E}">
        <p14:creationId xmlns:p14="http://schemas.microsoft.com/office/powerpoint/2010/main" val="444692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71600"/>
            <a:ext cx="11582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4E2F52-9210-F0D5-FB03-48E4B8940357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0201275" y="63500"/>
            <a:ext cx="1962150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2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UNCLASSIFIED - NON CLASSIFIÉ</a:t>
            </a:r>
          </a:p>
        </p:txBody>
      </p:sp>
    </p:spTree>
    <p:extLst>
      <p:ext uri="{BB962C8B-B14F-4D97-AF65-F5344CB8AC3E}">
        <p14:creationId xmlns:p14="http://schemas.microsoft.com/office/powerpoint/2010/main" val="583101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0000FF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0000FF"/>
          </a:solidFill>
          <a:latin typeface="Comic Sans MS" pitchFamily="66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0000FF"/>
          </a:solidFill>
          <a:latin typeface="Comic Sans MS" pitchFamily="66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0000FF"/>
          </a:solidFill>
          <a:latin typeface="Comic Sans MS" pitchFamily="66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0000FF"/>
          </a:solidFill>
          <a:latin typeface="Comic Sans MS" pitchFamily="66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rgbClr val="0000FF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rgbClr val="0000FF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rgbClr val="0000FF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rgbClr val="0000FF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3B08C-534A-446B-8505-63BEE5E5D93C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EFDBB-531D-4D6B-8167-06BCE1F6638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3D3B8E-F7B8-71B8-958C-B1E729C696F6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0201275" y="63500"/>
            <a:ext cx="1962150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2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UNCLASSIFIED - NON CLASSIFIÉ</a:t>
            </a:r>
          </a:p>
        </p:txBody>
      </p:sp>
    </p:spTree>
    <p:extLst>
      <p:ext uri="{BB962C8B-B14F-4D97-AF65-F5344CB8AC3E}">
        <p14:creationId xmlns:p14="http://schemas.microsoft.com/office/powerpoint/2010/main" val="1610825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7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95ECD2-1F74-3BA4-E506-8671AC03D95B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0201275" y="63500"/>
            <a:ext cx="1962150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2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UNCLASSIFIED - NON CLASSIFIÉ</a:t>
            </a:r>
          </a:p>
        </p:txBody>
      </p:sp>
    </p:spTree>
    <p:extLst>
      <p:ext uri="{BB962C8B-B14F-4D97-AF65-F5344CB8AC3E}">
        <p14:creationId xmlns:p14="http://schemas.microsoft.com/office/powerpoint/2010/main" val="24753615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8CD902-5ED2-29E5-F186-D11574BCE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CF2622-DFCC-CEB6-52E5-AB88B6E47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EE0B5-B9B4-B8DD-6DE6-BEED118327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19D6B-201C-4F72-A44F-F0EC0AAABFFC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E0A2A-44AF-F0BD-F666-979B85461A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5BF69-5103-7576-0087-F2FD3FE4D1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BB7D5-46F7-4109-93E8-BB4962F8BF8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4160D0-7CDB-0C00-0578-2AF312CC015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0201275" y="63500"/>
            <a:ext cx="1962150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2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UNCLASSIFIED - NON CLASSIFIÉ</a:t>
            </a:r>
          </a:p>
        </p:txBody>
      </p:sp>
    </p:spTree>
    <p:extLst>
      <p:ext uri="{BB962C8B-B14F-4D97-AF65-F5344CB8AC3E}">
        <p14:creationId xmlns:p14="http://schemas.microsoft.com/office/powerpoint/2010/main" val="3312871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96900" y="0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1" y="1152526"/>
            <a:ext cx="11544300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1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" y="6591300"/>
            <a:ext cx="47371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24ACE-29DD-480E-BE8A-D31D5C03E239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0201275" y="63500"/>
            <a:ext cx="1962150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2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UNCLASSIFIED - NON CLASSIFIÉ</a:t>
            </a:r>
          </a:p>
        </p:txBody>
      </p:sp>
    </p:spTree>
    <p:extLst>
      <p:ext uri="{BB962C8B-B14F-4D97-AF65-F5344CB8AC3E}">
        <p14:creationId xmlns:p14="http://schemas.microsoft.com/office/powerpoint/2010/main" val="3821374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Comic Sans MS" pitchFamily="66" charset="0"/>
        </a:defRPr>
      </a:lvl2pPr>
      <a:lvl3pPr algn="ctr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Comic Sans MS" pitchFamily="66" charset="0"/>
        </a:defRPr>
      </a:lvl3pPr>
      <a:lvl4pPr algn="ctr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Comic Sans MS" pitchFamily="66" charset="0"/>
        </a:defRPr>
      </a:lvl4pPr>
      <a:lvl5pPr algn="ctr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Comic Sans MS" pitchFamily="6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1817" y="1202550"/>
            <a:ext cx="11859684" cy="504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dirty="0" err="1"/>
              <a:t>Haga</a:t>
            </a:r>
            <a:r>
              <a:rPr lang="en-US" altLang="en-US" noProof="0" dirty="0"/>
              <a:t> </a:t>
            </a:r>
            <a:r>
              <a:rPr lang="en-US" altLang="en-US" noProof="0" dirty="0" err="1"/>
              <a:t>clic</a:t>
            </a:r>
            <a:r>
              <a:rPr lang="en-US" altLang="en-US" noProof="0" dirty="0"/>
              <a:t> para </a:t>
            </a:r>
            <a:r>
              <a:rPr lang="en-US" altLang="en-US" noProof="0" dirty="0" err="1"/>
              <a:t>modificar</a:t>
            </a:r>
            <a:r>
              <a:rPr lang="en-US" altLang="en-US" noProof="0" dirty="0"/>
              <a:t> el </a:t>
            </a:r>
            <a:r>
              <a:rPr lang="en-US" altLang="en-US" noProof="0" dirty="0" err="1"/>
              <a:t>estilo</a:t>
            </a:r>
            <a:r>
              <a:rPr lang="en-US" altLang="en-US" noProof="0" dirty="0"/>
              <a:t> de </a:t>
            </a:r>
            <a:r>
              <a:rPr lang="en-US" altLang="en-US" noProof="0" dirty="0" err="1"/>
              <a:t>texto</a:t>
            </a:r>
            <a:r>
              <a:rPr lang="en-US" altLang="en-US" noProof="0" dirty="0"/>
              <a:t> del </a:t>
            </a:r>
            <a:r>
              <a:rPr lang="en-US" altLang="en-US" noProof="0" dirty="0" err="1"/>
              <a:t>patrón</a:t>
            </a:r>
            <a:endParaRPr lang="en-US" altLang="en-US" noProof="0" dirty="0"/>
          </a:p>
          <a:p>
            <a:pPr lvl="1"/>
            <a:r>
              <a:rPr lang="en-US" altLang="en-US" noProof="0" dirty="0"/>
              <a:t>Segundo </a:t>
            </a:r>
            <a:r>
              <a:rPr lang="en-US" altLang="en-US" noProof="0" dirty="0" err="1"/>
              <a:t>nivel</a:t>
            </a:r>
            <a:endParaRPr lang="en-US" altLang="en-US" noProof="0" dirty="0"/>
          </a:p>
          <a:p>
            <a:pPr lvl="2"/>
            <a:r>
              <a:rPr lang="en-US" altLang="en-US" noProof="0" dirty="0" err="1"/>
              <a:t>Tercer</a:t>
            </a:r>
            <a:r>
              <a:rPr lang="en-US" altLang="en-US" noProof="0" dirty="0"/>
              <a:t> </a:t>
            </a:r>
            <a:r>
              <a:rPr lang="en-US" altLang="en-US" noProof="0" dirty="0" err="1"/>
              <a:t>nivel</a:t>
            </a:r>
            <a:endParaRPr lang="en-US" altLang="en-US" noProof="0" dirty="0"/>
          </a:p>
          <a:p>
            <a:pPr lvl="3"/>
            <a:r>
              <a:rPr lang="en-US" altLang="en-US" noProof="0" dirty="0"/>
              <a:t>Cuarto </a:t>
            </a:r>
            <a:r>
              <a:rPr lang="en-US" altLang="en-US" noProof="0" dirty="0" err="1"/>
              <a:t>nivel</a:t>
            </a:r>
            <a:endParaRPr lang="en-US" altLang="en-US" noProof="0" dirty="0"/>
          </a:p>
          <a:p>
            <a:pPr lvl="4"/>
            <a:r>
              <a:rPr lang="en-US" altLang="en-US" noProof="0" dirty="0"/>
              <a:t>Quinto </a:t>
            </a:r>
            <a:r>
              <a:rPr lang="en-US" altLang="en-US" noProof="0" dirty="0" err="1"/>
              <a:t>nivel</a:t>
            </a:r>
            <a:endParaRPr lang="en-US" altLang="en-US" noProof="0" dirty="0"/>
          </a:p>
        </p:txBody>
      </p:sp>
      <p:sp>
        <p:nvSpPr>
          <p:cNvPr id="1028" name="Text Box DG"/>
          <p:cNvSpPr txBox="1">
            <a:spLocks noChangeArrowheads="1"/>
          </p:cNvSpPr>
          <p:nvPr/>
        </p:nvSpPr>
        <p:spPr bwMode="auto">
          <a:xfrm>
            <a:off x="770467" y="446617"/>
            <a:ext cx="668866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sz="800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32937" y="173851"/>
            <a:ext cx="92752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s-ES" altLang="en-US" dirty="0"/>
              <a:t>Haga clic para modificar el estilo de título del patrón</a:t>
            </a:r>
            <a:endParaRPr lang="en-GB" altLang="en-US" dirty="0"/>
          </a:p>
        </p:txBody>
      </p:sp>
      <p:pic>
        <p:nvPicPr>
          <p:cNvPr id="1030" name="Picture 11" descr="PPT_Footer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9812"/>
            <a:ext cx="12192000" cy="38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3" name="Group 39"/>
          <p:cNvGrpSpPr>
            <a:grpSpLocks/>
          </p:cNvGrpSpPr>
          <p:nvPr/>
        </p:nvGrpSpPr>
        <p:grpSpPr bwMode="auto">
          <a:xfrm>
            <a:off x="230717" y="6596490"/>
            <a:ext cx="9649404" cy="148166"/>
            <a:chOff x="172269" y="6621494"/>
            <a:chExt cx="6826666" cy="111519"/>
          </a:xfrm>
        </p:grpSpPr>
        <p:pic>
          <p:nvPicPr>
            <p:cNvPr id="1035" name="Picture 40" descr="at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" name="Picture 41" descr="be.png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42" descr="ca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8" name="Picture 43" descr="ch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9" name="Picture 44" descr="cz.png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0" name="Picture 45" descr="de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1" name="Picture 46" descr="dk.pn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2" name="Picture 47" descr="ee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3" name="Picture 48" descr="es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4" name="Picture 49" descr="fi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5" name="Picture 50" descr="fr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6" name="Picture 51" descr="gr.pn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7" name="Picture 52" descr="hu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8" name="Picture 53" descr="ie.pn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49" name="Picture 54" descr="it.pn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0" name="Picture 55" descr="lu.pn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1" name="Picture 56" descr="nl.png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2" name="Picture 57" descr="no.png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3" name="Picture 58" descr="pl.png"/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4" name="Picture 59" descr="pt.png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5" name="Picture 60" descr="ro.png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6" name="Picture 61" descr="se.png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7" name="Picture 62" descr="uk.png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8" name="Picture 63" descr="si.png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" name="Imagen 32"/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612" y="166205"/>
            <a:ext cx="1133889" cy="486895"/>
          </a:xfrm>
          <a:prstGeom prst="rect">
            <a:avLst/>
          </a:prstGeom>
        </p:spPr>
      </p:pic>
      <p:pic>
        <p:nvPicPr>
          <p:cNvPr id="34" name="Picture 1" descr="CCI_ppt_edits_fire2.jpg"/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agen 34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357" y="156753"/>
            <a:ext cx="1245576" cy="7131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CA6158-D6E2-9009-0263-822E09167874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0201275" y="63500"/>
            <a:ext cx="1962150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2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UNCLASSIFIED - NON CLASSIFIÉ</a:t>
            </a:r>
          </a:p>
        </p:txBody>
      </p:sp>
    </p:spTree>
    <p:extLst>
      <p:ext uri="{BB962C8B-B14F-4D97-AF65-F5344CB8AC3E}">
        <p14:creationId xmlns:p14="http://schemas.microsoft.com/office/powerpoint/2010/main" val="4263378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dirty="0">
          <a:solidFill>
            <a:srgbClr val="FFFFFF"/>
          </a:solidFill>
          <a:latin typeface="Verdana"/>
          <a:ea typeface="MS PGothic" pitchFamily="34" charset="-128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FFFFFF"/>
          </a:solidFill>
          <a:latin typeface="Verdana" pitchFamily="34" charset="0"/>
          <a:ea typeface="MS PGothic" pitchFamily="34" charset="-128"/>
          <a:cs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FFFFFF"/>
          </a:solidFill>
          <a:latin typeface="Verdana" pitchFamily="34" charset="0"/>
          <a:ea typeface="MS PGothic" pitchFamily="34" charset="-128"/>
          <a:cs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FFFFFF"/>
          </a:solidFill>
          <a:latin typeface="Verdana" pitchFamily="34" charset="0"/>
          <a:ea typeface="MS PGothic" pitchFamily="34" charset="-128"/>
          <a:cs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>
          <a:solidFill>
            <a:srgbClr val="FFFFFF"/>
          </a:solidFill>
          <a:latin typeface="Verdana" pitchFamily="34" charset="0"/>
          <a:ea typeface="MS PGothic" pitchFamily="34" charset="-128"/>
          <a:cs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6858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defRPr lang="en-GB" sz="1600" dirty="0">
          <a:solidFill>
            <a:schemeClr val="bg2"/>
          </a:solidFill>
          <a:latin typeface="Verdana"/>
          <a:ea typeface="MS PGothic" pitchFamily="34" charset="-128"/>
          <a:cs typeface="Verdana"/>
        </a:defRPr>
      </a:lvl1pPr>
      <a:lvl2pPr marL="809625" indent="-35242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defRPr lang="en-GB" sz="1600" dirty="0">
          <a:solidFill>
            <a:schemeClr val="bg2"/>
          </a:solidFill>
          <a:latin typeface="Verdana"/>
          <a:ea typeface="MS PGothic" pitchFamily="34" charset="-128"/>
          <a:cs typeface="Verdana"/>
        </a:defRPr>
      </a:lvl2pPr>
      <a:lvl3pPr marL="1406525" indent="-492125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defRPr lang="en-GB" sz="1600" dirty="0">
          <a:solidFill>
            <a:schemeClr val="bg2"/>
          </a:solidFill>
          <a:latin typeface="Verdana"/>
          <a:ea typeface="MS PGothic" pitchFamily="34" charset="-128"/>
          <a:cs typeface="Verdana"/>
        </a:defRPr>
      </a:lvl3pPr>
      <a:lvl4pPr marL="2005013" indent="-63341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defRPr lang="en-GB" sz="1600" dirty="0">
          <a:solidFill>
            <a:schemeClr val="bg2"/>
          </a:solidFill>
          <a:latin typeface="Verdana"/>
          <a:ea typeface="MS PGothic" pitchFamily="34" charset="-128"/>
          <a:cs typeface="Verdana"/>
        </a:defRPr>
      </a:lvl4pPr>
      <a:lvl5pPr marL="2601913" indent="-773113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defRPr lang="en-GB" sz="1600" dirty="0">
          <a:solidFill>
            <a:schemeClr val="bg2"/>
          </a:solidFill>
          <a:latin typeface="Verdana"/>
          <a:ea typeface="MS PGothic" pitchFamily="34" charset="-128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31763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801" y="1274764"/>
            <a:ext cx="11823700" cy="531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591301"/>
            <a:ext cx="4343400" cy="13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pitchFamily="34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dirty="0">
                <a:solidFill>
                  <a:srgbClr val="000000"/>
                </a:solidFill>
              </a:rPr>
              <a:t>roydavi1@msu.edu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6A1160-2FF0-3A12-B6E7-C575754C92FA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0201275" y="63500"/>
            <a:ext cx="1962150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2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UNCLASSIFIED - NON CLASSIFIÉ</a:t>
            </a:r>
          </a:p>
        </p:txBody>
      </p:sp>
    </p:spTree>
    <p:extLst>
      <p:ext uri="{BB962C8B-B14F-4D97-AF65-F5344CB8AC3E}">
        <p14:creationId xmlns:p14="http://schemas.microsoft.com/office/powerpoint/2010/main" val="743486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Comic Sans MS" pitchFamily="66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Comic Sans MS" pitchFamily="66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Comic Sans MS" pitchFamily="66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Comic Sans MS" pitchFamily="66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A6663FB-B3FD-404C-8743-FB4381580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A5772E5-D46D-4CD3-BBD0-450DDD25506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E15741-DAF1-4CEF-858E-A17E3A7FD41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0201275" y="63500"/>
            <a:ext cx="1962150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2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UNCLASSIFIED - NON CLASSIFIÉ</a:t>
            </a:r>
          </a:p>
        </p:txBody>
      </p:sp>
    </p:spTree>
    <p:extLst>
      <p:ext uri="{BB962C8B-B14F-4D97-AF65-F5344CB8AC3E}">
        <p14:creationId xmlns:p14="http://schemas.microsoft.com/office/powerpoint/2010/main" val="1956735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28865"/>
            <a:ext cx="68580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333500"/>
            <a:ext cx="68580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5296959"/>
            <a:ext cx="1778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03500" y="5296959"/>
            <a:ext cx="2413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61000" y="5296959"/>
            <a:ext cx="1778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31DBAD-E3E4-F33F-2838-F4DC3F188AE7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0201275" y="63500"/>
            <a:ext cx="1962150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2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UNCLASSIFIED - NON CLASSIFIÉ</a:t>
            </a:r>
          </a:p>
        </p:txBody>
      </p:sp>
    </p:spTree>
    <p:extLst>
      <p:ext uri="{BB962C8B-B14F-4D97-AF65-F5344CB8AC3E}">
        <p14:creationId xmlns:p14="http://schemas.microsoft.com/office/powerpoint/2010/main" val="4245027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xStyles>
    <p:titleStyle>
      <a:lvl1pPr algn="ctr" defTabSz="380985" rtl="0" eaLnBrk="1" latinLnBrk="0" hangingPunct="1"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39" indent="-285739" algn="l" defTabSz="3809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defTabSz="380985" rtl="0" eaLnBrk="1" latinLnBrk="0" hangingPunct="1">
        <a:spcBef>
          <a:spcPct val="20000"/>
        </a:spcBef>
        <a:buFont typeface="Arial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3809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380985" rtl="0" eaLnBrk="1" latinLnBrk="0" hangingPunct="1">
        <a:spcBef>
          <a:spcPct val="20000"/>
        </a:spcBef>
        <a:buFont typeface="Arial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380985" rtl="0" eaLnBrk="1" latinLnBrk="0" hangingPunct="1">
        <a:spcBef>
          <a:spcPct val="20000"/>
        </a:spcBef>
        <a:buFont typeface="Arial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96900" y="0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7" y="1152531"/>
            <a:ext cx="11544300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1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" y="6591300"/>
            <a:ext cx="47371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r>
              <a:rPr lang="en-US" dirty="0"/>
              <a:t>roydavi1@msu.edu (GEO 827)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7E6BFD-DA72-9753-6B17-BAC412F9D527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0201275" y="63500"/>
            <a:ext cx="1962150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2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UNCLASSIFIED - NON CLASSIFIÉ</a:t>
            </a:r>
          </a:p>
        </p:txBody>
      </p:sp>
    </p:spTree>
    <p:extLst>
      <p:ext uri="{BB962C8B-B14F-4D97-AF65-F5344CB8AC3E}">
        <p14:creationId xmlns:p14="http://schemas.microsoft.com/office/powerpoint/2010/main" val="4076077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  <p:sldLayoutId id="2147483884" r:id="rId14"/>
    <p:sldLayoutId id="2147483885" r:id="rId15"/>
  </p:sldLayoutIdLst>
  <p:hf sldNum="0" hdr="0" dt="0"/>
  <p:txStyles>
    <p:titleStyle>
      <a:lvl1pPr algn="ctr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Comic Sans MS" pitchFamily="66" charset="0"/>
        </a:defRPr>
      </a:lvl2pPr>
      <a:lvl3pPr algn="ctr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Comic Sans MS" pitchFamily="66" charset="0"/>
        </a:defRPr>
      </a:lvl3pPr>
      <a:lvl4pPr algn="ctr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Comic Sans MS" pitchFamily="66" charset="0"/>
        </a:defRPr>
      </a:lvl4pPr>
      <a:lvl5pPr algn="ctr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rgbClr val="FF0000"/>
          </a:solidFill>
          <a:latin typeface="Comic Sans MS" pitchFamily="6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31763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801" y="1274764"/>
            <a:ext cx="11823700" cy="531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591301"/>
            <a:ext cx="4343400" cy="13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roydavi1@msu.edu (GEO 827)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08AFE5-7311-CE24-3B14-EC45D91AE4C2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0201275" y="63500"/>
            <a:ext cx="1962150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2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UNCLASSIFIED - NON CLASSIFIÉ</a:t>
            </a:r>
          </a:p>
        </p:txBody>
      </p:sp>
    </p:spTree>
    <p:extLst>
      <p:ext uri="{BB962C8B-B14F-4D97-AF65-F5344CB8AC3E}">
        <p14:creationId xmlns:p14="http://schemas.microsoft.com/office/powerpoint/2010/main" val="2244175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0" r:id="rId14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0000FF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9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9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8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8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81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5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9721D-6328-8854-4392-16DE3BF34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" y="-85275"/>
            <a:ext cx="12192000" cy="1627608"/>
          </a:xfrm>
        </p:spPr>
        <p:txBody>
          <a:bodyPr>
            <a:normAutofit/>
          </a:bodyPr>
          <a:lstStyle/>
          <a:p>
            <a:pPr algn="ctr">
              <a:lnSpc>
                <a:spcPts val="4800"/>
              </a:lnSpc>
              <a:spcBef>
                <a:spcPts val="0"/>
              </a:spcBef>
            </a:pPr>
            <a:r>
              <a:rPr lang="en-US" sz="3200" b="1" dirty="0">
                <a:solidFill>
                  <a:srgbClr val="0000FF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</a:t>
            </a:r>
            <a:r>
              <a:rPr lang="en-US" sz="3000" b="1" dirty="0">
                <a:solidFill>
                  <a:srgbClr val="0000FF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Non-</a:t>
            </a:r>
            <a:r>
              <a:rPr lang="en-US" sz="3000" b="1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prescriptive</a:t>
            </a:r>
            <a:r>
              <a:rPr lang="en-US" sz="3000" b="1" dirty="0">
                <a:solidFill>
                  <a:srgbClr val="0000FF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thinking on </a:t>
            </a:r>
            <a:br>
              <a:rPr lang="en-US" sz="3000" b="1" dirty="0">
                <a:solidFill>
                  <a:srgbClr val="0000FF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</a:br>
            <a:r>
              <a:rPr lang="en-US" sz="3000" b="1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Satellite fire product endorsement</a:t>
            </a:r>
            <a:endParaRPr lang="en-US" sz="3000" b="1" dirty="0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FABCD868-89F1-43FA-AAE8-D28A480A5A7E}"/>
              </a:ext>
            </a:extLst>
          </p:cNvPr>
          <p:cNvSpPr txBox="1">
            <a:spLocks/>
          </p:cNvSpPr>
          <p:nvPr/>
        </p:nvSpPr>
        <p:spPr>
          <a:xfrm>
            <a:off x="348300" y="1768925"/>
            <a:ext cx="11495400" cy="4662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080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CA" sz="3200" dirty="0">
                <a:cs typeface="Calibri" panose="020F0502020204030204" pitchFamily="34" charset="0"/>
              </a:rPr>
              <a:t>David Roy,  Michigan State University, USA</a:t>
            </a:r>
          </a:p>
          <a:p>
            <a:pPr marL="5080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CA" sz="3200" dirty="0">
                <a:cs typeface="Calibri" panose="020F0502020204030204" pitchFamily="34" charset="0"/>
              </a:rPr>
              <a:t>Member of </a:t>
            </a:r>
          </a:p>
          <a:p>
            <a:pPr lvl="1"/>
            <a:r>
              <a:rPr lang="en-US" sz="2800" dirty="0"/>
              <a:t>NASA MODIS Land Science Team  </a:t>
            </a:r>
          </a:p>
          <a:p>
            <a:pPr lvl="1"/>
            <a:r>
              <a:rPr lang="en-US" sz="2800" dirty="0"/>
              <a:t>NASA Suomi National Polar-orbiting Partnership (NPP) Land Science Team</a:t>
            </a:r>
          </a:p>
          <a:p>
            <a:pPr lvl="1"/>
            <a:r>
              <a:rPr lang="en-US" sz="2800" dirty="0"/>
              <a:t>NASA GEDI Science Team </a:t>
            </a:r>
          </a:p>
          <a:p>
            <a:pPr lvl="1"/>
            <a:r>
              <a:rPr lang="en-US" sz="2800" dirty="0"/>
              <a:t>NASA Land-Cover/Land-Use Change Science Team</a:t>
            </a:r>
          </a:p>
          <a:p>
            <a:pPr lvl="1"/>
            <a:r>
              <a:rPr lang="en-US" sz="2800" dirty="0"/>
              <a:t>USGS NASA Landsat Science team</a:t>
            </a:r>
          </a:p>
          <a:p>
            <a:pPr lvl="1"/>
            <a:r>
              <a:rPr lang="en-US" sz="2800" b="1" dirty="0"/>
              <a:t>GOFC-GOLD Fire Implementation team</a:t>
            </a:r>
            <a:endParaRPr lang="en-CA" b="1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368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>
          <a:extLst>
            <a:ext uri="{FF2B5EF4-FFF2-40B4-BE49-F238E27FC236}">
              <a16:creationId xmlns:a16="http://schemas.microsoft.com/office/drawing/2014/main" id="{ADD03DDE-2E1D-72CC-2535-83B8E1BDED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7">
            <a:extLst>
              <a:ext uri="{FF2B5EF4-FFF2-40B4-BE49-F238E27FC236}">
                <a16:creationId xmlns:a16="http://schemas.microsoft.com/office/drawing/2014/main" id="{9C354451-0B1C-381D-C9EF-74804D7567A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26" y="2967706"/>
            <a:ext cx="12039834" cy="2864761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7">
            <a:extLst>
              <a:ext uri="{FF2B5EF4-FFF2-40B4-BE49-F238E27FC236}">
                <a16:creationId xmlns:a16="http://schemas.microsoft.com/office/drawing/2014/main" id="{8BD76C9F-A0DE-7D63-02EF-FE40C52E0600}"/>
              </a:ext>
            </a:extLst>
          </p:cNvPr>
          <p:cNvSpPr txBox="1"/>
          <p:nvPr/>
        </p:nvSpPr>
        <p:spPr>
          <a:xfrm>
            <a:off x="2759987" y="5622073"/>
            <a:ext cx="163430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432FF"/>
                </a:solidFill>
                <a:latin typeface="Arial"/>
                <a:ea typeface="Arial"/>
                <a:cs typeface="Arial"/>
                <a:sym typeface="Arial"/>
              </a:rPr>
              <a:t>MODIS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7">
            <a:extLst>
              <a:ext uri="{FF2B5EF4-FFF2-40B4-BE49-F238E27FC236}">
                <a16:creationId xmlns:a16="http://schemas.microsoft.com/office/drawing/2014/main" id="{8BDF53F2-3681-83A8-8011-35EC1CFDB139}"/>
              </a:ext>
            </a:extLst>
          </p:cNvPr>
          <p:cNvSpPr txBox="1"/>
          <p:nvPr/>
        </p:nvSpPr>
        <p:spPr>
          <a:xfrm>
            <a:off x="8990779" y="5622074"/>
            <a:ext cx="155123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VIIRS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BC9727-0186-C661-0938-DA2DF96412AE}"/>
              </a:ext>
            </a:extLst>
          </p:cNvPr>
          <p:cNvSpPr txBox="1"/>
          <p:nvPr/>
        </p:nvSpPr>
        <p:spPr>
          <a:xfrm>
            <a:off x="299815" y="2554586"/>
            <a:ext cx="11892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Global monthly burned area (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Mha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)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D04042-1396-7F02-16C9-5A9ED0DF289B}"/>
              </a:ext>
            </a:extLst>
          </p:cNvPr>
          <p:cNvSpPr/>
          <p:nvPr/>
        </p:nvSpPr>
        <p:spPr>
          <a:xfrm>
            <a:off x="-249703" y="2785419"/>
            <a:ext cx="499405" cy="30674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8F3A59-A92B-2EA4-0C2F-FB55B9BEDB85}"/>
              </a:ext>
            </a:extLst>
          </p:cNvPr>
          <p:cNvSpPr txBox="1"/>
          <p:nvPr/>
        </p:nvSpPr>
        <p:spPr>
          <a:xfrm>
            <a:off x="7314053" y="6457890"/>
            <a:ext cx="6192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9300"/>
                </a:solidFill>
              </a:rPr>
              <a:t>(Giglio, Boschetti, Roy, et al. </a:t>
            </a:r>
            <a:r>
              <a:rPr lang="en-US" sz="2000" i="1" dirty="0">
                <a:solidFill>
                  <a:srgbClr val="FF9300"/>
                </a:solidFill>
              </a:rPr>
              <a:t>RSE</a:t>
            </a:r>
            <a:r>
              <a:rPr lang="en-US" sz="2000" dirty="0">
                <a:solidFill>
                  <a:srgbClr val="FF9300"/>
                </a:solidFill>
              </a:rPr>
              <a:t>, 2026)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B6ACEE-CA6B-F117-7462-B5B18BEB33FE}"/>
              </a:ext>
            </a:extLst>
          </p:cNvPr>
          <p:cNvSpPr txBox="1"/>
          <p:nvPr/>
        </p:nvSpPr>
        <p:spPr>
          <a:xfrm>
            <a:off x="256337" y="75931"/>
            <a:ext cx="11818223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MODIS satellites end of life 2026/27</a:t>
            </a:r>
          </a:p>
          <a:p>
            <a:pPr algn="ctr"/>
            <a:endParaRPr lang="en-US" sz="1400" dirty="0">
              <a:solidFill>
                <a:srgbClr val="0000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NASA VIIRS 500 m burned area product developed 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extend the record </a:t>
            </a:r>
          </a:p>
        </p:txBody>
      </p:sp>
    </p:spTree>
    <p:extLst>
      <p:ext uri="{BB962C8B-B14F-4D97-AF65-F5344CB8AC3E}">
        <p14:creationId xmlns:p14="http://schemas.microsoft.com/office/powerpoint/2010/main" val="3235706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22A24-BF33-F2C1-9164-CFDBB5EA1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A3AB115-6AF4-CDA1-4C30-B7E8F9194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196" y="0"/>
            <a:ext cx="61420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84CD1E-2BF5-1887-6AE5-CB35EF2EE8A6}"/>
              </a:ext>
            </a:extLst>
          </p:cNvPr>
          <p:cNvSpPr txBox="1"/>
          <p:nvPr/>
        </p:nvSpPr>
        <p:spPr>
          <a:xfrm>
            <a:off x="555172" y="843677"/>
            <a:ext cx="347336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MODIS &amp; VIIRS active fire detections &amp; FRP values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FF"/>
                </a:solidFill>
                <a:latin typeface="Arial"/>
              </a:rPr>
              <a:t>d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ifferent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srgbClr val="000000"/>
              </a:solidFill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Maui Fire Disaster August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A648AB-D5C7-2DCC-3DEC-C516327A7C64}"/>
              </a:ext>
            </a:extLst>
          </p:cNvPr>
          <p:cNvSpPr txBox="1"/>
          <p:nvPr/>
        </p:nvSpPr>
        <p:spPr>
          <a:xfrm>
            <a:off x="555172" y="6322985"/>
            <a:ext cx="3412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9300"/>
                </a:solidFill>
              </a:rPr>
              <a:t>Roy et al. </a:t>
            </a:r>
            <a:r>
              <a:rPr lang="en-US" i="1" dirty="0">
                <a:solidFill>
                  <a:srgbClr val="E0861F"/>
                </a:solidFill>
                <a:cs typeface="Arial"/>
                <a:sym typeface="Arial"/>
              </a:rPr>
              <a:t>Science of  RS </a:t>
            </a:r>
            <a:r>
              <a:rPr lang="en-US" dirty="0">
                <a:solidFill>
                  <a:srgbClr val="FF9300"/>
                </a:solidFill>
              </a:rPr>
              <a:t>2024 </a:t>
            </a:r>
          </a:p>
          <a:p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618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F0A8FB-F0A1-D745-A18F-26DFC66151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01" y="-640080"/>
            <a:ext cx="10119173" cy="80920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E0B59A-D922-4EE3-BD33-3FD335636C95}"/>
              </a:ext>
            </a:extLst>
          </p:cNvPr>
          <p:cNvSpPr txBox="1"/>
          <p:nvPr/>
        </p:nvSpPr>
        <p:spPr>
          <a:xfrm>
            <a:off x="4796286" y="23551"/>
            <a:ext cx="5465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Active Fire Counts                                                 FRP Totals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8ECF2B-C49D-7143-AE6D-EB3E2624D0C7}"/>
              </a:ext>
            </a:extLst>
          </p:cNvPr>
          <p:cNvSpPr/>
          <p:nvPr/>
        </p:nvSpPr>
        <p:spPr>
          <a:xfrm>
            <a:off x="3135086" y="180022"/>
            <a:ext cx="679268" cy="6677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FD9596-17FC-1745-8BB0-1076202F444D}"/>
              </a:ext>
            </a:extLst>
          </p:cNvPr>
          <p:cNvSpPr/>
          <p:nvPr/>
        </p:nvSpPr>
        <p:spPr>
          <a:xfrm>
            <a:off x="7498080" y="229876"/>
            <a:ext cx="524003" cy="6677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08F06D-1491-B844-B9EF-6D7A657D8E30}"/>
              </a:ext>
            </a:extLst>
          </p:cNvPr>
          <p:cNvSpPr/>
          <p:nvPr/>
        </p:nvSpPr>
        <p:spPr>
          <a:xfrm rot="5400000">
            <a:off x="7731953" y="-1924412"/>
            <a:ext cx="214668" cy="8401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B83A90-2376-E145-AB5F-579AAAB9A74B}"/>
              </a:ext>
            </a:extLst>
          </p:cNvPr>
          <p:cNvSpPr/>
          <p:nvPr/>
        </p:nvSpPr>
        <p:spPr>
          <a:xfrm rot="5400000">
            <a:off x="7562053" y="312758"/>
            <a:ext cx="214668" cy="8401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9840BC-DD56-CE48-B527-61EAEC54DDAC}"/>
              </a:ext>
            </a:extLst>
          </p:cNvPr>
          <p:cNvSpPr/>
          <p:nvPr/>
        </p:nvSpPr>
        <p:spPr>
          <a:xfrm rot="5400000">
            <a:off x="7830303" y="2549928"/>
            <a:ext cx="214668" cy="8401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2535D2-3EA4-4048-A629-B3E3812C8C32}"/>
              </a:ext>
            </a:extLst>
          </p:cNvPr>
          <p:cNvSpPr txBox="1"/>
          <p:nvPr/>
        </p:nvSpPr>
        <p:spPr>
          <a:xfrm>
            <a:off x="2444737" y="58621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S3B SLSTR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239A36-580C-4B5B-B950-EBBA212AFBBA}"/>
              </a:ext>
            </a:extLst>
          </p:cNvPr>
          <p:cNvSpPr txBox="1"/>
          <p:nvPr/>
        </p:nvSpPr>
        <p:spPr>
          <a:xfrm>
            <a:off x="2434844" y="2758323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Terra MODIS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188272-D6F7-4808-BFCB-A23A1265701C}"/>
              </a:ext>
            </a:extLst>
          </p:cNvPr>
          <p:cNvSpPr txBox="1"/>
          <p:nvPr/>
        </p:nvSpPr>
        <p:spPr>
          <a:xfrm>
            <a:off x="2458860" y="486515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NPP VIIRS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17CE15-B5A4-4971-86A3-BF1501E6B0A2}"/>
              </a:ext>
            </a:extLst>
          </p:cNvPr>
          <p:cNvSpPr txBox="1"/>
          <p:nvPr/>
        </p:nvSpPr>
        <p:spPr>
          <a:xfrm>
            <a:off x="439048" y="392883"/>
            <a:ext cx="1805691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ESA  Sentinel-3 detects fewer  active fires than MODIS, &amp; far fewer than VIIRS, &amp;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different FRP values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B6428E-3442-107D-5FE5-6A11460CB921}"/>
              </a:ext>
            </a:extLst>
          </p:cNvPr>
          <p:cNvSpPr txBox="1"/>
          <p:nvPr/>
        </p:nvSpPr>
        <p:spPr>
          <a:xfrm>
            <a:off x="10631321" y="6527899"/>
            <a:ext cx="1444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(Wooster) </a:t>
            </a:r>
          </a:p>
        </p:txBody>
      </p:sp>
    </p:spTree>
    <p:extLst>
      <p:ext uri="{BB962C8B-B14F-4D97-AF65-F5344CB8AC3E}">
        <p14:creationId xmlns:p14="http://schemas.microsoft.com/office/powerpoint/2010/main" val="3174017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97D57-FDF6-0417-80B3-7088408F6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253F09-21F4-0551-93EA-D1B9E50DC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228" y="2252629"/>
            <a:ext cx="8050020" cy="45164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C01828-B710-EB45-27BD-D8B750D99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82" y="213630"/>
            <a:ext cx="3390900" cy="3213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744497-5DDD-AA8F-3156-A528DC1ADCDD}"/>
              </a:ext>
            </a:extLst>
          </p:cNvPr>
          <p:cNvSpPr txBox="1"/>
          <p:nvPr/>
        </p:nvSpPr>
        <p:spPr>
          <a:xfrm>
            <a:off x="3854430" y="200930"/>
            <a:ext cx="816181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New philanthropic/commercial fire satellites </a:t>
            </a:r>
          </a:p>
          <a:p>
            <a:endParaRPr lang="en-US" sz="2400" dirty="0">
              <a:solidFill>
                <a:srgbClr val="0000F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Global nonprofit coalition committed to delivering transformative data and insights from all wildfires on Earth, in collaboration with Muon Space and Google Research</a:t>
            </a:r>
          </a:p>
        </p:txBody>
      </p:sp>
    </p:spTree>
    <p:extLst>
      <p:ext uri="{BB962C8B-B14F-4D97-AF65-F5344CB8AC3E}">
        <p14:creationId xmlns:p14="http://schemas.microsoft.com/office/powerpoint/2010/main" val="134846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E2E876-9EC9-DE3A-C3C3-428A8CC9A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748" y="643279"/>
            <a:ext cx="10068503" cy="557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33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24AC11-3814-EA7E-9276-A925DB698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590" y="185285"/>
            <a:ext cx="6173061" cy="64874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6A3386-F4F8-A1C0-DA79-BBE823E83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05" y="215900"/>
            <a:ext cx="3390900" cy="3213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BCA04C-835C-0464-7F1E-407DE9F37FA5}"/>
              </a:ext>
            </a:extLst>
          </p:cNvPr>
          <p:cNvSpPr txBox="1"/>
          <p:nvPr/>
        </p:nvSpPr>
        <p:spPr>
          <a:xfrm>
            <a:off x="442705" y="3822700"/>
            <a:ext cx="1638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July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A0F71B-ABD9-2D69-E193-402DD5FBBB2C}"/>
              </a:ext>
            </a:extLst>
          </p:cNvPr>
          <p:cNvSpPr txBox="1"/>
          <p:nvPr/>
        </p:nvSpPr>
        <p:spPr>
          <a:xfrm>
            <a:off x="442705" y="5499100"/>
            <a:ext cx="3390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Fit for purpose ? </a:t>
            </a:r>
          </a:p>
        </p:txBody>
      </p:sp>
    </p:spTree>
    <p:extLst>
      <p:ext uri="{BB962C8B-B14F-4D97-AF65-F5344CB8AC3E}">
        <p14:creationId xmlns:p14="http://schemas.microsoft.com/office/powerpoint/2010/main" val="772898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ode Edi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887" y="1809390"/>
            <a:ext cx="8905875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Google Earth Engine">
            <a:extLst>
              <a:ext uri="{FF2B5EF4-FFF2-40B4-BE49-F238E27FC236}">
                <a16:creationId xmlns:a16="http://schemas.microsoft.com/office/drawing/2014/main" id="{41035C1F-F4FC-7CE8-760C-CF8DD5932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38" y="1563718"/>
            <a:ext cx="4100962" cy="86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A5E50F92-02A2-2AA1-0FA0-86A8A6E5A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1219200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FF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FF"/>
                </a:solidFill>
                <a:latin typeface="Comic Sans MS" pitchFamily="6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FF"/>
                </a:solidFill>
                <a:latin typeface="Comic Sans MS" pitchFamily="6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FF"/>
                </a:solidFill>
                <a:latin typeface="Comic Sans MS" pitchFamily="6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FF"/>
                </a:solidFill>
                <a:latin typeface="Comic Sans MS" pitchFamily="6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FF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FF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FF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3200" kern="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600" kern="0" dirty="0">
                <a:latin typeface="Helvetica" panose="020B0604020202020204" pitchFamily="34" charset="0"/>
                <a:cs typeface="Helvetica" panose="020B0604020202020204" pitchFamily="34" charset="0"/>
              </a:rPr>
              <a:t>Cloud computing and ARD reducing barriers </a:t>
            </a:r>
          </a:p>
          <a:p>
            <a:pPr eaLnBrk="1" hangingPunct="1"/>
            <a:r>
              <a:rPr lang="en-US" sz="3600" kern="0" dirty="0">
                <a:latin typeface="Helvetica" panose="020B0604020202020204" pitchFamily="34" charset="0"/>
                <a:cs typeface="Helvetica" panose="020B0604020202020204" pitchFamily="34" charset="0"/>
              </a:rPr>
              <a:t>to global scale satellite product generation  </a:t>
            </a:r>
          </a:p>
        </p:txBody>
      </p:sp>
    </p:spTree>
    <p:extLst>
      <p:ext uri="{BB962C8B-B14F-4D97-AF65-F5344CB8AC3E}">
        <p14:creationId xmlns:p14="http://schemas.microsoft.com/office/powerpoint/2010/main" val="646310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F4175-FED0-51E0-D1BE-3E9466F13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58056F-D55A-DE74-95EF-42943B6247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24" t="21123" r="9364" b="40173"/>
          <a:stretch/>
        </p:blipFill>
        <p:spPr>
          <a:xfrm>
            <a:off x="1640154" y="1421070"/>
            <a:ext cx="8507937" cy="34766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3183C3-BD77-D640-B77D-3724C7C19E21}"/>
              </a:ext>
            </a:extLst>
          </p:cNvPr>
          <p:cNvSpPr txBox="1"/>
          <p:nvPr/>
        </p:nvSpPr>
        <p:spPr>
          <a:xfrm>
            <a:off x="205961" y="2863019"/>
            <a:ext cx="18026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Published Google Earth Engine Landsat-8 burned area product looks good at this scale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A651E5-7E27-AB20-6892-18A23F67D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1219200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FF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FF"/>
                </a:solidFill>
                <a:latin typeface="Comic Sans MS" pitchFamily="6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FF"/>
                </a:solidFill>
                <a:latin typeface="Comic Sans MS" pitchFamily="6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FF"/>
                </a:solidFill>
                <a:latin typeface="Comic Sans MS" pitchFamily="6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FF"/>
                </a:solidFill>
                <a:latin typeface="Comic Sans MS" pitchFamily="6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FF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FF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FF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3200" kern="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600" kern="0" dirty="0">
                <a:latin typeface="Helvetica" panose="020B0604020202020204" pitchFamily="34" charset="0"/>
                <a:cs typeface="Helvetica" panose="020B0604020202020204" pitchFamily="34" charset="0"/>
              </a:rPr>
              <a:t>Cloud computing and ARD reducing barriers </a:t>
            </a:r>
          </a:p>
          <a:p>
            <a:pPr eaLnBrk="1" hangingPunct="1"/>
            <a:r>
              <a:rPr lang="en-US" sz="3600" kern="0" dirty="0">
                <a:latin typeface="Helvetica" panose="020B0604020202020204" pitchFamily="34" charset="0"/>
                <a:cs typeface="Helvetica" panose="020B0604020202020204" pitchFamily="34" charset="0"/>
              </a:rPr>
              <a:t>to global scale satellite product generation  </a:t>
            </a:r>
          </a:p>
        </p:txBody>
      </p:sp>
    </p:spTree>
    <p:extLst>
      <p:ext uri="{BB962C8B-B14F-4D97-AF65-F5344CB8AC3E}">
        <p14:creationId xmlns:p14="http://schemas.microsoft.com/office/powerpoint/2010/main" val="1475887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76C1B-4146-12F1-86BF-4B2796B9A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CB706A-51A1-9585-9169-F0BE6ACDDE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24" t="21123" r="9364" b="40173"/>
          <a:stretch/>
        </p:blipFill>
        <p:spPr>
          <a:xfrm>
            <a:off x="1640154" y="1421070"/>
            <a:ext cx="8507937" cy="34766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CFF48C-0409-84F8-0177-6FBD6A8473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815" y="3117285"/>
            <a:ext cx="6286500" cy="343464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386FFD-6A4D-A8CF-D217-AB6FF2A56596}"/>
              </a:ext>
            </a:extLst>
          </p:cNvPr>
          <p:cNvCxnSpPr/>
          <p:nvPr/>
        </p:nvCxnSpPr>
        <p:spPr>
          <a:xfrm flipH="1" flipV="1">
            <a:off x="4086226" y="2438400"/>
            <a:ext cx="295275" cy="3771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B2F4E33-EC1B-69DF-63D7-05517D5BFD1B}"/>
              </a:ext>
            </a:extLst>
          </p:cNvPr>
          <p:cNvCxnSpPr>
            <a:cxnSpLocks/>
          </p:cNvCxnSpPr>
          <p:nvPr/>
        </p:nvCxnSpPr>
        <p:spPr>
          <a:xfrm flipH="1" flipV="1">
            <a:off x="4086227" y="2469944"/>
            <a:ext cx="6573064" cy="5428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B76C1C2-CFC9-6AB6-EB95-4D22F9E7640A}"/>
              </a:ext>
            </a:extLst>
          </p:cNvPr>
          <p:cNvSpPr txBox="1"/>
          <p:nvPr/>
        </p:nvSpPr>
        <p:spPr>
          <a:xfrm>
            <a:off x="259429" y="5144263"/>
            <a:ext cx="421138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30m burned areas in S.W Minnesota ?!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643CE1-F55E-39F0-AF45-5D8DC797021F}"/>
              </a:ext>
            </a:extLst>
          </p:cNvPr>
          <p:cNvSpPr txBox="1"/>
          <p:nvPr/>
        </p:nvSpPr>
        <p:spPr>
          <a:xfrm>
            <a:off x="205961" y="2863019"/>
            <a:ext cx="18026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Published Google Earth Engine Landsat-8 burned area product looks good at this scale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B0A1D41-6E9A-232C-EE8D-6189A1B52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0"/>
            <a:ext cx="1219200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FF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FF"/>
                </a:solidFill>
                <a:latin typeface="Comic Sans MS" pitchFamily="6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FF"/>
                </a:solidFill>
                <a:latin typeface="Comic Sans MS" pitchFamily="6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FF"/>
                </a:solidFill>
                <a:latin typeface="Comic Sans MS" pitchFamily="6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FF"/>
                </a:solidFill>
                <a:latin typeface="Comic Sans MS" pitchFamily="6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FF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FF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FF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0000FF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sz="3200" kern="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600" kern="0" dirty="0">
                <a:latin typeface="Helvetica" panose="020B0604020202020204" pitchFamily="34" charset="0"/>
                <a:cs typeface="Helvetica" panose="020B0604020202020204" pitchFamily="34" charset="0"/>
              </a:rPr>
              <a:t>Cloud computing and ARD reducing barriers </a:t>
            </a:r>
          </a:p>
          <a:p>
            <a:pPr eaLnBrk="1" hangingPunct="1"/>
            <a:r>
              <a:rPr lang="en-US" sz="3600" kern="0" dirty="0">
                <a:latin typeface="Helvetica" panose="020B0604020202020204" pitchFamily="34" charset="0"/>
                <a:cs typeface="Helvetica" panose="020B0604020202020204" pitchFamily="34" charset="0"/>
              </a:rPr>
              <a:t>to global scale satellite product generation  </a:t>
            </a:r>
          </a:p>
        </p:txBody>
      </p:sp>
    </p:spTree>
    <p:extLst>
      <p:ext uri="{BB962C8B-B14F-4D97-AF65-F5344CB8AC3E}">
        <p14:creationId xmlns:p14="http://schemas.microsoft.com/office/powerpoint/2010/main" val="961429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866" name="Text Box 2"/>
          <p:cNvSpPr txBox="1">
            <a:spLocks noChangeArrowheads="1"/>
          </p:cNvSpPr>
          <p:nvPr/>
        </p:nvSpPr>
        <p:spPr bwMode="auto">
          <a:xfrm>
            <a:off x="2362200" y="1120573"/>
            <a:ext cx="2743200" cy="7016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t">
              <a:spcBef>
                <a:spcPct val="50000"/>
              </a:spcBef>
            </a:pPr>
            <a:r>
              <a:rPr lang="en-US" sz="2000" b="1" dirty="0"/>
              <a:t>Specification of requirements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1572867" name="Text Box 3"/>
          <p:cNvSpPr txBox="1">
            <a:spLocks noChangeArrowheads="1"/>
          </p:cNvSpPr>
          <p:nvPr/>
        </p:nvSpPr>
        <p:spPr bwMode="auto">
          <a:xfrm>
            <a:off x="1905000" y="2415973"/>
            <a:ext cx="3886200" cy="7016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t"/>
            <a:r>
              <a:rPr lang="en-US" sz="2000" b="1" dirty="0"/>
              <a:t>Observations  available </a:t>
            </a:r>
          </a:p>
          <a:p>
            <a:pPr algn="ctr" fontAlgn="t"/>
            <a:r>
              <a:rPr lang="en-US" sz="2000" b="1" dirty="0"/>
              <a:t>(as data sets)</a:t>
            </a:r>
          </a:p>
        </p:txBody>
      </p:sp>
      <p:sp>
        <p:nvSpPr>
          <p:cNvPr id="1572868" name="Text Box 4"/>
          <p:cNvSpPr txBox="1">
            <a:spLocks noChangeArrowheads="1"/>
          </p:cNvSpPr>
          <p:nvPr/>
        </p:nvSpPr>
        <p:spPr bwMode="auto">
          <a:xfrm>
            <a:off x="2590800" y="5540173"/>
            <a:ext cx="2362200" cy="10064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t">
              <a:spcBef>
                <a:spcPct val="50000"/>
              </a:spcBef>
            </a:pPr>
            <a:r>
              <a:rPr lang="en-US" sz="2000" b="1" dirty="0"/>
              <a:t>Research/ prototype product created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1572869" name="Text Box 5"/>
          <p:cNvSpPr txBox="1">
            <a:spLocks noGrp="1" noChangeArrowheads="1"/>
          </p:cNvSpPr>
          <p:nvPr>
            <p:ph type="title"/>
          </p:nvPr>
        </p:nvSpPr>
        <p:spPr>
          <a:xfrm>
            <a:off x="1981200" y="3939942"/>
            <a:ext cx="3581400" cy="914400"/>
          </a:xfrm>
          <a:solidFill>
            <a:srgbClr val="FFFF00"/>
          </a:solidFill>
          <a:ln/>
        </p:spPr>
        <p:txBody>
          <a:bodyPr/>
          <a:lstStyle/>
          <a:p>
            <a:pPr fontAlgn="t">
              <a:spcBef>
                <a:spcPct val="50000"/>
              </a:spcBef>
            </a:pPr>
            <a:r>
              <a:rPr lang="en-US" sz="2000" b="1" dirty="0">
                <a:solidFill>
                  <a:schemeClr val="tx1"/>
                </a:solidFill>
                <a:latin typeface="Arial" charset="0"/>
              </a:rPr>
              <a:t>Algorithms Established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72870" name="Text Box 6"/>
          <p:cNvSpPr txBox="1">
            <a:spLocks noChangeArrowheads="1"/>
          </p:cNvSpPr>
          <p:nvPr/>
        </p:nvSpPr>
        <p:spPr bwMode="auto">
          <a:xfrm>
            <a:off x="7086600" y="968158"/>
            <a:ext cx="2971800" cy="101566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t">
              <a:spcBef>
                <a:spcPct val="50000"/>
              </a:spcBef>
            </a:pPr>
            <a:r>
              <a:rPr lang="en-US" sz="2000" b="1" dirty="0"/>
              <a:t>Validation procedures established and applied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1572871" name="Text Box 7"/>
          <p:cNvSpPr txBox="1">
            <a:spLocks noChangeArrowheads="1"/>
          </p:cNvSpPr>
          <p:nvPr/>
        </p:nvSpPr>
        <p:spPr bwMode="auto">
          <a:xfrm>
            <a:off x="7086600" y="2568373"/>
            <a:ext cx="2971800" cy="101566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t">
              <a:spcBef>
                <a:spcPct val="50000"/>
              </a:spcBef>
            </a:pPr>
            <a:r>
              <a:rPr lang="en-US" sz="2000" b="1" dirty="0"/>
              <a:t>Product adopted, generated, distributed by operational agency</a:t>
            </a:r>
            <a:endParaRPr lang="en-US" sz="2000" dirty="0">
              <a:latin typeface="Times New Roman" pitchFamily="18" charset="0"/>
            </a:endParaRPr>
          </a:p>
        </p:txBody>
      </p:sp>
      <p:sp>
        <p:nvSpPr>
          <p:cNvPr id="1572872" name="Text Box 8"/>
          <p:cNvSpPr txBox="1">
            <a:spLocks noChangeArrowheads="1"/>
          </p:cNvSpPr>
          <p:nvPr/>
        </p:nvSpPr>
        <p:spPr bwMode="auto">
          <a:xfrm>
            <a:off x="7315200" y="4092373"/>
            <a:ext cx="2590800" cy="101566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t">
              <a:spcBef>
                <a:spcPct val="50000"/>
              </a:spcBef>
            </a:pPr>
            <a:r>
              <a:rPr lang="en-US" sz="2000" b="1" dirty="0"/>
              <a:t>Routine </a:t>
            </a:r>
            <a:r>
              <a:rPr lang="en-US" sz="2000" b="1" dirty="0">
                <a:solidFill>
                  <a:srgbClr val="FF0000"/>
                </a:solidFill>
              </a:rPr>
              <a:t>quality assessment </a:t>
            </a:r>
            <a:r>
              <a:rPr lang="en-US" sz="2000" b="1" dirty="0"/>
              <a:t>&amp; periodic</a:t>
            </a:r>
            <a:r>
              <a:rPr lang="en-US" sz="2000" b="1" dirty="0">
                <a:solidFill>
                  <a:srgbClr val="FF0000"/>
                </a:solidFill>
              </a:rPr>
              <a:t> validation </a:t>
            </a:r>
            <a:endParaRPr lang="en-US" sz="20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572873" name="Text Box 9"/>
          <p:cNvSpPr txBox="1">
            <a:spLocks noChangeArrowheads="1"/>
          </p:cNvSpPr>
          <p:nvPr/>
        </p:nvSpPr>
        <p:spPr bwMode="auto">
          <a:xfrm>
            <a:off x="7315200" y="5616373"/>
            <a:ext cx="2895600" cy="10064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/>
              <a:t>Further improvements needed to meet requirements?</a:t>
            </a:r>
          </a:p>
        </p:txBody>
      </p:sp>
      <p:sp>
        <p:nvSpPr>
          <p:cNvPr id="1572874" name="Line 10"/>
          <p:cNvSpPr>
            <a:spLocks noChangeShapeType="1"/>
          </p:cNvSpPr>
          <p:nvPr/>
        </p:nvSpPr>
        <p:spPr bwMode="auto">
          <a:xfrm>
            <a:off x="3733800" y="1806342"/>
            <a:ext cx="0" cy="457200"/>
          </a:xfrm>
          <a:prstGeom prst="line">
            <a:avLst/>
          </a:prstGeom>
          <a:noFill/>
          <a:ln w="666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2875" name="Line 11"/>
          <p:cNvSpPr>
            <a:spLocks noChangeShapeType="1"/>
          </p:cNvSpPr>
          <p:nvPr/>
        </p:nvSpPr>
        <p:spPr bwMode="auto">
          <a:xfrm>
            <a:off x="3733800" y="3101742"/>
            <a:ext cx="0" cy="609600"/>
          </a:xfrm>
          <a:prstGeom prst="line">
            <a:avLst/>
          </a:prstGeom>
          <a:noFill/>
          <a:ln w="666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2876" name="Line 12"/>
          <p:cNvSpPr>
            <a:spLocks noChangeShapeType="1"/>
          </p:cNvSpPr>
          <p:nvPr/>
        </p:nvSpPr>
        <p:spPr bwMode="auto">
          <a:xfrm>
            <a:off x="3733800" y="4854342"/>
            <a:ext cx="0" cy="533400"/>
          </a:xfrm>
          <a:prstGeom prst="line">
            <a:avLst/>
          </a:prstGeom>
          <a:noFill/>
          <a:ln w="666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2878" name="Line 14"/>
          <p:cNvSpPr>
            <a:spLocks noChangeShapeType="1"/>
          </p:cNvSpPr>
          <p:nvPr/>
        </p:nvSpPr>
        <p:spPr bwMode="auto">
          <a:xfrm>
            <a:off x="8534400" y="1958742"/>
            <a:ext cx="0" cy="533400"/>
          </a:xfrm>
          <a:prstGeom prst="line">
            <a:avLst/>
          </a:prstGeom>
          <a:noFill/>
          <a:ln w="666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2879" name="Line 15"/>
          <p:cNvSpPr>
            <a:spLocks noChangeShapeType="1"/>
          </p:cNvSpPr>
          <p:nvPr/>
        </p:nvSpPr>
        <p:spPr bwMode="auto">
          <a:xfrm>
            <a:off x="8534400" y="3558942"/>
            <a:ext cx="0" cy="457200"/>
          </a:xfrm>
          <a:prstGeom prst="line">
            <a:avLst/>
          </a:prstGeom>
          <a:noFill/>
          <a:ln w="666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2880" name="Line 16"/>
          <p:cNvSpPr>
            <a:spLocks noChangeShapeType="1"/>
          </p:cNvSpPr>
          <p:nvPr/>
        </p:nvSpPr>
        <p:spPr bwMode="auto">
          <a:xfrm>
            <a:off x="8534400" y="5082942"/>
            <a:ext cx="0" cy="457200"/>
          </a:xfrm>
          <a:prstGeom prst="line">
            <a:avLst/>
          </a:prstGeom>
          <a:noFill/>
          <a:ln w="666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2882" name="Text Box 18"/>
          <p:cNvSpPr txBox="1">
            <a:spLocks noChangeArrowheads="1"/>
          </p:cNvSpPr>
          <p:nvPr/>
        </p:nvSpPr>
        <p:spPr bwMode="auto">
          <a:xfrm>
            <a:off x="2" y="-29088"/>
            <a:ext cx="12191998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25 years ago in the NASA MTPE era …</a:t>
            </a:r>
          </a:p>
          <a:p>
            <a:pPr algn="ctr"/>
            <a:r>
              <a:rPr lang="en-US" sz="32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NASA template to develop and then operationalize products</a:t>
            </a:r>
          </a:p>
        </p:txBody>
      </p:sp>
      <p:sp>
        <p:nvSpPr>
          <p:cNvPr id="1572877" name="Line 13"/>
          <p:cNvSpPr>
            <a:spLocks noChangeShapeType="1"/>
          </p:cNvSpPr>
          <p:nvPr/>
        </p:nvSpPr>
        <p:spPr bwMode="auto">
          <a:xfrm flipV="1">
            <a:off x="5029201" y="2003249"/>
            <a:ext cx="1981200" cy="434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2881" name="Line 17"/>
          <p:cNvSpPr>
            <a:spLocks noChangeShapeType="1"/>
          </p:cNvSpPr>
          <p:nvPr/>
        </p:nvSpPr>
        <p:spPr bwMode="auto">
          <a:xfrm flipH="1" flipV="1">
            <a:off x="5486401" y="4397142"/>
            <a:ext cx="1828800" cy="1820848"/>
          </a:xfrm>
          <a:prstGeom prst="line">
            <a:avLst/>
          </a:prstGeom>
          <a:noFill/>
          <a:ln w="50800">
            <a:solidFill>
              <a:schemeClr val="bg1">
                <a:lumMod val="50000"/>
              </a:schemeClr>
            </a:solidFill>
            <a:prstDash val="lg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78F0C3-AB12-B9F2-B625-E76F758F79C0}"/>
              </a:ext>
            </a:extLst>
          </p:cNvPr>
          <p:cNvSpPr txBox="1"/>
          <p:nvPr/>
        </p:nvSpPr>
        <p:spPr>
          <a:xfrm>
            <a:off x="10446588" y="6438182"/>
            <a:ext cx="1831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9300"/>
                </a:solidFill>
              </a:rPr>
              <a:t>(Chris Justice)</a:t>
            </a:r>
          </a:p>
        </p:txBody>
      </p:sp>
    </p:spTree>
    <p:extLst>
      <p:ext uri="{BB962C8B-B14F-4D97-AF65-F5344CB8AC3E}">
        <p14:creationId xmlns:p14="http://schemas.microsoft.com/office/powerpoint/2010/main" val="3585938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CDEA7-7BF5-8E29-66F6-F0A286C47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48B42-1D04-C15F-C482-2C95955E5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69464"/>
            <a:ext cx="10515600" cy="1325563"/>
          </a:xfrm>
        </p:spPr>
        <p:txBody>
          <a:bodyPr>
            <a:normAutofit fontScale="90000"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300" b="1" dirty="0">
                <a:solidFill>
                  <a:srgbClr val="0000FF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Previous GOFC-GOLD Fire / GWIS </a:t>
            </a:r>
            <a:r>
              <a:rPr lang="en-US" sz="3300" b="1" dirty="0">
                <a:solidFill>
                  <a:srgbClr val="0000FF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meeting</a:t>
            </a:r>
            <a:br>
              <a:rPr lang="en-US" sz="3300" dirty="0">
                <a:solidFill>
                  <a:srgbClr val="0000FF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</a:br>
            <a:r>
              <a:rPr lang="en-US" sz="3300" dirty="0">
                <a:solidFill>
                  <a:srgbClr val="0000FF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June 2022, Stresa, Italy</a:t>
            </a:r>
            <a:br>
              <a:rPr lang="en-US" sz="3300" dirty="0">
                <a:solidFill>
                  <a:srgbClr val="0000FF"/>
                </a:solidFill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418535-CE8E-7CF2-2A4C-24C2A8970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627" y="2185947"/>
            <a:ext cx="5562745" cy="391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082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65568"/>
            <a:ext cx="12192000" cy="1143000"/>
          </a:xfrm>
        </p:spPr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Product Quality Assessment (in one slide)</a:t>
            </a:r>
          </a:p>
        </p:txBody>
      </p:sp>
      <p:sp>
        <p:nvSpPr>
          <p:cNvPr id="130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4297" y="672122"/>
            <a:ext cx="11366090" cy="4959701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23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Evaluate product scientific quality with respect to intended performance</a:t>
            </a:r>
          </a:p>
          <a:p>
            <a:pPr>
              <a:spcBef>
                <a:spcPct val="0"/>
              </a:spcBef>
            </a:pPr>
            <a:endParaRPr lang="en-US" sz="23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</a:pPr>
            <a:r>
              <a:rPr lang="en-US" sz="23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Performed by examination of products, usually without inter-comparison with other data</a:t>
            </a:r>
          </a:p>
          <a:p>
            <a:pPr algn="just">
              <a:spcBef>
                <a:spcPct val="0"/>
              </a:spcBef>
            </a:pPr>
            <a:endParaRPr lang="en-US" sz="23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routine near-operational activity</a:t>
            </a:r>
          </a:p>
          <a:p>
            <a:pPr algn="just">
              <a:spcBef>
                <a:spcPct val="0"/>
              </a:spcBef>
            </a:pP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</a:pPr>
            <a:r>
              <a:rPr lang="en-US" sz="23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Results are stored in the product as per-pixel flags and metadata at the product file level (written in the production code)</a:t>
            </a:r>
          </a:p>
          <a:p>
            <a:pPr algn="just">
              <a:spcBef>
                <a:spcPct val="0"/>
              </a:spcBef>
            </a:pP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QA process is the first step in problem resolution, may lead to</a:t>
            </a:r>
          </a:p>
          <a:p>
            <a:pPr lvl="1">
              <a:spcBef>
                <a:spcPct val="0"/>
              </a:spcBef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update of production codes </a:t>
            </a:r>
          </a:p>
          <a:p>
            <a:pPr lvl="1">
              <a:spcBef>
                <a:spcPct val="0"/>
              </a:spcBef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science algorithms </a:t>
            </a:r>
          </a:p>
          <a:p>
            <a:pPr lvl="1">
              <a:spcBef>
                <a:spcPct val="0"/>
              </a:spcBef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reprocessing</a:t>
            </a:r>
          </a:p>
          <a:p>
            <a:pPr lvl="1">
              <a:spcBef>
                <a:spcPct val="0"/>
              </a:spcBef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rectify issues identified through QA</a:t>
            </a:r>
          </a:p>
          <a:p>
            <a:pPr>
              <a:spcBef>
                <a:spcPct val="0"/>
              </a:spcBef>
            </a:pP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23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Users should ideally check QA results when ordering and using products to ensure that the products have been generated without error or artifacts</a:t>
            </a: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endParaRPr lang="en-US" sz="2000" dirty="0"/>
          </a:p>
          <a:p>
            <a:pPr>
              <a:spcBef>
                <a:spcPct val="0"/>
              </a:spcBef>
            </a:pPr>
            <a:endParaRPr lang="en-US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2D0ACC-0C7F-3119-1A54-2D96FDCAA0CC}"/>
              </a:ext>
            </a:extLst>
          </p:cNvPr>
          <p:cNvSpPr txBox="1"/>
          <p:nvPr/>
        </p:nvSpPr>
        <p:spPr>
          <a:xfrm>
            <a:off x="9917445" y="6488668"/>
            <a:ext cx="2274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9300"/>
                </a:solidFill>
              </a:rPr>
              <a:t>Roy et al. RSE 2002</a:t>
            </a:r>
          </a:p>
        </p:txBody>
      </p:sp>
    </p:spTree>
    <p:extLst>
      <p:ext uri="{BB962C8B-B14F-4D97-AF65-F5344CB8AC3E}">
        <p14:creationId xmlns:p14="http://schemas.microsoft.com/office/powerpoint/2010/main" val="3936468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65885"/>
            <a:ext cx="12192000" cy="1143000"/>
          </a:xfrm>
        </p:spPr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Product Validation (in one slide)</a:t>
            </a:r>
            <a:endParaRPr lang="en-US" sz="3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1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2449" y="571336"/>
            <a:ext cx="11357770" cy="5811838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US" sz="2000" dirty="0">
              <a:latin typeface="Helvetica" pitchFamily="34" charset="0"/>
            </a:endParaRPr>
          </a:p>
          <a:p>
            <a:pPr>
              <a:spcBef>
                <a:spcPct val="0"/>
              </a:spcBef>
            </a:pPr>
            <a:r>
              <a:rPr lang="en-US" sz="23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Quantify product accuracy/uncertainty over a range of representative conditions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23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23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Performed by comparison of product samples with independently derived data that include field measurements and remote sensing products with established uncertainties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23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Typically periodic/episodic activities e.g., field validation campaigns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</a:pPr>
            <a:r>
              <a:rPr lang="en-US" sz="23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Results published in the literature and on web sites ~years after product generation </a:t>
            </a:r>
          </a:p>
          <a:p>
            <a:pPr algn="just">
              <a:spcBef>
                <a:spcPct val="0"/>
              </a:spcBef>
            </a:pPr>
            <a:endParaRPr lang="en-US" sz="23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ct val="0"/>
              </a:spcBef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Results define the “error bar” for the entire product collection and are not intended to capture artifacts and issues that may reduce the accuracy of individual product granules</a:t>
            </a:r>
          </a:p>
          <a:p>
            <a:pPr algn="just">
              <a:spcBef>
                <a:spcPct val="0"/>
              </a:spcBef>
            </a:pP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23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Users should ideally consider validation results with respect to the accuracy requirements of their applications</a:t>
            </a:r>
          </a:p>
          <a:p>
            <a:pPr algn="just">
              <a:lnSpc>
                <a:spcPct val="80000"/>
              </a:lnSpc>
              <a:spcBef>
                <a:spcPct val="0"/>
              </a:spcBef>
            </a:pPr>
            <a:endParaRPr lang="en-US" sz="23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B450F3-FD8F-3055-FECD-A987553F7404}"/>
              </a:ext>
            </a:extLst>
          </p:cNvPr>
          <p:cNvSpPr txBox="1"/>
          <p:nvPr/>
        </p:nvSpPr>
        <p:spPr>
          <a:xfrm>
            <a:off x="9388415" y="6482326"/>
            <a:ext cx="2803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9300"/>
                </a:solidFill>
              </a:rPr>
              <a:t>Morisette et al. RSE 2002</a:t>
            </a:r>
          </a:p>
        </p:txBody>
      </p:sp>
    </p:spTree>
    <p:extLst>
      <p:ext uri="{BB962C8B-B14F-4D97-AF65-F5344CB8AC3E}">
        <p14:creationId xmlns:p14="http://schemas.microsoft.com/office/powerpoint/2010/main" val="295760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1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1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1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1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10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107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107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107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107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107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323" y="142875"/>
            <a:ext cx="12015019" cy="914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Why validate global land products ?</a:t>
            </a:r>
          </a:p>
        </p:txBody>
      </p:sp>
      <p:sp>
        <p:nvSpPr>
          <p:cNvPr id="1684483" name="Text Box 3"/>
          <p:cNvSpPr txBox="1">
            <a:spLocks noChangeArrowheads="1"/>
          </p:cNvSpPr>
          <p:nvPr/>
        </p:nvSpPr>
        <p:spPr bwMode="auto">
          <a:xfrm>
            <a:off x="595189" y="1214196"/>
            <a:ext cx="11282179" cy="6009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571500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15000"/>
              </a:lnSpc>
              <a:buFontTx/>
              <a:buChar char="•"/>
            </a:pPr>
            <a:r>
              <a:rPr lang="en-US" sz="28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Good science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resource management require understanding of product accuracy/uncertainty</a:t>
            </a:r>
          </a:p>
          <a:p>
            <a:pPr>
              <a:lnSpc>
                <a:spcPct val="115000"/>
              </a:lnSpc>
              <a:buFontTx/>
              <a:buChar char="•"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buFontTx/>
              <a:buChar char="•"/>
            </a:pP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Explicit statements of accuracy/uncertainty fosters an informed user community and improved use of data</a:t>
            </a:r>
          </a:p>
          <a:p>
            <a:pPr marL="0" indent="0">
              <a:lnSpc>
                <a:spcPct val="115000"/>
              </a:lnSpc>
            </a:pPr>
            <a:endParaRPr lang="en-US" sz="28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buFontTx/>
              <a:buChar char="•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more, and similar, global products are produced, inter-use will require characterization of each product’s accuracy/uncertainty</a:t>
            </a:r>
          </a:p>
          <a:p>
            <a:pPr>
              <a:lnSpc>
                <a:spcPct val="115000"/>
              </a:lnSpc>
              <a:buFontTx/>
              <a:buChar char="•"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buFontTx/>
              <a:buChar char="•"/>
            </a:pPr>
            <a:r>
              <a:rPr lang="en-US" sz="280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of products for policy analysis implies products may be independently evaluated and possibly challenged</a:t>
            </a:r>
          </a:p>
          <a:p>
            <a:pPr>
              <a:lnSpc>
                <a:spcPct val="115000"/>
              </a:lnSpc>
              <a:buFontTx/>
              <a:buChar char="•"/>
            </a:pPr>
            <a:endParaRPr lang="en-US" sz="2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4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84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84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4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84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84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4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84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84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280"/>
            <a:ext cx="12192000" cy="914400"/>
          </a:xfrm>
          <a:solidFill>
            <a:schemeClr val="bg1"/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Now International Recognition for Validation</a:t>
            </a:r>
          </a:p>
        </p:txBody>
      </p:sp>
      <p:pic>
        <p:nvPicPr>
          <p:cNvPr id="1551363" name="Picture 3" descr="ce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1123950"/>
            <a:ext cx="2286000" cy="2266950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1364" name="Picture 4" descr="wgc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3467100"/>
            <a:ext cx="4267200" cy="896938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1365" name="Text Box 5"/>
          <p:cNvSpPr txBox="1">
            <a:spLocks noChangeArrowheads="1"/>
          </p:cNvSpPr>
          <p:nvPr/>
        </p:nvSpPr>
        <p:spPr bwMode="auto">
          <a:xfrm>
            <a:off x="4337050" y="1382718"/>
            <a:ext cx="481413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CEOS</a:t>
            </a:r>
            <a:br>
              <a:rPr lang="en-US" sz="2400"/>
            </a:br>
            <a:r>
              <a:rPr lang="en-US" sz="2000" i="1"/>
              <a:t>Committee on Earth Observing Satellites</a:t>
            </a:r>
          </a:p>
        </p:txBody>
      </p:sp>
      <p:sp>
        <p:nvSpPr>
          <p:cNvPr id="1551366" name="Text Box 6"/>
          <p:cNvSpPr txBox="1">
            <a:spLocks noChangeArrowheads="1"/>
          </p:cNvSpPr>
          <p:nvPr/>
        </p:nvSpPr>
        <p:spPr bwMode="auto">
          <a:xfrm>
            <a:off x="6299201" y="3457575"/>
            <a:ext cx="315355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WGCV</a:t>
            </a:r>
            <a:br>
              <a:rPr lang="en-US" sz="2400"/>
            </a:br>
            <a:r>
              <a:rPr lang="en-US" sz="2000" i="1"/>
              <a:t>Working Group on Cal/Val</a:t>
            </a:r>
          </a:p>
          <a:p>
            <a:endParaRPr lang="en-US" sz="2000"/>
          </a:p>
        </p:txBody>
      </p:sp>
      <p:sp>
        <p:nvSpPr>
          <p:cNvPr id="1551367" name="Text Box 7"/>
          <p:cNvSpPr txBox="1">
            <a:spLocks noChangeArrowheads="1"/>
          </p:cNvSpPr>
          <p:nvPr/>
        </p:nvSpPr>
        <p:spPr bwMode="auto">
          <a:xfrm>
            <a:off x="6210319" y="4819650"/>
            <a:ext cx="408169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/>
              <a:t>LPV</a:t>
            </a:r>
            <a:br>
              <a:rPr lang="en-US" sz="2400" dirty="0"/>
            </a:br>
            <a:r>
              <a:rPr lang="en-US" sz="2000" i="1" dirty="0"/>
              <a:t>Land Product Validation Subgroup</a:t>
            </a:r>
          </a:p>
          <a:p>
            <a:endParaRPr lang="en-US" sz="2000" dirty="0"/>
          </a:p>
        </p:txBody>
      </p:sp>
      <p:sp>
        <p:nvSpPr>
          <p:cNvPr id="1551368" name="Rectangle 8"/>
          <p:cNvSpPr>
            <a:spLocks noChangeArrowheads="1"/>
          </p:cNvSpPr>
          <p:nvPr/>
        </p:nvSpPr>
        <p:spPr bwMode="auto">
          <a:xfrm>
            <a:off x="1524006" y="6562756"/>
            <a:ext cx="2619375" cy="2952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551369" name="Picture 9" descr="lp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75" y="4457700"/>
            <a:ext cx="2286000" cy="2286000"/>
          </a:xfrm>
          <a:prstGeom prst="rect">
            <a:avLst/>
          </a:prstGeom>
          <a:noFill/>
          <a:ln w="1905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39142-8508-F312-0C44-9CAE6A02F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175r073_20010904_B543">
            <a:extLst>
              <a:ext uri="{FF2B5EF4-FFF2-40B4-BE49-F238E27FC236}">
                <a16:creationId xmlns:a16="http://schemas.microsoft.com/office/drawing/2014/main" id="{0A72EF3D-8F08-89D6-865A-92ABE1F41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3" y="1543345"/>
            <a:ext cx="4040459" cy="351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175r073_20011006_B543_vec">
            <a:extLst>
              <a:ext uri="{FF2B5EF4-FFF2-40B4-BE49-F238E27FC236}">
                <a16:creationId xmlns:a16="http://schemas.microsoft.com/office/drawing/2014/main" id="{D64861FD-4A86-6D64-1CC9-1CD92AF6D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316" y="1533463"/>
            <a:ext cx="4052227" cy="351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E44024-49C1-0D09-C86C-D6DB9945D9DF}"/>
              </a:ext>
            </a:extLst>
          </p:cNvPr>
          <p:cNvSpPr txBox="1"/>
          <p:nvPr/>
        </p:nvSpPr>
        <p:spPr>
          <a:xfrm>
            <a:off x="2333354" y="5357281"/>
            <a:ext cx="40522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Burned areas interpreted from contemporaneous higher spatial resolution satellite data 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8862D9-E5E7-752D-8DA8-A3BE3A4A6CAA}"/>
              </a:ext>
            </a:extLst>
          </p:cNvPr>
          <p:cNvSpPr txBox="1"/>
          <p:nvPr/>
        </p:nvSpPr>
        <p:spPr>
          <a:xfrm>
            <a:off x="0" y="1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Burned Area Product Validation – Established CEOS protocol </a:t>
            </a:r>
          </a:p>
        </p:txBody>
      </p:sp>
    </p:spTree>
    <p:extLst>
      <p:ext uri="{BB962C8B-B14F-4D97-AF65-F5344CB8AC3E}">
        <p14:creationId xmlns:p14="http://schemas.microsoft.com/office/powerpoint/2010/main" val="2376562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89856-2CAB-68A5-9A23-EA3C79157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974FCF9-5DFB-595C-D80D-3BD6FA797951}"/>
              </a:ext>
            </a:extLst>
          </p:cNvPr>
          <p:cNvSpPr txBox="1"/>
          <p:nvPr/>
        </p:nvSpPr>
        <p:spPr>
          <a:xfrm>
            <a:off x="0" y="1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Burned Area Product Validation – Established CEOS protocol </a:t>
            </a:r>
          </a:p>
        </p:txBody>
      </p:sp>
      <p:pic>
        <p:nvPicPr>
          <p:cNvPr id="2" name="Picture 2" descr="p175r073_20010904_B543">
            <a:extLst>
              <a:ext uri="{FF2B5EF4-FFF2-40B4-BE49-F238E27FC236}">
                <a16:creationId xmlns:a16="http://schemas.microsoft.com/office/drawing/2014/main" id="{0C6F04EA-7685-BB88-A7DF-1AC6265CD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3" y="1543345"/>
            <a:ext cx="4040459" cy="351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175r073_20011006_B543_vec">
            <a:extLst>
              <a:ext uri="{FF2B5EF4-FFF2-40B4-BE49-F238E27FC236}">
                <a16:creationId xmlns:a16="http://schemas.microsoft.com/office/drawing/2014/main" id="{135BAB4A-F923-A57D-BF30-6637C4C8F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316" y="1533463"/>
            <a:ext cx="4052227" cy="351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modis_p175_r073_0904-1006_utm_2001">
            <a:extLst>
              <a:ext uri="{FF2B5EF4-FFF2-40B4-BE49-F238E27FC236}">
                <a16:creationId xmlns:a16="http://schemas.microsoft.com/office/drawing/2014/main" id="{DAFE8F33-4033-1B7D-05BD-E438D7CA3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805" y="1603331"/>
            <a:ext cx="3960195" cy="344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93E966-1505-7371-4B96-D4C190BCCE88}"/>
              </a:ext>
            </a:extLst>
          </p:cNvPr>
          <p:cNvSpPr txBox="1"/>
          <p:nvPr/>
        </p:nvSpPr>
        <p:spPr>
          <a:xfrm>
            <a:off x="2333354" y="5357281"/>
            <a:ext cx="40522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Burned areas interpreted from contemporaneous higher spatial resolution satellite data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0B64F5-2A4D-B6F4-7B90-8E06E17FC992}"/>
              </a:ext>
            </a:extLst>
          </p:cNvPr>
          <p:cNvSpPr txBox="1"/>
          <p:nvPr/>
        </p:nvSpPr>
        <p:spPr>
          <a:xfrm>
            <a:off x="8231805" y="5254669"/>
            <a:ext cx="40522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Compare with the burned area product to quantify its accuracy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6879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55422-5B88-6659-EF3F-9F0AEA28D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291" name="Rectangle 3">
            <a:extLst>
              <a:ext uri="{FF2B5EF4-FFF2-40B4-BE49-F238E27FC236}">
                <a16:creationId xmlns:a16="http://schemas.microsoft.com/office/drawing/2014/main" id="{ACB25454-3205-B508-D086-BA491FADCE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0214" y="1905000"/>
            <a:ext cx="11185227" cy="49530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Stage 1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Product accuracy has been estimated using a small number of independent measurements from </a:t>
            </a:r>
            <a:r>
              <a:rPr lang="en-US" sz="28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selected locations and time periods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Stage 2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Product accuracy has been assessed by a number of independent measurements, at a number of locations or times representative of the </a:t>
            </a:r>
            <a:r>
              <a:rPr lang="en-US" sz="28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range of conditions portrayed by the product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Stage 3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Product accuracy has been assessed by independent measurements in a </a:t>
            </a:r>
            <a:r>
              <a:rPr lang="en-US" sz="28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systematic and statistically robust way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representing global conditions</a:t>
            </a:r>
          </a:p>
          <a:p>
            <a:pPr>
              <a:spcBef>
                <a:spcPct val="0"/>
              </a:spcBef>
            </a:pPr>
            <a:endParaRPr lang="en-US" sz="1200" dirty="0"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endParaRPr lang="en-US" sz="1200" dirty="0">
              <a:cs typeface="Times New Roman" pitchFamily="18" charset="0"/>
            </a:endParaRPr>
          </a:p>
          <a:p>
            <a:pPr>
              <a:spcBef>
                <a:spcPct val="0"/>
              </a:spcBef>
            </a:pPr>
            <a:endParaRPr lang="en-US" sz="1000" i="1" dirty="0">
              <a:solidFill>
                <a:srgbClr val="0000FF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endParaRPr lang="en-US" sz="2000" dirty="0">
              <a:solidFill>
                <a:srgbClr val="0000FF"/>
              </a:solidFill>
              <a:cs typeface="Times New Roman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BC7CBC-93EF-8B46-9C15-571932A171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56695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How representative are </a:t>
            </a:r>
            <a:r>
              <a:rPr lang="en-US" sz="3400" kern="1200" dirty="0">
                <a:solidFill>
                  <a:srgbClr val="0000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product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 validation results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92C04D-F707-26F9-CDF2-0DBE8FA82219}"/>
              </a:ext>
            </a:extLst>
          </p:cNvPr>
          <p:cNvSpPr txBox="1"/>
          <p:nvPr/>
        </p:nvSpPr>
        <p:spPr>
          <a:xfrm>
            <a:off x="0" y="923126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The CEOS </a:t>
            </a:r>
            <a:r>
              <a:rPr lang="en-US" sz="32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3</a:t>
            </a:r>
            <a:r>
              <a:rPr lang="en-US" sz="3200" dirty="0">
                <a:latin typeface="Helvetica" panose="020B0604020202020204" pitchFamily="34" charset="0"/>
                <a:cs typeface="Helvetica" panose="020B0604020202020204" pitchFamily="34" charset="0"/>
              </a:rPr>
              <a:t> Stage Validation Reporting Hierarchy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81674296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658DA-3AC9-EDCB-8531-3D8352390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210" name="Line 2">
            <a:extLst>
              <a:ext uri="{FF2B5EF4-FFF2-40B4-BE49-F238E27FC236}">
                <a16:creationId xmlns:a16="http://schemas.microsoft.com/office/drawing/2014/main" id="{F1B8D43B-716B-4E2A-5E5D-A62F4111D8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10007" y="3276608"/>
            <a:ext cx="4022725" cy="1554163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0211" name="Line 3">
            <a:extLst>
              <a:ext uri="{FF2B5EF4-FFF2-40B4-BE49-F238E27FC236}">
                <a16:creationId xmlns:a16="http://schemas.microsoft.com/office/drawing/2014/main" id="{8CEE5B17-A11A-4AE2-6857-228B9BE3727C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1828800"/>
            <a:ext cx="0" cy="3748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0212" name="Line 4">
            <a:extLst>
              <a:ext uri="{FF2B5EF4-FFF2-40B4-BE49-F238E27FC236}">
                <a16:creationId xmlns:a16="http://schemas.microsoft.com/office/drawing/2014/main" id="{D1232B51-B1C7-6035-6CDE-41B61B553B8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16" y="5576888"/>
            <a:ext cx="384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0213" name="Text Box 5">
            <a:extLst>
              <a:ext uri="{FF2B5EF4-FFF2-40B4-BE49-F238E27FC236}">
                <a16:creationId xmlns:a16="http://schemas.microsoft.com/office/drawing/2014/main" id="{FC8A2042-FA89-5D89-8057-CDBF26307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6" y="1447800"/>
            <a:ext cx="2193925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Dependent variable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Validated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e.g.,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Burned area </a:t>
            </a:r>
          </a:p>
        </p:txBody>
      </p:sp>
      <p:sp>
        <p:nvSpPr>
          <p:cNvPr id="1630214" name="Oval 6">
            <a:extLst>
              <a:ext uri="{FF2B5EF4-FFF2-40B4-BE49-F238E27FC236}">
                <a16:creationId xmlns:a16="http://schemas.microsoft.com/office/drawing/2014/main" id="{4302C475-932C-20AB-7513-C134FE1C62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9541" y="4205319"/>
            <a:ext cx="111125" cy="1095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0215" name="Oval 7">
            <a:extLst>
              <a:ext uri="{FF2B5EF4-FFF2-40B4-BE49-F238E27FC236}">
                <a16:creationId xmlns:a16="http://schemas.microsoft.com/office/drawing/2014/main" id="{D50C67D6-F10B-B7DD-46CC-ECCCF7B8A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79" y="4113219"/>
            <a:ext cx="111125" cy="1111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0216" name="Oval 8">
            <a:extLst>
              <a:ext uri="{FF2B5EF4-FFF2-40B4-BE49-F238E27FC236}">
                <a16:creationId xmlns:a16="http://schemas.microsoft.com/office/drawing/2014/main" id="{38F67085-DE1A-7C2B-D5C6-80A522BE8F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4022725"/>
            <a:ext cx="109538" cy="1095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0218" name="Text Box 10">
            <a:extLst>
              <a:ext uri="{FF2B5EF4-FFF2-40B4-BE49-F238E27FC236}">
                <a16:creationId xmlns:a16="http://schemas.microsoft.com/office/drawing/2014/main" id="{D08374AF-F2A5-EDF1-262D-9D9F8B37D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4483" y="5181601"/>
            <a:ext cx="3108325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Independent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reference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“truth” data</a:t>
            </a:r>
          </a:p>
        </p:txBody>
      </p:sp>
      <p:sp>
        <p:nvSpPr>
          <p:cNvPr id="1630219" name="Rectangle 11">
            <a:extLst>
              <a:ext uri="{FF2B5EF4-FFF2-40B4-BE49-F238E27FC236}">
                <a16:creationId xmlns:a16="http://schemas.microsoft.com/office/drawing/2014/main" id="{995616B5-FA6F-3CAC-9183-F47927BE4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228601"/>
            <a:ext cx="8991600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Stage 1 Validation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Small number of independent measurements from selected locations and time periods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630220" name="Text Box 12">
            <a:extLst>
              <a:ext uri="{FF2B5EF4-FFF2-40B4-BE49-F238E27FC236}">
                <a16:creationId xmlns:a16="http://schemas.microsoft.com/office/drawing/2014/main" id="{2DF157E7-FFD3-5C09-E779-1B0A23F44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2209800"/>
            <a:ext cx="32004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Small sample, over less representative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range of conditions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27490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A5003-24C7-4C1E-4097-63984683F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1858" name="Picture 2" descr="mosaic_sm_MOD12Q1">
            <a:extLst>
              <a:ext uri="{FF2B5EF4-FFF2-40B4-BE49-F238E27FC236}">
                <a16:creationId xmlns:a16="http://schemas.microsoft.com/office/drawing/2014/main" id="{A4322DE0-A4DC-3816-6A32-1C4C9BC90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1141413"/>
            <a:ext cx="6545263" cy="566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1859" name="Text Box 3">
            <a:extLst>
              <a:ext uri="{FF2B5EF4-FFF2-40B4-BE49-F238E27FC236}">
                <a16:creationId xmlns:a16="http://schemas.microsoft.com/office/drawing/2014/main" id="{A172E13E-2E6E-4E49-C32D-53DE7FD43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8200" y="5401211"/>
            <a:ext cx="4864100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MODIS 1km land cover product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of the 17 MODIS land cover classes, predominant classes illustrated include: evergreen broadleaf forest (dark green), barren or sparsely vegetated (gray), woody savannas (light green), open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shrublands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(cream), grasslands (light brown), savannas (orange), croplands (yellow), cropland/natural vegetation mosaic (olive brown), urban (red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401860" name="Rectangle 4">
            <a:extLst>
              <a:ext uri="{FF2B5EF4-FFF2-40B4-BE49-F238E27FC236}">
                <a16:creationId xmlns:a16="http://schemas.microsoft.com/office/drawing/2014/main" id="{218237C2-051F-1B3A-54DF-C00F52456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597" y="102666"/>
            <a:ext cx="1154880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Early MODIS Burned Area Product Validation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</a:rPr>
              <a:t>undertaken at 12 Landsat scenes distributed from dry savanna to wet miombo woodland – not globally representative </a:t>
            </a:r>
          </a:p>
        </p:txBody>
      </p:sp>
      <p:sp>
        <p:nvSpPr>
          <p:cNvPr id="1401861" name="Rectangle 5">
            <a:extLst>
              <a:ext uri="{FF2B5EF4-FFF2-40B4-BE49-F238E27FC236}">
                <a16:creationId xmlns:a16="http://schemas.microsoft.com/office/drawing/2014/main" id="{4884C452-69D9-246A-B99A-20B920836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8999" y="1295400"/>
            <a:ext cx="3773129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ETM+ scene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~185 * 185 km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Each ETM+ scene has a local GOFC collaborator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~3% of southern African surface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03E108-3388-70D6-744B-E429C2F8FCFC}"/>
              </a:ext>
            </a:extLst>
          </p:cNvPr>
          <p:cNvSpPr/>
          <p:nvPr/>
        </p:nvSpPr>
        <p:spPr>
          <a:xfrm>
            <a:off x="1676400" y="1556912"/>
            <a:ext cx="493395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MODIS Burned Area Product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Stage 1 Validation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49846E-4519-A817-3D4A-A347190FDA9F}"/>
              </a:ext>
            </a:extLst>
          </p:cNvPr>
          <p:cNvSpPr/>
          <p:nvPr/>
        </p:nvSpPr>
        <p:spPr>
          <a:xfrm>
            <a:off x="0" y="6416780"/>
            <a:ext cx="36674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Roy et al. </a:t>
            </a:r>
            <a:r>
              <a:rPr lang="en-US" sz="1600" dirty="0">
                <a:solidFill>
                  <a:srgbClr val="FF9300"/>
                </a:solidFill>
                <a:latin typeface="Arial" charset="0"/>
              </a:rPr>
              <a:t>2005 IJRS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9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1952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52CE6-8F4F-FDA9-0E8B-7DC5A5839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234" name="Text Box 2">
            <a:extLst>
              <a:ext uri="{FF2B5EF4-FFF2-40B4-BE49-F238E27FC236}">
                <a16:creationId xmlns:a16="http://schemas.microsoft.com/office/drawing/2014/main" id="{C1292F7E-63D3-EE4E-1EF6-33C7347A4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6" y="1447800"/>
            <a:ext cx="2193925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Dependent variable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Validated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e.g.,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Burned area </a:t>
            </a:r>
          </a:p>
        </p:txBody>
      </p:sp>
      <p:sp>
        <p:nvSpPr>
          <p:cNvPr id="1631235" name="Line 3">
            <a:extLst>
              <a:ext uri="{FF2B5EF4-FFF2-40B4-BE49-F238E27FC236}">
                <a16:creationId xmlns:a16="http://schemas.microsoft.com/office/drawing/2014/main" id="{2D74F340-4AF8-EBA8-40FE-823BF795E67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1828800"/>
            <a:ext cx="0" cy="3748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1236" name="Line 4">
            <a:extLst>
              <a:ext uri="{FF2B5EF4-FFF2-40B4-BE49-F238E27FC236}">
                <a16:creationId xmlns:a16="http://schemas.microsoft.com/office/drawing/2014/main" id="{E9759A35-B4FB-F416-BFB5-5BD66F8A5095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16" y="5576888"/>
            <a:ext cx="384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1238" name="Oval 6">
            <a:extLst>
              <a:ext uri="{FF2B5EF4-FFF2-40B4-BE49-F238E27FC236}">
                <a16:creationId xmlns:a16="http://schemas.microsoft.com/office/drawing/2014/main" id="{99F31245-CEA9-706D-D9B7-1FF7FFDB5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9541" y="4205319"/>
            <a:ext cx="111125" cy="1095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1239" name="Oval 7">
            <a:extLst>
              <a:ext uri="{FF2B5EF4-FFF2-40B4-BE49-F238E27FC236}">
                <a16:creationId xmlns:a16="http://schemas.microsoft.com/office/drawing/2014/main" id="{8174FC2B-12D4-EFAC-9094-3FEC88CB4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79" y="4113219"/>
            <a:ext cx="111125" cy="1111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1240" name="Oval 8">
            <a:extLst>
              <a:ext uri="{FF2B5EF4-FFF2-40B4-BE49-F238E27FC236}">
                <a16:creationId xmlns:a16="http://schemas.microsoft.com/office/drawing/2014/main" id="{0CEA2F07-377B-7093-5A75-C3F849154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4022725"/>
            <a:ext cx="109538" cy="1095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1241" name="Oval 9">
            <a:extLst>
              <a:ext uri="{FF2B5EF4-FFF2-40B4-BE49-F238E27FC236}">
                <a16:creationId xmlns:a16="http://schemas.microsoft.com/office/drawing/2014/main" id="{B31B94BF-8832-5DEA-CEDE-DF56A5880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3704" y="2468594"/>
            <a:ext cx="111125" cy="1111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1242" name="Oval 10">
            <a:extLst>
              <a:ext uri="{FF2B5EF4-FFF2-40B4-BE49-F238E27FC236}">
                <a16:creationId xmlns:a16="http://schemas.microsoft.com/office/drawing/2014/main" id="{5DE3904D-1B87-28F2-E3F3-695ADEECF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8341" y="2193956"/>
            <a:ext cx="111125" cy="1111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1243" name="Oval 11">
            <a:extLst>
              <a:ext uri="{FF2B5EF4-FFF2-40B4-BE49-F238E27FC236}">
                <a16:creationId xmlns:a16="http://schemas.microsoft.com/office/drawing/2014/main" id="{E742A61C-EE28-45C3-7628-89AD24C91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3466" y="2193956"/>
            <a:ext cx="111125" cy="1111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1244" name="Line 12">
            <a:extLst>
              <a:ext uri="{FF2B5EF4-FFF2-40B4-BE49-F238E27FC236}">
                <a16:creationId xmlns:a16="http://schemas.microsoft.com/office/drawing/2014/main" id="{B26D448D-A134-8D68-0A6D-976A6ECA408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91000" y="1828800"/>
            <a:ext cx="3473450" cy="37465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1245" name="Oval 13">
            <a:extLst>
              <a:ext uri="{FF2B5EF4-FFF2-40B4-BE49-F238E27FC236}">
                <a16:creationId xmlns:a16="http://schemas.microsoft.com/office/drawing/2014/main" id="{59A61F5B-A506-FA24-9E67-5BE4EC784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4654" y="5392769"/>
            <a:ext cx="109537" cy="1111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1246" name="Oval 14">
            <a:extLst>
              <a:ext uri="{FF2B5EF4-FFF2-40B4-BE49-F238E27FC236}">
                <a16:creationId xmlns:a16="http://schemas.microsoft.com/office/drawing/2014/main" id="{183BAECB-FC3E-AF80-47A5-C729E4F083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9275" y="5302250"/>
            <a:ext cx="109538" cy="10953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1247" name="Oval 15">
            <a:extLst>
              <a:ext uri="{FF2B5EF4-FFF2-40B4-BE49-F238E27FC236}">
                <a16:creationId xmlns:a16="http://schemas.microsoft.com/office/drawing/2014/main" id="{2D15365E-FD85-6BB8-AFA5-34D8632A2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2341" y="5210206"/>
            <a:ext cx="111125" cy="1111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1248" name="Line 16">
            <a:extLst>
              <a:ext uri="{FF2B5EF4-FFF2-40B4-BE49-F238E27FC236}">
                <a16:creationId xmlns:a16="http://schemas.microsoft.com/office/drawing/2014/main" id="{180E632D-9706-C73C-C38F-5823932E4D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94131" y="3252788"/>
            <a:ext cx="4022725" cy="1554162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1251" name="Rectangle 19">
            <a:extLst>
              <a:ext uri="{FF2B5EF4-FFF2-40B4-BE49-F238E27FC236}">
                <a16:creationId xmlns:a16="http://schemas.microsoft.com/office/drawing/2014/main" id="{26D8597B-5DA3-67B0-572B-DA3A82957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228631"/>
            <a:ext cx="908685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Stage 2 Validation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Sampling distribution representative of the conditions over which the product was made</a:t>
            </a:r>
          </a:p>
        </p:txBody>
      </p:sp>
      <p:sp>
        <p:nvSpPr>
          <p:cNvPr id="1631252" name="Text Box 20">
            <a:extLst>
              <a:ext uri="{FF2B5EF4-FFF2-40B4-BE49-F238E27FC236}">
                <a16:creationId xmlns:a16="http://schemas.microsoft.com/office/drawing/2014/main" id="{A6307CD9-8A8C-5F51-EB1E-E200901E8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1447800"/>
            <a:ext cx="32004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Large sample, over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more representative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range of conditions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1631250" name="Text Box 18">
            <a:extLst>
              <a:ext uri="{FF2B5EF4-FFF2-40B4-BE49-F238E27FC236}">
                <a16:creationId xmlns:a16="http://schemas.microsoft.com/office/drawing/2014/main" id="{E752B983-8AF7-6BD5-BD4F-BE8F1C983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4483" y="5181601"/>
            <a:ext cx="3108325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Independent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reference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“truth” data</a:t>
            </a:r>
          </a:p>
        </p:txBody>
      </p:sp>
    </p:spTree>
    <p:extLst>
      <p:ext uri="{BB962C8B-B14F-4D97-AF65-F5344CB8AC3E}">
        <p14:creationId xmlns:p14="http://schemas.microsoft.com/office/powerpoint/2010/main" val="3276361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393A3E7-E47C-85BD-7515-B5DF3975A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026" y="1906748"/>
            <a:ext cx="8825948" cy="441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FC71BB-AAAD-D5D9-C728-6D1678530D98}"/>
              </a:ext>
            </a:extLst>
          </p:cNvPr>
          <p:cNvSpPr txBox="1"/>
          <p:nvPr/>
        </p:nvSpPr>
        <p:spPr>
          <a:xfrm>
            <a:off x="0" y="88488"/>
            <a:ext cx="12192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FF"/>
                </a:solidFill>
                <a:effectLst/>
                <a:latin typeface="Helvetica" pitchFamily="2" charset="0"/>
                <a:ea typeface="Arial" panose="020B0604020202020204" pitchFamily="34" charset="0"/>
              </a:rPr>
              <a:t>Previous GOFC-GOLD Fire / GWIS meeting</a:t>
            </a:r>
            <a:endParaRPr lang="en-US" sz="2800" b="1" dirty="0">
              <a:solidFill>
                <a:srgbClr val="0000FF"/>
              </a:solidFill>
              <a:latin typeface="Helvetica" pitchFamily="2" charset="0"/>
              <a:ea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FF"/>
                </a:solidFill>
                <a:effectLst/>
                <a:latin typeface="Helvetica" pitchFamily="2" charset="0"/>
                <a:ea typeface="Arial" panose="020B0604020202020204" pitchFamily="34" charset="0"/>
              </a:rPr>
              <a:t>November 2023,  </a:t>
            </a:r>
            <a:r>
              <a:rPr lang="fr-FR" sz="2800" dirty="0">
                <a:solidFill>
                  <a:srgbClr val="0000FF"/>
                </a:solidFill>
                <a:effectLst/>
                <a:latin typeface="Helvetica" pitchFamily="2" charset="0"/>
                <a:ea typeface="Arial" panose="020B0604020202020204" pitchFamily="34" charset="0"/>
              </a:rPr>
              <a:t>Canadian </a:t>
            </a:r>
            <a:r>
              <a:rPr lang="fr-FR" sz="2800" dirty="0" err="1">
                <a:solidFill>
                  <a:srgbClr val="0000FF"/>
                </a:solidFill>
                <a:effectLst/>
                <a:latin typeface="Helvetica" pitchFamily="2" charset="0"/>
                <a:ea typeface="Arial" panose="020B0604020202020204" pitchFamily="34" charset="0"/>
              </a:rPr>
              <a:t>Space</a:t>
            </a:r>
            <a:r>
              <a:rPr lang="fr-FR" sz="2800" dirty="0">
                <a:solidFill>
                  <a:srgbClr val="0000FF"/>
                </a:solidFill>
                <a:effectLst/>
                <a:latin typeface="Helvetica" pitchFamily="2" charset="0"/>
                <a:ea typeface="Arial" panose="020B0604020202020204" pitchFamily="34" charset="0"/>
              </a:rPr>
              <a:t> Agency, </a:t>
            </a:r>
            <a:r>
              <a:rPr lang="fr-FR" sz="2800" dirty="0" err="1">
                <a:solidFill>
                  <a:srgbClr val="0000FF"/>
                </a:solidFill>
                <a:effectLst/>
                <a:latin typeface="Helvetica" pitchFamily="2" charset="0"/>
                <a:ea typeface="Arial" panose="020B0604020202020204" pitchFamily="34" charset="0"/>
              </a:rPr>
              <a:t>Quebec</a:t>
            </a:r>
            <a:endParaRPr lang="fr-FR" sz="2800" dirty="0">
              <a:solidFill>
                <a:srgbClr val="0000FF"/>
              </a:solidFill>
              <a:latin typeface="Helvetica" pitchFamily="2" charset="0"/>
              <a:ea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fr-FR" sz="2800" dirty="0">
                <a:solidFill>
                  <a:srgbClr val="0000FF"/>
                </a:solidFill>
                <a:latin typeface="Helvetica" pitchFamily="2" charset="0"/>
                <a:ea typeface="Arial" panose="020B0604020202020204" pitchFamily="34" charset="0"/>
              </a:rPr>
              <a:t>joint </a:t>
            </a:r>
            <a:r>
              <a:rPr lang="fr-FR" sz="2800" dirty="0" err="1">
                <a:solidFill>
                  <a:srgbClr val="0000FF"/>
                </a:solidFill>
                <a:latin typeface="Helvetica" pitchFamily="2" charset="0"/>
                <a:ea typeface="Arial" panose="020B0604020202020204" pitchFamily="34" charset="0"/>
              </a:rPr>
              <a:t>with</a:t>
            </a:r>
            <a:r>
              <a:rPr lang="fr-FR" sz="2800" dirty="0">
                <a:solidFill>
                  <a:srgbClr val="0000FF"/>
                </a:solidFill>
                <a:latin typeface="Helvetica" pitchFamily="2" charset="0"/>
                <a:ea typeface="Arial" panose="020B0604020202020204" pitchFamily="34" charset="0"/>
              </a:rPr>
              <a:t> Canadian </a:t>
            </a:r>
            <a:r>
              <a:rPr lang="fr-FR" sz="2800" dirty="0" err="1">
                <a:solidFill>
                  <a:srgbClr val="0000FF"/>
                </a:solidFill>
                <a:latin typeface="Helvetica" pitchFamily="2" charset="0"/>
                <a:ea typeface="Arial" panose="020B0604020202020204" pitchFamily="34" charset="0"/>
              </a:rPr>
              <a:t>WildFireSat</a:t>
            </a:r>
            <a:r>
              <a:rPr lang="fr-FR" sz="2800" dirty="0">
                <a:solidFill>
                  <a:srgbClr val="0000FF"/>
                </a:solidFill>
                <a:latin typeface="Helvetica" pitchFamily="2" charset="0"/>
                <a:ea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Helvetica" pitchFamily="2" charset="0"/>
                <a:ea typeface="Arial" panose="020B0604020202020204" pitchFamily="34" charset="0"/>
              </a:rPr>
              <a:t>s</a:t>
            </a:r>
            <a:r>
              <a:rPr lang="en-US" sz="2800" dirty="0">
                <a:solidFill>
                  <a:srgbClr val="0000FF"/>
                </a:solidFill>
                <a:effectLst/>
                <a:latin typeface="Helvetica" pitchFamily="2" charset="0"/>
              </a:rPr>
              <a:t>takeholder </a:t>
            </a:r>
            <a:r>
              <a:rPr lang="en-US" sz="2800" dirty="0">
                <a:solidFill>
                  <a:srgbClr val="0000FF"/>
                </a:solidFill>
                <a:latin typeface="Helvetica" pitchFamily="2" charset="0"/>
              </a:rPr>
              <a:t>m</a:t>
            </a:r>
            <a:r>
              <a:rPr lang="en-US" sz="2800" dirty="0">
                <a:solidFill>
                  <a:srgbClr val="0000FF"/>
                </a:solidFill>
                <a:effectLst/>
                <a:latin typeface="Helvetica" pitchFamily="2" charset="0"/>
              </a:rPr>
              <a:t>eeting</a:t>
            </a:r>
            <a:r>
              <a:rPr lang="fr-FR" sz="2800" dirty="0">
                <a:solidFill>
                  <a:srgbClr val="0000FF"/>
                </a:solidFill>
                <a:latin typeface="Helvetica" pitchFamily="2" charset="0"/>
                <a:ea typeface="Arial" panose="020B0604020202020204" pitchFamily="34" charset="0"/>
              </a:rPr>
              <a:t>  </a:t>
            </a:r>
            <a:endParaRPr lang="en-US" sz="2800" dirty="0">
              <a:solidFill>
                <a:srgbClr val="0000FF"/>
              </a:solidFill>
              <a:effectLst/>
              <a:latin typeface="Helvetica" pitchFamily="2" charset="0"/>
              <a:ea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n-US" sz="20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7616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24D1F-3119-85F9-69A6-415C7F495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E0FCC9-63E8-DC14-39A4-3261B1BE6FB5}"/>
              </a:ext>
            </a:extLst>
          </p:cNvPr>
          <p:cNvSpPr txBox="1"/>
          <p:nvPr/>
        </p:nvSpPr>
        <p:spPr>
          <a:xfrm>
            <a:off x="1752600" y="1"/>
            <a:ext cx="8699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MODIS Burned Area Product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Stage 2 Validation</a:t>
            </a:r>
          </a:p>
        </p:txBody>
      </p:sp>
      <p:pic>
        <p:nvPicPr>
          <p:cNvPr id="1746946" name="Picture 2" descr="https://ars.els-cdn.com/content/image/1-s2.0-S0034425718303705-gr8.jpg">
            <a:extLst>
              <a:ext uri="{FF2B5EF4-FFF2-40B4-BE49-F238E27FC236}">
                <a16:creationId xmlns:a16="http://schemas.microsoft.com/office/drawing/2014/main" id="{4C58D0F3-DB33-679D-381C-6733218DA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871" y="1434456"/>
            <a:ext cx="7335520" cy="367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482A242-79F7-8E39-0331-12A25427197A}"/>
              </a:ext>
            </a:extLst>
          </p:cNvPr>
          <p:cNvSpPr/>
          <p:nvPr/>
        </p:nvSpPr>
        <p:spPr>
          <a:xfrm>
            <a:off x="952909" y="5221695"/>
            <a:ext cx="63576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Locations of 108 Landsat two date image pairs that were visually interpreted into burned, unburned, and unmapped classes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6DC26E-765F-F8E1-87CC-5B57C4CAC33A}"/>
              </a:ext>
            </a:extLst>
          </p:cNvPr>
          <p:cNvSpPr/>
          <p:nvPr/>
        </p:nvSpPr>
        <p:spPr>
          <a:xfrm>
            <a:off x="8268928" y="5960359"/>
            <a:ext cx="3667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Giglio, Boschetti, Roy, Humber, Justice,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RSE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2018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93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0313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AEFE5-CA41-6693-C074-19FE1BEEE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8DD34C04-164F-641E-CE26-34EC47726B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roydavi1@msu.edu (GEO 827) </a:t>
            </a:r>
          </a:p>
        </p:txBody>
      </p:sp>
      <p:sp>
        <p:nvSpPr>
          <p:cNvPr id="1631238" name="Oval 6">
            <a:extLst>
              <a:ext uri="{FF2B5EF4-FFF2-40B4-BE49-F238E27FC236}">
                <a16:creationId xmlns:a16="http://schemas.microsoft.com/office/drawing/2014/main" id="{1A862F3A-5F01-4C74-8344-B6170E531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7216" y="5243544"/>
            <a:ext cx="111125" cy="1095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1239" name="Oval 7">
            <a:extLst>
              <a:ext uri="{FF2B5EF4-FFF2-40B4-BE49-F238E27FC236}">
                <a16:creationId xmlns:a16="http://schemas.microsoft.com/office/drawing/2014/main" id="{9E3ACF5A-6342-5A76-3646-8FD0467A6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79" y="4113219"/>
            <a:ext cx="111125" cy="1111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1241" name="Oval 9">
            <a:extLst>
              <a:ext uri="{FF2B5EF4-FFF2-40B4-BE49-F238E27FC236}">
                <a16:creationId xmlns:a16="http://schemas.microsoft.com/office/drawing/2014/main" id="{3534DDE7-E32E-60D3-652F-D7CDDFB48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3704" y="2468594"/>
            <a:ext cx="111125" cy="1111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1242" name="Oval 10">
            <a:extLst>
              <a:ext uri="{FF2B5EF4-FFF2-40B4-BE49-F238E27FC236}">
                <a16:creationId xmlns:a16="http://schemas.microsoft.com/office/drawing/2014/main" id="{17940327-0B69-316C-FEED-EF34424E0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1768" y="3471899"/>
            <a:ext cx="111125" cy="1111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1243" name="Oval 11">
            <a:extLst>
              <a:ext uri="{FF2B5EF4-FFF2-40B4-BE49-F238E27FC236}">
                <a16:creationId xmlns:a16="http://schemas.microsoft.com/office/drawing/2014/main" id="{6B58D1ED-570A-A088-7FC1-008427762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3466" y="2193956"/>
            <a:ext cx="111125" cy="1111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1251" name="Rectangle 19">
            <a:extLst>
              <a:ext uri="{FF2B5EF4-FFF2-40B4-BE49-F238E27FC236}">
                <a16:creationId xmlns:a16="http://schemas.microsoft.com/office/drawing/2014/main" id="{066784B1-A428-68EE-871A-740ED878E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5472" y="220887"/>
            <a:ext cx="908685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Stage 3 Validation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Product accuracy has been assessed by independent measurements in a systematic and statistically robust way representing global conditions</a:t>
            </a:r>
          </a:p>
        </p:txBody>
      </p:sp>
      <p:sp>
        <p:nvSpPr>
          <p:cNvPr id="1631252" name="Text Box 20">
            <a:extLst>
              <a:ext uri="{FF2B5EF4-FFF2-40B4-BE49-F238E27FC236}">
                <a16:creationId xmlns:a16="http://schemas.microsoft.com/office/drawing/2014/main" id="{D5CC80EA-5C0B-7B3D-9A85-6356514DF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5435" y="2127311"/>
            <a:ext cx="3200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Random sample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over all conditions</a:t>
            </a:r>
          </a:p>
        </p:txBody>
      </p:sp>
      <p:sp>
        <p:nvSpPr>
          <p:cNvPr id="23" name="Oval 9">
            <a:extLst>
              <a:ext uri="{FF2B5EF4-FFF2-40B4-BE49-F238E27FC236}">
                <a16:creationId xmlns:a16="http://schemas.microsoft.com/office/drawing/2014/main" id="{65F18810-0C15-E5E7-9326-3CD8EDF78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6104" y="5402294"/>
            <a:ext cx="111125" cy="1111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Oval 9">
            <a:extLst>
              <a:ext uri="{FF2B5EF4-FFF2-40B4-BE49-F238E27FC236}">
                <a16:creationId xmlns:a16="http://schemas.microsoft.com/office/drawing/2014/main" id="{C7180FA5-91B8-D2D7-89D5-80B8096FD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7529" y="4459319"/>
            <a:ext cx="111125" cy="1111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5" name="Oval 9">
            <a:extLst>
              <a:ext uri="{FF2B5EF4-FFF2-40B4-BE49-F238E27FC236}">
                <a16:creationId xmlns:a16="http://schemas.microsoft.com/office/drawing/2014/main" id="{7CD3A6C4-2B33-297C-8CD7-BE9C9BBFF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9279" y="4716494"/>
            <a:ext cx="111125" cy="1111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" name="Text Box 2">
            <a:extLst>
              <a:ext uri="{FF2B5EF4-FFF2-40B4-BE49-F238E27FC236}">
                <a16:creationId xmlns:a16="http://schemas.microsoft.com/office/drawing/2014/main" id="{2244E209-2551-B881-1D0B-8001B8F47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4706" y="1749503"/>
            <a:ext cx="2193925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Dependent variable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Validated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e.g.,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Burned area </a:t>
            </a:r>
          </a:p>
        </p:txBody>
      </p:sp>
      <p:sp>
        <p:nvSpPr>
          <p:cNvPr id="31" name="Line 3">
            <a:extLst>
              <a:ext uri="{FF2B5EF4-FFF2-40B4-BE49-F238E27FC236}">
                <a16:creationId xmlns:a16="http://schemas.microsoft.com/office/drawing/2014/main" id="{7F3AB42A-9D78-D85F-C3A0-5080B950EA28}"/>
              </a:ext>
            </a:extLst>
          </p:cNvPr>
          <p:cNvSpPr>
            <a:spLocks noChangeShapeType="1"/>
          </p:cNvSpPr>
          <p:nvPr/>
        </p:nvSpPr>
        <p:spPr bwMode="auto">
          <a:xfrm>
            <a:off x="3797300" y="2130503"/>
            <a:ext cx="0" cy="3748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" name="Line 4">
            <a:extLst>
              <a:ext uri="{FF2B5EF4-FFF2-40B4-BE49-F238E27FC236}">
                <a16:creationId xmlns:a16="http://schemas.microsoft.com/office/drawing/2014/main" id="{626A4114-9180-D880-DAD5-26FCE0E8BB2D}"/>
              </a:ext>
            </a:extLst>
          </p:cNvPr>
          <p:cNvSpPr>
            <a:spLocks noChangeShapeType="1"/>
          </p:cNvSpPr>
          <p:nvPr/>
        </p:nvSpPr>
        <p:spPr bwMode="auto">
          <a:xfrm>
            <a:off x="3797316" y="5878591"/>
            <a:ext cx="3840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" name="Oval 6">
            <a:extLst>
              <a:ext uri="{FF2B5EF4-FFF2-40B4-BE49-F238E27FC236}">
                <a16:creationId xmlns:a16="http://schemas.microsoft.com/office/drawing/2014/main" id="{3809E176-6792-393C-F92F-41AB22444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3324" y="4673662"/>
            <a:ext cx="111125" cy="10953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" name="Oval 9">
            <a:extLst>
              <a:ext uri="{FF2B5EF4-FFF2-40B4-BE49-F238E27FC236}">
                <a16:creationId xmlns:a16="http://schemas.microsoft.com/office/drawing/2014/main" id="{53D24BB6-DE2C-63E3-A5C9-85BF21C05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1004" y="2770297"/>
            <a:ext cx="111125" cy="1111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" name="Oval 11">
            <a:extLst>
              <a:ext uri="{FF2B5EF4-FFF2-40B4-BE49-F238E27FC236}">
                <a16:creationId xmlns:a16="http://schemas.microsoft.com/office/drawing/2014/main" id="{38883580-246A-E948-CB66-D8B161816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0766" y="2495659"/>
            <a:ext cx="111125" cy="1111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0" name="Oval 13">
            <a:extLst>
              <a:ext uri="{FF2B5EF4-FFF2-40B4-BE49-F238E27FC236}">
                <a16:creationId xmlns:a16="http://schemas.microsoft.com/office/drawing/2014/main" id="{FCA3CEFE-1493-48FB-988B-4DB555296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1954" y="5694472"/>
            <a:ext cx="109537" cy="1111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2" name="Oval 15">
            <a:extLst>
              <a:ext uri="{FF2B5EF4-FFF2-40B4-BE49-F238E27FC236}">
                <a16:creationId xmlns:a16="http://schemas.microsoft.com/office/drawing/2014/main" id="{8C65D5E1-C78C-D5FF-5821-68D49E089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9641" y="5511909"/>
            <a:ext cx="111125" cy="1111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5" name="Text Box 18">
            <a:extLst>
              <a:ext uri="{FF2B5EF4-FFF2-40B4-BE49-F238E27FC236}">
                <a16:creationId xmlns:a16="http://schemas.microsoft.com/office/drawing/2014/main" id="{1305DF75-B13D-0F45-3269-99DB3E58F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1783" y="5483304"/>
            <a:ext cx="3108325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Independent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reference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“truth” data</a:t>
            </a:r>
          </a:p>
        </p:txBody>
      </p:sp>
      <p:sp>
        <p:nvSpPr>
          <p:cNvPr id="46" name="Oval 9">
            <a:extLst>
              <a:ext uri="{FF2B5EF4-FFF2-40B4-BE49-F238E27FC236}">
                <a16:creationId xmlns:a16="http://schemas.microsoft.com/office/drawing/2014/main" id="{40E02CF7-63F3-F4F7-67AE-A7F4BC1C0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3404" y="3737022"/>
            <a:ext cx="111125" cy="1111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" name="Oval 9">
            <a:extLst>
              <a:ext uri="{FF2B5EF4-FFF2-40B4-BE49-F238E27FC236}">
                <a16:creationId xmlns:a16="http://schemas.microsoft.com/office/drawing/2014/main" id="{2E8EFC9C-FD6C-FBB1-B3C9-421711079B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4521" y="2922697"/>
            <a:ext cx="111125" cy="1111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9061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E8D70-42A2-C471-CBC6-93BB0842F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251" name="Rectangle 19">
            <a:extLst>
              <a:ext uri="{FF2B5EF4-FFF2-40B4-BE49-F238E27FC236}">
                <a16:creationId xmlns:a16="http://schemas.microsoft.com/office/drawing/2014/main" id="{C6984CDF-83EE-8582-A907-51EF4A406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0226" y="301554"/>
            <a:ext cx="873440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Stage 3 Validation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Difficult, as how many independent reference data and how to statistically sample independent reference data to capture all conditions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7" descr="Macintosh HD:Users:luigi:Dropbox:ValidationMCD45:ge175_v3HighRes.gif">
            <a:extLst>
              <a:ext uri="{FF2B5EF4-FFF2-40B4-BE49-F238E27FC236}">
                <a16:creationId xmlns:a16="http://schemas.microsoft.com/office/drawing/2014/main" id="{5E3E017A-F4EA-EB57-D5A3-5CE1EBBD355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318" y="2014172"/>
            <a:ext cx="5991225" cy="37814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3F5D0A-6C08-E490-4BF0-7BE60943A2F8}"/>
              </a:ext>
            </a:extLst>
          </p:cNvPr>
          <p:cNvSpPr/>
          <p:nvPr/>
        </p:nvSpPr>
        <p:spPr>
          <a:xfrm>
            <a:off x="7896204" y="2459504"/>
            <a:ext cx="26384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3D representation of the distribution of MODIS active fires in space and time, using voxels as the sample unit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568B3D1-E8B2-1E3B-A281-7A83793FCA5C}"/>
              </a:ext>
            </a:extLst>
          </p:cNvPr>
          <p:cNvSpPr txBox="1"/>
          <p:nvPr/>
        </p:nvSpPr>
        <p:spPr>
          <a:xfrm>
            <a:off x="1409700" y="6123221"/>
            <a:ext cx="1141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FF"/>
                </a:solidFill>
                <a:latin typeface="Arial" charset="0"/>
              </a:rPr>
              <a:t>For fire products need to 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ample independent reference data in time</a:t>
            </a:r>
            <a:r>
              <a:rPr lang="en-US" sz="2400" dirty="0">
                <a:solidFill>
                  <a:srgbClr val="0000FF"/>
                </a:solidFill>
                <a:latin typeface="Arial" charset="0"/>
              </a:rPr>
              <a:t> also </a:t>
            </a:r>
          </a:p>
        </p:txBody>
      </p:sp>
    </p:spTree>
    <p:extLst>
      <p:ext uri="{BB962C8B-B14F-4D97-AF65-F5344CB8AC3E}">
        <p14:creationId xmlns:p14="http://schemas.microsoft.com/office/powerpoint/2010/main" val="1213911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29070-BD43-EC66-ED75-5B541D2CA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te, table&#10;&#10;Description automatically generated">
            <a:extLst>
              <a:ext uri="{FF2B5EF4-FFF2-40B4-BE49-F238E27FC236}">
                <a16:creationId xmlns:a16="http://schemas.microsoft.com/office/drawing/2014/main" id="{F32E9EE8-0164-7C28-E2D8-008C58443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360310"/>
            <a:ext cx="7810389" cy="39882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BE1DD1C-4AAE-F179-8BB4-139971B2B316}"/>
              </a:ext>
            </a:extLst>
          </p:cNvPr>
          <p:cNvSpPr/>
          <p:nvPr/>
        </p:nvSpPr>
        <p:spPr>
          <a:xfrm>
            <a:off x="7075228" y="4910012"/>
            <a:ext cx="3787254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Boschetti, Roy, Giglio, et al.</a:t>
            </a:r>
            <a:r>
              <a:rPr kumimoji="0" lang="en-US" sz="1350" b="0" i="1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RSE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9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2019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7CE3C8-11BA-B4A0-8832-E13D56127272}"/>
              </a:ext>
            </a:extLst>
          </p:cNvPr>
          <p:cNvSpPr/>
          <p:nvPr/>
        </p:nvSpPr>
        <p:spPr>
          <a:xfrm>
            <a:off x="7914644" y="1200329"/>
            <a:ext cx="27533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Took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years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 and a team of students to collect the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</a:rPr>
              <a:t>Landsat validation data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8FD186-4717-FA8A-BE45-365C2B2442AA}"/>
              </a:ext>
            </a:extLst>
          </p:cNvPr>
          <p:cNvSpPr txBox="1"/>
          <p:nvPr/>
        </p:nvSpPr>
        <p:spPr>
          <a:xfrm>
            <a:off x="1752600" y="1"/>
            <a:ext cx="8699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MODIS Burned Area Product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Stage 3 Validation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22C1D0-EB5D-0263-F1D2-24DE1E719BFC}"/>
              </a:ext>
            </a:extLst>
          </p:cNvPr>
          <p:cNvSpPr/>
          <p:nvPr/>
        </p:nvSpPr>
        <p:spPr>
          <a:xfrm>
            <a:off x="1638300" y="5348594"/>
            <a:ext cx="89281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Locations of 558 two date Landsat image pairs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selected by stratified random sampling in space and time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; pairs were visually interpreted into burned, unburned, and unmapped classes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70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C8B1C-942C-9B32-A6B0-3ED452744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251" name="Rectangle 19">
            <a:extLst>
              <a:ext uri="{FF2B5EF4-FFF2-40B4-BE49-F238E27FC236}">
                <a16:creationId xmlns:a16="http://schemas.microsoft.com/office/drawing/2014/main" id="{135A88CD-7587-736B-8EF4-FC811D8875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988" y="24511"/>
            <a:ext cx="11857702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Burned Area Product Validation protocol adopted widely but some underwhelming products and unreliable validation reporting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itchFamily="2" charset="0"/>
                <a:ea typeface="+mn-ea"/>
                <a:cs typeface="Calibri" panose="020F0502020204030204" pitchFamily="34" charset="0"/>
              </a:rPr>
              <a:t>…. </a:t>
            </a:r>
            <a:r>
              <a:rPr lang="en-US" sz="3200" dirty="0">
                <a:solidFill>
                  <a:srgbClr val="0000FF"/>
                </a:solidFill>
                <a:latin typeface="Helvetica" pitchFamily="2" charset="0"/>
                <a:cs typeface="Calibri" panose="020F0502020204030204" pitchFamily="34" charset="0"/>
              </a:rPr>
              <a:t>for reasons including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157FA4-17A0-8566-EB53-26AABC92887D}"/>
              </a:ext>
            </a:extLst>
          </p:cNvPr>
          <p:cNvSpPr txBox="1"/>
          <p:nvPr/>
        </p:nvSpPr>
        <p:spPr>
          <a:xfrm>
            <a:off x="216310" y="3429000"/>
            <a:ext cx="122804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LcParenBoth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A37CE2-1EE6-9EA0-81A8-706FD835E7D8}"/>
              </a:ext>
            </a:extLst>
          </p:cNvPr>
          <p:cNvSpPr txBox="1"/>
          <p:nvPr/>
        </p:nvSpPr>
        <p:spPr>
          <a:xfrm>
            <a:off x="469490" y="1354759"/>
            <a:ext cx="11506200" cy="7755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Producers</a:t>
            </a: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not undertaking sufficient product QA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using insufficient number and distribution of 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independent reference data for 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CEOS Stage 3 validation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using the same spatial resolution independent reference data as the product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en-US" sz="3200" dirty="0">
                <a:solidFill>
                  <a:srgbClr val="0000FF"/>
                </a:solidFill>
                <a:latin typeface="Calibri" panose="020F0502020204030204"/>
              </a:rPr>
              <a:t>However, commercial high (&lt;10 m) spatial resolution data provide new opportunities for independent reference data generation needed for validation of coarser resolution burned area products 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endParaRPr lang="en-US" sz="32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03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93508A-7893-C0CB-0B9E-29B7836C2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&#10;&#10;Description automatically generated">
            <a:extLst>
              <a:ext uri="{FF2B5EF4-FFF2-40B4-BE49-F238E27FC236}">
                <a16:creationId xmlns:a16="http://schemas.microsoft.com/office/drawing/2014/main" id="{A50A1611-787C-AF04-BDC6-A128C5837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1539"/>
            <a:ext cx="6915293" cy="68464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D5A1CF0-94C2-2BB3-6953-D6CE3026086C}"/>
              </a:ext>
            </a:extLst>
          </p:cNvPr>
          <p:cNvSpPr/>
          <p:nvPr/>
        </p:nvSpPr>
        <p:spPr>
          <a:xfrm>
            <a:off x="381000" y="2202290"/>
            <a:ext cx="4191000" cy="2656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Sensor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Landsat 9</a:t>
            </a: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Spatial Resolution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 m</a:t>
            </a: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Date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2022/01/12</a:t>
            </a: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Time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16:18:34 UTC</a:t>
            </a: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Solar Elevation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46°</a:t>
            </a: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8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Location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SAL Airport, San Luis </a:t>
            </a:r>
            <a:r>
              <a:rPr kumimoji="0" lang="en-US" sz="208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Talpa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La Paz, El Salvador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67CDC9-45CE-1961-F45D-62EF3CC141DB}"/>
              </a:ext>
            </a:extLst>
          </p:cNvPr>
          <p:cNvSpPr/>
          <p:nvPr/>
        </p:nvSpPr>
        <p:spPr>
          <a:xfrm>
            <a:off x="1439826" y="6122803"/>
            <a:ext cx="3132174" cy="733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Dimension:</a:t>
            </a:r>
          </a:p>
          <a:p>
            <a:pPr marL="0" marR="0" lvl="0" indent="0" algn="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 x 100</a:t>
            </a:r>
          </a:p>
        </p:txBody>
      </p:sp>
    </p:spTree>
    <p:extLst>
      <p:ext uri="{BB962C8B-B14F-4D97-AF65-F5344CB8AC3E}">
        <p14:creationId xmlns:p14="http://schemas.microsoft.com/office/powerpoint/2010/main" val="13239190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97F917-80FF-0508-BBFB-DA2BE3B5A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220105_170125.jpeg">
            <a:extLst>
              <a:ext uri="{FF2B5EF4-FFF2-40B4-BE49-F238E27FC236}">
                <a16:creationId xmlns:a16="http://schemas.microsoft.com/office/drawing/2014/main" id="{3BD3E9B8-4AEF-1087-185E-0002CE735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6858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F98D3C-B034-04B4-E2DD-0A06AD3A6930}"/>
              </a:ext>
            </a:extLst>
          </p:cNvPr>
          <p:cNvSpPr/>
          <p:nvPr/>
        </p:nvSpPr>
        <p:spPr>
          <a:xfrm>
            <a:off x="381000" y="2202290"/>
            <a:ext cx="4191000" cy="2656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Sensor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083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Planetscope</a:t>
            </a:r>
            <a:endParaRPr kumimoji="0" lang="en-US" sz="2083" b="0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Spatial Resolution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m</a:t>
            </a: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Date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2022/01/05</a:t>
            </a: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Time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17:01:25 UTC</a:t>
            </a: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Solar Elevation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51°</a:t>
            </a: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8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Location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SAL Airport, San Luis </a:t>
            </a:r>
            <a:r>
              <a:rPr kumimoji="0" lang="en-US" sz="208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Talpa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La Paz, El Salvador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CAAB17-B7A0-08D4-06C8-134176C21380}"/>
              </a:ext>
            </a:extLst>
          </p:cNvPr>
          <p:cNvSpPr/>
          <p:nvPr/>
        </p:nvSpPr>
        <p:spPr>
          <a:xfrm>
            <a:off x="1439826" y="6122803"/>
            <a:ext cx="3132174" cy="733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Dimension:</a:t>
            </a:r>
          </a:p>
          <a:p>
            <a:pPr marL="0" marR="0" lvl="0" indent="0" algn="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1000 x 1000</a:t>
            </a:r>
          </a:p>
        </p:txBody>
      </p:sp>
    </p:spTree>
    <p:extLst>
      <p:ext uri="{BB962C8B-B14F-4D97-AF65-F5344CB8AC3E}">
        <p14:creationId xmlns:p14="http://schemas.microsoft.com/office/powerpoint/2010/main" val="26404878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E0CDAB-0454-2FD1-EBB7-22FC2B71B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220105_160337.jpeg">
            <a:extLst>
              <a:ext uri="{FF2B5EF4-FFF2-40B4-BE49-F238E27FC236}">
                <a16:creationId xmlns:a16="http://schemas.microsoft.com/office/drawing/2014/main" id="{49CC541C-73CF-7474-D6FA-450ED2B582F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13387" y="28222"/>
            <a:ext cx="6858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E13AEAA-D84F-F2D7-2E5A-63535D175CAB}"/>
              </a:ext>
            </a:extLst>
          </p:cNvPr>
          <p:cNvSpPr/>
          <p:nvPr/>
        </p:nvSpPr>
        <p:spPr>
          <a:xfrm>
            <a:off x="381000" y="2202290"/>
            <a:ext cx="4191000" cy="2656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Sensor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083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BlackSky</a:t>
            </a:r>
            <a:endParaRPr kumimoji="0" lang="en-US" sz="2083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Spatial Resolution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m</a:t>
            </a: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Date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2022/01/05</a:t>
            </a: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Time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16:03:37 UTC</a:t>
            </a: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Solar Elevation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44°</a:t>
            </a: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8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Location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SAL Airport, San Luis </a:t>
            </a:r>
            <a:r>
              <a:rPr kumimoji="0" lang="en-US" sz="208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Talpa</a:t>
            </a: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La Paz, El Salvador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FD19CF-BF3F-5887-5FDD-51C03121A9B1}"/>
              </a:ext>
            </a:extLst>
          </p:cNvPr>
          <p:cNvSpPr/>
          <p:nvPr/>
        </p:nvSpPr>
        <p:spPr>
          <a:xfrm>
            <a:off x="1439826" y="6122803"/>
            <a:ext cx="3132174" cy="733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Dimension:</a:t>
            </a:r>
          </a:p>
          <a:p>
            <a:pPr marL="0" marR="0" lvl="0" indent="0" algn="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8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3000 x 3000</a:t>
            </a:r>
          </a:p>
        </p:txBody>
      </p:sp>
    </p:spTree>
    <p:extLst>
      <p:ext uri="{BB962C8B-B14F-4D97-AF65-F5344CB8AC3E}">
        <p14:creationId xmlns:p14="http://schemas.microsoft.com/office/powerpoint/2010/main" val="25425538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8EC72B-1324-4F03-5B34-710B398A1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90701_083225_101e_3B_AnalyticMS_SR.tif.jpeg">
            <a:extLst>
              <a:ext uri="{FF2B5EF4-FFF2-40B4-BE49-F238E27FC236}">
                <a16:creationId xmlns:a16="http://schemas.microsoft.com/office/drawing/2014/main" id="{737E7AB6-54E5-240D-669B-0DB68EA78D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8922"/>
            <a:ext cx="12192000" cy="57601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FB2667-A89E-E251-2D7E-92F51D554222}"/>
              </a:ext>
            </a:extLst>
          </p:cNvPr>
          <p:cNvSpPr txBox="1"/>
          <p:nvPr/>
        </p:nvSpPr>
        <p:spPr>
          <a:xfrm>
            <a:off x="0" y="0"/>
            <a:ext cx="3695820" cy="461665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PlanetScope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3m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2019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7-01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75633B-6762-C6DF-983B-D03649859324}"/>
              </a:ext>
            </a:extLst>
          </p:cNvPr>
          <p:cNvSpPr txBox="1"/>
          <p:nvPr/>
        </p:nvSpPr>
        <p:spPr>
          <a:xfrm>
            <a:off x="0" y="6211669"/>
            <a:ext cx="2055446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False color NIR/RED/GREEN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29384" y="6492240"/>
            <a:ext cx="189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17.31 x 8.18 km</a:t>
            </a:r>
          </a:p>
        </p:txBody>
      </p:sp>
    </p:spTree>
    <p:extLst>
      <p:ext uri="{BB962C8B-B14F-4D97-AF65-F5344CB8AC3E}">
        <p14:creationId xmlns:p14="http://schemas.microsoft.com/office/powerpoint/2010/main" val="6019328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1D288A-563F-61E3-BCD8-496F081A8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90713_082300_0f4d_3B_AnalyticMS_SR.tif.jpeg">
            <a:extLst>
              <a:ext uri="{FF2B5EF4-FFF2-40B4-BE49-F238E27FC236}">
                <a16:creationId xmlns:a16="http://schemas.microsoft.com/office/drawing/2014/main" id="{39C749F0-677A-368B-C182-EB8E46A6C1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8922"/>
            <a:ext cx="12192000" cy="57601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2FDFAF-423B-347E-F186-7E027CC5C32D}"/>
              </a:ext>
            </a:extLst>
          </p:cNvPr>
          <p:cNvSpPr txBox="1"/>
          <p:nvPr/>
        </p:nvSpPr>
        <p:spPr>
          <a:xfrm>
            <a:off x="0" y="0"/>
            <a:ext cx="3695820" cy="461665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PlanetScope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3m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2019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7-13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9714CD-0BB4-5E1D-143E-0D60AB676EA0}"/>
              </a:ext>
            </a:extLst>
          </p:cNvPr>
          <p:cNvSpPr txBox="1"/>
          <p:nvPr/>
        </p:nvSpPr>
        <p:spPr>
          <a:xfrm>
            <a:off x="0" y="6211669"/>
            <a:ext cx="2055446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False color NIR/RED/GREEN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29384" y="6492240"/>
            <a:ext cx="189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17.31 x 8.18 km</a:t>
            </a:r>
          </a:p>
        </p:txBody>
      </p:sp>
    </p:spTree>
    <p:extLst>
      <p:ext uri="{BB962C8B-B14F-4D97-AF65-F5344CB8AC3E}">
        <p14:creationId xmlns:p14="http://schemas.microsoft.com/office/powerpoint/2010/main" val="4004175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front of a building&#10;&#10;AI-generated content may be incorrect.">
            <a:extLst>
              <a:ext uri="{FF2B5EF4-FFF2-40B4-BE49-F238E27FC236}">
                <a16:creationId xmlns:a16="http://schemas.microsoft.com/office/drawing/2014/main" id="{CEDA4E54-AB08-3C79-CC6B-DA37315D1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297" y="1496961"/>
            <a:ext cx="7148052" cy="53610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529331-5FC4-7BF4-6E10-E619A1E8CBA0}"/>
              </a:ext>
            </a:extLst>
          </p:cNvPr>
          <p:cNvSpPr txBox="1"/>
          <p:nvPr/>
        </p:nvSpPr>
        <p:spPr>
          <a:xfrm>
            <a:off x="192156" y="141586"/>
            <a:ext cx="11807688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200" b="1" i="0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Most Recent GOFC Fire / GWIS meeting </a:t>
            </a:r>
          </a:p>
          <a:p>
            <a:pPr marL="0" indent="0" algn="ctr">
              <a:buNone/>
            </a:pPr>
            <a:endParaRPr lang="en-US" sz="1600" dirty="0">
              <a:solidFill>
                <a:srgbClr val="0000FF"/>
              </a:solidFill>
              <a:highlight>
                <a:srgbClr val="FFFFFF"/>
              </a:highligh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None/>
            </a:pPr>
            <a:r>
              <a:rPr lang="en-US" sz="3200" b="0" i="0" dirty="0">
                <a:solidFill>
                  <a:srgbClr val="0000FF"/>
                </a:solidFill>
                <a:effectLst/>
                <a:highlight>
                  <a:srgbClr val="FFFFFF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September 17-18 2024, </a:t>
            </a:r>
            <a:r>
              <a:rPr lang="en-US" sz="3200" dirty="0">
                <a:solidFill>
                  <a:srgbClr val="0000FF"/>
                </a:solidFill>
                <a:highlight>
                  <a:srgbClr val="FFFFFF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Milan, Italy</a:t>
            </a:r>
          </a:p>
          <a:p>
            <a:pPr marL="0" indent="0" algn="ctr">
              <a:buNone/>
            </a:pPr>
            <a:r>
              <a:rPr lang="en-US" sz="1000" dirty="0">
                <a:solidFill>
                  <a:srgbClr val="0000FF"/>
                </a:solidFill>
                <a:highlight>
                  <a:srgbClr val="FFFFFF"/>
                </a:highligh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marL="0" indent="0" algn="ctr">
              <a:buNone/>
            </a:pPr>
            <a:endParaRPr lang="en-US" sz="3200" b="0" i="0" dirty="0">
              <a:solidFill>
                <a:srgbClr val="0000FF"/>
              </a:solidFill>
              <a:effectLst/>
              <a:highlight>
                <a:srgbClr val="FFFFFF"/>
              </a:highligh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4216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5DDB17-AA70-A06F-E462-AEC0462E6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982122-DEAE-0903-868C-591E066E42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" y="548922"/>
            <a:ext cx="12190803" cy="57601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FA643B-2A78-1167-A14E-51208662D11A}"/>
              </a:ext>
            </a:extLst>
          </p:cNvPr>
          <p:cNvSpPr txBox="1"/>
          <p:nvPr/>
        </p:nvSpPr>
        <p:spPr>
          <a:xfrm>
            <a:off x="7620" y="7620"/>
            <a:ext cx="4223592" cy="461665"/>
          </a:xfrm>
          <a:prstGeom prst="rect">
            <a:avLst/>
          </a:prstGeom>
          <a:solidFill>
            <a:srgbClr val="808080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Deep Learning 3 m Classification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29384" y="6492240"/>
            <a:ext cx="189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17.31 x 8.18 km</a:t>
            </a:r>
          </a:p>
        </p:txBody>
      </p:sp>
    </p:spTree>
    <p:extLst>
      <p:ext uri="{BB962C8B-B14F-4D97-AF65-F5344CB8AC3E}">
        <p14:creationId xmlns:p14="http://schemas.microsoft.com/office/powerpoint/2010/main" val="36879564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FC47F-C4E1-9CE6-C60B-AA324C546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80E07-9CFA-24CE-39FB-6D30AC437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0062"/>
            <a:ext cx="12192000" cy="461665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Helvetica" pitchFamily="2" charset="0"/>
              </a:rPr>
              <a:t>Active Fire and FRP product validation challenging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4678F9-EC8C-79FA-6994-502CF010AAC1}"/>
              </a:ext>
            </a:extLst>
          </p:cNvPr>
          <p:cNvSpPr txBox="1"/>
          <p:nvPr/>
        </p:nvSpPr>
        <p:spPr>
          <a:xfrm>
            <a:off x="176980" y="528715"/>
            <a:ext cx="11417697" cy="6288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Active Fire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MODIS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established comparison with 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ontemporaneous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QA’d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active fire detections from ASTER, Landsat, Sentinel-2 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definition of “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contemporaneous”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observations TBD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(ballooned from ± minutes to ± ~8 hours)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alidation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high resolution </a:t>
            </a:r>
            <a:r>
              <a:rPr lang="en-GB" sz="24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fire detection products challenging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noProof="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ore challenging due to 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imited availability of reference data (airborne data and field campaigns) and need for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contemporaneous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 obs. within ± minutes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B60D23-A8CC-5678-8010-59ACAA57EA36}"/>
              </a:ext>
            </a:extLst>
          </p:cNvPr>
          <p:cNvSpPr/>
          <p:nvPr/>
        </p:nvSpPr>
        <p:spPr>
          <a:xfrm>
            <a:off x="5549899" y="6397883"/>
            <a:ext cx="74980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086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(Roberts &amp; Giglio, CEOS LPV Plenary: 28-29 September 2022)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0861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42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8EC7F-6179-22A4-EF9A-D12029E6E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57A97-8874-4971-8E0F-8E0A7BF1C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47" y="307332"/>
            <a:ext cx="11366705" cy="1143000"/>
          </a:xfrm>
        </p:spPr>
        <p:txBody>
          <a:bodyPr/>
          <a:lstStyle/>
          <a:p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Growing user and producer desire for an </a:t>
            </a:r>
            <a:b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independent satellite fire product endorsement process</a:t>
            </a:r>
            <a:br>
              <a:rPr lang="en-US" sz="4400" dirty="0"/>
            </a:b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897FE-3598-1D19-F410-B289E920F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96" y="1646237"/>
            <a:ext cx="11836503" cy="540226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Business as usual</a:t>
            </a:r>
            <a:r>
              <a:rPr lang="en-US" sz="3600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i.e.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producers validate their products, is a classic case of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“Foxes in the hen house” </a:t>
            </a:r>
          </a:p>
          <a:p>
            <a:pPr marL="0" indent="0">
              <a:spcBef>
                <a:spcPts val="0"/>
              </a:spcBef>
              <a:buNone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3600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 solution is a fire product 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endorsement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“clearing house” </a:t>
            </a:r>
          </a:p>
          <a:p>
            <a:pPr lvl="1">
              <a:spcBef>
                <a:spcPts val="0"/>
              </a:spcBef>
            </a:pPr>
            <a:r>
              <a:rPr lang="en-US" sz="3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Independent of producers</a:t>
            </a:r>
          </a:p>
          <a:p>
            <a:pPr lvl="1">
              <a:spcBef>
                <a:spcPts val="0"/>
              </a:spcBef>
            </a:pPr>
            <a:r>
              <a:rPr lang="en-US" sz="3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Authoritative </a:t>
            </a:r>
            <a:endParaRPr lang="en-US" sz="3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sz="3400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Providing traceable / reproduceable evidenced-based endorsement  </a:t>
            </a:r>
          </a:p>
          <a:p>
            <a:pPr lvl="1">
              <a:spcBef>
                <a:spcPts val="0"/>
              </a:spcBef>
            </a:pPr>
            <a:endParaRPr lang="en-US" sz="2400" kern="1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</a:pPr>
            <a:endParaRPr lang="en-US" sz="3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en-US" sz="3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</a:pPr>
            <a:endParaRPr lang="en-US" sz="32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2" indent="0">
              <a:spcBef>
                <a:spcPts val="0"/>
              </a:spcBef>
              <a:buNone/>
            </a:pPr>
            <a:endParaRPr lang="en-US" sz="32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lvl="2">
              <a:spcBef>
                <a:spcPts val="0"/>
              </a:spcBef>
            </a:pPr>
            <a:endParaRPr lang="en-US" sz="32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 descr="A red stamp with a check mark and a tick&#10;&#10;AI-generated content may be incorrect.">
            <a:extLst>
              <a:ext uri="{FF2B5EF4-FFF2-40B4-BE49-F238E27FC236}">
                <a16:creationId xmlns:a16="http://schemas.microsoft.com/office/drawing/2014/main" id="{A4AD1C89-4C5F-A642-C923-7CAE85DB7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34"/>
          <a:stretch>
            <a:fillRect/>
          </a:stretch>
        </p:blipFill>
        <p:spPr>
          <a:xfrm>
            <a:off x="4692650" y="5326063"/>
            <a:ext cx="2419350" cy="133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DC50A-39D8-4D65-D869-3078DB185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ED6BD-B4A0-8070-6AD2-7DFF7F15B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052" y="1148405"/>
            <a:ext cx="11544300" cy="540226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 solution is a fire product 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endorsement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“clearing house” 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Independent of producers</a:t>
            </a:r>
          </a:p>
          <a:p>
            <a:pPr lvl="1">
              <a:spcBef>
                <a:spcPts val="0"/>
              </a:spcBef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Authoritative </a:t>
            </a:r>
            <a:endParaRPr lang="en-US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Providing traceable / reproduceable evidenced-based endorsement </a:t>
            </a:r>
          </a:p>
          <a:p>
            <a:pPr lvl="1">
              <a:spcBef>
                <a:spcPts val="0"/>
              </a:spcBef>
            </a:pPr>
            <a:endParaRPr lang="en-US" sz="2000" kern="12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Endorsement process … </a:t>
            </a:r>
          </a:p>
          <a:p>
            <a:pPr lvl="1"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 only a pre-launch doc. and ATBD review exercise</a:t>
            </a:r>
          </a:p>
          <a:p>
            <a:pPr lvl="1"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 only a Stage 1-3 validation (not simple for AF and FRP anyway) </a:t>
            </a:r>
          </a:p>
          <a:p>
            <a:pPr lvl="1"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Implemented on a periodic basis given on orbit (detector calibration, geolocation, overpass drift etc.), reprocessing, and algorithm changes </a:t>
            </a:r>
          </a:p>
          <a:p>
            <a:pPr lvl="1"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iered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endorsement for different communities e.g. "Fit for Science Usage“  e.g. “Fit for fire event detection applications” </a:t>
            </a:r>
          </a:p>
          <a:p>
            <a:pPr lvl="1">
              <a:spcBef>
                <a:spcPts val="0"/>
              </a:spcBef>
            </a:pPr>
            <a:endParaRPr lang="en-US" sz="105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Ongoing discussion   ….   Please comment</a:t>
            </a:r>
          </a:p>
          <a:p>
            <a:pPr lvl="1">
              <a:spcBef>
                <a:spcPts val="0"/>
              </a:spcBef>
            </a:pPr>
            <a:endParaRPr lang="en-US" sz="2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en-US" sz="2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</a:pPr>
            <a:endParaRPr lang="en-US" sz="2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2" indent="0">
              <a:spcBef>
                <a:spcPts val="0"/>
              </a:spcBef>
              <a:buNone/>
            </a:pPr>
            <a:endParaRPr lang="en-US" sz="26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 lvl="2">
              <a:spcBef>
                <a:spcPts val="0"/>
              </a:spcBef>
            </a:pPr>
            <a:endParaRPr lang="en-US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02A43B9-35B9-06ED-1138-8B0180570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47" y="307332"/>
            <a:ext cx="11366705" cy="1143000"/>
          </a:xfrm>
        </p:spPr>
        <p:txBody>
          <a:bodyPr/>
          <a:lstStyle/>
          <a:p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Growing user and producer desire for an </a:t>
            </a:r>
            <a:b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independent satellite fire product endorsement process</a:t>
            </a:r>
            <a:br>
              <a:rPr lang="en-US" sz="4400" dirty="0"/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893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76050" y="175950"/>
            <a:ext cx="7132150" cy="39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5400" dirty="0"/>
              <a:t>Coordination of Global Earth Observation for Wildfire Monitoring</a:t>
            </a:r>
            <a:br>
              <a:rPr lang="en-US" sz="4800" dirty="0"/>
            </a:br>
            <a:endParaRPr lang="en-GB" sz="4800" i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002BEB-A048-72E4-2C59-C9BABD1A36B4}"/>
              </a:ext>
            </a:extLst>
          </p:cNvPr>
          <p:cNvSpPr txBox="1"/>
          <p:nvPr/>
        </p:nvSpPr>
        <p:spPr>
          <a:xfrm>
            <a:off x="5749925" y="5542379"/>
            <a:ext cx="6216650" cy="1139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sz="1800" b="1" dirty="0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39th CEOS Plenary</a:t>
            </a:r>
          </a:p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Bath, United Kingdom</a:t>
            </a:r>
          </a:p>
          <a:p>
            <a:pPr lvl="0" algn="r">
              <a:lnSpc>
                <a:spcPct val="130000"/>
              </a:lnSpc>
            </a:pPr>
            <a:r>
              <a:rPr lang="en-US" sz="1800" b="1" dirty="0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4th - 6th November, 2025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F0526-14F5-AECA-D3C8-886AB686D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B8255-AC44-BEAA-CE16-906BB3B5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150" y="195942"/>
            <a:ext cx="118237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ptos" panose="020B0004020202020204" pitchFamily="34" charset="0"/>
              </a:rPr>
              <a:t>GOFC/GOLD Fire Implementation Team priorities</a:t>
            </a:r>
            <a:br>
              <a:rPr lang="en-US" b="1" dirty="0">
                <a:solidFill>
                  <a:srgbClr val="0000FF"/>
                </a:solidFill>
                <a:latin typeface="Aptos" panose="020B0004020202020204" pitchFamily="34" charset="0"/>
              </a:rPr>
            </a:br>
            <a:r>
              <a:rPr lang="en-US" sz="3100" dirty="0">
                <a:solidFill>
                  <a:srgbClr val="0000FF"/>
                </a:solidFill>
                <a:latin typeface="Aptos" panose="020B0004020202020204" pitchFamily="34" charset="0"/>
              </a:rPr>
              <a:t>(support R&amp;D / advocate / share information / provide platform / do)</a:t>
            </a:r>
            <a:br>
              <a:rPr lang="en-US" sz="3600" dirty="0">
                <a:solidFill>
                  <a:srgbClr val="0000FF"/>
                </a:solidFill>
                <a:latin typeface="Helvetica" pitchFamily="2" charset="0"/>
              </a:rPr>
            </a:br>
            <a:endParaRPr lang="en-US" sz="4800" dirty="0">
              <a:solidFill>
                <a:srgbClr val="0000FF"/>
              </a:solidFill>
              <a:latin typeface="Helvetica" pitchFamily="2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AFB75-1E62-5D7F-42B3-35FA5B8C8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150" y="767442"/>
            <a:ext cx="12007850" cy="6149025"/>
          </a:xfrm>
        </p:spPr>
        <p:txBody>
          <a:bodyPr>
            <a:normAutofit fontScale="85000" lnSpcReduction="10000"/>
          </a:bodyPr>
          <a:lstStyle/>
          <a:p>
            <a:pPr marL="457200" lvl="1" indent="0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r>
              <a:rPr lang="en-US" sz="3100" dirty="0">
                <a:highlight>
                  <a:srgbClr val="FFFFFF"/>
                </a:highlight>
                <a:cs typeface="Calibri" panose="020F0502020204030204" pitchFamily="34" charset="0"/>
              </a:rPr>
              <a:t>s</a:t>
            </a:r>
            <a:r>
              <a:rPr lang="en-US" sz="3100" b="0" i="0" u="none" strike="noStrike" dirty="0">
                <a:effectLst/>
                <a:highlight>
                  <a:srgbClr val="FFFFFF"/>
                </a:highlight>
                <a:cs typeface="Calibri" panose="020F0502020204030204" pitchFamily="34" charset="0"/>
              </a:rPr>
              <a:t>mall area</a:t>
            </a:r>
            <a:r>
              <a:rPr lang="en-US" sz="3100" dirty="0">
                <a:highlight>
                  <a:srgbClr val="FFFFFF"/>
                </a:highlight>
                <a:cs typeface="Calibri" panose="020F0502020204030204" pitchFamily="34" charset="0"/>
              </a:rPr>
              <a:t> &amp; </a:t>
            </a:r>
            <a:r>
              <a:rPr lang="en-US" sz="3100" b="0" i="0" u="none" strike="noStrike" dirty="0">
                <a:effectLst/>
                <a:highlight>
                  <a:srgbClr val="FFFFFF"/>
                </a:highlight>
                <a:cs typeface="Calibri" panose="020F0502020204030204" pitchFamily="34" charset="0"/>
              </a:rPr>
              <a:t>low Fire Radiative Power (FRP) fires</a:t>
            </a:r>
            <a:endParaRPr lang="en-US" sz="3100" dirty="0">
              <a:highlight>
                <a:srgbClr val="FFFFFF"/>
              </a:highlight>
              <a:cs typeface="Calibri" panose="020F0502020204030204" pitchFamily="34" charset="0"/>
            </a:endParaRPr>
          </a:p>
          <a:p>
            <a:r>
              <a:rPr lang="en-US" sz="3100" dirty="0">
                <a:cs typeface="Calibri" panose="020F0502020204030204" pitchFamily="34" charset="0"/>
              </a:rPr>
              <a:t>continuity of global fire product record</a:t>
            </a:r>
          </a:p>
          <a:p>
            <a:r>
              <a:rPr lang="en-US" sz="3100" dirty="0">
                <a:cs typeface="Calibri" panose="020F0502020204030204" pitchFamily="34" charset="0"/>
              </a:rPr>
              <a:t>product continuity characterization (</a:t>
            </a:r>
            <a:r>
              <a:rPr lang="en-US" sz="3100" dirty="0"/>
              <a:t>among mission/sensor continuity </a:t>
            </a:r>
            <a:r>
              <a:rPr lang="en-US" sz="3100" i="1" dirty="0"/>
              <a:t>ad hoc.</a:t>
            </a:r>
            <a:r>
              <a:rPr lang="en-US" sz="3100" dirty="0"/>
              <a:t>)</a:t>
            </a:r>
          </a:p>
          <a:p>
            <a:r>
              <a:rPr lang="en-US" sz="3100" dirty="0"/>
              <a:t>meaningful validation of new and existing fire products, new opportunities provided by commercial satellite data, product QA then validation concern</a:t>
            </a:r>
          </a:p>
          <a:p>
            <a:r>
              <a:rPr lang="en-US" sz="3100" dirty="0"/>
              <a:t>develop an independent fire product endorsement process</a:t>
            </a:r>
          </a:p>
          <a:p>
            <a:r>
              <a:rPr lang="en-US" sz="3100" dirty="0"/>
              <a:t>develop community briefing on current status of fire systems and global/large area products &amp; optimal fire monitoring system of systems</a:t>
            </a:r>
          </a:p>
          <a:p>
            <a:r>
              <a:rPr lang="en-US" sz="3100" dirty="0"/>
              <a:t>advocacy for future satellite fire mission capabilities</a:t>
            </a:r>
          </a:p>
          <a:p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Times New Roman" panose="02020603050405020304" pitchFamily="18" charset="0"/>
              </a:rPr>
              <a:t>fire modelling and fire regime change research, deep learning revolution provides new opportunities</a:t>
            </a:r>
          </a:p>
          <a:p>
            <a:r>
              <a:rPr lang="en-US" sz="3100" kern="1200" dirty="0"/>
              <a:t>fuel load and fire consumption</a:t>
            </a:r>
          </a:p>
          <a:p>
            <a:r>
              <a:rPr lang="en-US" sz="3100" kern="1200" dirty="0"/>
              <a:t>fire product policy relevant information service in the post-MODIS era</a:t>
            </a:r>
          </a:p>
          <a:p>
            <a:r>
              <a:rPr lang="en-US" sz="3100" kern="1200" dirty="0"/>
              <a:t>strengthen fire-related GOFC/GOLD regional networks </a:t>
            </a:r>
          </a:p>
          <a:p>
            <a:endParaRPr lang="en-US" sz="2800" dirty="0">
              <a:solidFill>
                <a:srgbClr val="0000FF"/>
              </a:solidFill>
            </a:endParaRPr>
          </a:p>
          <a:p>
            <a:endParaRPr lang="en-US" sz="2800" dirty="0">
              <a:solidFill>
                <a:srgbClr val="008F00"/>
              </a:solidFill>
              <a:latin typeface="Helvetica" pitchFamily="2" charset="0"/>
            </a:endParaRPr>
          </a:p>
          <a:p>
            <a:endParaRPr lang="en-US" sz="2800" dirty="0">
              <a:solidFill>
                <a:srgbClr val="008F00"/>
              </a:solidFill>
              <a:latin typeface="Helvetica" pitchFamily="2" charset="0"/>
            </a:endParaRPr>
          </a:p>
          <a:p>
            <a:endParaRPr lang="en-US" sz="2800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3000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125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00918-752C-1E3B-2CC4-55C6FD5B3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F1639-7918-2E0A-FE4D-26A71828F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150" y="195942"/>
            <a:ext cx="118237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ptos" panose="020B0004020202020204" pitchFamily="34" charset="0"/>
              </a:rPr>
              <a:t>GOFC/GOLD Fire Implementation Team priorities</a:t>
            </a:r>
            <a:br>
              <a:rPr lang="en-US" b="1" dirty="0">
                <a:solidFill>
                  <a:srgbClr val="0000FF"/>
                </a:solidFill>
                <a:latin typeface="Aptos" panose="020B0004020202020204" pitchFamily="34" charset="0"/>
              </a:rPr>
            </a:br>
            <a:r>
              <a:rPr lang="en-US" sz="3100" dirty="0">
                <a:solidFill>
                  <a:srgbClr val="0000FF"/>
                </a:solidFill>
                <a:latin typeface="Aptos" panose="020B0004020202020204" pitchFamily="34" charset="0"/>
              </a:rPr>
              <a:t>(support R&amp;D / advocate / share information / provide platform / do)</a:t>
            </a:r>
            <a:br>
              <a:rPr lang="en-US" sz="3600" dirty="0">
                <a:solidFill>
                  <a:srgbClr val="0000FF"/>
                </a:solidFill>
                <a:latin typeface="Helvetica" pitchFamily="2" charset="0"/>
              </a:rPr>
            </a:br>
            <a:endParaRPr lang="en-US" sz="4800" dirty="0">
              <a:solidFill>
                <a:srgbClr val="0000FF"/>
              </a:solidFill>
              <a:latin typeface="Helvetica" pitchFamily="2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E7663-316E-91CA-E2F8-11631ACD7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150" y="767442"/>
            <a:ext cx="12007850" cy="6149025"/>
          </a:xfrm>
        </p:spPr>
        <p:txBody>
          <a:bodyPr>
            <a:normAutofit fontScale="85000" lnSpcReduction="10000"/>
          </a:bodyPr>
          <a:lstStyle/>
          <a:p>
            <a:pPr marL="457200" lvl="1" indent="0"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r>
              <a:rPr lang="en-US" sz="3100" dirty="0">
                <a:highlight>
                  <a:srgbClr val="FFFFFF"/>
                </a:highlight>
                <a:cs typeface="Calibri" panose="020F0502020204030204" pitchFamily="34" charset="0"/>
              </a:rPr>
              <a:t>s</a:t>
            </a:r>
            <a:r>
              <a:rPr lang="en-US" sz="3100" b="0" i="0" u="none" strike="noStrike" dirty="0">
                <a:effectLst/>
                <a:highlight>
                  <a:srgbClr val="FFFFFF"/>
                </a:highlight>
                <a:cs typeface="Calibri" panose="020F0502020204030204" pitchFamily="34" charset="0"/>
              </a:rPr>
              <a:t>mall area</a:t>
            </a:r>
            <a:r>
              <a:rPr lang="en-US" sz="3100" dirty="0">
                <a:highlight>
                  <a:srgbClr val="FFFFFF"/>
                </a:highlight>
                <a:cs typeface="Calibri" panose="020F0502020204030204" pitchFamily="34" charset="0"/>
              </a:rPr>
              <a:t> &amp; </a:t>
            </a:r>
            <a:r>
              <a:rPr lang="en-US" sz="3100" b="0" i="0" u="none" strike="noStrike" dirty="0">
                <a:effectLst/>
                <a:highlight>
                  <a:srgbClr val="FFFFFF"/>
                </a:highlight>
                <a:cs typeface="Calibri" panose="020F0502020204030204" pitchFamily="34" charset="0"/>
              </a:rPr>
              <a:t>low Fire Radiative Power (FRP) fires</a:t>
            </a:r>
            <a:endParaRPr lang="en-US" sz="3100" dirty="0">
              <a:highlight>
                <a:srgbClr val="FFFFFF"/>
              </a:highlight>
              <a:cs typeface="Calibri" panose="020F0502020204030204" pitchFamily="34" charset="0"/>
            </a:endParaRPr>
          </a:p>
          <a:p>
            <a:r>
              <a:rPr lang="en-US" sz="3100" dirty="0">
                <a:cs typeface="Calibri" panose="020F0502020204030204" pitchFamily="34" charset="0"/>
              </a:rPr>
              <a:t>continuity of global fire product record</a:t>
            </a:r>
          </a:p>
          <a:p>
            <a:r>
              <a:rPr lang="en-US" sz="3100" dirty="0">
                <a:cs typeface="Calibri" panose="020F0502020204030204" pitchFamily="34" charset="0"/>
              </a:rPr>
              <a:t>product continuity characterization (</a:t>
            </a:r>
            <a:r>
              <a:rPr lang="en-US" sz="3100" dirty="0"/>
              <a:t>among mission/sensor continuity </a:t>
            </a:r>
            <a:r>
              <a:rPr lang="en-US" sz="3100" i="1" dirty="0"/>
              <a:t>ad hoc.</a:t>
            </a:r>
            <a:r>
              <a:rPr lang="en-US" sz="3100" dirty="0"/>
              <a:t>)</a:t>
            </a:r>
          </a:p>
          <a:p>
            <a:r>
              <a:rPr lang="en-US" sz="3100" dirty="0"/>
              <a:t>meaningful validation of new and existing fire products, new opportunities provided by commercial satellite data, product QA then validation concern</a:t>
            </a:r>
          </a:p>
          <a:p>
            <a:r>
              <a:rPr lang="en-US" sz="3100" dirty="0">
                <a:solidFill>
                  <a:srgbClr val="FF0000"/>
                </a:solidFill>
              </a:rPr>
              <a:t>develop an independent fire product endorsement process</a:t>
            </a:r>
          </a:p>
          <a:p>
            <a:r>
              <a:rPr lang="en-US" sz="3100" dirty="0"/>
              <a:t>develop community briefing on current status of fire systems and global/large area products &amp; optimal fire monitoring system of systems</a:t>
            </a:r>
          </a:p>
          <a:p>
            <a:r>
              <a:rPr lang="en-US" sz="3100" dirty="0"/>
              <a:t>advocacy for future satellite fire mission capabilities</a:t>
            </a:r>
          </a:p>
          <a:p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Times New Roman" panose="02020603050405020304" pitchFamily="18" charset="0"/>
              </a:rPr>
              <a:t>fire modelling and fire regime change research, deep learning revolution provides new opportunities</a:t>
            </a:r>
          </a:p>
          <a:p>
            <a:r>
              <a:rPr lang="en-US" sz="3100" kern="1200" dirty="0"/>
              <a:t>fuel load and fire consumption</a:t>
            </a:r>
          </a:p>
          <a:p>
            <a:r>
              <a:rPr lang="en-US" sz="3100" kern="1200" dirty="0"/>
              <a:t>fire product policy relevant information service in the post-MODIS era</a:t>
            </a:r>
          </a:p>
          <a:p>
            <a:r>
              <a:rPr lang="en-US" sz="3100" kern="1200" dirty="0"/>
              <a:t>strengthen fire-related GOFC/GOLD regional networks </a:t>
            </a:r>
          </a:p>
          <a:p>
            <a:endParaRPr lang="en-US" sz="2800" dirty="0">
              <a:solidFill>
                <a:srgbClr val="0000FF"/>
              </a:solidFill>
            </a:endParaRPr>
          </a:p>
          <a:p>
            <a:endParaRPr lang="en-US" sz="2800" dirty="0">
              <a:solidFill>
                <a:srgbClr val="008F00"/>
              </a:solidFill>
              <a:latin typeface="Helvetica" pitchFamily="2" charset="0"/>
            </a:endParaRPr>
          </a:p>
          <a:p>
            <a:endParaRPr lang="en-US" sz="2800" dirty="0">
              <a:solidFill>
                <a:srgbClr val="008F00"/>
              </a:solidFill>
              <a:latin typeface="Helvetica" pitchFamily="2" charset="0"/>
            </a:endParaRPr>
          </a:p>
          <a:p>
            <a:endParaRPr lang="en-US" sz="2800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3000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142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itle 1"/>
          <p:cNvSpPr>
            <a:spLocks noGrp="1"/>
          </p:cNvSpPr>
          <p:nvPr>
            <p:ph type="title"/>
          </p:nvPr>
        </p:nvSpPr>
        <p:spPr>
          <a:xfrm>
            <a:off x="0" y="-114328"/>
            <a:ext cx="12191999" cy="1143000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Many Environmental Remote Sensing Systems launched since 1972 </a:t>
            </a:r>
          </a:p>
        </p:txBody>
      </p:sp>
      <p:pic>
        <p:nvPicPr>
          <p:cNvPr id="148483" name="Content Placeholder 3" descr="imaging satellite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725" r="-10725"/>
          <a:stretch>
            <a:fillRect/>
          </a:stretch>
        </p:blipFill>
        <p:spPr>
          <a:xfrm>
            <a:off x="690563" y="711201"/>
            <a:ext cx="10837863" cy="5961063"/>
          </a:xfrm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514600" y="5878513"/>
            <a:ext cx="1600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/>
                <a:sym typeface="Arial"/>
              </a:rPr>
              <a:t>Landsat-1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981200" y="6059488"/>
            <a:ext cx="533400" cy="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382000" y="6553201"/>
            <a:ext cx="24032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FF9900"/>
                </a:solidFill>
                <a:latin typeface="Arial" pitchFamily="34" charset="0"/>
                <a:cs typeface="Arial"/>
                <a:sym typeface="Arial"/>
              </a:rPr>
              <a:t>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itchFamily="34" charset="0"/>
                <a:ea typeface="+mn-ea"/>
                <a:cs typeface="Arial"/>
                <a:sym typeface="Arial"/>
              </a:rPr>
              <a:t>Belward and Skøien, 2014)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DBB5A7-3B44-B946-C317-B5B9A46AE29E}"/>
              </a:ext>
            </a:extLst>
          </p:cNvPr>
          <p:cNvSpPr txBox="1"/>
          <p:nvPr/>
        </p:nvSpPr>
        <p:spPr>
          <a:xfrm>
            <a:off x="7366000" y="3091567"/>
            <a:ext cx="3529200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Increasing number </a:t>
            </a:r>
            <a:r>
              <a:rPr lang="en-US" sz="320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 systems designed for fire monitoring </a:t>
            </a:r>
          </a:p>
        </p:txBody>
      </p:sp>
    </p:spTree>
    <p:extLst>
      <p:ext uri="{BB962C8B-B14F-4D97-AF65-F5344CB8AC3E}">
        <p14:creationId xmlns:p14="http://schemas.microsoft.com/office/powerpoint/2010/main" val="1811743101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2005_anima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290" y="-357984"/>
            <a:ext cx="9415188" cy="666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470120" y="-190500"/>
            <a:ext cx="674370" cy="6407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52230" y="-190500"/>
            <a:ext cx="674370" cy="64072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 flipV="1">
            <a:off x="-831216" y="5983180"/>
            <a:ext cx="13488035" cy="2450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 flipV="1">
            <a:off x="1094105" y="-56994"/>
            <a:ext cx="13488035" cy="9637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72273" y="441365"/>
            <a:ext cx="11012993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rgbClr val="FF0000"/>
                </a:solidFill>
                <a:latin typeface="Comic Sans MS" pitchFamily="66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NASA MODIS global 1 km active fire product derived from 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 panose="020B0604020202020204" pitchFamily="34" charset="0"/>
                <a:cs typeface="Helvetica" panose="020B0604020202020204" pitchFamily="34" charset="0"/>
                <a:sym typeface="Arial"/>
              </a:rPr>
              <a:t>Terra and Aqua satellites since 2000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" panose="020B0604020202020204" pitchFamily="34" charset="0"/>
              <a:cs typeface="Helvetica" panose="020B0604020202020204" pitchFamily="34" charset="0"/>
              <a:sym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E973B8-64AA-4A4E-B26B-210010192E3D}"/>
              </a:ext>
            </a:extLst>
          </p:cNvPr>
          <p:cNvSpPr/>
          <p:nvPr/>
        </p:nvSpPr>
        <p:spPr>
          <a:xfrm>
            <a:off x="565887" y="2319918"/>
            <a:ext cx="1967230" cy="1310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1900"/>
              </a:lnSpc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/>
                <a:sym typeface="Arial"/>
              </a:rPr>
              <a:t>Except in sparsely populated regions fires are predominantly lit by people </a:t>
            </a:r>
          </a:p>
        </p:txBody>
      </p:sp>
    </p:spTree>
    <p:extLst>
      <p:ext uri="{BB962C8B-B14F-4D97-AF65-F5344CB8AC3E}">
        <p14:creationId xmlns:p14="http://schemas.microsoft.com/office/powerpoint/2010/main" val="2681923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E0A163-DD92-D445-96AC-1E503256DB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roydavi1@msu.edu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4" descr="Africa-Europe_1year">
            <a:extLst>
              <a:ext uri="{FF2B5EF4-FFF2-40B4-BE49-F238E27FC236}">
                <a16:creationId xmlns:a16="http://schemas.microsoft.com/office/drawing/2014/main" id="{2AEFF5CE-36CC-8E44-A499-F904A569F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7562" y="0"/>
            <a:ext cx="9327689" cy="65988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112450-A80F-7E43-9C21-DA41EB507C05}"/>
              </a:ext>
            </a:extLst>
          </p:cNvPr>
          <p:cNvSpPr/>
          <p:nvPr/>
        </p:nvSpPr>
        <p:spPr>
          <a:xfrm>
            <a:off x="268901" y="312003"/>
            <a:ext cx="4468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NASA MODIS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global monthly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500 m  burned area product from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Terra and Aqua satellites since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2000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458343-EEB7-8A42-B667-6D92E87568D0}"/>
              </a:ext>
            </a:extLst>
          </p:cNvPr>
          <p:cNvSpPr/>
          <p:nvPr/>
        </p:nvSpPr>
        <p:spPr>
          <a:xfrm>
            <a:off x="268901" y="596285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Giglio et al. 2018,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RSE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78509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1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FireCCI presentation template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5.xml><?xml version="1.0" encoding="utf-8"?>
<a:theme xmlns:a="http://schemas.openxmlformats.org/drawingml/2006/main" name="20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Metadata/LabelInfo.xml><?xml version="1.0" encoding="utf-8"?>
<clbl:labelList xmlns:clbl="http://schemas.microsoft.com/office/2020/mipLabelMetadata">
  <clbl:label id="{219619fd-75dc-48cb-820d-8f683a95dd8b}" enabled="1" method="Privileged" siteId="{05c95b33-90ca-49d5-b644-288b930b912b}" contentBits="1" removed="0"/>
  <clbl:label id="{22177130-642f-41d9-9211-74237ad5687d}" enabled="0" method="" siteId="{22177130-642f-41d9-9211-74237ad5687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2677</TotalTime>
  <Words>2170</Words>
  <Application>Microsoft Office PowerPoint</Application>
  <PresentationFormat>Widescreen</PresentationFormat>
  <Paragraphs>343</Paragraphs>
  <Slides>44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44</vt:i4>
      </vt:variant>
    </vt:vector>
  </HeadingPairs>
  <TitlesOfParts>
    <vt:vector size="67" baseType="lpstr">
      <vt:lpstr>ＭＳ Ｐゴシック</vt:lpstr>
      <vt:lpstr>Aptos</vt:lpstr>
      <vt:lpstr>Aptos Display</vt:lpstr>
      <vt:lpstr>Arial</vt:lpstr>
      <vt:lpstr>Calibri</vt:lpstr>
      <vt:lpstr>Calibri Light</vt:lpstr>
      <vt:lpstr>Comic Sans MS</vt:lpstr>
      <vt:lpstr>Helvetica</vt:lpstr>
      <vt:lpstr>Montserrat</vt:lpstr>
      <vt:lpstr>Times New Roman</vt:lpstr>
      <vt:lpstr>Verdana</vt:lpstr>
      <vt:lpstr>Office Theme</vt:lpstr>
      <vt:lpstr>1_Office Theme</vt:lpstr>
      <vt:lpstr>14_Default Design</vt:lpstr>
      <vt:lpstr>FireCCI presentation template</vt:lpstr>
      <vt:lpstr>20_Default Design</vt:lpstr>
      <vt:lpstr>4_Office Theme</vt:lpstr>
      <vt:lpstr>10_Office Theme</vt:lpstr>
      <vt:lpstr>Default Design</vt:lpstr>
      <vt:lpstr>1_Default Design</vt:lpstr>
      <vt:lpstr>15_Default Design</vt:lpstr>
      <vt:lpstr>3_Office Theme</vt:lpstr>
      <vt:lpstr>ceos</vt:lpstr>
      <vt:lpstr> Non-prescriptive thinking on  Satellite fire product endorsement</vt:lpstr>
      <vt:lpstr>Previous GOFC-GOLD Fire / GWIS meeting June 2022, Stresa, Italy </vt:lpstr>
      <vt:lpstr>PowerPoint Presentation</vt:lpstr>
      <vt:lpstr>PowerPoint Presentation</vt:lpstr>
      <vt:lpstr>GOFC/GOLD Fire Implementation Team priorities (support R&amp;D / advocate / share information / provide platform / do) </vt:lpstr>
      <vt:lpstr>GOFC/GOLD Fire Implementation Team priorities (support R&amp;D / advocate / share information / provide platform / do) </vt:lpstr>
      <vt:lpstr>Many Environmental Remote Sensing Systems launched since 1972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Algorithms Established</vt:lpstr>
      <vt:lpstr>Product Quality Assessment (in one slide)</vt:lpstr>
      <vt:lpstr>Product Validation (in one slide)</vt:lpstr>
      <vt:lpstr>Why validate global land products ?</vt:lpstr>
      <vt:lpstr>Now International Recognition for Validation</vt:lpstr>
      <vt:lpstr>PowerPoint Presentation</vt:lpstr>
      <vt:lpstr>PowerPoint Presentation</vt:lpstr>
      <vt:lpstr>How representative are product validation results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Active Fire and FRP product validation challenging</vt:lpstr>
      <vt:lpstr>Growing user and producer desire for an  independent satellite fire product endorsement process </vt:lpstr>
      <vt:lpstr>Growing user and producer desire for an  independent satellite fire product endorsement process </vt:lpstr>
      <vt:lpstr>Coordination of Global Earth Observation for Wildfire Monitoring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Roy, David</dc:creator>
  <cp:lastModifiedBy>De Jong, Mark (he, him | il, lui)</cp:lastModifiedBy>
  <cp:revision>28</cp:revision>
  <dcterms:created xsi:type="dcterms:W3CDTF">2024-03-29T22:21:50Z</dcterms:created>
  <dcterms:modified xsi:type="dcterms:W3CDTF">2025-11-01T14:03:31Z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HeaderLocations">
    <vt:lpwstr>Office Theme:8\1_Office Theme:8\14_Default Design:3\FireCCI presentation template:3\20_Default Design:3\4_Office Theme:8\10_Office Theme:8\Default Design:3\1_Default Design:3\15_Default Design:3\3_Office Theme:8\ceos:3</vt:lpwstr>
  </property>
  <property fmtid="{D5CDD505-2E9C-101B-9397-08002B2CF9AE}" pid="3" name="ClassificationContentMarkingHeaderText">
    <vt:lpwstr>UNCLASSIFIED - NON CLASSIFIÉ</vt:lpwstr>
  </property>
</Properties>
</file>