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7010400" cy="9296400"/>
  <p:embeddedFontLst>
    <p:embeddedFont>
      <p:font typeface="Montserrat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hWTU9FXirQxYHU+sVIpu/lLzQm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1" name="Google Shape;191;p1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6176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16176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p1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We are doing this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Originates from CEOS – opportunity to continue in a new form under ceps</a:t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5" name="Google Shape;1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" name="Google Shape;19;p2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0" name="Google Shape;20;p2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" name="Google Shape;26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21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 Side Meeting 2025, 4 November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21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" name="Google Shape;36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22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7" name="Google Shape;47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2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6" name="Google Shape;56;p2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4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24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2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2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9"/>
          <p:cNvSpPr txBox="1"/>
          <p:nvPr/>
        </p:nvSpPr>
        <p:spPr>
          <a:xfrm>
            <a:off x="10201275" y="63500"/>
            <a:ext cx="1962150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UNCLASSIFIED - NON CLASSIFIÉ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hyperlink" Target="https://doi.org/10.1080/17538947.2024.2420821" TargetMode="External"/><Relationship Id="rId8" Type="http://schemas.openxmlformats.org/officeDocument/2006/relationships/hyperlink" Target="https://ostrnrcan-dostrncan.canada.ca/handle/1845/275072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ofcgold.umd.edu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ofcgold.umd.edu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hyperlink" Target="https://doi.org/10.1038/s41586-023-06320-0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10.jpg"/><Relationship Id="rId7" Type="http://schemas.openxmlformats.org/officeDocument/2006/relationships/image" Target="../media/image22.png"/><Relationship Id="rId8" Type="http://schemas.openxmlformats.org/officeDocument/2006/relationships/hyperlink" Target="https://www.cnn.com/2018/11/15/us/california-fire-emergency-alert/index.htm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title"/>
          </p:nvPr>
        </p:nvSpPr>
        <p:spPr>
          <a:xfrm>
            <a:off x="176050" y="175950"/>
            <a:ext cx="713215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 sz="5400"/>
              <a:t>Coordination of Global Earth Observation for Wildfire Monitoring</a:t>
            </a:r>
            <a:br>
              <a:rPr lang="en-US" sz="4800"/>
            </a:br>
            <a:endParaRPr i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6961350" y="4148550"/>
            <a:ext cx="50546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Mark de Jong &amp;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Joshua Johnston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Natural Resources Canada</a:t>
            </a:r>
            <a:endParaRPr b="1" i="0" sz="20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b="1" i="0" sz="20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 – Findings (1)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10"/>
          <p:cNvSpPr txBox="1"/>
          <p:nvPr>
            <p:ph idx="1" type="body"/>
          </p:nvPr>
        </p:nvSpPr>
        <p:spPr>
          <a:xfrm>
            <a:off x="318213" y="1408522"/>
            <a:ext cx="7327581" cy="4684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800"/>
              <a:t>‘Supply’ side analysis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1800"/>
              <a:t>Gap analysis of existing and future active fire monitoring systems using the </a:t>
            </a:r>
            <a:r>
              <a:rPr b="1" lang="en-US" sz="1800"/>
              <a:t>CEOS Missions, Instruments &amp; Measurements Database </a:t>
            </a:r>
            <a:r>
              <a:rPr lang="en-US" sz="1800"/>
              <a:t>and </a:t>
            </a:r>
            <a:r>
              <a:rPr b="1" lang="en-US" sz="1800"/>
              <a:t>STK modelling</a:t>
            </a:r>
            <a:endParaRPr b="1" sz="18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800"/>
              <a:t>Primary findings: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Global monitoring capabilities are </a:t>
            </a:r>
            <a:r>
              <a:rPr b="1" lang="en-US" sz="1800"/>
              <a:t>unstable</a:t>
            </a:r>
            <a:r>
              <a:rPr lang="en-US" sz="1800"/>
              <a:t> out to the mid-2030s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Coverage (revisit times) </a:t>
            </a:r>
            <a:r>
              <a:rPr b="1" lang="en-US" sz="1800"/>
              <a:t>does not get better </a:t>
            </a:r>
            <a:r>
              <a:rPr lang="en-US" sz="1800"/>
              <a:t>in future.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Coverage could be </a:t>
            </a:r>
            <a:r>
              <a:rPr b="1" lang="en-US" sz="1800"/>
              <a:t>improved</a:t>
            </a:r>
            <a:r>
              <a:rPr lang="en-US" sz="1800"/>
              <a:t> if we could better leverage </a:t>
            </a:r>
            <a:r>
              <a:rPr b="1" lang="en-US" sz="1800"/>
              <a:t>existing &amp; committed capabilities </a:t>
            </a:r>
            <a:r>
              <a:rPr lang="en-US" sz="1800"/>
              <a:t>of CEOS member agencies</a:t>
            </a:r>
            <a:endParaRPr/>
          </a:p>
        </p:txBody>
      </p:sp>
      <p:pic>
        <p:nvPicPr>
          <p:cNvPr descr="A graph of different numbers&#10;&#10;AI-generated content may be incorrect." id="154" name="Google Shape;154;p10"/>
          <p:cNvPicPr preferRelativeResize="0"/>
          <p:nvPr/>
        </p:nvPicPr>
        <p:blipFill rotWithShape="1">
          <a:blip r:embed="rId3">
            <a:alphaModFix/>
          </a:blip>
          <a:srcRect b="49260" l="6179" r="49296" t="11461"/>
          <a:stretch/>
        </p:blipFill>
        <p:spPr>
          <a:xfrm>
            <a:off x="8229600" y="1321767"/>
            <a:ext cx="2753355" cy="2429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8380158" y="3719992"/>
            <a:ext cx="28664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1.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Maximum revisit time (global aggregation)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baseline scenario for fire monitoring/detection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8526031" y="6218045"/>
            <a:ext cx="22300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2.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Maximum revisit time in 2029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baseline scenario for fire monitoring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488" y="4083022"/>
            <a:ext cx="3543721" cy="21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137197" y="143483"/>
            <a:ext cx="946908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 – Findings (2)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1"/>
          <p:cNvSpPr txBox="1"/>
          <p:nvPr>
            <p:ph idx="1" type="body"/>
          </p:nvPr>
        </p:nvSpPr>
        <p:spPr>
          <a:xfrm>
            <a:off x="266911" y="1263845"/>
            <a:ext cx="7196389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600"/>
              <a:t>‘Demand’ side analysis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1600"/>
              <a:t>who is using active fire products for </a:t>
            </a:r>
            <a:r>
              <a:rPr b="1" lang="en-US" sz="1600"/>
              <a:t>fire management</a:t>
            </a:r>
            <a:r>
              <a:rPr lang="en-US" sz="1600"/>
              <a:t>? 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1600"/>
              <a:t>Mixed methods analysis: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600"/>
              <a:t>Global wildfire management user survey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600"/>
              <a:t>Active fire web platform user traffic analysis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600"/>
              <a:t>Bibliometric analysis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None/>
            </a:pPr>
            <a:r>
              <a:t/>
            </a:r>
            <a:endParaRPr b="1" sz="16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600"/>
              <a:t>Primary findings: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600"/>
              <a:t>Recent increase </a:t>
            </a:r>
            <a:r>
              <a:rPr lang="en-US" sz="1600"/>
              <a:t>in active fire EO </a:t>
            </a:r>
            <a:r>
              <a:rPr b="1" lang="en-US" sz="1600"/>
              <a:t>usage</a:t>
            </a:r>
            <a:r>
              <a:rPr lang="en-US" sz="1600"/>
              <a:t> for </a:t>
            </a:r>
            <a:r>
              <a:rPr b="1" lang="en-US" sz="1600"/>
              <a:t>wildfire management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Wildfire managers have a </a:t>
            </a:r>
            <a:r>
              <a:rPr b="1" lang="en-US" sz="1600"/>
              <a:t>high degree of trust </a:t>
            </a:r>
            <a:r>
              <a:rPr lang="en-US" sz="1600"/>
              <a:t>in this data (McFayden et al., 2024)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600"/>
              <a:t>Diverse use cases </a:t>
            </a:r>
            <a:r>
              <a:rPr lang="en-US" sz="1600"/>
              <a:t>for active fire data exist globally (Hope et al., 2024)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600"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000"/>
          </a:p>
        </p:txBody>
      </p:sp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 b="0" l="0" r="0" t="51095"/>
          <a:stretch/>
        </p:blipFill>
        <p:spPr>
          <a:xfrm>
            <a:off x="8994255" y="1430572"/>
            <a:ext cx="2879531" cy="155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1"/>
          <p:cNvGrpSpPr/>
          <p:nvPr/>
        </p:nvGrpSpPr>
        <p:grpSpPr>
          <a:xfrm>
            <a:off x="6747183" y="1551939"/>
            <a:ext cx="2079443" cy="1830434"/>
            <a:chOff x="8965062" y="1261739"/>
            <a:chExt cx="2911898" cy="2285685"/>
          </a:xfrm>
        </p:grpSpPr>
        <p:pic>
          <p:nvPicPr>
            <p:cNvPr id="167" name="Google Shape;167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65062" y="1261739"/>
              <a:ext cx="2911898" cy="2285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1"/>
            <p:cNvSpPr txBox="1"/>
            <p:nvPr/>
          </p:nvSpPr>
          <p:spPr>
            <a:xfrm>
              <a:off x="9382191" y="1279009"/>
              <a:ext cx="1877000" cy="730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Figure 1. 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Number of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publications per year, active fire EO (Crowley et al., in prep.)</a:t>
              </a:r>
              <a:endParaRPr b="0"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9" name="Google Shape;169;p11"/>
          <p:cNvGrpSpPr/>
          <p:nvPr/>
        </p:nvGrpSpPr>
        <p:grpSpPr>
          <a:xfrm>
            <a:off x="7679056" y="3736624"/>
            <a:ext cx="3879692" cy="2007803"/>
            <a:chOff x="8159420" y="3873836"/>
            <a:chExt cx="3879692" cy="2007803"/>
          </a:xfrm>
        </p:grpSpPr>
        <p:sp>
          <p:nvSpPr>
            <p:cNvPr id="170" name="Google Shape;170;p11"/>
            <p:cNvSpPr txBox="1"/>
            <p:nvPr/>
          </p:nvSpPr>
          <p:spPr>
            <a:xfrm>
              <a:off x="8353779" y="5666195"/>
              <a:ext cx="3638746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Figure 3. 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Global end user survey outcomes (M</a:t>
              </a:r>
              <a:r>
                <a:rPr b="0" baseline="3000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</a:t>
              </a:r>
              <a:r>
                <a:rPr b="0" i="0" lang="en-US" sz="8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Fayden et al., 2024)</a:t>
              </a:r>
              <a:endParaRPr b="0" i="0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71" name="Google Shape;171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59420" y="3890592"/>
              <a:ext cx="2013732" cy="1554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73152" y="3873836"/>
              <a:ext cx="1865960" cy="172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" name="Google Shape;173;p11"/>
          <p:cNvSpPr txBox="1"/>
          <p:nvPr/>
        </p:nvSpPr>
        <p:spPr>
          <a:xfrm>
            <a:off x="8994255" y="3023870"/>
            <a:ext cx="30522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Figure 2. </a:t>
            </a:r>
            <a:r>
              <a:rPr b="0" i="0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total weekly use counts vs. # fires. Outliers with strong or weak relationships are bolded (Hope et al., 2024)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1"/>
          <p:cNvSpPr txBox="1"/>
          <p:nvPr/>
        </p:nvSpPr>
        <p:spPr>
          <a:xfrm>
            <a:off x="7161874" y="6115434"/>
            <a:ext cx="50618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Hope et al., (2024) </a:t>
            </a:r>
            <a:r>
              <a:rPr b="0" i="0" lang="en-US" sz="9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https://doi.org/10.1080/17538947.2024.2420821</a:t>
            </a: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5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McFayden et al. (2024) </a:t>
            </a:r>
            <a:r>
              <a:rPr b="0" i="0" lang="en-US" sz="9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https://ostrnrcan-dostrncan.canada.ca/handle/1845/275072</a:t>
            </a:r>
            <a:r>
              <a:rPr b="0" i="0" lang="en-US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/>
        </p:nvSpPr>
        <p:spPr>
          <a:xfrm>
            <a:off x="137197" y="143483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WGD Wildfire Pilot – Summary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2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2"/>
          <p:cNvSpPr txBox="1"/>
          <p:nvPr>
            <p:ph idx="1" type="body"/>
          </p:nvPr>
        </p:nvSpPr>
        <p:spPr>
          <a:xfrm>
            <a:off x="722669" y="1117626"/>
            <a:ext cx="107466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High and increasing use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of EO active fire systems in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operational wildfire management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Not guaranteed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that global coverage over the next decade from civil space agency missions will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continue at the level we are accustomed to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terms of data accessibility, transparency, and appropriate calibration and validation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Coverage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reliability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might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get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worse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during some time periods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may lead to the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loss of important intelligence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for wildfire management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implications for end user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uptake and trust 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Better global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coordination, access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interoperability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of data from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existing and future missions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could help alleviate these issues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"/>
          <p:cNvSpPr txBox="1"/>
          <p:nvPr/>
        </p:nvSpPr>
        <p:spPr>
          <a:xfrm>
            <a:off x="137197" y="143483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Need for Global Coordination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13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13"/>
          <p:cNvSpPr txBox="1"/>
          <p:nvPr>
            <p:ph idx="1" type="body"/>
          </p:nvPr>
        </p:nvSpPr>
        <p:spPr>
          <a:xfrm>
            <a:off x="481369" y="1117626"/>
            <a:ext cx="112292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At the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G7 Leaders Meeting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June 2025, the Prime Minister of Canada announced the signing of the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Kananaskis Wildfire Charter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The WildFireSat Mission was expanded from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Canadian -&gt; Global scope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G7 announcement also included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mandate to support international working groups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to improve co-ordination on the use of satellite data for wildfire management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Canada will provide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long term funding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support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for this initiative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Canadian government agencies have a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vested interest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preserving &amp; expanding public access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to wildfire data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Some value-added WildFireSat products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depend upon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active fire data from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other satellite missions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 WildFireSat Mission operating principal is to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foster stakeholder usage &amp; scientific transparency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of active fire products</a:t>
            </a:r>
            <a:endParaRPr b="1" sz="1800">
              <a:highlight>
                <a:srgbClr val="FF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/>
          <p:nvPr/>
        </p:nvSpPr>
        <p:spPr>
          <a:xfrm>
            <a:off x="137197" y="143483"/>
            <a:ext cx="946908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Global Coordination – Two Aspects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14"/>
          <p:cNvSpPr/>
          <p:nvPr/>
        </p:nvSpPr>
        <p:spPr>
          <a:xfrm>
            <a:off x="551888" y="1305098"/>
            <a:ext cx="4754864" cy="474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a Science Working Group (SWG)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GOFC-GOLD Fire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i) funding annual GOFC-GOLD fire meetings that are currently funded by the European Commission GWIS project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ii) fund expanded activities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5572897" y="1305098"/>
            <a:ext cx="6215496" cy="4739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GOFC-GOLD Fire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Co-chairs: David Roy (MSU, USA), Martin Wooster (KCL, UK), Fernando Sedano (EU JRC, Italy) 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Unpaid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voluntary network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annual international meetings 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Focus:</a:t>
            </a:r>
            <a:endParaRPr/>
          </a:p>
          <a:p>
            <a:pPr indent="-285750" lvl="6" marL="8032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 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refine/articulate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wildfire observation requirements </a:t>
            </a:r>
            <a:endParaRPr/>
          </a:p>
          <a:p>
            <a:pPr indent="-285750" lvl="2" marL="8032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help </a:t>
            </a:r>
            <a:r>
              <a:rPr b="1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make the best possible use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fire products from existing and future satellite observing systems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Supports:</a:t>
            </a:r>
            <a:endParaRPr/>
          </a:p>
          <a:p>
            <a:pPr indent="-285750" lvl="0" marL="8032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wildfire management</a:t>
            </a:r>
            <a:endParaRPr/>
          </a:p>
          <a:p>
            <a:pPr indent="-285750" lvl="0" marL="8032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policy decision-making</a:t>
            </a:r>
            <a:endParaRPr/>
          </a:p>
          <a:p>
            <a:pPr indent="-285750" lvl="0" marL="8032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global change research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/>
          <p:nvPr/>
        </p:nvSpPr>
        <p:spPr>
          <a:xfrm>
            <a:off x="6500091" y="1350818"/>
            <a:ext cx="4754864" cy="474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Establish a new international wildfire EO Coordination Working Group (CWG)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Aim: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ensure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coordination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between the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various EO data producers </a:t>
            </a: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generate (or could generate) wildfire products and the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science &amp; applications community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 members: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1 ) Space agencies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2) Commercial &amp; philanthropic satellite fire data providers</a:t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3) Science Working Group (GOFC-GOLD Fire) representatives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137197" y="143483"/>
            <a:ext cx="946908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Global Coordination – Two Aspects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15"/>
          <p:cNvSpPr/>
          <p:nvPr/>
        </p:nvSpPr>
        <p:spPr>
          <a:xfrm>
            <a:off x="551888" y="1305098"/>
            <a:ext cx="4754864" cy="4749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a Science Working Group (SWG)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GOFC-GOLD Fire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i) funding annual GOFC-GOLD fire meetings that are currently funded by the European Commission GWIS project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ii) fund expanded activities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Proposed Structure</a:t>
            </a:r>
            <a:endParaRPr/>
          </a:p>
        </p:txBody>
      </p:sp>
      <p:grpSp>
        <p:nvGrpSpPr>
          <p:cNvPr id="208" name="Google Shape;208;p16"/>
          <p:cNvGrpSpPr/>
          <p:nvPr/>
        </p:nvGrpSpPr>
        <p:grpSpPr>
          <a:xfrm>
            <a:off x="2314111" y="1179883"/>
            <a:ext cx="7563777" cy="5018083"/>
            <a:chOff x="2642038" y="1783778"/>
            <a:chExt cx="6319343" cy="4013200"/>
          </a:xfrm>
        </p:grpSpPr>
        <p:grpSp>
          <p:nvGrpSpPr>
            <p:cNvPr id="209" name="Google Shape;209;p16"/>
            <p:cNvGrpSpPr/>
            <p:nvPr/>
          </p:nvGrpSpPr>
          <p:grpSpPr>
            <a:xfrm>
              <a:off x="6171597" y="1827651"/>
              <a:ext cx="2789784" cy="2882900"/>
              <a:chOff x="1803400" y="2222500"/>
              <a:chExt cx="2789784" cy="2882900"/>
            </a:xfrm>
          </p:grpSpPr>
          <p:sp>
            <p:nvSpPr>
              <p:cNvPr id="210" name="Google Shape;210;p16"/>
              <p:cNvSpPr/>
              <p:nvPr/>
            </p:nvSpPr>
            <p:spPr>
              <a:xfrm>
                <a:off x="1803400" y="2222500"/>
                <a:ext cx="2789784" cy="28829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1" name="Google Shape;211;p16"/>
              <p:cNvSpPr txBox="1"/>
              <p:nvPr/>
            </p:nvSpPr>
            <p:spPr>
              <a:xfrm>
                <a:off x="1991792" y="2389375"/>
                <a:ext cx="2600392" cy="5466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6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Science Working Group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6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(GOFC GOLD FIRE)</a:t>
                </a:r>
                <a:endParaRPr b="1" i="1" sz="1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2" name="Google Shape;212;p16"/>
              <p:cNvSpPr/>
              <p:nvPr/>
            </p:nvSpPr>
            <p:spPr>
              <a:xfrm>
                <a:off x="1991792" y="3003685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SWG Chairs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3" name="Google Shape;213;p16"/>
              <p:cNvSpPr/>
              <p:nvPr/>
            </p:nvSpPr>
            <p:spPr>
              <a:xfrm>
                <a:off x="3198292" y="3003685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International GOFC GOLD Fire Membership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14" name="Google Shape;214;p16"/>
            <p:cNvGrpSpPr/>
            <p:nvPr/>
          </p:nvGrpSpPr>
          <p:grpSpPr>
            <a:xfrm>
              <a:off x="2642038" y="1783778"/>
              <a:ext cx="2789784" cy="4013200"/>
              <a:chOff x="2565400" y="2171700"/>
              <a:chExt cx="2789784" cy="4013200"/>
            </a:xfrm>
          </p:grpSpPr>
          <p:sp>
            <p:nvSpPr>
              <p:cNvPr id="215" name="Google Shape;215;p16"/>
              <p:cNvSpPr/>
              <p:nvPr/>
            </p:nvSpPr>
            <p:spPr>
              <a:xfrm>
                <a:off x="2565400" y="2171700"/>
                <a:ext cx="2789784" cy="40132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6" name="Google Shape;216;p16"/>
              <p:cNvSpPr txBox="1"/>
              <p:nvPr/>
            </p:nvSpPr>
            <p:spPr>
              <a:xfrm>
                <a:off x="2752961" y="2276866"/>
                <a:ext cx="2512356" cy="5466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6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Coordination Working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6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Group</a:t>
                </a:r>
                <a:endParaRPr b="1" i="0" sz="16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2768600" y="3988410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Relevant CEOS Agency Reps.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4061892" y="3975634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SWG Rep.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4061892" y="2926680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CWG Secretariat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0" name="Google Shape;220;p16"/>
              <p:cNvSpPr/>
              <p:nvPr/>
            </p:nvSpPr>
            <p:spPr>
              <a:xfrm>
                <a:off x="2753792" y="5024588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Commercial &amp; NGO Reps.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>
                <a:off x="2785542" y="2905668"/>
                <a:ext cx="1117600" cy="914400"/>
              </a:xfrm>
              <a:prstGeom prst="rect">
                <a:avLst/>
              </a:prstGeom>
              <a:noFill/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CWG Chair</a:t>
                </a:r>
                <a:endParaRPr b="0" i="0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222" name="Google Shape;222;p16"/>
            <p:cNvCxnSpPr>
              <a:stCxn id="219" idx="3"/>
            </p:cNvCxnSpPr>
            <p:nvPr/>
          </p:nvCxnSpPr>
          <p:spPr>
            <a:xfrm>
              <a:off x="5256130" y="2995958"/>
              <a:ext cx="1104000" cy="1136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cxnSp>
          <p:nvCxnSpPr>
            <p:cNvPr id="223" name="Google Shape;223;p16"/>
            <p:cNvCxnSpPr>
              <a:stCxn id="212" idx="1"/>
              <a:endCxn id="218" idx="3"/>
            </p:cNvCxnSpPr>
            <p:nvPr/>
          </p:nvCxnSpPr>
          <p:spPr>
            <a:xfrm flipH="1">
              <a:off x="5255989" y="3066036"/>
              <a:ext cx="1104000" cy="9789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dash"/>
              <a:round/>
              <a:headEnd len="sm" w="sm" type="none"/>
              <a:tailEnd len="med" w="med" type="triangle"/>
            </a:ln>
          </p:spPr>
        </p:cxnSp>
        <p:sp>
          <p:nvSpPr>
            <p:cNvPr id="224" name="Google Shape;224;p16"/>
            <p:cNvSpPr/>
            <p:nvPr/>
          </p:nvSpPr>
          <p:spPr>
            <a:xfrm>
              <a:off x="6359989" y="3681193"/>
              <a:ext cx="1117600" cy="914400"/>
            </a:xfrm>
            <a:prstGeom prst="rect">
              <a:avLst/>
            </a:prstGeom>
            <a:noFill/>
            <a:ln cap="flat" cmpd="sng" w="25400">
              <a:solidFill>
                <a:srgbClr val="151C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SWG Secretariat</a:t>
              </a:r>
              <a:endPara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Coordination WG Objectives</a:t>
            </a:r>
            <a:endParaRPr/>
          </a:p>
        </p:txBody>
      </p:sp>
      <p:sp>
        <p:nvSpPr>
          <p:cNvPr id="230" name="Google Shape;230;p17"/>
          <p:cNvSpPr txBox="1"/>
          <p:nvPr>
            <p:ph idx="1" type="body"/>
          </p:nvPr>
        </p:nvSpPr>
        <p:spPr>
          <a:xfrm>
            <a:off x="524008" y="1161817"/>
            <a:ext cx="1154607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1351"/>
              <a:buNone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1351"/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A venue to help </a:t>
            </a: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coordinate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 public and non-public, current and planned, wildfire EO missions and </a:t>
            </a: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provide documented feedback 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with input from the Science Working Group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9189"/>
              <a:buFont typeface="Montserrat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51351"/>
              <a:buNone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Some potential objectives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Discuss the future of the existing implicit constellation of fire monitoring satellites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Document the case for sustained, refined &amp; improved fire EO products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Support interoperability of fire EO products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Support the development of harmonised user &amp; mission requirements for wildfire monitoring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Support the development of a fire EO product endorsement/accreditation process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68168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Act as a forum where fire EO data producers and users can communicate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9189"/>
              <a:buFont typeface="Montserrat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9189"/>
              <a:buFont typeface="Montserrat"/>
              <a:buNone/>
            </a:pPr>
            <a:r>
              <a:t/>
            </a:r>
            <a:endParaRPr sz="1600">
              <a:highlight>
                <a:srgbClr val="00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89189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9189"/>
              <a:buFont typeface="Montserrat"/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/>
        </p:nvSpPr>
        <p:spPr>
          <a:xfrm>
            <a:off x="137197" y="143483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9266546" y="36733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8"/>
          <p:cNvSpPr txBox="1"/>
          <p:nvPr>
            <p:ph idx="1" type="body"/>
          </p:nvPr>
        </p:nvSpPr>
        <p:spPr>
          <a:xfrm>
            <a:off x="492838" y="1317681"/>
            <a:ext cx="11229262" cy="5111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DISCUSSION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Should the global wildfire EO Coordination Working Group live under CEOS? 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What form should it take?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Virtual Constellation? Initiative? something else?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CEOS - Coordination Group for Meteorological Satellites (CGMS) Joint Task Force?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i="1" lang="en-US" sz="1800">
                <a:latin typeface="Montserrat"/>
                <a:ea typeface="Montserrat"/>
                <a:cs typeface="Montserrat"/>
                <a:sym typeface="Montserrat"/>
              </a:rPr>
              <a:t>formation would follow appropriate approach set out in CEOS process papers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2"/>
          <p:cNvPicPr preferRelativeResize="0"/>
          <p:nvPr/>
        </p:nvPicPr>
        <p:blipFill rotWithShape="1">
          <a:blip r:embed="rId3">
            <a:alphaModFix amt="50000"/>
          </a:blip>
          <a:srcRect b="4624" l="0" r="0" t="15161"/>
          <a:stretch/>
        </p:blipFill>
        <p:spPr>
          <a:xfrm>
            <a:off x="5287" y="1040903"/>
            <a:ext cx="12181426" cy="55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/>
          <p:nvPr/>
        </p:nvSpPr>
        <p:spPr>
          <a:xfrm>
            <a:off x="324232" y="1546301"/>
            <a:ext cx="6076567" cy="4706579"/>
          </a:xfrm>
          <a:prstGeom prst="roundRect">
            <a:avLst>
              <a:gd fmla="val 16667" name="adj"/>
            </a:avLst>
          </a:prstGeom>
          <a:solidFill>
            <a:srgbClr val="FFFFFF">
              <a:alpha val="69803"/>
            </a:srgbClr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>
            <p:ph idx="1" type="body"/>
          </p:nvPr>
        </p:nvSpPr>
        <p:spPr>
          <a:xfrm>
            <a:off x="466584" y="1597677"/>
            <a:ext cx="6011334" cy="4534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Canada’s proposal to CEOS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Context to problem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400"/>
              <a:t>Global wildfire: challenges &amp; EO active fire monitoring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400"/>
              <a:t>Canada’s WildFireSat Mission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400"/>
              <a:t>CEOS Working Group Disasters - Wildfire Pilot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Preliminary vision for coordination of global fire EO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Discussion</a:t>
            </a:r>
            <a:endParaRPr sz="1800">
              <a:highlight>
                <a:srgbClr val="FFFF00"/>
              </a:highlight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Potential EO fire product endorsement process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400"/>
              <a:t>D. Roy, MSU &amp; GOFC GOLD Fire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Discussion</a:t>
            </a: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879454" y="4128415"/>
            <a:ext cx="5047867" cy="2259686"/>
          </a:xfrm>
          <a:prstGeom prst="roundRect">
            <a:avLst>
              <a:gd fmla="val 16667" name="adj"/>
            </a:avLst>
          </a:prstGeom>
          <a:solidFill>
            <a:srgbClr val="FFFFFF">
              <a:alpha val="69803"/>
            </a:srgbClr>
          </a:solidFill>
          <a:ln cap="flat" cmpd="sng" w="254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7061200" y="4128415"/>
            <a:ext cx="4806568" cy="2124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Contributors: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NRCan: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C. M</a:t>
            </a:r>
            <a:r>
              <a:rPr b="0" baseline="3000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Fayden, M. Crowley, E. Hope, A. Magistrale, L. MacPherson, J. Dobbin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CSA: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D. Dufour, L. Philpott, M. Patel, F. Fournier 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D. Morton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ANU: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M. Yebra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Past Contributors: </a:t>
            </a:r>
            <a:endParaRPr/>
          </a:p>
          <a:p>
            <a:pPr indent="0" lvl="0" marL="50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H. van Mierlo (CSA), P. Moore (FAO)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Proposal to CEOS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3"/>
          <p:cNvSpPr txBox="1"/>
          <p:nvPr>
            <p:ph idx="1" type="body"/>
          </p:nvPr>
        </p:nvSpPr>
        <p:spPr>
          <a:xfrm>
            <a:off x="348300" y="1288369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24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2400"/>
              <a:t>Aim: </a:t>
            </a:r>
            <a:r>
              <a:rPr lang="en-US" sz="2400"/>
              <a:t>to establish a group to better coordinate global EO-based wildfire monitoring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Proposed members: 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600"/>
              <a:t>space agencies, 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600"/>
              <a:t>scientific product developers, 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600"/>
              <a:t>commercial/philanthropic wildfire satellite EO data providers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2400"/>
              <a:t>An opportunity for CEOS? We want your feedback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Global Fire Challenges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4"/>
          <p:cNvSpPr txBox="1"/>
          <p:nvPr>
            <p:ph idx="1" type="body"/>
          </p:nvPr>
        </p:nvSpPr>
        <p:spPr>
          <a:xfrm>
            <a:off x="80090" y="1251833"/>
            <a:ext cx="5533809" cy="4957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Wildfire is an important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natural disturbance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agent, but poses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management challenges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Management challenges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exacerbated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 by: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climate change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: longer fire seasons, more extreme weather conditions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Land use change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: increasing wildland urban interface,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Human behaviour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: influences ignitions and suppression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EO based monitoring is important for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pre-during-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-US" sz="1800">
                <a:latin typeface="Montserrat"/>
                <a:ea typeface="Montserrat"/>
                <a:cs typeface="Montserrat"/>
                <a:sym typeface="Montserrat"/>
              </a:rPr>
              <a:t>post-fire phases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6096000" y="3334493"/>
            <a:ext cx="507775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Trend in extreme fire weather conditions in recent decades (1980s-2010s)  Bowman et al., (2020)</a:t>
            </a:r>
            <a:endParaRPr b="0" i="1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3899" y="4159433"/>
            <a:ext cx="3578461" cy="166507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5828373" y="5875033"/>
            <a:ext cx="35041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Area share (%) of the Wildland-Urban Interface, 2020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Schug et al (2023) </a:t>
            </a:r>
            <a:r>
              <a:rPr b="0" i="1" lang="en-US" sz="8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https://doi.org/10.1038/s41586-023-06320-0</a:t>
            </a: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b="0" i="1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4" name="Google Shape;94;p4"/>
          <p:cNvGrpSpPr/>
          <p:nvPr/>
        </p:nvGrpSpPr>
        <p:grpSpPr>
          <a:xfrm>
            <a:off x="9332535" y="3909171"/>
            <a:ext cx="2164943" cy="2299712"/>
            <a:chOff x="9562912" y="3790249"/>
            <a:chExt cx="2607240" cy="2705333"/>
          </a:xfrm>
        </p:grpSpPr>
        <p:pic>
          <p:nvPicPr>
            <p:cNvPr id="95" name="Google Shape;95;p4"/>
            <p:cNvPicPr preferRelativeResize="0"/>
            <p:nvPr/>
          </p:nvPicPr>
          <p:blipFill rotWithShape="1">
            <a:blip r:embed="rId5">
              <a:alphaModFix/>
            </a:blip>
            <a:srcRect b="0" l="0" r="0" t="11784"/>
            <a:stretch/>
          </p:blipFill>
          <p:spPr>
            <a:xfrm>
              <a:off x="9562912" y="3790249"/>
              <a:ext cx="2607240" cy="1467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aradise fires" id="96" name="Google Shape;96;p4"/>
            <p:cNvPicPr preferRelativeResize="0"/>
            <p:nvPr/>
          </p:nvPicPr>
          <p:blipFill rotWithShape="1">
            <a:blip r:embed="rId6">
              <a:alphaModFix/>
            </a:blip>
            <a:srcRect b="30862" l="0" r="30901" t="8014"/>
            <a:stretch/>
          </p:blipFill>
          <p:spPr>
            <a:xfrm>
              <a:off x="9562912" y="5198282"/>
              <a:ext cx="2607240" cy="129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63628" y="1033488"/>
            <a:ext cx="4824536" cy="23265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9332535" y="5107058"/>
            <a:ext cx="2008741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Paradise Fire, USA 2018 </a:t>
            </a:r>
            <a:r>
              <a:rPr b="0" i="1" lang="en-US" sz="7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(cnn.com)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Active Fire 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5"/>
          <p:cNvSpPr txBox="1"/>
          <p:nvPr>
            <p:ph idx="1" type="body"/>
          </p:nvPr>
        </p:nvSpPr>
        <p:spPr>
          <a:xfrm>
            <a:off x="96000" y="1077369"/>
            <a:ext cx="7176471" cy="550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400"/>
              <a:t>Short (2.2µm) to mid-wave (3.7µm) IR Earth observation widely used for </a:t>
            </a:r>
            <a:r>
              <a:rPr b="1" lang="en-US" sz="1400"/>
              <a:t>active fire detection </a:t>
            </a:r>
            <a:r>
              <a:rPr lang="en-US" sz="1400"/>
              <a:t>at time of satellite observation</a:t>
            </a:r>
            <a:endParaRPr b="1" sz="1400"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7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400"/>
              <a:t>Active fire detection is used for: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400"/>
              <a:t>science</a:t>
            </a:r>
            <a:r>
              <a:rPr lang="en-US" sz="1400"/>
              <a:t>: human-ecological-climate research questions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400"/>
              <a:t>applications: </a:t>
            </a:r>
            <a:r>
              <a:rPr lang="en-US" sz="1400"/>
              <a:t>operational wildfire management </a:t>
            </a:r>
            <a:endParaRPr/>
          </a:p>
          <a:p>
            <a:pPr indent="0" lvl="1" marL="533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7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400"/>
              <a:t>Pioneered with </a:t>
            </a:r>
            <a:r>
              <a:rPr b="1" lang="en-US" sz="1400"/>
              <a:t>NOAA AVHRR </a:t>
            </a:r>
            <a:r>
              <a:rPr lang="en-US" sz="1400"/>
              <a:t>in 1980s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7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400"/>
              <a:t>NASA </a:t>
            </a:r>
            <a:r>
              <a:rPr b="1" lang="en-US" sz="1400"/>
              <a:t>MODIS Terra </a:t>
            </a:r>
            <a:r>
              <a:rPr lang="en-US" sz="1400"/>
              <a:t>&amp; </a:t>
            </a:r>
            <a:r>
              <a:rPr b="1" lang="en-US" sz="1400"/>
              <a:t>Aqua: </a:t>
            </a:r>
            <a:r>
              <a:rPr lang="en-US" sz="1400"/>
              <a:t>first global coverage polar orbiting satellites with </a:t>
            </a:r>
            <a:r>
              <a:rPr b="1" lang="en-US" sz="1400"/>
              <a:t>dedicated active fire detection capability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400"/>
              <a:t>25 years of active fire products </a:t>
            </a:r>
            <a:endParaRPr sz="900"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7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400"/>
              <a:t>Current generation of LEO satellites with dedicated active fire products: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400"/>
              <a:t>EUMETSAT</a:t>
            </a:r>
            <a:r>
              <a:rPr lang="en-US" sz="1400"/>
              <a:t> (near real time) and </a:t>
            </a:r>
            <a:r>
              <a:rPr b="1" lang="en-US" sz="1400"/>
              <a:t>ESA</a:t>
            </a:r>
            <a:r>
              <a:rPr lang="en-US" sz="1400"/>
              <a:t> (non-time critical) </a:t>
            </a:r>
            <a:r>
              <a:rPr b="1" lang="en-US" sz="1400"/>
              <a:t>Sentinel-3 SLSTR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b="1" lang="en-US" sz="1400"/>
              <a:t>NOAA JPSS VIIRS 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8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00"/>
          </a:p>
        </p:txBody>
      </p:sp>
      <p:sp>
        <p:nvSpPr>
          <p:cNvPr id="107" name="Google Shape;107;p5"/>
          <p:cNvSpPr/>
          <p:nvPr/>
        </p:nvSpPr>
        <p:spPr>
          <a:xfrm>
            <a:off x="7171116" y="5085540"/>
            <a:ext cx="478396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wildfire activity detected using satellite Earth Observation on 2025/10/27. Data from NASA FIRMS</a:t>
            </a:r>
            <a:endParaRPr/>
          </a:p>
        </p:txBody>
      </p:sp>
      <p:pic>
        <p:nvPicPr>
          <p:cNvPr descr="A map of the world&#10;&#10;AI-generated content may be incorrect."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12034" r="3921" t="0"/>
          <a:stretch/>
        </p:blipFill>
        <p:spPr>
          <a:xfrm>
            <a:off x="7171116" y="2158153"/>
            <a:ext cx="4783967" cy="272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/>
        </p:nvSpPr>
        <p:spPr>
          <a:xfrm>
            <a:off x="94020" y="103248"/>
            <a:ext cx="946908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 – Active Fire 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6"/>
          <p:cNvSpPr txBox="1"/>
          <p:nvPr>
            <p:ph idx="1" type="body"/>
          </p:nvPr>
        </p:nvSpPr>
        <p:spPr>
          <a:xfrm>
            <a:off x="236916" y="1352792"/>
            <a:ext cx="6555368" cy="4728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600"/>
              <a:t>Challenges &amp; opportunities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MODIS Terra &amp; Aqua - </a:t>
            </a:r>
            <a:r>
              <a:rPr b="1" lang="en-US" sz="1600"/>
              <a:t>end-of-life 2026, </a:t>
            </a:r>
            <a:r>
              <a:rPr lang="en-US" sz="1600"/>
              <a:t>with</a:t>
            </a:r>
            <a:r>
              <a:rPr b="1" lang="en-US" sz="1600"/>
              <a:t> no direct replacement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/>
              <a:t>many users use MODIS data as if it were an operational mission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New opportunities from </a:t>
            </a:r>
            <a:r>
              <a:rPr b="1" lang="en-US" sz="1600"/>
              <a:t>commercial and philanthropic wildfire satellite EO data</a:t>
            </a:r>
            <a:r>
              <a:rPr lang="en-US" sz="1600"/>
              <a:t> </a:t>
            </a:r>
            <a:r>
              <a:rPr b="1" lang="en-US" sz="1600"/>
              <a:t>providers</a:t>
            </a:r>
            <a:r>
              <a:rPr lang="en-US" sz="1600"/>
              <a:t> – but how do we navigate this?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Overall: </a:t>
            </a:r>
            <a:r>
              <a:rPr b="1" lang="en-US" sz="1600"/>
              <a:t>unclear future capability &amp; continuity </a:t>
            </a:r>
            <a:r>
              <a:rPr lang="en-US" sz="1600"/>
              <a:t>to meet global science &amp; application needs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9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50"/>
          </a:p>
        </p:txBody>
      </p:sp>
      <p:sp>
        <p:nvSpPr>
          <p:cNvPr id="116" name="Google Shape;116;p6"/>
          <p:cNvSpPr/>
          <p:nvPr/>
        </p:nvSpPr>
        <p:spPr>
          <a:xfrm>
            <a:off x="7171116" y="5085540"/>
            <a:ext cx="478396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wildfire activity detected using satellite Earth Observation on 2025/10/27. Data from NASA FIRMS</a:t>
            </a:r>
            <a:endParaRPr/>
          </a:p>
        </p:txBody>
      </p:sp>
      <p:pic>
        <p:nvPicPr>
          <p:cNvPr descr="A map of the world&#10;&#10;AI-generated content may be incorrect."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12034" r="3921" t="0"/>
          <a:stretch/>
        </p:blipFill>
        <p:spPr>
          <a:xfrm>
            <a:off x="7171116" y="2158153"/>
            <a:ext cx="4783967" cy="272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7"/>
          <p:cNvSpPr txBox="1"/>
          <p:nvPr>
            <p:ph idx="1" type="body"/>
          </p:nvPr>
        </p:nvSpPr>
        <p:spPr>
          <a:xfrm>
            <a:off x="584004" y="1310809"/>
            <a:ext cx="5632068" cy="51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800"/>
              <a:t>Canada has been working on a </a:t>
            </a:r>
            <a:r>
              <a:rPr b="1" lang="en-US" sz="1800"/>
              <a:t>dedicated active fire monitoring mission </a:t>
            </a:r>
            <a:r>
              <a:rPr lang="en-US" sz="1800"/>
              <a:t>for many years, building on international experience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1" lang="en-US" sz="1800"/>
              <a:t>WildFireSat</a:t>
            </a:r>
            <a:r>
              <a:rPr lang="en-US" sz="1800"/>
              <a:t> – a </a:t>
            </a:r>
            <a:r>
              <a:rPr b="1" lang="en-US" sz="1800"/>
              <a:t>purpose</a:t>
            </a:r>
            <a:r>
              <a:rPr lang="en-US" sz="1800"/>
              <a:t> </a:t>
            </a:r>
            <a:r>
              <a:rPr b="1" lang="en-US" sz="1800"/>
              <a:t>built</a:t>
            </a:r>
            <a:r>
              <a:rPr lang="en-US" sz="1800"/>
              <a:t>, </a:t>
            </a:r>
            <a:r>
              <a:rPr b="1" lang="en-US" sz="1800"/>
              <a:t>government</a:t>
            </a:r>
            <a:r>
              <a:rPr lang="en-US" sz="1800"/>
              <a:t> </a:t>
            </a:r>
            <a:r>
              <a:rPr b="1" lang="en-US" sz="1800"/>
              <a:t>funded</a:t>
            </a:r>
            <a:r>
              <a:rPr lang="en-US" sz="1800"/>
              <a:t> wildfire monitoring mission will provide </a:t>
            </a:r>
            <a:r>
              <a:rPr b="1" lang="en-US" sz="1800"/>
              <a:t>free</a:t>
            </a:r>
            <a:r>
              <a:rPr lang="en-US" sz="1800"/>
              <a:t> and </a:t>
            </a:r>
            <a:r>
              <a:rPr b="1" lang="en-US" sz="1800"/>
              <a:t>open</a:t>
            </a:r>
            <a:r>
              <a:rPr lang="en-US" sz="1800"/>
              <a:t> global </a:t>
            </a:r>
            <a:r>
              <a:rPr b="1" lang="en-US" sz="1800"/>
              <a:t>active fire monitoring &amp; Level 1B data 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800"/>
              <a:t>launch date </a:t>
            </a:r>
            <a:r>
              <a:rPr b="1" lang="en-US" sz="1800"/>
              <a:t>~2029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1800"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165" y="1165707"/>
            <a:ext cx="3826761" cy="51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/>
          <p:nvPr>
            <p:ph type="title"/>
          </p:nvPr>
        </p:nvSpPr>
        <p:spPr>
          <a:xfrm>
            <a:off x="134485" y="135151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Context – WildFireSat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>
            <p:ph type="title"/>
          </p:nvPr>
        </p:nvSpPr>
        <p:spPr>
          <a:xfrm>
            <a:off x="150527" y="158571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Context – WildFireSat</a:t>
            </a:r>
            <a:endParaRPr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431" y="1391959"/>
            <a:ext cx="6310789" cy="4733091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132" name="Google Shape;132;p8"/>
          <p:cNvSpPr txBox="1"/>
          <p:nvPr>
            <p:ph idx="1" type="body"/>
          </p:nvPr>
        </p:nvSpPr>
        <p:spPr>
          <a:xfrm>
            <a:off x="30258" y="1262188"/>
            <a:ext cx="5448173" cy="4390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b="1" lang="en-US" sz="1600"/>
              <a:t>Wildfire managers </a:t>
            </a:r>
            <a:r>
              <a:rPr lang="en-US" sz="1600"/>
              <a:t>will be given unprecedented </a:t>
            </a:r>
            <a:r>
              <a:rPr b="1" lang="en-US" sz="1600"/>
              <a:t>strategic intelligence </a:t>
            </a:r>
            <a:r>
              <a:rPr lang="en-US" sz="1600"/>
              <a:t>on </a:t>
            </a:r>
            <a:r>
              <a:rPr b="1" lang="en-US" sz="1600"/>
              <a:t>all</a:t>
            </a:r>
            <a:r>
              <a:rPr lang="en-US" sz="1600"/>
              <a:t> </a:t>
            </a:r>
            <a:r>
              <a:rPr b="1" lang="en-US" sz="1600"/>
              <a:t>active wildfires</a:t>
            </a:r>
            <a:r>
              <a:rPr lang="en-US" sz="1600"/>
              <a:t>, </a:t>
            </a:r>
            <a:r>
              <a:rPr b="1" lang="en-US" sz="1600"/>
              <a:t>daily</a:t>
            </a:r>
            <a:r>
              <a:rPr lang="en-US" sz="1600"/>
              <a:t>, and in </a:t>
            </a:r>
            <a:r>
              <a:rPr b="1" lang="en-US" sz="1600"/>
              <a:t>near-real-time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b="1" lang="en-US" sz="1600"/>
              <a:t>Air quality, smoke</a:t>
            </a:r>
            <a:r>
              <a:rPr lang="en-US" sz="1600"/>
              <a:t>, and </a:t>
            </a:r>
            <a:r>
              <a:rPr b="1" lang="en-US" sz="1600"/>
              <a:t>carbon</a:t>
            </a:r>
            <a:r>
              <a:rPr lang="en-US" sz="1600"/>
              <a:t> emissions from wildfires will be able to be </a:t>
            </a:r>
            <a:r>
              <a:rPr b="1" lang="en-US" sz="1600"/>
              <a:t>better forecast </a:t>
            </a:r>
            <a:r>
              <a:rPr lang="en-US" sz="1600"/>
              <a:t>and </a:t>
            </a:r>
            <a:r>
              <a:rPr b="1" lang="en-US" sz="1600"/>
              <a:t>monitored in near-real-time</a:t>
            </a:r>
            <a:endParaRPr sz="16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16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-US" sz="1600"/>
              <a:t>Through (1) and (2) wildfire and emergency managers will have </a:t>
            </a:r>
            <a:r>
              <a:rPr b="1" lang="en-US" sz="1600"/>
              <a:t>improved information </a:t>
            </a:r>
            <a:r>
              <a:rPr lang="en-US" sz="1600"/>
              <a:t>to help </a:t>
            </a:r>
            <a:r>
              <a:rPr b="1" lang="en-US" sz="1600"/>
              <a:t>better manage the risks </a:t>
            </a:r>
            <a:r>
              <a:rPr lang="en-US" sz="1600"/>
              <a:t>associated with the </a:t>
            </a:r>
            <a:r>
              <a:rPr b="1" lang="en-US" sz="1600"/>
              <a:t>threat of wildfires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</p:txBody>
      </p:sp>
      <p:sp>
        <p:nvSpPr>
          <p:cNvPr id="133" name="Google Shape;133;p8"/>
          <p:cNvSpPr txBox="1"/>
          <p:nvPr/>
        </p:nvSpPr>
        <p:spPr>
          <a:xfrm>
            <a:off x="30258" y="5652655"/>
            <a:ext cx="54481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0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The WildFireSat Misson now </a:t>
            </a:r>
            <a:endParaRPr/>
          </a:p>
          <a:p>
            <a:pPr indent="0" lvl="0" marL="50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has a global scope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/>
        </p:nvSpPr>
        <p:spPr>
          <a:xfrm>
            <a:off x="9266546" y="3889269"/>
            <a:ext cx="2607240" cy="2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Wildland Urban Interface texaswildfirerisk.com</a:t>
            </a:r>
            <a:endParaRPr b="0" i="1" sz="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9"/>
          <p:cNvSpPr txBox="1"/>
          <p:nvPr>
            <p:ph idx="1" type="body"/>
          </p:nvPr>
        </p:nvSpPr>
        <p:spPr>
          <a:xfrm>
            <a:off x="226765" y="1281481"/>
            <a:ext cx="5099797" cy="5056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/>
              <a:t>Canada co-led the </a:t>
            </a:r>
            <a:r>
              <a:rPr b="1" lang="en-US" sz="1600"/>
              <a:t>CEOS WG Disasters (WGD) Wildfire Pilot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/>
              <a:t>Pilot co-leads: 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400"/>
              <a:t>Natural Resources Canada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400"/>
              <a:t>Canadian Space Agency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400"/>
              <a:t>USA’s National Aeronautics and Space Administration </a:t>
            </a:r>
            <a:endParaRPr/>
          </a:p>
          <a:p>
            <a:pPr indent="-355600" lvl="2" marL="1371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400"/>
              <a:t> UN Food and Agriculture Organization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/>
              <a:t>Initiated 2021, finished 2025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b="1" sz="1600"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Provided a comprehensive gap analysis of civil space agency missions for active fire earth observation</a:t>
            </a:r>
            <a:endParaRPr/>
          </a:p>
          <a:p>
            <a:pPr indent="0" lvl="1" marL="533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00"/>
          </a:p>
        </p:txBody>
      </p:sp>
      <p:grpSp>
        <p:nvGrpSpPr>
          <p:cNvPr id="140" name="Google Shape;140;p9"/>
          <p:cNvGrpSpPr/>
          <p:nvPr/>
        </p:nvGrpSpPr>
        <p:grpSpPr>
          <a:xfrm>
            <a:off x="5143500" y="2142979"/>
            <a:ext cx="6922651" cy="3268938"/>
            <a:chOff x="2548396" y="2997517"/>
            <a:chExt cx="7400674" cy="3557908"/>
          </a:xfrm>
        </p:grpSpPr>
        <p:sp>
          <p:nvSpPr>
            <p:cNvPr id="141" name="Google Shape;141;p9"/>
            <p:cNvSpPr/>
            <p:nvPr/>
          </p:nvSpPr>
          <p:spPr>
            <a:xfrm>
              <a:off x="2548396" y="2997517"/>
              <a:ext cx="3567808" cy="88948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‘Supply’ side analysis: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Gap analysis of existing &amp; future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active wildfire monitoring systems</a:t>
              </a: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589982" y="3061135"/>
              <a:ext cx="3359088" cy="889486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‘Demand’ side analysis: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is using active fire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products for management? </a:t>
              </a: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89237" y="5091197"/>
              <a:ext cx="3567808" cy="1464228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25400">
              <a:solidFill>
                <a:srgbClr val="7A9826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Recommendations</a:t>
              </a:r>
              <a:r>
                <a:rPr b="1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</a:t>
              </a:r>
              <a:endParaRPr/>
            </a:p>
            <a:p>
              <a:pPr indent="-285750" lvl="0" marL="2857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Define user requirement</a:t>
              </a: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 for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active fire missions </a:t>
              </a:r>
              <a:endPara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285750" lvl="0" marL="28575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can we better coordinate global active fire monitoring?</a:t>
              </a:r>
              <a:endParaRPr/>
            </a:p>
          </p:txBody>
        </p:sp>
        <p:cxnSp>
          <p:nvCxnSpPr>
            <p:cNvPr id="144" name="Google Shape;144;p9"/>
            <p:cNvCxnSpPr>
              <a:stCxn id="142" idx="2"/>
              <a:endCxn id="143" idx="0"/>
            </p:cNvCxnSpPr>
            <p:nvPr/>
          </p:nvCxnSpPr>
          <p:spPr>
            <a:xfrm rot="5400000">
              <a:off x="6651026" y="3472721"/>
              <a:ext cx="1140600" cy="2096400"/>
            </a:xfrm>
            <a:prstGeom prst="bentConnector3">
              <a:avLst>
                <a:gd fmla="val 143352" name="adj1"/>
              </a:avLst>
            </a:prstGeom>
            <a:noFill/>
            <a:ln cap="flat" cmpd="sng" w="57150">
              <a:solidFill>
                <a:srgbClr val="7A9826"/>
              </a:solidFill>
              <a:prstDash val="solid"/>
              <a:bevel/>
              <a:headEnd len="sm" w="sm" type="none"/>
              <a:tailEnd len="med" w="med" type="triangl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45" name="Google Shape;145;p9"/>
            <p:cNvCxnSpPr>
              <a:stCxn id="141" idx="2"/>
              <a:endCxn id="143" idx="0"/>
            </p:cNvCxnSpPr>
            <p:nvPr/>
          </p:nvCxnSpPr>
          <p:spPr>
            <a:xfrm flipH="1" rot="-5400000">
              <a:off x="4650600" y="3568703"/>
              <a:ext cx="1204200" cy="1840800"/>
            </a:xfrm>
            <a:prstGeom prst="bentConnector3">
              <a:avLst>
                <a:gd fmla="val 138186" name="adj1"/>
              </a:avLst>
            </a:prstGeom>
            <a:noFill/>
            <a:ln cap="flat" cmpd="sng" w="57150">
              <a:solidFill>
                <a:srgbClr val="7A9826"/>
              </a:solidFill>
              <a:prstDash val="solid"/>
              <a:bevel/>
              <a:headEnd len="sm" w="sm" type="none"/>
              <a:tailEnd len="med" w="med" type="triangl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46" name="Google Shape;146;p9"/>
          <p:cNvSpPr txBox="1"/>
          <p:nvPr>
            <p:ph type="title"/>
          </p:nvPr>
        </p:nvSpPr>
        <p:spPr>
          <a:xfrm>
            <a:off x="127741" y="221221"/>
            <a:ext cx="9386864" cy="516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/>
              <a:t>Context – CEOS WG Disasters Wildfire Pilot</a:t>
            </a:r>
            <a:endParaRPr sz="10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 Jong, Mark (he, him | il, lui)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ceos:3</vt:lpwstr>
  </property>
  <property fmtid="{D5CDD505-2E9C-101B-9397-08002B2CF9AE}" pid="3" name="ClassificationContentMarkingHeaderText">
    <vt:lpwstr>UNCLASSIFIED - NON CLASSIFIÉ</vt:lpwstr>
  </property>
</Properties>
</file>