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0" r:id="rId2"/>
    <p:sldId id="261" r:id="rId3"/>
    <p:sldId id="269" r:id="rId4"/>
    <p:sldId id="263" r:id="rId5"/>
    <p:sldId id="270" r:id="rId6"/>
    <p:sldId id="278" r:id="rId7"/>
    <p:sldId id="279" r:id="rId8"/>
    <p:sldId id="266" r:id="rId9"/>
    <p:sldId id="273" r:id="rId10"/>
    <p:sldId id="274" r:id="rId11"/>
    <p:sldId id="275" r:id="rId12"/>
    <p:sldId id="268" r:id="rId13"/>
    <p:sldId id="272" r:id="rId14"/>
    <p:sldId id="262" r:id="rId15"/>
    <p:sldId id="265" r:id="rId16"/>
    <p:sldId id="258" r:id="rId17"/>
    <p:sldId id="276" r:id="rId18"/>
    <p:sldId id="277" r:id="rId19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>
        <p:scale>
          <a:sx n="72" d="100"/>
          <a:sy n="72" d="100"/>
        </p:scale>
        <p:origin x="-111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78450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400" b="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SIT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Technical Workshop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|Caltech,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Pasadena, California,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USA| 11-12 </a:t>
            </a:r>
            <a:r>
              <a:rPr lang="de-DE" sz="1400" b="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September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2013</a:t>
            </a:r>
            <a:endParaRPr lang="de-DE" sz="1400" b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867819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SIT Technical Workshop</a:t>
            </a: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Pasadena, California, 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USA</a:t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Sept 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11-12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, 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&lt;CEOS Work Plan section reference&gt;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Ivan Petiteville, ESA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875927" y="666750"/>
            <a:ext cx="7024819" cy="1874838"/>
          </a:xfrm>
        </p:spPr>
        <p:txBody>
          <a:bodyPr/>
          <a:lstStyle/>
          <a:p>
            <a:r>
              <a:rPr lang="en-US" dirty="0" smtClean="0"/>
              <a:t>CEOS </a:t>
            </a:r>
            <a:r>
              <a:rPr lang="en-US" dirty="0"/>
              <a:t>Disaster Risk Management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325231" y="3244334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Disasters, and Disaster Risk Management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351722"/>
            <a:ext cx="9144000" cy="55062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813218" y="6248982"/>
            <a:ext cx="1639186" cy="3189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232452" y="101600"/>
            <a:ext cx="7852811" cy="738372"/>
          </a:xfrm>
        </p:spPr>
        <p:txBody>
          <a:bodyPr/>
          <a:lstStyle/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Detailed Example: </a:t>
            </a:r>
            <a:r>
              <a:rPr lang="en-GB" altLang="ja-JP" sz="2000" dirty="0" smtClean="0">
                <a:solidFill>
                  <a:srgbClr val="FFFF00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Floods Pilot </a:t>
            </a:r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– High Level Requirements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1030" name="Picture 6" descr="C:\Users\ipetitev\AppData\Local\Temp\SNAGHTML14b9d4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6" y="1671429"/>
            <a:ext cx="7096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petitev\AppData\Local\Temp\SNAGHTML14cafa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31" y="3857624"/>
            <a:ext cx="70675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811857">
            <a:off x="-13247" y="1181105"/>
            <a:ext cx="212975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GLOBAL (extract)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811857">
            <a:off x="-141699" y="3718865"/>
            <a:ext cx="237340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REGIONAL (extract)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" y="142875"/>
            <a:ext cx="7566991" cy="65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00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4" y="1158919"/>
            <a:ext cx="8736986" cy="40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7" y="1300634"/>
            <a:ext cx="692308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813218" y="6248982"/>
            <a:ext cx="1639186" cy="3189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338470" y="101600"/>
            <a:ext cx="7746793" cy="738372"/>
          </a:xfrm>
        </p:spPr>
        <p:txBody>
          <a:bodyPr/>
          <a:lstStyle/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Detailed Example: </a:t>
            </a:r>
            <a:r>
              <a:rPr lang="en-GB" altLang="ja-JP" sz="2000" dirty="0" smtClean="0">
                <a:solidFill>
                  <a:srgbClr val="FFFF00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Floods Pilot </a:t>
            </a:r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– Detailed EO Requirements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" y="3034748"/>
            <a:ext cx="9005820" cy="36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321638">
            <a:off x="1256387" y="3364933"/>
            <a:ext cx="485626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STILL UNDER CONSOLIDATION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u</a:t>
            </a:r>
            <a:r>
              <a:rPr lang="en-GB" sz="2400" b="1" dirty="0" smtClean="0">
                <a:solidFill>
                  <a:srgbClr val="FF0000"/>
                </a:solidFill>
              </a:rPr>
              <a:t>ntil  2014 Sprin</a:t>
            </a:r>
            <a:r>
              <a:rPr lang="en-GB" sz="2400" b="1" dirty="0">
                <a:solidFill>
                  <a:srgbClr val="FF0000"/>
                </a:solidFill>
              </a:rPr>
              <a:t>g</a:t>
            </a:r>
            <a:r>
              <a:rPr lang="en-GB" sz="2400" b="1" dirty="0" smtClean="0">
                <a:solidFill>
                  <a:srgbClr val="FF0000"/>
                </a:solidFill>
              </a:rPr>
              <a:t> SIT meeting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05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Seismic Risks Pilots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24144"/>
            <a:ext cx="9089728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Goal: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long-term goals as defined by users &amp; practitioners in the </a:t>
            </a:r>
            <a:r>
              <a:rPr lang="en-US" altLang="ja-JP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Santorini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Report on satellite EO and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geo-hazards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altLang="ja-JP" sz="2400" b="1" u="sng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Pilot Objectives: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Support the generation of globally self-consistent strain rate estimates and the mapping of active faults at the global scale by providing EO </a:t>
            </a:r>
            <a:r>
              <a:rPr lang="en-US" altLang="ja-JP" sz="2000" b="1" dirty="0" err="1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InSAR</a:t>
            </a: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and optical data and processing capacities to existing initiatives, such as the </a:t>
            </a:r>
            <a:r>
              <a:rPr lang="en-US" altLang="ja-JP" sz="2000" b="1" dirty="0" err="1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iGSRM</a:t>
            </a: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,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Support and continue the GSNL for seismic hazards and volcanoes,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Develop and demonstrate advanced science products for rapid earthquake response</a:t>
            </a:r>
            <a:r>
              <a:rPr lang="en-US" altLang="ja-JP" sz="2000" b="1" dirty="0" smtClean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.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endParaRPr lang="en-US" altLang="ja-JP" sz="2000" b="1" dirty="0">
              <a:solidFill>
                <a:srgbClr val="49494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EO requirements incl. geographical zones (polygons) defined and potential candidate missions satisfying EO requirements, pre-identified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altLang="ja-JP" sz="2000" b="1" dirty="0">
              <a:solidFill>
                <a:srgbClr val="49494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79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Volcanoes Pilots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24144"/>
            <a:ext cx="9089728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Goal: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long-term goals as defined by users &amp; practitioners in the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Santorini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Report on satellite EO and geo-hazards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altLang="ja-JP" sz="2400" b="1" u="sng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Pilot Objectives:</a:t>
            </a:r>
          </a:p>
          <a:p>
            <a:pPr marL="457200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Demonstrate the feasibility of integrated, systematic and sustained monitoring of Holocene volcanoes using space-based EO;</a:t>
            </a:r>
          </a:p>
          <a:p>
            <a:pPr marL="457200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Demonstrate applicability and superior timeliness of space-based EO products to the operational community (such as volcano observatories and VAACs) for better understanding volcanic activity and reducing impact and risk from eruptions;</a:t>
            </a:r>
          </a:p>
          <a:p>
            <a:pPr marL="457200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Build the capacity for use of EO data in volcanic observatories in Latin America as a showcase for global capacity development opportunities.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endParaRPr lang="en-US" altLang="ja-JP" sz="2000" b="1" dirty="0">
              <a:solidFill>
                <a:srgbClr val="49494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EO requirements incl. geographical zones (polygons) defined and potential candidate missions satisfying EO requirements, pre-identified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altLang="ja-JP" sz="2000" b="1" dirty="0">
              <a:solidFill>
                <a:srgbClr val="49494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65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Future remaining activities and </a:t>
            </a:r>
            <a:r>
              <a:rPr lang="en-US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milestones</a:t>
            </a:r>
            <a: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416908"/>
            <a:ext cx="8832205" cy="5129942"/>
          </a:xfrm>
          <a:prstGeom prst="rect">
            <a:avLst/>
          </a:prstGeom>
        </p:spPr>
        <p:txBody>
          <a:bodyPr/>
          <a:lstStyle/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Issue the CEOS DRM Observation Strategy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2000" baseline="30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issue at SIT WS, 2</a:t>
            </a:r>
            <a:r>
              <a:rPr lang="en-GB" sz="2000" baseline="30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issue at CEOS Plenary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incl.: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0238" lvl="1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Pilots definition, </a:t>
            </a:r>
          </a:p>
          <a:p>
            <a:pPr marL="630238" lvl="1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Pilots EO Requirements; </a:t>
            </a:r>
          </a:p>
          <a:p>
            <a:pPr marL="630238" lvl="1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Preliminary 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response to EO </a:t>
            </a: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requirements i.e. list of relevant satellite missions/instruments and products.</a:t>
            </a:r>
            <a:endParaRPr lang="en-GB" sz="20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Finalize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CEOS DRM Observation Strategy i.e</a:t>
            </a: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consolidate response to EO requirements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(Spring SIT meeting)</a:t>
            </a: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Issue Recovery Observatory proposal (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2000" baseline="30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issue at SIT WS, 2</a:t>
            </a:r>
            <a:r>
              <a:rPr lang="en-GB" sz="2000" baseline="30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issue at CEOS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Plenary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final issue at 2014 Spring SIT)</a:t>
            </a: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Issue paper for GAR 15 prepared (to be used for HFA2) 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(31 Dec 2013)</a:t>
            </a: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88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WC DRR and HFA-2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63900"/>
            <a:ext cx="8938226" cy="5129942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Recent announcement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for the  2015 World Conference on DRR hosted by Japan (Sendai) in March 2015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ja-JP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Fantastic opportunity for CEOS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Agencies to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advocate for a greater use of EO data from space for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DRR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Active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support from JAXA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required to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interface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with the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relevant Japanese entities (government, agencies, ..) involved in  the preparation of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2015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WCDRR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to ensure that :</a:t>
            </a:r>
            <a:endParaRPr lang="en-US" altLang="ja-JP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</a:t>
            </a:r>
            <a:r>
              <a:rPr lang="en-US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right messages (from the point of view of space agencies) are properly passed to the politicians and 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decision-makers and inserted in WCDRR Declaration</a:t>
            </a:r>
            <a:endParaRPr lang="en-US" altLang="ja-JP" sz="24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contribution of Satellite EO is appropriately promoted in the HFA2.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86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086678" y="0"/>
            <a:ext cx="8070575" cy="82934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DRM at CEOS Plenary and 2014 GEO Plenary / Summit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416908"/>
            <a:ext cx="8633638" cy="512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Proposed as new GEO </a:t>
            </a:r>
            <a:r>
              <a:rPr lang="en-US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Disaster component for next revision of GEO Work Plan </a:t>
            </a:r>
          </a:p>
          <a:p>
            <a:pPr marL="742950" lvl="1" indent="-28575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to be endorsed at next GEO Plenary – Jan. 2014</a:t>
            </a:r>
          </a:p>
          <a:p>
            <a:pPr marL="285750" indent="-28575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Contribution to GEO</a:t>
            </a:r>
            <a:r>
              <a:rPr lang="en-GB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Ministerial Summit</a:t>
            </a: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 to be defined.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Information on any decision(s) that need to be made at CEOS Plenary: </a:t>
            </a:r>
          </a:p>
          <a:p>
            <a:pPr marL="742950" marR="0" lvl="1" indent="-285750" defTabSz="914400" eaLnBrk="1" latinLnBrk="0" hangingPunct="1">
              <a:lnSpc>
                <a:spcPct val="9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ja-JP" sz="2400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Endorse the pilots </a:t>
            </a:r>
            <a:r>
              <a:rPr lang="en-GB" altLang="ja-JP" sz="2400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definition and their EO requirements (response to EO requirements to be consolidated </a:t>
            </a:r>
            <a:r>
              <a:rPr lang="en-GB" altLang="ja-JP" sz="2400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with relevant CEOS Agencies and to be presented </a:t>
            </a:r>
            <a:r>
              <a:rPr lang="en-GB" altLang="ja-JP" sz="2400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at 2014 SIT meeting)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086678" y="0"/>
            <a:ext cx="8070575" cy="82934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Other </a:t>
            </a:r>
            <a:r>
              <a:rPr lang="en-US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relevant </a:t>
            </a:r>
            <a:r>
              <a:rPr lang="en-US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activities</a:t>
            </a:r>
            <a:endParaRPr lang="en-US" sz="20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416908"/>
            <a:ext cx="4213267" cy="512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WGISS  GA4D  (Karen Moe, NASA)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sz="2400" b="1" kern="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contribution to task DI-01 of the GEO WP.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sz="2400" b="1" kern="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2400" b="1" i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For more details on pilots, please refer to the “Ad Hoc CEOS DRM WG” page, on CEOS web site</a:t>
            </a:r>
            <a:endParaRPr lang="en-GB" altLang="ja-JP" sz="2400" i="1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1" y="1504122"/>
            <a:ext cx="4147156" cy="5353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189839" y="4876805"/>
            <a:ext cx="622852" cy="128543"/>
          </a:xfrm>
          <a:prstGeom prst="rect">
            <a:avLst/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306957" y="4941076"/>
            <a:ext cx="388288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87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272209"/>
            <a:ext cx="9157253" cy="55857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086678" y="0"/>
            <a:ext cx="8070575" cy="829340"/>
          </a:xfrm>
        </p:spPr>
        <p:txBody>
          <a:bodyPr/>
          <a:lstStyle/>
          <a:p>
            <a:pPr eaLnBrk="1" hangingPunct="1"/>
            <a:endParaRPr lang="en-US" sz="20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180" y="1416908"/>
            <a:ext cx="8633638" cy="512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Thank you !!!!</a:t>
            </a:r>
            <a:endParaRPr lang="en-GB" altLang="ja-JP" sz="24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1026" name="Picture 2" descr="C:\Users\ipetitev\AppData\Local\Temp\SNAGHTML15a675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39" y="880579"/>
            <a:ext cx="65436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petitev\AppData\Local\Temp\SNAGHTML15a872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14" y="2518878"/>
            <a:ext cx="6477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petitev\AppData\Local\Temp\SNAGHTML15ac4b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01" y="4196537"/>
            <a:ext cx="65246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818783" y="5181601"/>
            <a:ext cx="622852" cy="257086"/>
          </a:xfrm>
          <a:prstGeom prst="rect">
            <a:avLst/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08939" y="5438686"/>
            <a:ext cx="6032696" cy="226873"/>
          </a:xfrm>
          <a:prstGeom prst="rect">
            <a:avLst/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08939" y="5665559"/>
            <a:ext cx="1487200" cy="231657"/>
          </a:xfrm>
          <a:prstGeom prst="rect">
            <a:avLst/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2334" y="6441573"/>
            <a:ext cx="6482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© article “</a:t>
            </a:r>
            <a:r>
              <a:rPr lang="en-US" sz="1100" dirty="0"/>
              <a:t>Future flood losses in major coastal cities</a:t>
            </a:r>
            <a:r>
              <a:rPr lang="en-GB" sz="1100" dirty="0"/>
              <a:t>” by </a:t>
            </a:r>
            <a:r>
              <a:rPr lang="en-GB" sz="1100" dirty="0" err="1" smtClean="0"/>
              <a:t>Hallegatte</a:t>
            </a:r>
            <a:r>
              <a:rPr lang="en-GB" sz="1100" dirty="0" smtClean="0"/>
              <a:t>, Green</a:t>
            </a:r>
            <a:r>
              <a:rPr lang="en-GB" sz="1100" dirty="0"/>
              <a:t>, </a:t>
            </a:r>
            <a:r>
              <a:rPr lang="en-GB" sz="1100" dirty="0" smtClean="0"/>
              <a:t>Nicholls</a:t>
            </a:r>
            <a:r>
              <a:rPr lang="en-GB" sz="1100" dirty="0"/>
              <a:t>, </a:t>
            </a:r>
            <a:r>
              <a:rPr lang="en-GB" sz="1100" dirty="0" err="1" smtClean="0"/>
              <a:t>Corfee-Morlot</a:t>
            </a:r>
            <a:endParaRPr lang="en-GB" sz="1100" dirty="0" smtClean="0"/>
          </a:p>
          <a:p>
            <a:r>
              <a:rPr lang="en-GB" sz="1100" dirty="0" smtClean="0"/>
              <a:t>Published in Nature Climate Change (Aug. 18, 2013)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78503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Accomplishments since the 2012 </a:t>
            </a:r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Plenary: Action 1</a:t>
            </a:r>
            <a: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63900"/>
            <a:ext cx="8938226" cy="5129942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3 initial themes selected: </a:t>
            </a:r>
            <a:r>
              <a:rPr lang="en-GB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floods</a:t>
            </a:r>
            <a:r>
              <a:rPr lang="en-GB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, seismic risks and </a:t>
            </a:r>
            <a:r>
              <a:rPr lang="en-GB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volcanoes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3 </a:t>
            </a: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ilots </a:t>
            </a: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defined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3 teams of Experts </a:t>
            </a:r>
            <a:r>
              <a:rPr lang="en-GB" altLang="ja-JP" i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(see next slides </a:t>
            </a:r>
            <a:r>
              <a:rPr lang="en-GB" altLang="ja-JP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detailed example with Flood Pilot) </a:t>
            </a:r>
            <a:endParaRPr lang="en-GB" altLang="ja-JP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35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experts from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10 CEOS Agencies; 26 from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non-CEOS 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organisations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representing the user community at local/national or regional levels (e.g. academia, civil protection, UN agencies, operational 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resource management </a:t>
            </a:r>
            <a:r>
              <a:rPr lang="en-US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agencies, 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..)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ja-JP" sz="20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ja-JP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 addition, extension of </a:t>
            </a:r>
            <a:r>
              <a:rPr lang="en-GB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“Recovery Observatory” </a:t>
            </a: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concept proposed by CNES, following experience in Haiti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8" algn="r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     ../..  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29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Accomplishments since the 2012 Plenary: : Action </a:t>
            </a:r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5</a:t>
            </a:r>
            <a: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4559" y="1476273"/>
            <a:ext cx="8568427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Positioning of EO from Space in future Hyogo Framework for Action (2015-2025)</a:t>
            </a:r>
            <a:endParaRPr lang="en-GB" altLang="ja-JP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66" y="2245174"/>
            <a:ext cx="2867079" cy="18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469185" y="1966880"/>
            <a:ext cx="6843482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8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Direct interface established with UN ISDR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ctive participation to 2013 Global Platform; 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CA" sz="2000" dirty="0" smtClean="0"/>
              <a:t>last </a:t>
            </a:r>
            <a:r>
              <a:rPr lang="en-CA" sz="2000" dirty="0"/>
              <a:t>major event before the World Conference on Disaster Risk Reduction in Japan in 2015. </a:t>
            </a:r>
            <a:r>
              <a:rPr lang="en-CA" sz="2000" dirty="0" smtClean="0"/>
              <a:t>5,000 participants</a:t>
            </a:r>
            <a:endParaRPr lang="en-GB" altLang="ja-JP" sz="20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DRM activity mentioned at Plenary session. 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Explicit mention of use of space-based technology in Chair’s Summary.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Inputs to GAR 15 Report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2" name="Extract B.Ry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6845" y="4550456"/>
            <a:ext cx="3508417" cy="19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51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Overall Status on Pilots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6" y="1138616"/>
            <a:ext cx="9129485" cy="512994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Generation of EO requirements for the 3 pilots to address the users needs for all DRM phases.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EO Requirements based on real user needs e.g.: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1. </a:t>
            </a:r>
            <a:r>
              <a:rPr lang="en-GB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Flood: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Global: </a:t>
            </a:r>
            <a:r>
              <a:rPr lang="en-GB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Univ. Maryland, Dartmouth Flood </a:t>
            </a:r>
            <a:r>
              <a:rPr lang="en-GB" altLang="ja-JP" sz="24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Observ</a:t>
            </a:r>
            <a:r>
              <a:rPr lang="en-GB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., </a:t>
            </a:r>
            <a:r>
              <a:rPr lang="en-GB" altLang="ja-JP" sz="24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Deltares</a:t>
            </a:r>
            <a:r>
              <a:rPr lang="en-GB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endParaRPr lang="en-GB" altLang="ja-JP" sz="24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Caribbean: </a:t>
            </a:r>
            <a:r>
              <a:rPr lang="en-GB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CIMH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Southern Africa: </a:t>
            </a:r>
            <a:r>
              <a:rPr lang="en-GB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Namibia Department of Hydrology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Southeast Asia: </a:t>
            </a:r>
            <a:r>
              <a:rPr lang="en-GB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Mekong, MRC-IKMP, Java, Indonesian Ministry of Public </a:t>
            </a:r>
            <a:r>
              <a:rPr lang="en-GB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Works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2. </a:t>
            </a:r>
            <a:r>
              <a:rPr lang="en-GB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Seismic Risks &amp; Volcanoes: </a:t>
            </a:r>
            <a:r>
              <a:rPr lang="en-US" altLang="ja-JP" sz="240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Geohazard</a:t>
            </a:r>
            <a:r>
              <a:rPr lang="en-US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Supersites &amp; Natural </a:t>
            </a:r>
            <a:r>
              <a:rPr lang="en-US" altLang="ja-JP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Laboratories</a:t>
            </a:r>
            <a:r>
              <a:rPr lang="en-GB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endParaRPr lang="en-GB" altLang="ja-JP" sz="24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Preliminary identification of satellite missions / instruments to respond to EO requirements.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07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Pilots Overview – Regional Geographical Coverage</a:t>
            </a:r>
            <a: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20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63900"/>
            <a:ext cx="8938226" cy="5129942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06404"/>
              </p:ext>
            </p:extLst>
          </p:nvPr>
        </p:nvGraphicFramePr>
        <p:xfrm>
          <a:off x="147037" y="1476820"/>
          <a:ext cx="8752412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1602"/>
                <a:gridCol w="2380607"/>
                <a:gridCol w="49902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</a:t>
                      </a:r>
                      <a:r>
                        <a:rPr lang="en-GB" baseline="0" dirty="0" smtClean="0"/>
                        <a:t> of Hazard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Thematic</a:t>
                      </a:r>
                      <a:r>
                        <a:rPr lang="en-GB" baseline="0" dirty="0" smtClean="0"/>
                        <a:t> Team co-Leads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Regional Geographic Areas of Focus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Floods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Stu Frye,</a:t>
                      </a:r>
                      <a:r>
                        <a:rPr lang="en-GB" dirty="0" smtClean="0"/>
                        <a:t> NASA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b="1" dirty="0" smtClean="0"/>
                        <a:t>Bob </a:t>
                      </a:r>
                      <a:r>
                        <a:rPr lang="en-GB" b="1" dirty="0" err="1" smtClean="0"/>
                        <a:t>Kuligowski</a:t>
                      </a:r>
                      <a:r>
                        <a:rPr lang="en-GB" b="1" dirty="0" smtClean="0"/>
                        <a:t>,</a:t>
                      </a:r>
                      <a:r>
                        <a:rPr lang="en-GB" dirty="0" smtClean="0"/>
                        <a:t> NOAA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="1" dirty="0" smtClean="0"/>
                        <a:t>Caribbean</a:t>
                      </a:r>
                      <a:r>
                        <a:rPr lang="en-GB" dirty="0" smtClean="0"/>
                        <a:t> (focus on Haiti)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="1" dirty="0" smtClean="0"/>
                        <a:t>Southern Africa </a:t>
                      </a:r>
                      <a:r>
                        <a:rPr lang="en-GB" dirty="0" smtClean="0"/>
                        <a:t>(focus on </a:t>
                      </a:r>
                      <a:r>
                        <a:rPr lang="en-GB" dirty="0" err="1" smtClean="0"/>
                        <a:t>Kvango</a:t>
                      </a:r>
                      <a:r>
                        <a:rPr lang="en-GB" dirty="0" smtClean="0"/>
                        <a:t> and Zambezi basins)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="1" dirty="0" smtClean="0"/>
                        <a:t>Southeast Asia </a:t>
                      </a:r>
                      <a:r>
                        <a:rPr lang="en-GB" dirty="0" smtClean="0"/>
                        <a:t>(Mekong basin and Java)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Seismic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Philippe Bally, </a:t>
                      </a:r>
                      <a:r>
                        <a:rPr lang="en-GB" dirty="0" smtClean="0"/>
                        <a:t>ESA</a:t>
                      </a:r>
                    </a:p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Joern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Hoffmann, </a:t>
                      </a:r>
                      <a:r>
                        <a:rPr lang="en-GB" dirty="0" smtClean="0"/>
                        <a:t>DLR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Portion of the global seismic belt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(TBD - interest in Alpine-Himalayan Belt, Central America)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Areas covered by GSNL,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to 6 earthquakes of interest (&gt;M5.8) per year 2014-2016.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Volcanoes</a:t>
                      </a:r>
                      <a:endParaRPr lang="en-GB" altLang="ja-JP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Michael Poland</a:t>
                      </a:r>
                      <a:r>
                        <a:rPr lang="it-IT" dirty="0" smtClean="0"/>
                        <a:t>, USGS, </a:t>
                      </a:r>
                    </a:p>
                    <a:p>
                      <a:r>
                        <a:rPr lang="it-IT" b="1" dirty="0" smtClean="0"/>
                        <a:t>Simona </a:t>
                      </a:r>
                      <a:r>
                        <a:rPr lang="it-IT" b="1" dirty="0" err="1" smtClean="0"/>
                        <a:t>Zoffoli</a:t>
                      </a:r>
                      <a:r>
                        <a:rPr lang="it-IT" b="1" dirty="0" smtClean="0"/>
                        <a:t>, </a:t>
                      </a:r>
                      <a:r>
                        <a:rPr lang="it-IT" dirty="0" smtClean="0"/>
                        <a:t>ASI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Latin American volcanic arc </a:t>
                      </a:r>
                      <a:r>
                        <a:rPr lang="en-US" dirty="0" smtClean="0"/>
                        <a:t>(Mexico though southern Chile, including the Antilles) for regional monitoring;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Supersites of the GSNL</a:t>
                      </a:r>
                      <a:r>
                        <a:rPr lang="en-US" dirty="0" smtClean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Sites of major volcanic events 2014-2016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volcanoes an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819"/>
            <a:ext cx="4072242" cy="51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32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Recovery Observatory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63900"/>
            <a:ext cx="8938226" cy="5129942"/>
          </a:xfrm>
          <a:prstGeom prst="rect">
            <a:avLst/>
          </a:prstGeom>
        </p:spPr>
        <p:txBody>
          <a:bodyPr/>
          <a:lstStyle/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Space agencies already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2000" dirty="0">
                <a:solidFill>
                  <a:srgbClr val="005191"/>
                </a:solidFill>
              </a:rPr>
              <a:t>organise the “response” part of the cycle (International Charter, Sentinel Asia)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2000" dirty="0" smtClean="0">
                <a:solidFill>
                  <a:srgbClr val="005191"/>
                </a:solidFill>
              </a:rPr>
              <a:t>propose an </a:t>
            </a:r>
            <a:r>
              <a:rPr lang="en-IE" sz="2000" dirty="0">
                <a:solidFill>
                  <a:srgbClr val="005191"/>
                </a:solidFill>
              </a:rPr>
              <a:t>“ad-hoc” approach on scientific requirements for a specific zone or disaster/theme (better understanding of hazard phenomena, modelling, etc.)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After the initial response, space agencies have </a:t>
            </a:r>
            <a:r>
              <a:rPr lang="en-IE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little or no </a:t>
            </a:r>
            <a:r>
              <a:rPr lang="en-IE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coordination for the post-crisis part of the disaster management </a:t>
            </a:r>
            <a:r>
              <a:rPr lang="en-IE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cycle</a:t>
            </a:r>
          </a:p>
          <a:p>
            <a:pPr algn="just" defTabSz="914400">
              <a:lnSpc>
                <a:spcPct val="90000"/>
              </a:lnSpc>
              <a:spcBef>
                <a:spcPct val="20000"/>
              </a:spcBef>
            </a:pPr>
            <a:endParaRPr lang="en-IE" sz="8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ct val="20000"/>
              </a:spcBef>
            </a:pPr>
            <a:r>
              <a:rPr lang="en-IE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What is a “Recovery Observatory”?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srgbClr val="005191"/>
                </a:solidFill>
              </a:rPr>
              <a:t>Infrastructure(s) providing access to EO data of use in the Recovery </a:t>
            </a:r>
            <a:r>
              <a:rPr lang="en-IE" sz="2000" dirty="0" smtClean="0">
                <a:solidFill>
                  <a:srgbClr val="005191"/>
                </a:solidFill>
              </a:rPr>
              <a:t>phase </a:t>
            </a:r>
            <a:r>
              <a:rPr lang="en-IE" sz="2000" dirty="0">
                <a:solidFill>
                  <a:srgbClr val="005191"/>
                </a:solidFill>
              </a:rPr>
              <a:t>(non profit activities)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srgbClr val="005191"/>
                </a:solidFill>
              </a:rPr>
              <a:t>Data should include that acquired during the response and a regular (every several months) acquisition during Recovery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srgbClr val="005191"/>
                </a:solidFill>
              </a:rPr>
              <a:t>Links to local users and to international organisations</a:t>
            </a:r>
          </a:p>
          <a:p>
            <a:pPr lvl="1" algn="just"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99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Recovery Observatory</a:t>
            </a:r>
            <a:endParaRPr lang="en-US" sz="20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63900"/>
            <a:ext cx="8938226" cy="5129942"/>
          </a:xfrm>
          <a:prstGeom prst="rect">
            <a:avLst/>
          </a:prstGeom>
        </p:spPr>
        <p:txBody>
          <a:bodyPr/>
          <a:lstStyle/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Proposal is to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2000" dirty="0">
                <a:solidFill>
                  <a:srgbClr val="005191"/>
                </a:solidFill>
              </a:rPr>
              <a:t>s</a:t>
            </a:r>
            <a:r>
              <a:rPr lang="en-IE" sz="2000" dirty="0" smtClean="0">
                <a:solidFill>
                  <a:srgbClr val="005191"/>
                </a:solidFill>
              </a:rPr>
              <a:t>et-up and agree all organisational aspects (including procedure to decide on the creation of an RO following a major event)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2000" dirty="0">
                <a:solidFill>
                  <a:srgbClr val="005191"/>
                </a:solidFill>
              </a:rPr>
              <a:t>c</a:t>
            </a:r>
            <a:r>
              <a:rPr lang="en-IE" sz="2000" dirty="0" smtClean="0">
                <a:solidFill>
                  <a:srgbClr val="005191"/>
                </a:solidFill>
              </a:rPr>
              <a:t>reate </a:t>
            </a:r>
            <a:r>
              <a:rPr lang="en-IE" sz="2000" b="1" dirty="0" smtClean="0">
                <a:solidFill>
                  <a:srgbClr val="FF0000"/>
                </a:solidFill>
              </a:rPr>
              <a:t>ONE</a:t>
            </a:r>
            <a:r>
              <a:rPr lang="en-IE" sz="2000" dirty="0" smtClean="0">
                <a:solidFill>
                  <a:srgbClr val="005191"/>
                </a:solidFill>
              </a:rPr>
              <a:t> pilot RO following a major event during the CEOS DRM activities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8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Example of “</a:t>
            </a:r>
            <a:r>
              <a:rPr lang="en-GB" altLang="ja-JP" sz="2400" b="1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Kalhaiti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” RO established by CNES following Haiti earthquake, </a:t>
            </a:r>
            <a:r>
              <a:rPr lang="en-GB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J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 2010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 smtClean="0">
                <a:solidFill>
                  <a:srgbClr val="005191"/>
                </a:solidFill>
              </a:rPr>
              <a:t>integration </a:t>
            </a:r>
            <a:r>
              <a:rPr lang="en-GB" altLang="ja-JP" sz="2000" dirty="0">
                <a:solidFill>
                  <a:srgbClr val="005191"/>
                </a:solidFill>
              </a:rPr>
              <a:t>of large quantity of EO data acquired during the Charter </a:t>
            </a:r>
            <a:r>
              <a:rPr lang="en-GB" altLang="ja-JP" sz="2000" dirty="0" smtClean="0">
                <a:solidFill>
                  <a:srgbClr val="005191"/>
                </a:solidFill>
              </a:rPr>
              <a:t>activation (approx. 3Tb – 69000 files)</a:t>
            </a:r>
            <a:endParaRPr lang="en-GB" altLang="ja-JP" sz="2000" dirty="0">
              <a:solidFill>
                <a:srgbClr val="005191"/>
              </a:solidFill>
            </a:endParaRP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 smtClean="0">
                <a:solidFill>
                  <a:srgbClr val="005191"/>
                </a:solidFill>
              </a:rPr>
              <a:t>regular </a:t>
            </a:r>
            <a:r>
              <a:rPr lang="en-GB" altLang="ja-JP" sz="2000" dirty="0">
                <a:solidFill>
                  <a:srgbClr val="005191"/>
                </a:solidFill>
              </a:rPr>
              <a:t>acquisitions during Recovery period </a:t>
            </a:r>
            <a:r>
              <a:rPr lang="en-GB" altLang="ja-JP" sz="2000" dirty="0" smtClean="0">
                <a:solidFill>
                  <a:srgbClr val="005191"/>
                </a:solidFill>
              </a:rPr>
              <a:t>(&lt;150 images since 2010)</a:t>
            </a:r>
            <a:endParaRPr lang="en-GB" altLang="ja-JP" sz="2000" dirty="0">
              <a:solidFill>
                <a:srgbClr val="005191"/>
              </a:solidFill>
            </a:endParaRP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 smtClean="0">
                <a:solidFill>
                  <a:srgbClr val="005191"/>
                </a:solidFill>
              </a:rPr>
              <a:t>large </a:t>
            </a:r>
            <a:r>
              <a:rPr lang="en-GB" altLang="ja-JP" sz="2000" dirty="0">
                <a:solidFill>
                  <a:srgbClr val="005191"/>
                </a:solidFill>
              </a:rPr>
              <a:t>community of local </a:t>
            </a:r>
            <a:r>
              <a:rPr lang="en-GB" altLang="ja-JP" sz="2000" dirty="0" smtClean="0">
                <a:solidFill>
                  <a:srgbClr val="005191"/>
                </a:solidFill>
              </a:rPr>
              <a:t>and international users  </a:t>
            </a:r>
            <a:endParaRPr lang="en-GB" altLang="ja-JP" sz="2000" dirty="0">
              <a:solidFill>
                <a:srgbClr val="005191"/>
              </a:solidFill>
            </a:endParaRPr>
          </a:p>
          <a:p>
            <a:pPr marL="800100" lvl="1" indent="-342900" algn="just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IE" sz="800" dirty="0">
              <a:solidFill>
                <a:srgbClr val="005191"/>
              </a:solidFill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ja-JP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Next steps: tiger team established with ESA, NASA, JAXA to further detail organisational aspects; update at Plenary</a:t>
            </a:r>
            <a:endParaRPr lang="en-GB" altLang="ja-JP" sz="20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algn="just"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0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algn="just"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24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Detailed Example:  </a:t>
            </a:r>
            <a:r>
              <a:rPr lang="en-GB" altLang="ja-JP" sz="2000" dirty="0" smtClean="0">
                <a:solidFill>
                  <a:srgbClr val="FFFF00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Floods Pilot</a:t>
            </a:r>
            <a:endParaRPr lang="en-US" sz="2000" dirty="0">
              <a:solidFill>
                <a:srgbClr val="FFFF00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324144"/>
            <a:ext cx="9089728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Goal: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demonstrate the effective application of satellite EO to the full cycle of flood management at global and regional/local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scales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ja-JP" sz="2400" b="1" u="sng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Pilot Objectives:</a:t>
            </a:r>
            <a:endParaRPr lang="en-US" altLang="ja-JP" sz="2400" b="1" u="sng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 smtClean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Integrate info </a:t>
            </a: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from existing </a:t>
            </a:r>
            <a:r>
              <a:rPr lang="en-US" altLang="ja-JP" sz="2000" b="1" dirty="0" smtClean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NRT global </a:t>
            </a: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flood monitoring and modeling systems in a Global Flood Dashboard; </a:t>
            </a:r>
            <a:endParaRPr lang="en-US" altLang="ja-JP" sz="2000" b="1" dirty="0" smtClean="0">
              <a:solidFill>
                <a:srgbClr val="49494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Deliver </a:t>
            </a: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EO-based flood mitigation, warning and response products and services through regional end-to-end pilots in:</a:t>
            </a:r>
          </a:p>
          <a:p>
            <a:pPr marL="1371600" lvl="2" indent="-4572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Caribbean </a:t>
            </a:r>
            <a:r>
              <a:rPr lang="en-US" altLang="ja-JP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(with focus </a:t>
            </a:r>
            <a:r>
              <a:rPr lang="en-US" altLang="ja-JP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on Haiti);</a:t>
            </a:r>
            <a:endParaRPr lang="en-US" altLang="ja-JP" sz="2000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Southern Africa, </a:t>
            </a:r>
            <a:r>
              <a:rPr lang="en-US" altLang="ja-JP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incl. Namibia</a:t>
            </a: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, South Africa, Zambia, Zimbabwe, Mozambique and Malawi;</a:t>
            </a:r>
          </a:p>
          <a:p>
            <a:pPr marL="1371600" lvl="2" indent="-4572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Southeast Asia </a:t>
            </a:r>
            <a:r>
              <a:rPr lang="en-US" altLang="ja-JP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(with focus </a:t>
            </a:r>
            <a:r>
              <a:rPr lang="en-US" altLang="ja-JP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on </a:t>
            </a:r>
            <a:r>
              <a:rPr lang="en-US" altLang="ja-JP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lower </a:t>
            </a:r>
            <a:r>
              <a:rPr lang="en-US" altLang="ja-JP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Mekong Basin and Java, Indonesia</a:t>
            </a:r>
            <a:r>
              <a:rPr lang="en-US" altLang="ja-JP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).</a:t>
            </a:r>
            <a:endParaRPr lang="en-US" altLang="ja-JP" sz="2400" b="1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4400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altLang="ja-JP" sz="2000" b="1" dirty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Encourage regional in-country capacity to access EO data and integrate into operational systems and flood management practices.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76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6852" y="1508871"/>
            <a:ext cx="8752414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Relies partly on existing initiatives: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e.g. objective B relies on existing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GEO flood monitoring activities over Caribbean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Namibia</a:t>
            </a:r>
            <a:r>
              <a:rPr lang="en-US" altLang="ja-JP" sz="2000" dirty="0" smtClean="0">
                <a:solidFill>
                  <a:srgbClr val="49494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, 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led by NASA (Stu Frye) and on a NASA / USGS activity over the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Lower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Mekong River Basin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Project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EO requirements incl.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geographical 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zones </a:t>
            </a:r>
            <a:r>
              <a:rPr lang="en-US" altLang="ja-JP" sz="2000" i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(polygons)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defined and potential candidate missions satisfying EO requirements, pre-identified  </a:t>
            </a:r>
            <a:r>
              <a:rPr lang="en-US" altLang="ja-JP" sz="20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(see next two slides)</a:t>
            </a:r>
            <a:endParaRPr lang="en-US" altLang="ja-JP" sz="2000" i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813218" y="6248982"/>
            <a:ext cx="1639186" cy="3189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Detailed Example: </a:t>
            </a:r>
            <a:r>
              <a:rPr lang="en-GB" altLang="ja-JP" sz="2000" dirty="0" smtClean="0">
                <a:solidFill>
                  <a:srgbClr val="FFFF00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Floods </a:t>
            </a:r>
            <a:r>
              <a:rPr lang="en-GB" altLang="ja-JP" sz="2000" dirty="0">
                <a:solidFill>
                  <a:srgbClr val="FFFF00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Pilot</a:t>
            </a:r>
            <a:endParaRPr lang="en-US" sz="2000" dirty="0">
              <a:solidFill>
                <a:srgbClr val="FFFF00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3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On-screen Show (4:3)</PresentationFormat>
  <Paragraphs>199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4_EUM_template_v03</vt:lpstr>
      <vt:lpstr>CEOS Disaster Risk Management</vt:lpstr>
      <vt:lpstr>Accomplishments since the 2012 Plenary: Action 1 </vt:lpstr>
      <vt:lpstr>Accomplishments since the 2012 Plenary: : Action 5 </vt:lpstr>
      <vt:lpstr>Overall Status on Pilots</vt:lpstr>
      <vt:lpstr>Pilots Overview – Regional Geographical Coverage </vt:lpstr>
      <vt:lpstr>Recovery Observatory</vt:lpstr>
      <vt:lpstr>Recovery Observatory</vt:lpstr>
      <vt:lpstr>Detailed Example:  Floods Pilot</vt:lpstr>
      <vt:lpstr>Detailed Example: Floods Pilot</vt:lpstr>
      <vt:lpstr>Detailed Example: Floods Pilot – High Level Requirements</vt:lpstr>
      <vt:lpstr>Detailed Example: Floods Pilot – Detailed EO Requirements</vt:lpstr>
      <vt:lpstr>Seismic Risks Pilots</vt:lpstr>
      <vt:lpstr>Volcanoes Pilots</vt:lpstr>
      <vt:lpstr>Future remaining activities and milestones </vt:lpstr>
      <vt:lpstr>2015 WC DRR and HFA-2</vt:lpstr>
      <vt:lpstr>CEOS DRM at CEOS Plenary and 2014 GEO Plenary / Summit </vt:lpstr>
      <vt:lpstr>Other relevant activities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Ivan Petiteville</cp:lastModifiedBy>
  <cp:revision>124</cp:revision>
  <cp:lastPrinted>2013-07-23T19:08:48Z</cp:lastPrinted>
  <dcterms:created xsi:type="dcterms:W3CDTF">2011-11-16T09:23:13Z</dcterms:created>
  <dcterms:modified xsi:type="dcterms:W3CDTF">2013-09-12T15:46:07Z</dcterms:modified>
</cp:coreProperties>
</file>