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69" r:id="rId2"/>
    <p:sldId id="257" r:id="rId3"/>
    <p:sldId id="263" r:id="rId4"/>
  </p:sldIdLst>
  <p:sldSz cx="9144000" cy="6858000" type="screen4x3"/>
  <p:notesSz cx="6881813"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9" autoAdjust="0"/>
    <p:restoredTop sz="94696" autoAdjust="0"/>
  </p:normalViewPr>
  <p:slideViewPr>
    <p:cSldViewPr snapToGrid="0" snapToObjects="1">
      <p:cViewPr varScale="1">
        <p:scale>
          <a:sx n="44" d="100"/>
          <a:sy n="44" d="100"/>
        </p:scale>
        <p:origin x="-28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wrap="square" lIns="92446" tIns="46223" rIns="92446" bIns="46223"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9/12/2013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wrap="square" lIns="92446" tIns="46223" rIns="92446" bIns="46223"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xmlns="" val="54531068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3</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60265" y="6453963"/>
            <a:ext cx="1639186" cy="318977"/>
          </a:xfrm>
        </p:spPr>
        <p:txBody>
          <a:bodyPr/>
          <a:lstStyle>
            <a:lvl1pPr>
              <a:defRPr sz="1200">
                <a:latin typeface="Century Gothic" pitchFamily="34" charset="0"/>
              </a:defRPr>
            </a:lvl1pPr>
          </a:lstStyle>
          <a:p>
            <a:pPr>
              <a:defRPr/>
            </a:pPr>
            <a:fld id="{6BF8D2B0-EFB6-4DAA-9B0B-6F6B3A580823}" type="slidenum">
              <a:rPr lang="en-US" smtClean="0"/>
              <a:pPr>
                <a:defRPr/>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2137144" y="188913"/>
            <a:ext cx="6930656"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559374"/>
            <a:ext cx="1867819" cy="577081"/>
          </a:xfrm>
          <a:prstGeom prst="rect">
            <a:avLst/>
          </a:prstGeom>
          <a:noFill/>
        </p:spPr>
        <p:txBody>
          <a:bodyPr wrap="none">
            <a:spAutoFit/>
          </a:bodyPr>
          <a:lstStyle/>
          <a:p>
            <a:pPr defTabSz="914400" eaLnBrk="0" hangingPunct="0">
              <a:spcBef>
                <a:spcPts val="0"/>
              </a:spcBef>
              <a:defRPr/>
            </a:pPr>
            <a:r>
              <a:rPr lang="en-US" sz="1050" b="1" dirty="0">
                <a:solidFill>
                  <a:srgbClr val="FFFFFF"/>
                </a:solidFill>
                <a:latin typeface="+mj-lt"/>
                <a:ea typeface="ＭＳ Ｐゴシック" pitchFamily="-105" charset="-128"/>
                <a:cs typeface="ＭＳ Ｐゴシック" pitchFamily="-105" charset="-128"/>
              </a:rPr>
              <a:t>SIT Technical Workshop</a:t>
            </a:r>
          </a:p>
          <a:p>
            <a:pPr defTabSz="914400" eaLnBrk="0" hangingPunct="0">
              <a:spcBef>
                <a:spcPts val="0"/>
              </a:spcBef>
              <a:defRPr/>
            </a:pPr>
            <a:r>
              <a:rPr lang="en-US" sz="1050" b="1" dirty="0" smtClean="0">
                <a:solidFill>
                  <a:srgbClr val="FFFFFF"/>
                </a:solidFill>
                <a:latin typeface="+mj-lt"/>
                <a:ea typeface="ＭＳ Ｐゴシック" pitchFamily="-105" charset="-128"/>
                <a:cs typeface="ＭＳ Ｐゴシック" pitchFamily="-105" charset="-128"/>
              </a:rPr>
              <a:t>Pasadena, California, </a:t>
            </a:r>
            <a:r>
              <a:rPr lang="en-US" sz="1050" b="1" dirty="0">
                <a:solidFill>
                  <a:srgbClr val="FFFFFF"/>
                </a:solidFill>
                <a:latin typeface="+mj-lt"/>
                <a:ea typeface="ＭＳ Ｐゴシック" pitchFamily="-105" charset="-128"/>
                <a:cs typeface="ＭＳ Ｐゴシック" pitchFamily="-105" charset="-128"/>
              </a:rPr>
              <a:t>USA</a:t>
            </a:r>
            <a:br>
              <a:rPr lang="en-US" sz="1050" b="1" dirty="0">
                <a:solidFill>
                  <a:srgbClr val="FFFFFF"/>
                </a:solidFill>
                <a:latin typeface="+mj-lt"/>
                <a:ea typeface="ＭＳ Ｐゴシック" pitchFamily="-105" charset="-128"/>
                <a:cs typeface="ＭＳ Ｐゴシック" pitchFamily="-105" charset="-128"/>
              </a:rPr>
            </a:br>
            <a:r>
              <a:rPr lang="en-US" sz="1050" b="1" dirty="0">
                <a:solidFill>
                  <a:srgbClr val="FFFFFF"/>
                </a:solidFill>
                <a:latin typeface="+mj-lt"/>
                <a:ea typeface="ＭＳ Ｐゴシック" pitchFamily="-105" charset="-128"/>
                <a:cs typeface="ＭＳ Ｐゴシック" pitchFamily="-105" charset="-128"/>
              </a:rPr>
              <a:t>Sept </a:t>
            </a:r>
            <a:r>
              <a:rPr lang="en-US" sz="1050" b="1" dirty="0" smtClean="0">
                <a:solidFill>
                  <a:srgbClr val="FFFFFF"/>
                </a:solidFill>
                <a:latin typeface="+mj-lt"/>
                <a:ea typeface="ＭＳ Ｐゴシック" pitchFamily="-105" charset="-128"/>
                <a:cs typeface="ＭＳ Ｐゴシック" pitchFamily="-105" charset="-128"/>
              </a:rPr>
              <a:t>11-12</a:t>
            </a:r>
            <a:r>
              <a:rPr lang="en-US" sz="1050" b="1" dirty="0">
                <a:solidFill>
                  <a:srgbClr val="FFFFFF"/>
                </a:solidFill>
                <a:latin typeface="+mj-lt"/>
                <a:ea typeface="ＭＳ Ｐゴシック" pitchFamily="-105" charset="-128"/>
                <a:cs typeface="ＭＳ Ｐゴシック" pitchFamily="-105" charset="-128"/>
              </a:rPr>
              <a:t>, </a:t>
            </a:r>
            <a:r>
              <a:rPr lang="en-US" sz="1050" b="1" dirty="0" smtClean="0">
                <a:solidFill>
                  <a:srgbClr val="FFFFFF"/>
                </a:solidFill>
                <a:latin typeface="+mj-lt"/>
                <a:ea typeface="ＭＳ Ｐゴシック" pitchFamily="-105" charset="-128"/>
                <a:cs typeface="ＭＳ Ｐゴシック" pitchFamily="-105" charset="-128"/>
              </a:rPr>
              <a:t>2013</a:t>
            </a:r>
            <a:endParaRPr lang="en-US" sz="1050" b="1" dirty="0">
              <a:solidFill>
                <a:srgbClr val="FFFFFF"/>
              </a:solidFill>
              <a:latin typeface="+mj-lt"/>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10" name="Picture 34"/>
          <p:cNvPicPr>
            <a:picLocks noChangeAspect="1" noChangeArrowheads="1"/>
          </p:cNvPicPr>
          <p:nvPr userDrawn="1"/>
        </p:nvPicPr>
        <p:blipFill>
          <a:blip r:embed="rId4" cstate="print"/>
          <a:srcRect t="16208"/>
          <a:stretch>
            <a:fillRect/>
          </a:stretch>
        </p:blipFill>
        <p:spPr bwMode="auto">
          <a:xfrm>
            <a:off x="1" y="0"/>
            <a:ext cx="1375442" cy="690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a:t>
            </a:fld>
            <a:endParaRPr lang="en-US" smtClean="0"/>
          </a:p>
        </p:txBody>
      </p:sp>
      <p:sp>
        <p:nvSpPr>
          <p:cNvPr id="3075" name="Title 1"/>
          <p:cNvSpPr>
            <a:spLocks noGrp="1"/>
          </p:cNvSpPr>
          <p:nvPr>
            <p:ph type="title" idx="4294967295"/>
          </p:nvPr>
        </p:nvSpPr>
        <p:spPr>
          <a:xfrm>
            <a:off x="2052084" y="101600"/>
            <a:ext cx="7033179" cy="738372"/>
          </a:xfrm>
        </p:spPr>
        <p:txBody>
          <a:bodyPr/>
          <a:lstStyle/>
          <a:p>
            <a:pPr eaLnBrk="1" hangingPunct="1"/>
            <a:r>
              <a:rPr lang="en-US" sz="2000" cap="small" dirty="0" smtClean="0">
                <a:latin typeface="Tahoma" pitchFamily="-106" charset="0"/>
                <a:ea typeface="ＭＳ Ｐゴシック" pitchFamily="-106" charset="-128"/>
                <a:cs typeface="Tahoma" pitchFamily="-106" charset="0"/>
              </a:rPr>
              <a:t>LSSG Terms of Reference – from SIT-28</a:t>
            </a:r>
            <a:endParaRPr lang="en-US" sz="2000" cap="small" dirty="0" smtClean="0">
              <a:latin typeface="Tahoma" pitchFamily="-106" charset="0"/>
              <a:ea typeface="ＭＳ Ｐゴシック" pitchFamily="-106" charset="-128"/>
              <a:cs typeface="Tahoma" pitchFamily="-106" charset="0"/>
            </a:endParaRPr>
          </a:p>
        </p:txBody>
      </p:sp>
      <p:sp>
        <p:nvSpPr>
          <p:cNvPr id="4" name="Rectangle 3"/>
          <p:cNvSpPr/>
          <p:nvPr/>
        </p:nvSpPr>
        <p:spPr>
          <a:xfrm>
            <a:off x="250145" y="1565355"/>
            <a:ext cx="8252487" cy="5509200"/>
          </a:xfrm>
          <a:prstGeom prst="rect">
            <a:avLst/>
          </a:prstGeom>
        </p:spPr>
        <p:txBody>
          <a:bodyPr wrap="square">
            <a:spAutoFit/>
          </a:bodyPr>
          <a:lstStyle/>
          <a:p>
            <a:pPr>
              <a:buFont typeface="Arial" pitchFamily="34" charset="0"/>
              <a:buChar char="•"/>
            </a:pPr>
            <a:r>
              <a:rPr lang="en-US" sz="2000" cap="small" dirty="0" smtClean="0">
                <a:latin typeface="Arial"/>
                <a:cs typeface="Arial"/>
              </a:rPr>
              <a:t>  Review </a:t>
            </a:r>
            <a:r>
              <a:rPr lang="en-US" sz="2000" cap="small" dirty="0" smtClean="0">
                <a:latin typeface="Arial"/>
                <a:cs typeface="Arial"/>
              </a:rPr>
              <a:t>and list … </a:t>
            </a:r>
            <a:r>
              <a:rPr lang="en-US" sz="2000" cap="small" dirty="0" smtClean="0">
                <a:latin typeface="Arial"/>
                <a:cs typeface="Arial"/>
              </a:rPr>
              <a:t>needs </a:t>
            </a:r>
            <a:r>
              <a:rPr lang="en-US" sz="2000" cap="small" dirty="0" smtClean="0">
                <a:latin typeface="Arial"/>
                <a:cs typeface="Arial"/>
              </a:rPr>
              <a:t>for significant land imagery in CEOS </a:t>
            </a:r>
            <a:r>
              <a:rPr lang="en-US" sz="2000" cap="small" dirty="0" smtClean="0">
                <a:latin typeface="Arial"/>
                <a:cs typeface="Arial"/>
              </a:rPr>
              <a:t>activities</a:t>
            </a:r>
          </a:p>
          <a:p>
            <a:pPr>
              <a:buFont typeface="Arial" pitchFamily="34" charset="0"/>
              <a:buChar char="•"/>
            </a:pPr>
            <a:endParaRPr lang="en-US" sz="2000" dirty="0" smtClean="0">
              <a:latin typeface="Arial"/>
              <a:cs typeface="Arial"/>
            </a:endParaRPr>
          </a:p>
          <a:p>
            <a:pPr>
              <a:buFont typeface="Arial" pitchFamily="34" charset="0"/>
              <a:buChar char="•"/>
            </a:pPr>
            <a:r>
              <a:rPr lang="en-US" sz="2000" cap="small" dirty="0" smtClean="0">
                <a:latin typeface="Tahoma" pitchFamily="-106" charset="0"/>
                <a:cs typeface="Tahoma" pitchFamily="-106" charset="0"/>
              </a:rPr>
              <a:t>  Review activities of LSI, SDCG, and other relevant groups</a:t>
            </a:r>
          </a:p>
          <a:p>
            <a:pPr>
              <a:buFont typeface="Arial" pitchFamily="34" charset="0"/>
              <a:buChar char="•"/>
            </a:pPr>
            <a:endParaRPr lang="en-US" sz="2000" cap="small" dirty="0" smtClean="0">
              <a:latin typeface="Tahoma" pitchFamily="-106" charset="0"/>
              <a:cs typeface="Tahoma" pitchFamily="-106" charset="0"/>
            </a:endParaRPr>
          </a:p>
          <a:p>
            <a:pPr>
              <a:buFont typeface="Arial" pitchFamily="34" charset="0"/>
              <a:buChar char="•"/>
            </a:pPr>
            <a:r>
              <a:rPr lang="en-US" sz="2000" cap="small" dirty="0" smtClean="0">
                <a:latin typeface="Tahoma" pitchFamily="-106" charset="0"/>
                <a:cs typeface="Tahoma" pitchFamily="-106" charset="0"/>
              </a:rPr>
              <a:t>  Review WGISS activities if relevant</a:t>
            </a:r>
          </a:p>
          <a:p>
            <a:pPr>
              <a:buFont typeface="Arial" pitchFamily="34" charset="0"/>
              <a:buChar char="•"/>
            </a:pPr>
            <a:endParaRPr lang="en-US" sz="2000" cap="small" dirty="0" smtClean="0">
              <a:latin typeface="Tahoma" pitchFamily="-106" charset="0"/>
              <a:cs typeface="Tahoma" pitchFamily="-106" charset="0"/>
            </a:endParaRPr>
          </a:p>
          <a:p>
            <a:pPr>
              <a:buFont typeface="Arial" pitchFamily="34" charset="0"/>
              <a:buChar char="•"/>
            </a:pPr>
            <a:r>
              <a:rPr lang="en-US" sz="2000" cap="small" dirty="0" smtClean="0">
                <a:latin typeface="Tahoma" pitchFamily="-106" charset="0"/>
                <a:cs typeface="Tahoma" pitchFamily="-106" charset="0"/>
              </a:rPr>
              <a:t>  Review major CEOS requirements for Land Imagery data acquisition, including implications for archive, access, and data distribution</a:t>
            </a:r>
          </a:p>
          <a:p>
            <a:pPr>
              <a:buFont typeface="Arial" pitchFamily="34" charset="0"/>
              <a:buChar char="•"/>
            </a:pPr>
            <a:endParaRPr lang="en-US" sz="2000" cap="small" dirty="0" smtClean="0">
              <a:latin typeface="Tahoma" pitchFamily="-106" charset="0"/>
              <a:cs typeface="Tahoma" pitchFamily="-106" charset="0"/>
            </a:endParaRPr>
          </a:p>
          <a:p>
            <a:pPr>
              <a:buFont typeface="Arial" pitchFamily="34" charset="0"/>
              <a:buChar char="•"/>
            </a:pPr>
            <a:r>
              <a:rPr lang="en-US" sz="2000" cap="small" dirty="0" smtClean="0">
                <a:latin typeface="Tahoma" pitchFamily="-106" charset="0"/>
                <a:cs typeface="Tahoma" pitchFamily="-106" charset="0"/>
              </a:rPr>
              <a:t>  Consider the best organizational approaches to achieve coordination, taking into account the range of existing bodies</a:t>
            </a:r>
          </a:p>
          <a:p>
            <a:pPr>
              <a:buFont typeface="Arial" pitchFamily="34" charset="0"/>
              <a:buChar char="•"/>
            </a:pPr>
            <a:endParaRPr lang="en-US" sz="2000" cap="small" dirty="0" smtClean="0">
              <a:latin typeface="Tahoma" pitchFamily="-106" charset="0"/>
              <a:cs typeface="Tahoma" pitchFamily="-106" charset="0"/>
            </a:endParaRPr>
          </a:p>
          <a:p>
            <a:pPr>
              <a:buFont typeface="Arial" pitchFamily="34" charset="0"/>
              <a:buChar char="•"/>
            </a:pPr>
            <a:r>
              <a:rPr lang="en-US" sz="2000" cap="small" dirty="0" smtClean="0">
                <a:latin typeface="Tahoma" pitchFamily="-106" charset="0"/>
                <a:cs typeface="Tahoma" pitchFamily="-106" charset="0"/>
              </a:rPr>
              <a:t>  Make recommendations for LSI to the CEOS Plenary</a:t>
            </a:r>
            <a:r>
              <a:rPr lang="en-US" sz="2000" cap="small" dirty="0" smtClean="0">
                <a:latin typeface="Tahoma" pitchFamily="-106" charset="0"/>
                <a:cs typeface="Tahoma" pitchFamily="-106" charset="0"/>
              </a:rPr>
              <a:t> </a:t>
            </a:r>
          </a:p>
          <a:p>
            <a:pPr>
              <a:buFont typeface="Arial" pitchFamily="34" charset="0"/>
              <a:buChar char="•"/>
            </a:pPr>
            <a:endParaRPr lang="en-US" cap="small" dirty="0" smtClean="0">
              <a:latin typeface="Tahoma" pitchFamily="-106" charset="0"/>
              <a:cs typeface="Tahoma" pitchFamily="-106" charset="0"/>
            </a:endParaRPr>
          </a:p>
          <a:p>
            <a:endParaRPr lang="en-US" cap="small" dirty="0" smtClean="0">
              <a:latin typeface="Tahoma" pitchFamily="-106" charset="0"/>
              <a:cs typeface="Tahoma" pitchFamily="-106" charset="0"/>
            </a:endParaRPr>
          </a:p>
          <a:p>
            <a:endParaRPr lang="en-US" cap="small" dirty="0" smtClean="0">
              <a:latin typeface="Tahoma" pitchFamily="-106" charset="0"/>
              <a:cs typeface="Tahoma" pitchFamily="-106" charset="0"/>
            </a:endParaRPr>
          </a:p>
          <a:p>
            <a:endParaRPr lang="en-US" dirty="0"/>
          </a:p>
        </p:txBody>
      </p:sp>
    </p:spTree>
    <p:extLst>
      <p:ext uri="{BB962C8B-B14F-4D97-AF65-F5344CB8AC3E}">
        <p14:creationId xmlns:p14="http://schemas.microsoft.com/office/powerpoint/2010/main" xmlns="" val="177268519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a:t>
            </a:fld>
            <a:endParaRPr lang="en-US" smtClean="0"/>
          </a:p>
        </p:txBody>
      </p:sp>
      <p:sp>
        <p:nvSpPr>
          <p:cNvPr id="3075" name="Title 1"/>
          <p:cNvSpPr>
            <a:spLocks noGrp="1"/>
          </p:cNvSpPr>
          <p:nvPr>
            <p:ph type="title" idx="4294967295"/>
          </p:nvPr>
        </p:nvSpPr>
        <p:spPr>
          <a:xfrm>
            <a:off x="2052084" y="101600"/>
            <a:ext cx="7033179" cy="738372"/>
          </a:xfrm>
        </p:spPr>
        <p:txBody>
          <a:bodyPr/>
          <a:lstStyle/>
          <a:p>
            <a:pPr eaLnBrk="1" hangingPunct="1"/>
            <a:r>
              <a:rPr lang="en-US" sz="2000" cap="small" dirty="0" smtClean="0">
                <a:latin typeface="Tahoma" pitchFamily="-106" charset="0"/>
                <a:ea typeface="ＭＳ Ｐゴシック" pitchFamily="-106" charset="-128"/>
                <a:cs typeface="Tahoma" pitchFamily="-106" charset="0"/>
              </a:rPr>
              <a:t>From LSSG:  Mission </a:t>
            </a:r>
            <a:r>
              <a:rPr lang="en-US" sz="2000" cap="small" dirty="0" smtClean="0">
                <a:latin typeface="Tahoma" pitchFamily="-106" charset="0"/>
                <a:ea typeface="ＭＳ Ｐゴシック" pitchFamily="-106" charset="-128"/>
                <a:cs typeface="Tahoma" pitchFamily="-106" charset="0"/>
              </a:rPr>
              <a:t>Statement/Statement of Need </a:t>
            </a:r>
          </a:p>
        </p:txBody>
      </p:sp>
      <p:sp>
        <p:nvSpPr>
          <p:cNvPr id="2" name="Rectangle 1"/>
          <p:cNvSpPr/>
          <p:nvPr/>
        </p:nvSpPr>
        <p:spPr>
          <a:xfrm>
            <a:off x="1174750" y="1997839"/>
            <a:ext cx="6826250" cy="3046988"/>
          </a:xfrm>
          <a:prstGeom prst="rect">
            <a:avLst/>
          </a:prstGeom>
        </p:spPr>
        <p:txBody>
          <a:bodyPr wrap="square">
            <a:spAutoFit/>
          </a:bodyPr>
          <a:lstStyle/>
          <a:p>
            <a:r>
              <a:rPr lang="en-AU" sz="2400" dirty="0"/>
              <a:t>The LSI VC roles are the </a:t>
            </a:r>
            <a:r>
              <a:rPr lang="en-AU" sz="2400" b="1" dirty="0"/>
              <a:t>promotion</a:t>
            </a:r>
            <a:r>
              <a:rPr lang="en-AU" sz="2400" dirty="0"/>
              <a:t>, the </a:t>
            </a:r>
            <a:r>
              <a:rPr lang="en-AU" sz="2400" b="1" dirty="0"/>
              <a:t>coordination</a:t>
            </a:r>
            <a:r>
              <a:rPr lang="en-AU" sz="2400" dirty="0"/>
              <a:t>, the </a:t>
            </a:r>
            <a:r>
              <a:rPr lang="en-AU" sz="2400" b="1" dirty="0"/>
              <a:t>access</a:t>
            </a:r>
            <a:r>
              <a:rPr lang="en-AU" sz="2400" dirty="0"/>
              <a:t>, and the </a:t>
            </a:r>
            <a:r>
              <a:rPr lang="en-AU" sz="2400" b="1" dirty="0"/>
              <a:t>distribution</a:t>
            </a:r>
            <a:r>
              <a:rPr lang="en-AU" sz="2400" dirty="0"/>
              <a:t> of effective and comprehensive collections of Earth Observation (EO) data of the global land surface, especially to meet societal needs of the global population, such as those addressed by the Group on Earth Observations (GEO) Societal Benefit Areas (SBAs).</a:t>
            </a:r>
            <a:r>
              <a:rPr lang="pt-BR" sz="2400" dirty="0"/>
              <a:t> </a:t>
            </a:r>
            <a:endParaRPr lang="en-US" sz="2400"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3</a:t>
            </a:fld>
            <a:endParaRPr lang="en-US" smtClean="0"/>
          </a:p>
        </p:txBody>
      </p:sp>
      <p:sp>
        <p:nvSpPr>
          <p:cNvPr id="3075" name="Title 1"/>
          <p:cNvSpPr>
            <a:spLocks noGrp="1"/>
          </p:cNvSpPr>
          <p:nvPr>
            <p:ph type="title" idx="4294967295"/>
          </p:nvPr>
        </p:nvSpPr>
        <p:spPr>
          <a:xfrm>
            <a:off x="2052084" y="101600"/>
            <a:ext cx="7033179" cy="738372"/>
          </a:xfrm>
        </p:spPr>
        <p:txBody>
          <a:bodyPr/>
          <a:lstStyle/>
          <a:p>
            <a:pPr eaLnBrk="1" hangingPunct="1"/>
            <a:r>
              <a:rPr lang="en-US" sz="2000" cap="small" dirty="0" smtClean="0">
                <a:latin typeface="Tahoma" pitchFamily="-106" charset="0"/>
                <a:ea typeface="ＭＳ Ｐゴシック" pitchFamily="-106" charset="-128"/>
                <a:cs typeface="Tahoma" pitchFamily="-106" charset="0"/>
              </a:rPr>
              <a:t>SIT Technical Workshop Suggested path forward </a:t>
            </a:r>
            <a:br>
              <a:rPr lang="en-US" sz="2000" cap="small" dirty="0" smtClean="0">
                <a:latin typeface="Tahoma" pitchFamily="-106" charset="0"/>
                <a:ea typeface="ＭＳ Ｐゴシック" pitchFamily="-106" charset="-128"/>
                <a:cs typeface="Tahoma" pitchFamily="-106" charset="0"/>
              </a:rPr>
            </a:br>
            <a:r>
              <a:rPr lang="en-US" sz="2000" cap="small" dirty="0" smtClean="0">
                <a:latin typeface="Tahoma" pitchFamily="-106" charset="0"/>
                <a:ea typeface="ＭＳ Ｐゴシック" pitchFamily="-106" charset="-128"/>
                <a:cs typeface="Tahoma" pitchFamily="-106" charset="0"/>
              </a:rPr>
              <a:t>for LSSG</a:t>
            </a:r>
            <a:endParaRPr lang="en-US" sz="2000" cap="small" dirty="0" smtClean="0">
              <a:latin typeface="Tahoma" pitchFamily="-106" charset="0"/>
              <a:ea typeface="ＭＳ Ｐゴシック" pitchFamily="-106" charset="-128"/>
              <a:cs typeface="Tahoma" pitchFamily="-106" charset="0"/>
            </a:endParaRPr>
          </a:p>
        </p:txBody>
      </p:sp>
      <p:sp>
        <p:nvSpPr>
          <p:cNvPr id="2" name="Rectangle 1"/>
          <p:cNvSpPr/>
          <p:nvPr/>
        </p:nvSpPr>
        <p:spPr>
          <a:xfrm>
            <a:off x="207037" y="1394248"/>
            <a:ext cx="8413750" cy="5901616"/>
          </a:xfrm>
          <a:prstGeom prst="rect">
            <a:avLst/>
          </a:prstGeom>
        </p:spPr>
        <p:txBody>
          <a:bodyPr wrap="square">
            <a:spAutoFit/>
          </a:bodyPr>
          <a:lstStyle/>
          <a:p>
            <a:pPr hangingPunct="0">
              <a:spcAft>
                <a:spcPts val="300"/>
              </a:spcAft>
            </a:pPr>
            <a:r>
              <a:rPr lang="en-US" sz="2000" dirty="0" smtClean="0"/>
              <a:t>LSSG should produce, a document specifically addressing the objectives in the LSSG </a:t>
            </a:r>
            <a:r>
              <a:rPr lang="en-US" sz="2000" dirty="0" err="1" smtClean="0"/>
              <a:t>ToR</a:t>
            </a:r>
            <a:r>
              <a:rPr lang="en-US" sz="2000" dirty="0" smtClean="0"/>
              <a:t> – to whit, the unique roles that will be played by an LSI VC given the existence and activities of related groups (e.g. SDCG/GFOI, GEOGLAM, WGISS).  </a:t>
            </a:r>
          </a:p>
          <a:p>
            <a:pPr hangingPunct="0">
              <a:spcAft>
                <a:spcPts val="300"/>
              </a:spcAft>
            </a:pPr>
            <a:endParaRPr lang="en-US" sz="2000" dirty="0" smtClean="0"/>
          </a:p>
          <a:p>
            <a:pPr hangingPunct="0">
              <a:spcAft>
                <a:spcPts val="300"/>
              </a:spcAft>
            </a:pPr>
            <a:r>
              <a:rPr lang="en-US" sz="2000" dirty="0" smtClean="0"/>
              <a:t>The scope of the LSI coordination objectives needs not be confined to classical land imagery, but rather should address coordination of the suite of measurements required to generate the information products needed by ongoing and future land-focused CEOS activities.</a:t>
            </a:r>
          </a:p>
          <a:p>
            <a:pPr hangingPunct="0">
              <a:spcAft>
                <a:spcPts val="300"/>
              </a:spcAft>
            </a:pPr>
            <a:endParaRPr lang="en-US" sz="2000" dirty="0" smtClean="0"/>
          </a:p>
          <a:p>
            <a:pPr hangingPunct="0">
              <a:spcAft>
                <a:spcPts val="300"/>
              </a:spcAft>
            </a:pPr>
            <a:r>
              <a:rPr lang="en-US" sz="2000" dirty="0" smtClean="0"/>
              <a:t>The document should be formally approved by existing related CEOS organizations (e.g. GFOI, GEOGLAM, WGISS, etc.) prior to presentation to the LSSG presentation to CEOS.  CEOS endorsement at SIT-29? (progress report at 2013 Montreal Plenary)?</a:t>
            </a:r>
          </a:p>
          <a:p>
            <a:pPr hangingPunct="0">
              <a:spcAft>
                <a:spcPts val="300"/>
              </a:spcAft>
            </a:pPr>
            <a:endParaRPr lang="en-US" sz="2000" dirty="0" smtClean="0"/>
          </a:p>
          <a:p>
            <a:pPr hangingPunct="0">
              <a:spcAft>
                <a:spcPts val="300"/>
              </a:spcAft>
            </a:pPr>
            <a:r>
              <a:rPr lang="en-US" sz="2000" dirty="0" smtClean="0"/>
              <a:t>CEOS agencies are requested – urged – commanded to provide active and expert representatives to the LSSG process. </a:t>
            </a:r>
          </a:p>
          <a:p>
            <a:pPr hangingPunct="0">
              <a:spcAft>
                <a:spcPts val="300"/>
              </a:spcAft>
            </a:pPr>
            <a:endParaRPr lang="pt-BR" sz="2000" dirty="0"/>
          </a:p>
        </p:txBody>
      </p:sp>
    </p:spTree>
    <p:extLst>
      <p:ext uri="{BB962C8B-B14F-4D97-AF65-F5344CB8AC3E}">
        <p14:creationId xmlns:p14="http://schemas.microsoft.com/office/powerpoint/2010/main" xmlns="" val="373537034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7658</TotalTime>
  <Words>320</Words>
  <Application>Microsoft Office PowerPoint</Application>
  <PresentationFormat>On-screen Show (4:3)</PresentationFormat>
  <Paragraphs>30</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4_EUM_template_v03</vt:lpstr>
      <vt:lpstr>LSSG Terms of Reference – from SIT-28</vt:lpstr>
      <vt:lpstr>From LSSG:  Mission Statement/Statement of Need </vt:lpstr>
      <vt:lpstr>SIT Technical Workshop Suggested path forward  for LSSG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Michael H. Freilich</cp:lastModifiedBy>
  <cp:revision>100</cp:revision>
  <cp:lastPrinted>2013-07-23T19:08:48Z</cp:lastPrinted>
  <dcterms:created xsi:type="dcterms:W3CDTF">2011-11-16T09:23:13Z</dcterms:created>
  <dcterms:modified xsi:type="dcterms:W3CDTF">2013-09-12T20:56:35Z</dcterms:modified>
</cp:coreProperties>
</file>