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0" r:id="rId2"/>
    <p:sldId id="277" r:id="rId3"/>
    <p:sldId id="278" r:id="rId4"/>
    <p:sldId id="289" r:id="rId5"/>
    <p:sldId id="284" r:id="rId6"/>
    <p:sldId id="280" r:id="rId7"/>
    <p:sldId id="286" r:id="rId8"/>
    <p:sldId id="287" r:id="rId9"/>
    <p:sldId id="288" r:id="rId10"/>
    <p:sldId id="290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77">
          <p15:clr>
            <a:srgbClr val="A4A3A4"/>
          </p15:clr>
        </p15:guide>
        <p15:guide id="2" pos="28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5701" autoAdjust="0"/>
  </p:normalViewPr>
  <p:slideViewPr>
    <p:cSldViewPr snapToGrid="0" snapToObjects="1">
      <p:cViewPr>
        <p:scale>
          <a:sx n="84" d="100"/>
          <a:sy n="84" d="100"/>
        </p:scale>
        <p:origin x="-960" y="486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9/17/2015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082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213872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 Tech.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Workshop 2015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EUMETSAT, Darmstadt, Germany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17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September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2015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10" Type="http://schemas.openxmlformats.org/officeDocument/2006/relationships/image" Target="../media/image12.gif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814057" y="0"/>
            <a:ext cx="5206574" cy="1672389"/>
          </a:xfrm>
        </p:spPr>
        <p:txBody>
          <a:bodyPr/>
          <a:lstStyle/>
          <a:p>
            <a:pPr algn="l"/>
            <a:r>
              <a:rPr lang="en-US" sz="2800" dirty="0">
                <a:solidFill>
                  <a:srgbClr val="FFFFFF"/>
                </a:solidFill>
              </a:rPr>
              <a:t>An Update on the Land Surface Imaging Virtual Constellation (LSI-VC)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1694444"/>
            <a:ext cx="4826977" cy="1564105"/>
          </a:xfrm>
        </p:spPr>
        <p:txBody>
          <a:bodyPr/>
          <a:lstStyle/>
          <a:p>
            <a:r>
              <a:rPr lang="en-US" b="0" dirty="0" smtClean="0"/>
              <a:t>Thomas </a:t>
            </a:r>
            <a:r>
              <a:rPr lang="en-US" b="0" dirty="0" err="1" smtClean="0"/>
              <a:t>Cecere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USGS</a:t>
            </a:r>
          </a:p>
          <a:p>
            <a:r>
              <a:rPr lang="en-US" b="0" dirty="0" smtClean="0"/>
              <a:t>SIT Workshop Agenda Item #6</a:t>
            </a:r>
          </a:p>
          <a:p>
            <a:r>
              <a:rPr lang="en-US" b="0" dirty="0" smtClean="0"/>
              <a:t>CEOS Action 28-04</a:t>
            </a:r>
            <a:br>
              <a:rPr lang="en-US" b="0" dirty="0" smtClean="0"/>
            </a:br>
            <a:r>
              <a:rPr lang="en-US" b="0" dirty="0" smtClean="0"/>
              <a:t>CEOS SIT Technical Workshop</a:t>
            </a:r>
          </a:p>
          <a:p>
            <a:r>
              <a:rPr lang="en-US" b="0" dirty="0" smtClean="0"/>
              <a:t>EUMETSAT, Darmstadt, Germany</a:t>
            </a:r>
            <a:br>
              <a:rPr lang="en-US" b="0" dirty="0" smtClean="0"/>
            </a:br>
            <a:r>
              <a:rPr lang="en-US" b="0" dirty="0" smtClean="0"/>
              <a:t>17</a:t>
            </a:r>
            <a:r>
              <a:rPr lang="en-US" b="0" baseline="30000" dirty="0" smtClean="0"/>
              <a:t>th</a:t>
            </a:r>
            <a:r>
              <a:rPr lang="en-US" b="0" dirty="0" smtClean="0"/>
              <a:t>-18</a:t>
            </a:r>
            <a:r>
              <a:rPr lang="en-US" b="0" baseline="30000" dirty="0" smtClean="0"/>
              <a:t>th</a:t>
            </a:r>
            <a:r>
              <a:rPr lang="en-US" b="0" dirty="0" smtClean="0"/>
              <a:t> September 2015</a:t>
            </a:r>
            <a:endParaRPr lang="en-US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10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28600" y="2286000"/>
            <a:ext cx="8710650" cy="3477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 smtClean="0"/>
              <a:t>Accept, Request further Revision, or Reject the submitted update to the LSI-VC Terms of Reference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Accept, Request further Revision, or Reject the submitted LSI-VC Implementation Plan</a:t>
            </a:r>
            <a:endParaRPr lang="en-US" sz="2000" dirty="0"/>
          </a:p>
          <a:p>
            <a:pPr marL="342900" indent="-342900">
              <a:buFontTx/>
              <a:buChar char="-"/>
            </a:pPr>
            <a:r>
              <a:rPr lang="en-US" sz="2000" dirty="0" smtClean="0"/>
              <a:t>Proceed with the recommendation for endorsement at CEOS Plenary 29 in Kyoto, Japan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If proceeding, request CEOS member agencies consider participating in the  LSI-VC and provide a name to Tom </a:t>
            </a:r>
            <a:r>
              <a:rPr lang="en-US" sz="2000" dirty="0" err="1"/>
              <a:t>Cecere</a:t>
            </a:r>
            <a:r>
              <a:rPr lang="en-US" sz="2000" dirty="0"/>
              <a:t> and the SIT Chair Team by Friday, October 9.  If any CEOS member agencies would consider serving as an LSI-VC co-lead, please also indicate by October 9</a:t>
            </a:r>
            <a:r>
              <a:rPr lang="en-US" sz="2000" dirty="0" smtClean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524000"/>
            <a:ext cx="807720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For Decision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2639005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2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37548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sz="2000" b="1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LSI-VC Terms of Reference – Mission Statement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b="1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US" sz="2000" dirty="0"/>
              <a:t>The Land Surface Imaging Virtual Constellation exists to </a:t>
            </a:r>
            <a:r>
              <a:rPr lang="en-US" sz="2000" b="1" i="1" dirty="0"/>
              <a:t>maximize</a:t>
            </a:r>
            <a:r>
              <a:rPr lang="en-US" sz="2000" dirty="0"/>
              <a:t> the value derived from </a:t>
            </a:r>
            <a:r>
              <a:rPr lang="en-US" sz="2000" b="1" i="1" dirty="0"/>
              <a:t>CEOS agency land surface imaging assets and activities</a:t>
            </a:r>
            <a:r>
              <a:rPr lang="en-US" sz="2000" b="1" dirty="0"/>
              <a:t> </a:t>
            </a:r>
            <a:r>
              <a:rPr lang="en-US" sz="2000" dirty="0"/>
              <a:t>by providing an </a:t>
            </a:r>
            <a:r>
              <a:rPr lang="en-US" sz="2000" b="1" i="1" dirty="0"/>
              <a:t>overarching coordination </a:t>
            </a:r>
            <a:r>
              <a:rPr lang="en-US" sz="2000" dirty="0"/>
              <a:t>role.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The responsibility of the LSI-VC is to facilitate coordinated and optimized land surface imaging contributions from CEOS agencies to </a:t>
            </a:r>
            <a:r>
              <a:rPr lang="en-US" sz="2000" b="1" i="1" dirty="0"/>
              <a:t>enable access to fundamental measurement products in support of confirmed/validated requirements linked to adopted CEOS priorities</a:t>
            </a:r>
            <a:r>
              <a:rPr lang="en-US" sz="2000" dirty="0"/>
              <a:t>.  These priorities are typically derived from key stakeholders, such as UN agencies/programs and GEO. </a:t>
            </a:r>
            <a:endParaRPr sz="200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875420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00" y="2057400"/>
            <a:ext cx="6172200" cy="1477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fontAlgn="t"/>
            <a:r>
              <a:rPr lang="en-US" dirty="0" smtClean="0">
                <a:solidFill>
                  <a:srgbClr val="000000"/>
                </a:solidFill>
                <a:latin typeface="Calibri"/>
              </a:rPr>
              <a:t>- </a:t>
            </a:r>
            <a:r>
              <a:rPr lang="en-US" dirty="0"/>
              <a:t>The LSI-VC, led by Tom Cecere (USGS), to prepare a draft Implementation Plan, based on the "Space Segment Coordination" option and including a proposed update to the LSI-VC </a:t>
            </a:r>
            <a:r>
              <a:rPr lang="en-US" dirty="0" smtClean="0"/>
              <a:t>Terms of Reference, </a:t>
            </a:r>
            <a:r>
              <a:rPr lang="en-US" dirty="0"/>
              <a:t>for review prior to, and discussion at, SIT-30. </a:t>
            </a:r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1371600"/>
            <a:ext cx="640080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CEOS Action 28-04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3810000"/>
            <a:ext cx="6553200" cy="17543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An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LSI-VC Terms of Reference document was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   submitted for consideration at SIT-30</a:t>
            </a:r>
          </a:p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kumimoji="0" lang="en-US" sz="1800" b="0" i="0" u="none" strike="noStrike" cap="none" spc="0" normalizeH="0" dirty="0" smtClean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n-US" dirty="0" smtClean="0"/>
              <a:t>A Discussion Paper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with a notional phased implementation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approach was also presented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baseline="0" dirty="0"/>
              <a:t>	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4655021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4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28600" y="2286000"/>
            <a:ext cx="8710650" cy="3477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 smtClean="0"/>
              <a:t>SIT</a:t>
            </a:r>
            <a:r>
              <a:rPr lang="en-US" sz="2000" dirty="0"/>
              <a:t>-30 through May 31, 2015 – </a:t>
            </a:r>
            <a:r>
              <a:rPr lang="en-US" sz="2000" dirty="0" smtClean="0"/>
              <a:t>socialized </a:t>
            </a:r>
            <a:r>
              <a:rPr lang="en-US" sz="2000" dirty="0"/>
              <a:t>the elements of the implementation plan with CEOS Stakeholders (e.g. SEO, WGCV, WG Climate, WG Disasters, SDCG for GFOI, GEOGLAM, WGISS) and begin refining collaboratively</a:t>
            </a:r>
            <a:r>
              <a:rPr lang="en-US" sz="2000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June 30, </a:t>
            </a:r>
            <a:r>
              <a:rPr lang="en-US" sz="2000" dirty="0"/>
              <a:t>2015 – final draft of the LSI-VC </a:t>
            </a:r>
            <a:r>
              <a:rPr lang="en-US" sz="2000" dirty="0" smtClean="0"/>
              <a:t>implementation plan and revised Terms of Reference to the SIT </a:t>
            </a:r>
            <a:r>
              <a:rPr lang="en-US" sz="2000" dirty="0"/>
              <a:t>Chair team  for </a:t>
            </a:r>
            <a:r>
              <a:rPr lang="en-US" sz="2000" dirty="0" smtClean="0"/>
              <a:t>consideration.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September 15, 2015 – conducted a SIT Tech. Workshop side meeting to discuss work plan development and LSI-VC team logistics</a:t>
            </a:r>
          </a:p>
          <a:p>
            <a:endParaRPr lang="en-US" sz="2000" dirty="0"/>
          </a:p>
          <a:p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524000"/>
            <a:ext cx="807720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2569"/>
                </a:solidFill>
              </a:rPr>
              <a:t>Summary of Actions since SIT-30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2407678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5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28600" y="1318021"/>
            <a:ext cx="8710650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sz="2000" b="1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LSI-VC Terms of Reference – Implementation Horizon Revised</a:t>
            </a:r>
            <a:endParaRPr lang="en-US" b="1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b="1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755880"/>
              </p:ext>
            </p:extLst>
          </p:nvPr>
        </p:nvGraphicFramePr>
        <p:xfrm>
          <a:off x="1066800" y="1828800"/>
          <a:ext cx="6781800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5450"/>
                <a:gridCol w="2952750"/>
                <a:gridCol w="2133600"/>
              </a:tblGrid>
              <a:tr h="2702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3-Year Horizon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5-Year Horizon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11003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Space Segment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Aggregate and analyze multiple sets of validated, domain-specific requirements to identify gaps and opportunities for optimization and improve interoperability and complementarity 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Optimize and harmonize CEOS Agency global data collections, as much as possible.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Harmonize acquisition plans across major international land surface imaging programs to support validated domain-specific requirements</a:t>
                      </a:r>
                      <a:endParaRPr lang="en-US" sz="1000" dirty="0"/>
                    </a:p>
                  </a:txBody>
                  <a:tcPr/>
                </a:tc>
              </a:tr>
              <a:tr h="439154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Ground Segment and Information Systems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architectures for future distribution that would potentially enable the analysis of very large land surface imaging datasets, trialed across at least three nations/regions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Stimulate an environment conducive to the creation of analysis-ready data to enhance usage and exploitation of the CEOS data portfolio for land surface imaging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Establish the framework for an architecture network  for analysis of very large land surface imaging data sets </a:t>
                      </a:r>
                      <a:endParaRPr lang="en-US" dirty="0"/>
                    </a:p>
                  </a:txBody>
                  <a:tcPr/>
                </a:tc>
              </a:tr>
              <a:tr h="439154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Products and Services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Produce 1-2 compatible, non-domain-specific measurement products derived from one sensor and produced by multiple agency systems</a:t>
                      </a:r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Produce 4-5 compatible, non-domain-specific measurement products derived from 3-4 sensors and produced by multiple agency systems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61168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6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1295400" y="2286000"/>
            <a:ext cx="764385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endParaRPr lang="en-US" sz="2000" dirty="0"/>
          </a:p>
          <a:p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524000"/>
            <a:ext cx="807720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The LSI-VC Study Team and</a:t>
            </a:r>
            <a:r>
              <a:rPr kumimoji="0" lang="en-US" sz="2400" b="1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the evolving LSI-VC Team</a:t>
            </a: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pic>
        <p:nvPicPr>
          <p:cNvPr id="3" name="Picture 2" descr="Canadian_Space_Agency_logo_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33600"/>
            <a:ext cx="762000" cy="508000"/>
          </a:xfrm>
          <a:prstGeom prst="rect">
            <a:avLst/>
          </a:prstGeom>
        </p:spPr>
      </p:pic>
      <p:pic>
        <p:nvPicPr>
          <p:cNvPr id="4" name="Picture 3" descr="european-commission-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0"/>
            <a:ext cx="838200" cy="578123"/>
          </a:xfrm>
          <a:prstGeom prst="rect">
            <a:avLst/>
          </a:prstGeom>
        </p:spPr>
      </p:pic>
      <p:pic>
        <p:nvPicPr>
          <p:cNvPr id="5" name="Picture 4" descr="esa_logo.bmp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0"/>
            <a:ext cx="530956" cy="381000"/>
          </a:xfrm>
          <a:prstGeom prst="rect">
            <a:avLst/>
          </a:prstGeom>
        </p:spPr>
      </p:pic>
      <p:pic>
        <p:nvPicPr>
          <p:cNvPr id="6" name="Picture 5" descr="GeoscienceAustralia_logo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267200"/>
            <a:ext cx="1120589" cy="381000"/>
          </a:xfrm>
          <a:prstGeom prst="rect">
            <a:avLst/>
          </a:prstGeom>
        </p:spPr>
      </p:pic>
      <p:pic>
        <p:nvPicPr>
          <p:cNvPr id="7" name="Picture 6" descr="800px-Jaxa_logo.svg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800600"/>
            <a:ext cx="609600" cy="368808"/>
          </a:xfrm>
          <a:prstGeom prst="rect">
            <a:avLst/>
          </a:prstGeom>
        </p:spPr>
      </p:pic>
      <p:pic>
        <p:nvPicPr>
          <p:cNvPr id="8" name="Picture 7" descr="nasa-logo-meatball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257801"/>
            <a:ext cx="709937" cy="457200"/>
          </a:xfrm>
          <a:prstGeom prst="rect">
            <a:avLst/>
          </a:prstGeom>
        </p:spPr>
      </p:pic>
      <p:pic>
        <p:nvPicPr>
          <p:cNvPr id="9" name="Picture 8" descr="USGS_logo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43600"/>
            <a:ext cx="838200" cy="30908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0" y="2209800"/>
            <a:ext cx="5334000" cy="403187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 </a:t>
            </a:r>
            <a:r>
              <a:rPr kumimoji="0" lang="en-US" sz="17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Yves </a:t>
            </a:r>
            <a:r>
              <a:rPr kumimoji="0" lang="en-US" sz="1700" b="0" i="0" u="none" strike="noStrike" cap="none" spc="0" normalizeH="0" baseline="0" dirty="0" err="1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Crevier</a:t>
            </a:r>
            <a:endParaRPr kumimoji="0" lang="en-US" sz="1700" b="0" i="0" u="none" strike="noStrike" cap="none" spc="0" normalizeH="0" baseline="0" dirty="0" smtClean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700" dirty="0"/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 Patrice Henry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700" dirty="0"/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Astrid Koch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700" dirty="0"/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</a:t>
            </a:r>
            <a:r>
              <a:rPr kumimoji="0" lang="en-US" sz="1700" b="0" i="0" u="none" strike="noStrike" cap="none" spc="0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uFillTx/>
              </a:rPr>
              <a:t>Bianca </a:t>
            </a:r>
            <a:r>
              <a:rPr kumimoji="0" lang="en-US" sz="1700" b="0" i="0" u="none" strike="noStrike" cap="none" spc="0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uFillTx/>
              </a:rPr>
              <a:t>Hoersch</a:t>
            </a:r>
            <a:endParaRPr kumimoji="0" lang="en-US" sz="1700" b="0" i="0" u="none" strike="noStrike" cap="none" spc="0" normalizeH="0" baseline="0" dirty="0" smtClean="0">
              <a:ln>
                <a:noFill/>
              </a:ln>
              <a:solidFill>
                <a:srgbClr val="00B050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700" dirty="0"/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Jonathon Ross </a:t>
            </a:r>
            <a:r>
              <a:rPr kumimoji="0" lang="en-US" sz="1700" b="0" i="0" u="none" strike="noStrike" cap="none" spc="0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uFillTx/>
              </a:rPr>
              <a:t>**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700" dirty="0"/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</a:t>
            </a:r>
            <a:r>
              <a:rPr kumimoji="0" lang="en-US" sz="1700" b="0" i="0" u="none" strike="noStrike" cap="none" spc="0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uFillTx/>
              </a:rPr>
              <a:t>Takeo </a:t>
            </a:r>
            <a:r>
              <a:rPr kumimoji="0" lang="en-US" sz="1700" b="0" i="0" u="none" strike="noStrike" cap="none" spc="0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uFillTx/>
              </a:rPr>
              <a:t>Tadono</a:t>
            </a:r>
            <a:endParaRPr kumimoji="0" lang="en-US" sz="1700" b="0" i="0" u="none" strike="noStrike" cap="none" spc="0" normalizeH="0" baseline="0" dirty="0" smtClean="0">
              <a:ln>
                <a:noFill/>
              </a:ln>
              <a:solidFill>
                <a:srgbClr val="00B050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700" dirty="0"/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</a:t>
            </a:r>
            <a:r>
              <a:rPr kumimoji="0" lang="en-US" sz="1700" b="0" i="0" u="none" strike="noStrike" cap="none" spc="0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uFillTx/>
              </a:rPr>
              <a:t>David Jarrett</a:t>
            </a:r>
            <a:r>
              <a:rPr kumimoji="0" lang="en-US" sz="17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, </a:t>
            </a:r>
            <a:r>
              <a:rPr kumimoji="0" lang="en-US" sz="1700" b="0" i="0" u="none" strike="noStrike" cap="none" spc="0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uFillTx/>
              </a:rPr>
              <a:t>Jeff </a:t>
            </a:r>
            <a:r>
              <a:rPr kumimoji="0" lang="en-US" sz="1700" b="0" i="0" u="none" strike="noStrike" cap="none" spc="0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uFillTx/>
              </a:rPr>
              <a:t>Masek</a:t>
            </a:r>
            <a:r>
              <a:rPr kumimoji="0" lang="en-US" sz="17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, Kim Holloway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700" dirty="0"/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Tom Cecere, </a:t>
            </a:r>
            <a:r>
              <a:rPr kumimoji="0" lang="en-US" sz="1700" b="0" i="0" u="sng" strike="noStrike" cap="none" spc="0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uFillTx/>
              </a:rPr>
              <a:t>Jenn</a:t>
            </a:r>
            <a:r>
              <a:rPr kumimoji="0" lang="en-US" sz="1700" b="0" i="0" u="sng" strike="noStrike" cap="none" spc="0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uFillTx/>
              </a:rPr>
              <a:t> Lacey</a:t>
            </a:r>
            <a:r>
              <a:rPr kumimoji="0" lang="en-US" sz="17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,</a:t>
            </a:r>
            <a:r>
              <a:rPr kumimoji="0" lang="en-US" sz="17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Steve </a:t>
            </a:r>
            <a:r>
              <a:rPr kumimoji="0" lang="en-US" sz="1700" b="0" i="0" u="none" strike="noStrike" cap="none" spc="0" normalizeH="0" dirty="0" err="1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Labahn</a:t>
            </a:r>
            <a:endParaRPr kumimoji="0" lang="en-US" sz="17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pic>
        <p:nvPicPr>
          <p:cNvPr id="11" name="Picture 10" descr="logo_cnes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667000"/>
            <a:ext cx="990600" cy="34525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241670"/>
            <a:ext cx="780011" cy="49920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238750" y="6252686"/>
            <a:ext cx="200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Kevin Gallo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6113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7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28600" y="1318021"/>
            <a:ext cx="8710650" cy="37240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sz="2000" b="1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LSI-VC Implementation Plan Framework - Considerations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b="1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>
              <a:buFont typeface="Arial"/>
              <a:buChar char="•"/>
            </a:pPr>
            <a:r>
              <a:rPr lang="en-US" dirty="0"/>
              <a:t>The desire to address ‘pressing issues’ of strategic concern to CEOS and CEOS Agencies</a:t>
            </a:r>
            <a:r>
              <a:rPr lang="en-US" dirty="0" smtClean="0"/>
              <a:t>.</a:t>
            </a:r>
          </a:p>
          <a:p>
            <a:pPr marL="285750" lvl="0" indent="-285750">
              <a:buFont typeface="Arial"/>
              <a:buChar char="•"/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/>
              <a:t>The need to work with the resources that agencies can realistically provide</a:t>
            </a:r>
            <a:r>
              <a:rPr lang="en-US" dirty="0" smtClean="0"/>
              <a:t>.</a:t>
            </a:r>
          </a:p>
          <a:p>
            <a:pPr marL="285750" lvl="0" indent="-285750">
              <a:buFont typeface="Arial"/>
              <a:buChar char="•"/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/>
              <a:t>The need to re-build momentum by implementing solutions that work, thereby encouraging </a:t>
            </a:r>
            <a:r>
              <a:rPr lang="en-US" dirty="0" smtClean="0"/>
              <a:t>additional CEOS </a:t>
            </a:r>
            <a:r>
              <a:rPr lang="en-US" dirty="0"/>
              <a:t>agencies to buy-in and contribute</a:t>
            </a:r>
            <a:r>
              <a:rPr lang="en-US" dirty="0" smtClean="0"/>
              <a:t>.</a:t>
            </a:r>
          </a:p>
          <a:p>
            <a:pPr marL="285750" lvl="0" indent="-285750">
              <a:buFont typeface="Arial"/>
              <a:buChar char="•"/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/>
              <a:t>The desire, and need, to ensure strong linkages with other CEOS Entities.  This builds on the linkages identified in the Terms of Reference.</a:t>
            </a:r>
          </a:p>
          <a:p>
            <a:pPr marL="285750" lvl="1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96784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8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28600" y="1318021"/>
            <a:ext cx="8710650" cy="3724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sz="2000" b="1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LSI-VC Implementation Plan Framework – Proposed Focus Themes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b="1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Optimizing and harmonizing where feasible </a:t>
            </a:r>
            <a:r>
              <a:rPr lang="en-US" dirty="0"/>
              <a:t>global data </a:t>
            </a:r>
            <a:r>
              <a:rPr lang="en-US" dirty="0" smtClean="0"/>
              <a:t>collections </a:t>
            </a:r>
            <a:r>
              <a:rPr lang="en-US" dirty="0"/>
              <a:t>(with an ever increasing volume expected)</a:t>
            </a:r>
            <a:r>
              <a:rPr lang="en-US" dirty="0" smtClean="0"/>
              <a:t>.</a:t>
            </a:r>
          </a:p>
          <a:p>
            <a:pPr marL="285750" lvl="0" indent="-285750">
              <a:buFont typeface="Arial"/>
              <a:buChar char="•"/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/>
              <a:t>Promoting analysis-ready data (with the goal to minimize the need for the end user to understand satellite/pass/sensor-specific processing)</a:t>
            </a:r>
            <a:r>
              <a:rPr lang="en-US" dirty="0" smtClean="0"/>
              <a:t>.</a:t>
            </a:r>
          </a:p>
          <a:p>
            <a:pPr marL="285750" lvl="0" indent="-285750">
              <a:buFont typeface="Arial"/>
              <a:buChar char="•"/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/>
              <a:t>Exploring how new approaches to management/analysis of large data structures (e.g. Data Cubes) can be implemented and sustained</a:t>
            </a:r>
            <a:r>
              <a:rPr lang="en-US" dirty="0" smtClean="0"/>
              <a:t>.</a:t>
            </a:r>
          </a:p>
          <a:p>
            <a:pPr marL="285750" lvl="0" indent="-285750">
              <a:buFont typeface="Arial"/>
              <a:buChar char="•"/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/>
              <a:t>Addressing the actions identified for LSI-VC by the CSIST, as a pathfinder to broader approaches to analyzing land surface imaging requirements.</a:t>
            </a:r>
          </a:p>
        </p:txBody>
      </p:sp>
    </p:spTree>
    <p:extLst>
      <p:ext uri="{BB962C8B-B14F-4D97-AF65-F5344CB8AC3E}">
        <p14:creationId xmlns:p14="http://schemas.microsoft.com/office/powerpoint/2010/main" val="450454989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9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28600" y="1318021"/>
            <a:ext cx="8710650" cy="5386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sz="2000" b="1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LSI-VC Implementation Plan Framework – Phased Approach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b="1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Three phases (over a 3 year period) where the outcome of each phase will lay the groundwork for each subsequent phase (and touch on the focus themes)</a:t>
            </a:r>
          </a:p>
          <a:p>
            <a:pPr marL="285750" lvl="0" indent="-285750">
              <a:buFont typeface="Arial"/>
              <a:buChar char="•"/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Phase 1 – 2015-2016 (assessing, identifying, scoping and defining)</a:t>
            </a:r>
          </a:p>
          <a:p>
            <a:pPr lvl="1" indent="0"/>
            <a:r>
              <a:rPr lang="en-US" dirty="0" smtClean="0"/>
              <a:t>    -  Identify </a:t>
            </a:r>
            <a:r>
              <a:rPr lang="en-US" dirty="0"/>
              <a:t>gaps/opportunities in acquisition planning in support of CEOS Carbon </a:t>
            </a:r>
            <a:r>
              <a:rPr lang="en-US" dirty="0" smtClean="0"/>
              <a:t>Strategy</a:t>
            </a:r>
          </a:p>
          <a:p>
            <a:pPr lvl="1" indent="0"/>
            <a:r>
              <a:rPr lang="en-US" dirty="0" smtClean="0"/>
              <a:t>    -  </a:t>
            </a:r>
            <a:r>
              <a:rPr lang="en-US" dirty="0"/>
              <a:t>Develop agreed definitions of intercomparable Analysis Ready Data (ARD) products in the context of land surface imaging</a:t>
            </a:r>
          </a:p>
          <a:p>
            <a:pPr lvl="1" indent="0"/>
            <a:r>
              <a:rPr lang="en-US" dirty="0" smtClean="0"/>
              <a:t>    -  </a:t>
            </a:r>
            <a:r>
              <a:rPr lang="en-US" dirty="0"/>
              <a:t>Engage with implementation of trial ‘data cubes</a:t>
            </a:r>
            <a:r>
              <a:rPr lang="en-US" dirty="0" smtClean="0"/>
              <a:t>’</a:t>
            </a:r>
          </a:p>
          <a:p>
            <a:pPr lvl="1" indent="0"/>
            <a:r>
              <a:rPr lang="en-US" dirty="0"/>
              <a:t> </a:t>
            </a:r>
            <a:r>
              <a:rPr lang="en-US" dirty="0" smtClean="0"/>
              <a:t>   -  Assimilate and incorporate lessons learned from an SDCG for GFOI scoping </a:t>
            </a:r>
            <a:r>
              <a:rPr lang="en-US" dirty="0"/>
              <a:t>study for global data flows for long time series land surface imaging data </a:t>
            </a:r>
            <a:endParaRPr lang="en-US" dirty="0" smtClean="0"/>
          </a:p>
          <a:p>
            <a:pPr marL="285750" lvl="0" indent="-285750">
              <a:buFont typeface="Arial"/>
              <a:buChar char="•"/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Phase 2 – 2016-2017; involves pilot approaches and development of road maps (e.g. building toward an integrated set of ARD)</a:t>
            </a:r>
          </a:p>
          <a:p>
            <a:pPr marL="285750" lvl="0" indent="-285750">
              <a:buFont typeface="Arial"/>
              <a:buChar char="•"/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Phase 3 – 2017-2018;  involves working toward implementation to meet or exceed the goals established in the 3 year horizon in the Terms of 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52773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3046</TotalTime>
  <Words>832</Words>
  <Application>Microsoft Office PowerPoint</Application>
  <PresentationFormat>On-screen Show (4:3)</PresentationFormat>
  <Paragraphs>105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4_EUM_template_v03</vt:lpstr>
      <vt:lpstr>An Update on the Land Surface Imaging Virtual Constellation (LSI-VC)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Cecere, Thomas H.</cp:lastModifiedBy>
  <cp:revision>365</cp:revision>
  <dcterms:created xsi:type="dcterms:W3CDTF">2012-08-31T01:11:17Z</dcterms:created>
  <dcterms:modified xsi:type="dcterms:W3CDTF">2015-09-17T06:17:59Z</dcterms:modified>
</cp:coreProperties>
</file>