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9" r:id="rId2"/>
    <p:sldMasterId id="2147483684" r:id="rId3"/>
  </p:sldMasterIdLst>
  <p:notesMasterIdLst>
    <p:notesMasterId r:id="rId26"/>
  </p:notesMasterIdLst>
  <p:sldIdLst>
    <p:sldId id="260" r:id="rId4"/>
    <p:sldId id="278" r:id="rId5"/>
    <p:sldId id="294" r:id="rId6"/>
    <p:sldId id="275" r:id="rId7"/>
    <p:sldId id="277" r:id="rId8"/>
    <p:sldId id="282" r:id="rId9"/>
    <p:sldId id="292" r:id="rId10"/>
    <p:sldId id="283" r:id="rId11"/>
    <p:sldId id="304" r:id="rId12"/>
    <p:sldId id="303" r:id="rId13"/>
    <p:sldId id="290" r:id="rId14"/>
    <p:sldId id="305" r:id="rId15"/>
    <p:sldId id="306" r:id="rId16"/>
    <p:sldId id="309" r:id="rId17"/>
    <p:sldId id="310" r:id="rId18"/>
    <p:sldId id="288" r:id="rId19"/>
    <p:sldId id="289" r:id="rId20"/>
    <p:sldId id="296" r:id="rId21"/>
    <p:sldId id="299" r:id="rId22"/>
    <p:sldId id="307" r:id="rId23"/>
    <p:sldId id="308" r:id="rId24"/>
    <p:sldId id="300"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xmlns="">
        <p15:guide id="1" orient="horz" pos="4277">
          <p15:clr>
            <a:srgbClr val="A4A3A4"/>
          </p15:clr>
        </p15:guide>
        <p15:guide id="2" pos="289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ssa Whitcraft" initials="AW"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89946" autoAdjust="0"/>
  </p:normalViewPr>
  <p:slideViewPr>
    <p:cSldViewPr snapToGrid="0" snapToObjects="1">
      <p:cViewPr varScale="1">
        <p:scale>
          <a:sx n="73" d="100"/>
          <a:sy n="73" d="100"/>
        </p:scale>
        <p:origin x="-840" y="-104"/>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extLst>
      <p:ext uri="{BB962C8B-B14F-4D97-AF65-F5344CB8AC3E}">
        <p14:creationId xmlns:p14="http://schemas.microsoft.com/office/powerpoint/2010/main" val="1912082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6269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prototype for FEWSNET, from April 2015 </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13</a:t>
            </a:fld>
            <a:endParaRPr lang="en-US"/>
          </a:p>
        </p:txBody>
      </p:sp>
    </p:spTree>
    <p:extLst>
      <p:ext uri="{BB962C8B-B14F-4D97-AF65-F5344CB8AC3E}">
        <p14:creationId xmlns:p14="http://schemas.microsoft.com/office/powerpoint/2010/main" val="332357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2626259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fr-FR">
              <a:latin typeface="Arial" charset="0"/>
              <a:ea typeface="MS PGothic" charset="0"/>
              <a:cs typeface="Arial" charset="0"/>
            </a:endParaRPr>
          </a:p>
        </p:txBody>
      </p:sp>
      <p:sp>
        <p:nvSpPr>
          <p:cNvPr id="5124" name="Slide Number Placeholder 3"/>
          <p:cNvSpPr txBox="1">
            <a:spLocks noGrp="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EDE6952B-8154-2448-BBC3-A3C2CB09990B}" type="slidenum">
              <a:rPr lang="en-US" smtClean="0">
                <a:solidFill>
                  <a:srgbClr val="000000"/>
                </a:solidFill>
                <a:cs typeface="Arial" charset="0"/>
              </a:rPr>
              <a:pPr algn="r"/>
              <a:t>15</a:t>
            </a:fld>
            <a:endParaRPr lang="en-US" smtClean="0">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335943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lIns="90443" tIns="45222" rIns="90443" bIns="45222"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3827" y="8684926"/>
            <a:ext cx="2972590" cy="457513"/>
          </a:xfrm>
          <a:prstGeom prst="rect">
            <a:avLst/>
          </a:prstGeom>
          <a:noFill/>
          <a:ln>
            <a:miter lim="800000"/>
            <a:headEnd/>
            <a:tailEnd/>
          </a:ln>
        </p:spPr>
        <p:txBody>
          <a:bodyPr lIns="90443" tIns="45222" rIns="90443" bIns="45222"/>
          <a:lstStyle/>
          <a:p>
            <a:fld id="{47D10890-62FC-4A72-AC60-97757228D65B}" type="slidenum">
              <a:rPr lang="en-US" smtClean="0">
                <a:solidFill>
                  <a:srgbClr val="000000"/>
                </a:solidFill>
              </a:rPr>
              <a:pPr/>
              <a:t>19</a:t>
            </a:fld>
            <a:endParaRPr lang="en-US" dirty="0" smtClean="0">
              <a:solidFill>
                <a:srgbClr val="000000"/>
              </a:solidFill>
            </a:endParaRPr>
          </a:p>
        </p:txBody>
      </p:sp>
      <p:sp>
        <p:nvSpPr>
          <p:cNvPr id="5125" name="Header Placeholder 4"/>
          <p:cNvSpPr>
            <a:spLocks noGrp="1"/>
          </p:cNvSpPr>
          <p:nvPr>
            <p:ph type="hdr" sz="quarter"/>
          </p:nvPr>
        </p:nvSpPr>
        <p:spPr bwMode="auto">
          <a:xfrm>
            <a:off x="1" y="0"/>
            <a:ext cx="2972591" cy="457513"/>
          </a:xfrm>
          <a:prstGeom prst="rect">
            <a:avLst/>
          </a:prstGeom>
          <a:noFill/>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683965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0964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986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72667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386418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42869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23378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89367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97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99308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lIns="90443" tIns="45222" rIns="90443" bIns="45222" numCol="1" anchor="t" anchorCtr="0" compatLnSpc="1">
            <a:prstTxWarp prst="textNoShape">
              <a:avLst/>
            </a:prstTxWarp>
            <a:normAutofit fontScale="92500" lnSpcReduction="10000"/>
          </a:bodyPr>
          <a:lstStyle/>
          <a:p>
            <a:pPr eaLnBrk="1" hangingPunct="1">
              <a:spcBef>
                <a:spcPct val="0"/>
              </a:spcBef>
            </a:pPr>
            <a:endParaRPr lang="en-US" baseline="0" dirty="0" smtClean="0">
              <a:latin typeface="Times New Roman" pitchFamily="-106" charset="0"/>
            </a:endParaRPr>
          </a:p>
          <a:p>
            <a:pPr marL="620712" lvl="1" indent="-342900" eaLnBrk="1" hangingPunct="1">
              <a:buFont typeface="Arial"/>
              <a:buChar char="•"/>
            </a:pPr>
            <a:r>
              <a:rPr lang="en-US" altLang="en-US" sz="2400" b="0" dirty="0" smtClean="0">
                <a:ea typeface="MS PGothic" pitchFamily="34" charset="-128"/>
              </a:rPr>
              <a:t>Establish guidelines &amp; system for communicating specific GEOGLAM data requests to Space Agencies through CEOS</a:t>
            </a:r>
          </a:p>
          <a:p>
            <a:pPr marL="620712" lvl="1" indent="-342900" eaLnBrk="1" hangingPunct="1">
              <a:buFont typeface="Arial"/>
              <a:buChar char="•"/>
            </a:pPr>
            <a:r>
              <a:rPr lang="en-US" altLang="en-US" sz="2400" b="0" dirty="0" smtClean="0">
                <a:ea typeface="MS PGothic" pitchFamily="34" charset="-128"/>
              </a:rPr>
              <a:t>Improve coverage; improve access to data including early access to new mission datasets</a:t>
            </a:r>
            <a:endParaRPr lang="en-US" altLang="en-US" sz="2400" b="0" dirty="0" smtClean="0"/>
          </a:p>
          <a:p>
            <a:pPr marL="620712" lvl="1" indent="-342900">
              <a:buFont typeface="Arial"/>
              <a:buChar char="•"/>
            </a:pPr>
            <a:r>
              <a:rPr lang="en-US" altLang="en-US" sz="2400" b="0" dirty="0" smtClean="0">
                <a:ea typeface="MS PGothic" pitchFamily="34" charset="-128"/>
              </a:rPr>
              <a:t>GEOGLAM works with Space Agencies to open up data licensing to  community</a:t>
            </a:r>
          </a:p>
          <a:p>
            <a:pPr marL="620712" lvl="1" indent="-342900">
              <a:buFont typeface="Arial"/>
              <a:buChar char="•"/>
            </a:pPr>
            <a:r>
              <a:rPr lang="en-US" altLang="en-US" sz="2400" b="0" dirty="0" smtClean="0">
                <a:solidFill>
                  <a:srgbClr val="FF0000"/>
                </a:solidFill>
              </a:rPr>
              <a:t>Form Working Group to develop and implement cross-site SAR experiment</a:t>
            </a:r>
          </a:p>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3827" y="8684926"/>
            <a:ext cx="2972590" cy="457513"/>
          </a:xfrm>
          <a:prstGeom prst="rect">
            <a:avLst/>
          </a:prstGeom>
          <a:noFill/>
          <a:ln>
            <a:miter lim="800000"/>
            <a:headEnd/>
            <a:tailEnd/>
          </a:ln>
        </p:spPr>
        <p:txBody>
          <a:bodyPr lIns="90443" tIns="45222" rIns="90443" bIns="45222"/>
          <a:lstStyle/>
          <a:p>
            <a:fld id="{47D10890-62FC-4A72-AC60-97757228D65B}" type="slidenum">
              <a:rPr lang="en-US" smtClean="0">
                <a:solidFill>
                  <a:srgbClr val="000000"/>
                </a:solidFill>
              </a:rPr>
              <a:pPr/>
              <a:t>10</a:t>
            </a:fld>
            <a:endParaRPr lang="en-US" dirty="0" smtClean="0">
              <a:solidFill>
                <a:srgbClr val="000000"/>
              </a:solidFill>
            </a:endParaRPr>
          </a:p>
        </p:txBody>
      </p:sp>
      <p:sp>
        <p:nvSpPr>
          <p:cNvPr id="5125" name="Header Placeholder 4"/>
          <p:cNvSpPr>
            <a:spLocks noGrp="1"/>
          </p:cNvSpPr>
          <p:nvPr>
            <p:ph type="hdr" sz="quarter"/>
          </p:nvPr>
        </p:nvSpPr>
        <p:spPr bwMode="auto">
          <a:xfrm>
            <a:off x="1" y="0"/>
            <a:ext cx="2972591" cy="457513"/>
          </a:xfrm>
          <a:prstGeom prst="rect">
            <a:avLst/>
          </a:prstGeom>
          <a:noFill/>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426010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95288" y="549275"/>
            <a:ext cx="8229600" cy="720725"/>
          </a:xfrm>
        </p:spPr>
        <p:txBody>
          <a:bodyPr/>
          <a:lstStyle/>
          <a:p>
            <a:r>
              <a:rPr lang="fr-FR" smtClean="0"/>
              <a:t>Cliquez pour modifier le style du titre</a:t>
            </a:r>
            <a:endParaRPr lang="en-US"/>
          </a:p>
        </p:txBody>
      </p:sp>
      <p:sp>
        <p:nvSpPr>
          <p:cNvPr id="3" name="Espace réservé du contenu 2"/>
          <p:cNvSpPr>
            <a:spLocks noGrp="1"/>
          </p:cNvSpPr>
          <p:nvPr>
            <p:ph idx="1"/>
          </p:nvPr>
        </p:nvSpPr>
        <p:spPr>
          <a:xfrm>
            <a:off x="457200" y="1600200"/>
            <a:ext cx="8686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D7E659-1922-4254-8637-3AD37616E3BB}" type="slidenum">
              <a:rPr lang="en-US" altLang="en-US">
                <a:solidFill>
                  <a:srgbClr val="000000"/>
                </a:solidFill>
              </a:rPr>
              <a:pPr>
                <a:defRPr/>
              </a:pPr>
              <a:t>‹#›</a:t>
            </a:fld>
            <a:r>
              <a:rPr lang="en-US" altLang="en-US">
                <a:solidFill>
                  <a:srgbClr val="000000"/>
                </a:solidFill>
              </a:rPr>
              <a:t> / 10</a:t>
            </a:r>
          </a:p>
        </p:txBody>
      </p:sp>
    </p:spTree>
    <p:extLst>
      <p:ext uri="{BB962C8B-B14F-4D97-AF65-F5344CB8AC3E}">
        <p14:creationId xmlns:p14="http://schemas.microsoft.com/office/powerpoint/2010/main" val="87133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fld id="{A60C946D-912F-BE47-80BF-84F114DA11DF}" type="slidenum">
              <a:rPr lang="en-US"/>
              <a:pPr/>
              <a:t>‹#›</a:t>
            </a:fld>
            <a:endParaRPr lang="en-US"/>
          </a:p>
        </p:txBody>
      </p:sp>
    </p:spTree>
    <p:extLst>
      <p:ext uri="{BB962C8B-B14F-4D97-AF65-F5344CB8AC3E}">
        <p14:creationId xmlns:p14="http://schemas.microsoft.com/office/powerpoint/2010/main" val="4001658491"/>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661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fld id="{0F2EA837-53C4-49B4-8FFD-B080D5911EEC}" type="datetimeFigureOut">
              <a:rPr kumimoji="1" lang="ja-JP" altLang="en-US" smtClean="0"/>
              <a:t>9/16/15</a:t>
            </a:fld>
            <a:endParaRPr kumimoji="1" lang="ja-JP" altLang="en-US"/>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A2A4C76-2A63-4521-8C73-47D8559D9A5D}" type="slidenum">
              <a:rPr kumimoji="1" lang="ja-JP" altLang="en-US" smtClean="0"/>
              <a:t>‹#›</a:t>
            </a:fld>
            <a:endParaRPr kumimoji="1" lang="ja-JP" altLang="en-US"/>
          </a:p>
        </p:txBody>
      </p:sp>
    </p:spTree>
    <p:extLst>
      <p:ext uri="{BB962C8B-B14F-4D97-AF65-F5344CB8AC3E}">
        <p14:creationId xmlns:p14="http://schemas.microsoft.com/office/powerpoint/2010/main" val="278745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dirty="0"/>
          </a:p>
        </p:txBody>
      </p:sp>
    </p:spTree>
    <p:extLst>
      <p:ext uri="{BB962C8B-B14F-4D97-AF65-F5344CB8AC3E}">
        <p14:creationId xmlns:p14="http://schemas.microsoft.com/office/powerpoint/2010/main" val="3515571519"/>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dirty="0"/>
          </a:p>
        </p:txBody>
      </p:sp>
    </p:spTree>
    <p:extLst>
      <p:ext uri="{BB962C8B-B14F-4D97-AF65-F5344CB8AC3E}">
        <p14:creationId xmlns:p14="http://schemas.microsoft.com/office/powerpoint/2010/main" val="789745116"/>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dirty="0"/>
          </a:p>
        </p:txBody>
      </p:sp>
    </p:spTree>
    <p:extLst>
      <p:ext uri="{BB962C8B-B14F-4D97-AF65-F5344CB8AC3E}">
        <p14:creationId xmlns:p14="http://schemas.microsoft.com/office/powerpoint/2010/main" val="2878004386"/>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17475"/>
            <a:ext cx="24114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8" descr="geogl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36513"/>
            <a:ext cx="197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51275" y="3862388"/>
            <a:ext cx="532923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0" name="Rectangle 2"/>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21709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
        <p:nvSpPr>
          <p:cNvPr id="7" name="Rectangle 5"/>
          <p:cNvSpPr>
            <a:spLocks noGrp="1" noChangeArrowheads="1"/>
          </p:cNvSpPr>
          <p:nvPr>
            <p:ph type="ftr" sz="quarter" idx="10"/>
          </p:nvPr>
        </p:nvSpPr>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1"/>
          </p:nvPr>
        </p:nvSpPr>
        <p:spPr>
          <a:xfrm>
            <a:off x="6553200" y="6245225"/>
            <a:ext cx="2133600" cy="476250"/>
          </a:xfrm>
        </p:spPr>
        <p:txBody>
          <a:bodyPr/>
          <a:lstStyle>
            <a:lvl1pPr>
              <a:defRPr smtClean="0"/>
            </a:lvl1pPr>
          </a:lstStyle>
          <a:p>
            <a:pPr>
              <a:defRPr/>
            </a:pPr>
            <a:fld id="{A5129D24-03DC-4A2A-B723-EDF41501FE14}" type="slidenum">
              <a:rPr lang="en-US" altLang="en-US">
                <a:solidFill>
                  <a:srgbClr val="000000"/>
                </a:solidFill>
              </a:rPr>
              <a:pPr>
                <a:defRPr/>
              </a:pPr>
              <a:t>‹#›</a:t>
            </a:fld>
            <a:r>
              <a:rPr lang="en-US" altLang="en-US">
                <a:solidFill>
                  <a:srgbClr val="000000"/>
                </a:solidFill>
              </a:rPr>
              <a:t> / 10</a:t>
            </a:r>
          </a:p>
        </p:txBody>
      </p:sp>
    </p:spTree>
    <p:extLst>
      <p:ext uri="{BB962C8B-B14F-4D97-AF65-F5344CB8AC3E}">
        <p14:creationId xmlns:p14="http://schemas.microsoft.com/office/powerpoint/2010/main" val="55676365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2EBBC3-D87B-4329-AEBC-4A1DB98BEECA}" type="slidenum">
              <a:rPr lang="en-US" altLang="en-US">
                <a:solidFill>
                  <a:srgbClr val="000000"/>
                </a:solidFill>
              </a:rPr>
              <a:pPr>
                <a:defRPr/>
              </a:pPr>
              <a:t>‹#›</a:t>
            </a:fld>
            <a:r>
              <a:rPr lang="en-US" altLang="en-US">
                <a:solidFill>
                  <a:srgbClr val="000000"/>
                </a:solidFill>
              </a:rPr>
              <a:t> / 10</a:t>
            </a:r>
          </a:p>
        </p:txBody>
      </p:sp>
    </p:spTree>
    <p:extLst>
      <p:ext uri="{BB962C8B-B14F-4D97-AF65-F5344CB8AC3E}">
        <p14:creationId xmlns:p14="http://schemas.microsoft.com/office/powerpoint/2010/main" val="24775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theme" Target="../theme/theme2.xml"/><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213872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 Tech.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Workshop 2015</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EUMETSAT, Darmstadt, Germany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17</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-18</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September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2015</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6" r:id="rId5"/>
    <p:sldLayoutId id="2147483678" r:id="rId6"/>
    <p:sldLayoutId id="2147483683" r:id="rId7"/>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549275"/>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en-US" altLang="en-US" smtClean="0"/>
          </a:p>
        </p:txBody>
      </p:sp>
      <p:sp>
        <p:nvSpPr>
          <p:cNvPr id="1027" name="Rectangle 3"/>
          <p:cNvSpPr>
            <a:spLocks noGrp="1" noChangeArrowheads="1"/>
          </p:cNvSpPr>
          <p:nvPr>
            <p:ph type="body" idx="1"/>
          </p:nvPr>
        </p:nvSpPr>
        <p:spPr bwMode="auto">
          <a:xfrm>
            <a:off x="457200" y="1600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47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defTabSz="914400">
              <a:defRPr/>
            </a:pPr>
            <a:endParaRPr lang="en-US" altLang="en-US">
              <a:solidFill>
                <a:srgbClr val="000000"/>
              </a:solidFill>
              <a:ea typeface="MS PGothic" panose="020B0600070205080204" pitchFamily="34" charset="-128"/>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defTabSz="914400">
              <a:defRPr/>
            </a:pPr>
            <a:endParaRPr lang="en-US" altLang="en-US">
              <a:solidFill>
                <a:srgbClr val="000000"/>
              </a:solidFill>
              <a:ea typeface="MS PGothic" panose="020B0600070205080204" pitchFamily="34" charset="-128"/>
            </a:endParaRPr>
          </a:p>
        </p:txBody>
      </p:sp>
      <p:sp>
        <p:nvSpPr>
          <p:cNvPr id="47110" name="Rectangle 6"/>
          <p:cNvSpPr>
            <a:spLocks noGrp="1" noChangeArrowheads="1"/>
          </p:cNvSpPr>
          <p:nvPr>
            <p:ph type="sldNum" sz="quarter" idx="4"/>
          </p:nvPr>
        </p:nvSpPr>
        <p:spPr bwMode="auto">
          <a:xfrm>
            <a:off x="7945438" y="6400800"/>
            <a:ext cx="101917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defTabSz="914400">
              <a:defRPr/>
            </a:pPr>
            <a:fld id="{B7B80AAD-99E2-4D93-881D-8F946AA820DE}" type="slidenum">
              <a:rPr lang="en-US" altLang="en-US">
                <a:solidFill>
                  <a:srgbClr val="000000"/>
                </a:solidFill>
                <a:latin typeface="Arial" panose="020B0604020202020204" pitchFamily="34" charset="0"/>
                <a:ea typeface="MS PGothic" panose="020B0600070205080204" pitchFamily="34" charset="-128"/>
              </a:rPr>
              <a:pPr defTabSz="914400">
                <a:defRPr/>
              </a:pPr>
              <a:t>‹#›</a:t>
            </a:fld>
            <a:r>
              <a:rPr lang="en-US" altLang="en-US">
                <a:solidFill>
                  <a:srgbClr val="000000"/>
                </a:solidFill>
                <a:latin typeface="Arial" panose="020B0604020202020204" pitchFamily="34" charset="0"/>
                <a:ea typeface="MS PGothic" panose="020B0600070205080204" pitchFamily="34" charset="-128"/>
              </a:rPr>
              <a:t> / 10</a:t>
            </a:r>
          </a:p>
        </p:txBody>
      </p:sp>
      <p:pic>
        <p:nvPicPr>
          <p:cNvPr id="10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17475"/>
            <a:ext cx="24114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8" descr="geogl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36513"/>
            <a:ext cx="197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4115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MS PGothic" pitchFamily="34" charset="-128"/>
          <a:cs typeface="Arial" charset="0"/>
        </a:defRPr>
      </a:lvl5pPr>
      <a:lvl6pPr marL="457200" algn="ctr" rtl="0" eaLnBrk="1" fontAlgn="base" hangingPunct="1">
        <a:spcBef>
          <a:spcPct val="0"/>
        </a:spcBef>
        <a:spcAft>
          <a:spcPct val="0"/>
        </a:spcAft>
        <a:defRPr sz="3200" b="1">
          <a:solidFill>
            <a:srgbClr val="005FAA"/>
          </a:solidFill>
          <a:latin typeface="Arial" charset="0"/>
          <a:cs typeface="Arial" charset="0"/>
        </a:defRPr>
      </a:lvl6pPr>
      <a:lvl7pPr marL="914400" algn="ctr" rtl="0" eaLnBrk="1" fontAlgn="base" hangingPunct="1">
        <a:spcBef>
          <a:spcPct val="0"/>
        </a:spcBef>
        <a:spcAft>
          <a:spcPct val="0"/>
        </a:spcAft>
        <a:defRPr sz="3200" b="1">
          <a:solidFill>
            <a:srgbClr val="005FAA"/>
          </a:solidFill>
          <a:latin typeface="Arial" charset="0"/>
          <a:cs typeface="Arial" charset="0"/>
        </a:defRPr>
      </a:lvl7pPr>
      <a:lvl8pPr marL="1371600" algn="ctr" rtl="0" eaLnBrk="1" fontAlgn="base" hangingPunct="1">
        <a:spcBef>
          <a:spcPct val="0"/>
        </a:spcBef>
        <a:spcAft>
          <a:spcPct val="0"/>
        </a:spcAft>
        <a:defRPr sz="3200" b="1">
          <a:solidFill>
            <a:srgbClr val="005FAA"/>
          </a:solidFill>
          <a:latin typeface="Arial" charset="0"/>
          <a:cs typeface="Arial" charset="0"/>
        </a:defRPr>
      </a:lvl8pPr>
      <a:lvl9pPr marL="1828800" algn="ctr" rtl="0" eaLnBrk="1" fontAlgn="base" hangingPunct="1">
        <a:spcBef>
          <a:spcPct val="0"/>
        </a:spcBef>
        <a:spcAft>
          <a:spcPct val="0"/>
        </a:spcAft>
        <a:defRPr sz="32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800" b="1">
          <a:solidFill>
            <a:srgbClr val="005FAA"/>
          </a:solidFill>
          <a:latin typeface="Arial Narrow" pitchFamily="34" charset="0"/>
          <a:ea typeface="MS PGothic" pitchFamily="34" charset="-128"/>
          <a:cs typeface="+mn-cs"/>
        </a:defRPr>
      </a:lvl1pPr>
      <a:lvl2pPr marL="742950" indent="-285750" algn="l" rtl="0" eaLnBrk="0" fontAlgn="base" hangingPunct="0">
        <a:spcBef>
          <a:spcPct val="20000"/>
        </a:spcBef>
        <a:spcAft>
          <a:spcPct val="0"/>
        </a:spcAft>
        <a:buChar char="–"/>
        <a:defRPr sz="2400" b="1">
          <a:solidFill>
            <a:srgbClr val="005FAA"/>
          </a:solidFill>
          <a:latin typeface="Arial Narrow" pitchFamily="34" charset="0"/>
          <a:ea typeface="Arial" charset="0"/>
          <a:cs typeface="+mn-cs"/>
        </a:defRPr>
      </a:lvl2pPr>
      <a:lvl3pPr marL="1143000" indent="-228600" algn="l" rtl="0" eaLnBrk="0" fontAlgn="base" hangingPunct="0">
        <a:spcBef>
          <a:spcPct val="20000"/>
        </a:spcBef>
        <a:spcAft>
          <a:spcPct val="0"/>
        </a:spcAft>
        <a:buChar char="•"/>
        <a:defRPr sz="2000" b="1">
          <a:solidFill>
            <a:srgbClr val="005FAA"/>
          </a:solidFill>
          <a:latin typeface="Arial Narrow" pitchFamily="34" charset="0"/>
          <a:ea typeface="Arial" charset="0"/>
          <a:cs typeface="+mn-cs"/>
        </a:defRPr>
      </a:lvl3pPr>
      <a:lvl4pPr marL="1600200" indent="-228600" algn="l" rtl="0" eaLnBrk="0" fontAlgn="base" hangingPunct="0">
        <a:spcBef>
          <a:spcPct val="20000"/>
        </a:spcBef>
        <a:spcAft>
          <a:spcPct val="0"/>
        </a:spcAft>
        <a:buChar char="–"/>
        <a:defRPr b="1">
          <a:solidFill>
            <a:srgbClr val="005FAA"/>
          </a:solidFill>
          <a:latin typeface="Arial Narrow" pitchFamily="34" charset="0"/>
          <a:ea typeface="Arial" charset="0"/>
          <a:cs typeface="+mn-cs"/>
        </a:defRPr>
      </a:lvl4pPr>
      <a:lvl5pPr marL="2057400" indent="-228600" algn="l" rtl="0" eaLnBrk="0" fontAlgn="base" hangingPunct="0">
        <a:spcBef>
          <a:spcPct val="20000"/>
        </a:spcBef>
        <a:spcAft>
          <a:spcPct val="0"/>
        </a:spcAft>
        <a:buChar char="»"/>
        <a:defRPr b="1">
          <a:solidFill>
            <a:srgbClr val="005FAA"/>
          </a:solidFill>
          <a:latin typeface="Arial Narrow" pitchFamily="34" charset="0"/>
          <a:ea typeface="Arial" charset="0"/>
          <a:cs typeface="+mn-cs"/>
        </a:defRPr>
      </a:lvl5pPr>
      <a:lvl6pPr marL="2514600" indent="-228600" algn="l" rtl="0" eaLnBrk="1" fontAlgn="base" hangingPunct="1">
        <a:spcBef>
          <a:spcPct val="20000"/>
        </a:spcBef>
        <a:spcAft>
          <a:spcPct val="0"/>
        </a:spcAft>
        <a:buChar char="»"/>
        <a:defRPr b="1">
          <a:solidFill>
            <a:srgbClr val="005FAA"/>
          </a:solidFill>
          <a:latin typeface="+mn-lt"/>
          <a:cs typeface="+mn-cs"/>
        </a:defRPr>
      </a:lvl6pPr>
      <a:lvl7pPr marL="2971800" indent="-228600" algn="l" rtl="0" eaLnBrk="1" fontAlgn="base" hangingPunct="1">
        <a:spcBef>
          <a:spcPct val="20000"/>
        </a:spcBef>
        <a:spcAft>
          <a:spcPct val="0"/>
        </a:spcAft>
        <a:buChar char="»"/>
        <a:defRPr b="1">
          <a:solidFill>
            <a:srgbClr val="005FAA"/>
          </a:solidFill>
          <a:latin typeface="+mn-lt"/>
          <a:cs typeface="+mn-cs"/>
        </a:defRPr>
      </a:lvl7pPr>
      <a:lvl8pPr marL="3429000" indent="-228600" algn="l" rtl="0" eaLnBrk="1" fontAlgn="base" hangingPunct="1">
        <a:spcBef>
          <a:spcPct val="20000"/>
        </a:spcBef>
        <a:spcAft>
          <a:spcPct val="0"/>
        </a:spcAft>
        <a:buChar char="»"/>
        <a:defRPr b="1">
          <a:solidFill>
            <a:srgbClr val="005FAA"/>
          </a:solidFill>
          <a:latin typeface="+mn-lt"/>
          <a:cs typeface="+mn-cs"/>
        </a:defRPr>
      </a:lvl8pPr>
      <a:lvl9pPr marL="3886200" indent="-228600" algn="l" rtl="0" eaLnBrk="1" fontAlgn="base" hangingPunct="1">
        <a:spcBef>
          <a:spcPct val="20000"/>
        </a:spcBef>
        <a:spcAft>
          <a:spcPct val="0"/>
        </a:spcAft>
        <a:buChar char="»"/>
        <a:defRPr b="1">
          <a:solidFill>
            <a:srgbClr val="005FAA"/>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1347788"/>
            <a:ext cx="9144000" cy="5510212"/>
          </a:xfrm>
          <a:prstGeom prst="rect">
            <a:avLst/>
          </a:prstGeom>
          <a:solidFill>
            <a:schemeClr val="bg1"/>
          </a:solidFill>
          <a:ln w="9525" algn="ctr">
            <a:solidFill>
              <a:schemeClr val="bg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914400">
              <a:defRPr/>
            </a:pPr>
            <a:endParaRPr lang="en-US" altLang="en-US" sz="1500" smtClean="0">
              <a:solidFill>
                <a:srgbClr val="000000"/>
              </a:solidFill>
              <a:latin typeface="Tahoma" pitchFamily="34" charset="0"/>
              <a:cs typeface="Arial" pitchFamily="34" charset="0"/>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TextBox 3"/>
          <p:cNvSpPr txBox="1">
            <a:spLocks noChangeArrowheads="1"/>
          </p:cNvSpPr>
          <p:nvPr userDrawn="1"/>
        </p:nvSpPr>
        <p:spPr bwMode="auto">
          <a:xfrm>
            <a:off x="19050" y="482600"/>
            <a:ext cx="1749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a:defRPr/>
            </a:pPr>
            <a:r>
              <a:rPr lang="en-US" altLang="en-US" sz="1000" b="1" smtClean="0">
                <a:solidFill>
                  <a:srgbClr val="FFFFFF"/>
                </a:solidFill>
                <a:latin typeface="Arial Unicode MS" pitchFamily="34" charset="-128"/>
                <a:cs typeface="Arial" pitchFamily="34" charset="0"/>
              </a:rPr>
              <a:t>SIT Tech. Workshop 2014</a:t>
            </a:r>
          </a:p>
          <a:p>
            <a:pPr defTabSz="914400">
              <a:defRPr/>
            </a:pPr>
            <a:r>
              <a:rPr lang="en-US" altLang="en-US" sz="1000" b="1" smtClean="0">
                <a:solidFill>
                  <a:srgbClr val="FFFFFF"/>
                </a:solidFill>
                <a:latin typeface="Arial Unicode MS" pitchFamily="34" charset="-128"/>
                <a:cs typeface="Arial" pitchFamily="34" charset="0"/>
              </a:rPr>
              <a:t>CNES, Montpellier, France</a:t>
            </a:r>
            <a:br>
              <a:rPr lang="en-US" altLang="en-US" sz="1000" b="1" smtClean="0">
                <a:solidFill>
                  <a:srgbClr val="FFFFFF"/>
                </a:solidFill>
                <a:latin typeface="Arial Unicode MS" pitchFamily="34" charset="-128"/>
                <a:cs typeface="Arial" pitchFamily="34" charset="0"/>
              </a:rPr>
            </a:br>
            <a:r>
              <a:rPr lang="en-US" altLang="en-US" sz="1000" b="1" smtClean="0">
                <a:solidFill>
                  <a:srgbClr val="FFFFFF"/>
                </a:solidFill>
                <a:latin typeface="Arial Unicode MS" pitchFamily="34" charset="-128"/>
                <a:cs typeface="Arial" pitchFamily="34" charset="0"/>
              </a:rPr>
              <a:t>17</a:t>
            </a:r>
            <a:r>
              <a:rPr lang="en-US" altLang="en-US" sz="1000" b="1" baseline="30000" smtClean="0">
                <a:solidFill>
                  <a:srgbClr val="FFFFFF"/>
                </a:solidFill>
                <a:latin typeface="Arial Unicode MS" pitchFamily="34" charset="-128"/>
                <a:cs typeface="Arial" pitchFamily="34" charset="0"/>
              </a:rPr>
              <a:t>th</a:t>
            </a:r>
            <a:r>
              <a:rPr lang="en-US" altLang="en-US" sz="1000" b="1" smtClean="0">
                <a:solidFill>
                  <a:srgbClr val="FFFFFF"/>
                </a:solidFill>
                <a:latin typeface="Arial Unicode MS" pitchFamily="34" charset="-128"/>
                <a:cs typeface="Arial" pitchFamily="34" charset="0"/>
              </a:rPr>
              <a:t>-18</a:t>
            </a:r>
            <a:r>
              <a:rPr lang="en-US" altLang="en-US" sz="1000" b="1" baseline="30000" smtClean="0">
                <a:solidFill>
                  <a:srgbClr val="FFFFFF"/>
                </a:solidFill>
                <a:latin typeface="Arial Unicode MS" pitchFamily="34" charset="-128"/>
                <a:cs typeface="Arial" pitchFamily="34" charset="0"/>
              </a:rPr>
              <a:t>th</a:t>
            </a:r>
            <a:r>
              <a:rPr lang="en-US" altLang="en-US" sz="1000" b="1" smtClean="0">
                <a:solidFill>
                  <a:srgbClr val="FFFFFF"/>
                </a:solidFill>
                <a:latin typeface="Arial Unicode MS" pitchFamily="34" charset="-128"/>
                <a:cs typeface="Arial" pitchFamily="34" charset="0"/>
              </a:rPr>
              <a:t> September 2014</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charset="0"/>
                <a:cs typeface="Calibri" charset="0"/>
              </a:defRPr>
            </a:lvl1pPr>
          </a:lstStyle>
          <a:p>
            <a:fld id="{E9A07AEC-1E94-784B-A1EC-3E9A16386BE3}" type="slidenum">
              <a:rPr lang="en-US" smtClean="0">
                <a:ea typeface="MS PGothic" charset="0"/>
              </a:rPr>
              <a:pPr/>
              <a:t>‹#›</a:t>
            </a:fld>
            <a:endParaRPr lang="en-US" smtClean="0">
              <a:ea typeface="MS PGothic" charset="0"/>
            </a:endParaRPr>
          </a:p>
        </p:txBody>
      </p:sp>
      <p:pic>
        <p:nvPicPr>
          <p:cNvPr id="1031" name="Picture 4" descr="CEOS_logo_trans_SMALL.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613" y="119063"/>
            <a:ext cx="9159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0599"/>
      </p:ext>
    </p:extLst>
  </p:cSld>
  <p:clrMap bg1="lt1" tx1="dk1" bg2="lt2" tx2="dk2" accent1="accent1" accent2="accent2" accent3="accent3" accent4="accent4" accent5="accent5" accent6="accent6" hlink="hlink" folHlink="folHlink"/>
  <p:sldLayoutIdLst>
    <p:sldLayoutId id="2147483685" r:id="rId1"/>
  </p:sldLayoutIdLst>
  <p:transition xmlns:p14="http://schemas.microsoft.com/office/powerpoint/2010/main" spd="slow"/>
  <p:timing>
    <p:tnLst>
      <p:par>
        <p:cTn xmlns:p14="http://schemas.microsoft.com/office/powerpoint/2010/main" id="1" dur="indefinite" restart="never" nodeType="tmRoot"/>
      </p:par>
    </p:tnLst>
  </p:timing>
  <p:txStyles>
    <p:titleStyle>
      <a:lvl1pPr algn="r" rtl="0" eaLnBrk="0" fontAlgn="base" hangingPunct="0">
        <a:spcBef>
          <a:spcPct val="0"/>
        </a:spcBef>
        <a:spcAft>
          <a:spcPct val="0"/>
        </a:spcAft>
        <a:defRPr sz="3200" b="1">
          <a:solidFill>
            <a:schemeClr val="bg1"/>
          </a:solidFill>
          <a:latin typeface="Arial Narrow" panose="020B0606020202030204" pitchFamily="34" charset="0"/>
          <a:ea typeface="MS PGothic" pitchFamily="34" charset="-128"/>
          <a:cs typeface="Arial Narrow" panose="020B0606020202030204" pitchFamily="34" charset="0"/>
        </a:defRPr>
      </a:lvl1pPr>
      <a:lvl2pPr algn="r" rtl="0" eaLnBrk="0" fontAlgn="base" hangingPunct="0">
        <a:spcBef>
          <a:spcPct val="0"/>
        </a:spcBef>
        <a:spcAft>
          <a:spcPct val="0"/>
        </a:spcAft>
        <a:defRPr sz="3200" b="1">
          <a:solidFill>
            <a:schemeClr val="bg1"/>
          </a:solidFill>
          <a:latin typeface="Arial Narrow" pitchFamily="34" charset="0"/>
          <a:ea typeface="MS PGothic" pitchFamily="34" charset="-128"/>
          <a:cs typeface="Arial Narrow" pitchFamily="34" charset="0"/>
        </a:defRPr>
      </a:lvl2pPr>
      <a:lvl3pPr algn="r" rtl="0" eaLnBrk="0" fontAlgn="base" hangingPunct="0">
        <a:spcBef>
          <a:spcPct val="0"/>
        </a:spcBef>
        <a:spcAft>
          <a:spcPct val="0"/>
        </a:spcAft>
        <a:defRPr sz="3200" b="1">
          <a:solidFill>
            <a:schemeClr val="bg1"/>
          </a:solidFill>
          <a:latin typeface="Arial Narrow" pitchFamily="34" charset="0"/>
          <a:ea typeface="MS PGothic" pitchFamily="34" charset="-128"/>
          <a:cs typeface="Arial Narrow" pitchFamily="34" charset="0"/>
        </a:defRPr>
      </a:lvl3pPr>
      <a:lvl4pPr algn="r" rtl="0" eaLnBrk="0" fontAlgn="base" hangingPunct="0">
        <a:spcBef>
          <a:spcPct val="0"/>
        </a:spcBef>
        <a:spcAft>
          <a:spcPct val="0"/>
        </a:spcAft>
        <a:defRPr sz="3200" b="1">
          <a:solidFill>
            <a:schemeClr val="bg1"/>
          </a:solidFill>
          <a:latin typeface="Arial Narrow" pitchFamily="34" charset="0"/>
          <a:ea typeface="MS PGothic" pitchFamily="34" charset="-128"/>
          <a:cs typeface="Arial Narrow" pitchFamily="34" charset="0"/>
        </a:defRPr>
      </a:lvl4pPr>
      <a:lvl5pPr algn="r" rtl="0" eaLnBrk="0" fontAlgn="base" hangingPunct="0">
        <a:spcBef>
          <a:spcPct val="0"/>
        </a:spcBef>
        <a:spcAft>
          <a:spcPct val="0"/>
        </a:spcAft>
        <a:defRPr sz="3200" b="1">
          <a:solidFill>
            <a:schemeClr val="bg1"/>
          </a:solidFill>
          <a:latin typeface="Arial Narrow" pitchFamily="34" charset="0"/>
          <a:ea typeface="MS PGothic" pitchFamily="34" charset="-128"/>
          <a:cs typeface="Arial Narrow"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180975" indent="-180975" algn="l" rtl="0" eaLnBrk="0" fontAlgn="base" hangingPunct="0">
        <a:spcBef>
          <a:spcPct val="20000"/>
        </a:spcBef>
        <a:spcAft>
          <a:spcPct val="0"/>
        </a:spcAft>
        <a:buFont typeface="Arial" charset="0"/>
        <a:buChar char="•"/>
        <a:defRPr sz="2800" b="1">
          <a:solidFill>
            <a:schemeClr val="tx2"/>
          </a:solidFill>
          <a:latin typeface="Arial Narrow" panose="020B0606020202030204" pitchFamily="34" charset="0"/>
          <a:ea typeface="MS PGothic" pitchFamily="34" charset="-128"/>
          <a:cs typeface="Arial Narrow" panose="020B0606020202030204" pitchFamily="34" charset="0"/>
        </a:defRPr>
      </a:lvl1pPr>
      <a:lvl2pPr marL="712788" indent="-255588" algn="l" rtl="0" eaLnBrk="0" fontAlgn="base" hangingPunct="0">
        <a:spcBef>
          <a:spcPct val="20000"/>
        </a:spcBef>
        <a:spcAft>
          <a:spcPct val="0"/>
        </a:spcAft>
        <a:buFont typeface="Arial" charset="0"/>
        <a:buChar char="•"/>
        <a:defRPr sz="2400" b="1">
          <a:solidFill>
            <a:schemeClr val="tx2"/>
          </a:solidFill>
          <a:latin typeface="Arial Narrow" panose="020B0606020202030204" pitchFamily="34" charset="0"/>
          <a:ea typeface="MS PGothic" pitchFamily="34" charset="-128"/>
        </a:defRPr>
      </a:lvl2pPr>
      <a:lvl3pPr marL="1143000" indent="-228600" algn="l" rtl="0" eaLnBrk="0" fontAlgn="base" hangingPunct="0">
        <a:spcBef>
          <a:spcPct val="20000"/>
        </a:spcBef>
        <a:spcAft>
          <a:spcPct val="0"/>
        </a:spcAft>
        <a:buFont typeface="Courier New" charset="0"/>
        <a:buChar char="o"/>
        <a:defRPr sz="2400" b="1">
          <a:solidFill>
            <a:schemeClr val="tx2"/>
          </a:solidFill>
          <a:latin typeface="Arial Narrow" panose="020B0606020202030204" pitchFamily="34" charset="0"/>
          <a:ea typeface="MS PGothic" pitchFamily="34" charset="-128"/>
        </a:defRPr>
      </a:lvl3pPr>
      <a:lvl4pPr marL="1600200" indent="-228600" algn="l" rtl="0" eaLnBrk="0" fontAlgn="base" hangingPunct="0">
        <a:spcBef>
          <a:spcPct val="20000"/>
        </a:spcBef>
        <a:spcAft>
          <a:spcPct val="0"/>
        </a:spcAft>
        <a:buFont typeface="Wingdings" charset="0"/>
        <a:buChar char="§"/>
        <a:defRPr sz="2000" b="1">
          <a:solidFill>
            <a:schemeClr val="tx2"/>
          </a:solidFill>
          <a:latin typeface="Arial Narrow" panose="020B0606020202030204" pitchFamily="34" charset="0"/>
          <a:ea typeface="MS PGothic" pitchFamily="34" charset="-128"/>
        </a:defRPr>
      </a:lvl4pPr>
      <a:lvl5pPr marL="2057400" indent="-228600" algn="l" rtl="0" eaLnBrk="0" fontAlgn="base" hangingPunct="0">
        <a:spcBef>
          <a:spcPct val="20000"/>
        </a:spcBef>
        <a:spcAft>
          <a:spcPct val="0"/>
        </a:spcAft>
        <a:buFont typeface="Arial" charset="0"/>
        <a:buChar char="•"/>
        <a:defRPr b="1">
          <a:solidFill>
            <a:schemeClr val="tx2"/>
          </a:solidFill>
          <a:latin typeface="Arial Narrow" panose="020B0606020202030204" pitchFamily="34" charset="0"/>
          <a:ea typeface="MS PGothic" pitchFamily="34"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geo-rapp.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tiff"/><Relationship Id="rId5" Type="http://schemas.openxmlformats.org/officeDocument/2006/relationships/image" Target="../media/image18.tiff"/><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hyperlink" Target="mailto:ireshef@geoglam.org" TargetMode="External"/><Relationship Id="rId6" Type="http://schemas.openxmlformats.org/officeDocument/2006/relationships/hyperlink" Target="mailto:akwhitcraft@geoglam.org" TargetMode="External"/><Relationship Id="rId7" Type="http://schemas.openxmlformats.org/officeDocument/2006/relationships/image" Target="../media/image9.jpeg"/><Relationship Id="rId8" Type="http://schemas.openxmlformats.org/officeDocument/2006/relationships/hyperlink" Target="mailto:mdeshayes@geosec.org"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3" Type="http://schemas.openxmlformats.org/officeDocument/2006/relationships/image" Target="../media/image33.jpeg"/><Relationship Id="rId14" Type="http://schemas.openxmlformats.org/officeDocument/2006/relationships/image" Target="../media/image34.png"/><Relationship Id="rId15" Type="http://schemas.openxmlformats.org/officeDocument/2006/relationships/image" Target="../media/image35.jpeg"/><Relationship Id="rId16" Type="http://schemas.openxmlformats.org/officeDocument/2006/relationships/image" Target="../media/image36.jpeg"/><Relationship Id="rId17" Type="http://schemas.openxmlformats.org/officeDocument/2006/relationships/image" Target="../media/image37.jpeg"/><Relationship Id="rId18" Type="http://schemas.openxmlformats.org/officeDocument/2006/relationships/image" Target="../media/image38.wmf"/><Relationship Id="rId19" Type="http://schemas.openxmlformats.org/officeDocument/2006/relationships/image" Target="../media/image39.png"/><Relationship Id="rId50" Type="http://schemas.openxmlformats.org/officeDocument/2006/relationships/image" Target="../media/image69.jpeg"/><Relationship Id="rId51" Type="http://schemas.openxmlformats.org/officeDocument/2006/relationships/image" Target="../media/image70.jpeg"/><Relationship Id="rId52" Type="http://schemas.openxmlformats.org/officeDocument/2006/relationships/image" Target="../media/image71.png"/><Relationship Id="rId53" Type="http://schemas.openxmlformats.org/officeDocument/2006/relationships/image" Target="../media/image72.jpeg"/><Relationship Id="rId54" Type="http://schemas.openxmlformats.org/officeDocument/2006/relationships/image" Target="../media/image73.jpeg"/><Relationship Id="rId55" Type="http://schemas.openxmlformats.org/officeDocument/2006/relationships/image" Target="../media/image74.jpeg"/><Relationship Id="rId56" Type="http://schemas.openxmlformats.org/officeDocument/2006/relationships/image" Target="../media/image75.png"/><Relationship Id="rId57" Type="http://schemas.openxmlformats.org/officeDocument/2006/relationships/image" Target="../media/image76.jpeg"/><Relationship Id="rId58" Type="http://schemas.openxmlformats.org/officeDocument/2006/relationships/image" Target="../media/image77.png"/><Relationship Id="rId59" Type="http://schemas.openxmlformats.org/officeDocument/2006/relationships/image" Target="../media/image78.jpeg"/><Relationship Id="rId40" Type="http://schemas.openxmlformats.org/officeDocument/2006/relationships/image" Target="../media/image59.jpeg"/><Relationship Id="rId41" Type="http://schemas.openxmlformats.org/officeDocument/2006/relationships/image" Target="../media/image60.jpeg"/><Relationship Id="rId42" Type="http://schemas.openxmlformats.org/officeDocument/2006/relationships/image" Target="../media/image61.png"/><Relationship Id="rId43" Type="http://schemas.openxmlformats.org/officeDocument/2006/relationships/image" Target="../media/image62.png"/><Relationship Id="rId44" Type="http://schemas.openxmlformats.org/officeDocument/2006/relationships/image" Target="../media/image63.jpeg"/><Relationship Id="rId45" Type="http://schemas.openxmlformats.org/officeDocument/2006/relationships/image" Target="../media/image64.jpeg"/><Relationship Id="rId46" Type="http://schemas.openxmlformats.org/officeDocument/2006/relationships/image" Target="../media/image65.jpeg"/><Relationship Id="rId47" Type="http://schemas.openxmlformats.org/officeDocument/2006/relationships/image" Target="../media/image66.png"/><Relationship Id="rId48" Type="http://schemas.openxmlformats.org/officeDocument/2006/relationships/image" Target="../media/image67.png"/><Relationship Id="rId49" Type="http://schemas.openxmlformats.org/officeDocument/2006/relationships/image" Target="../media/image68.png"/><Relationship Id="rId1" Type="http://schemas.openxmlformats.org/officeDocument/2006/relationships/slideLayout" Target="../slideLayouts/slideLayout9.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30" Type="http://schemas.openxmlformats.org/officeDocument/2006/relationships/image" Target="../media/image49.jpeg"/><Relationship Id="rId31" Type="http://schemas.openxmlformats.org/officeDocument/2006/relationships/image" Target="../media/image50.png"/><Relationship Id="rId32" Type="http://schemas.openxmlformats.org/officeDocument/2006/relationships/image" Target="../media/image51.jpeg"/><Relationship Id="rId33" Type="http://schemas.openxmlformats.org/officeDocument/2006/relationships/image" Target="../media/image52.png"/><Relationship Id="rId34" Type="http://schemas.openxmlformats.org/officeDocument/2006/relationships/image" Target="../media/image53.jpeg"/><Relationship Id="rId35" Type="http://schemas.openxmlformats.org/officeDocument/2006/relationships/image" Target="../media/image54.jpeg"/><Relationship Id="rId36" Type="http://schemas.openxmlformats.org/officeDocument/2006/relationships/image" Target="../media/image55.jpeg"/><Relationship Id="rId37" Type="http://schemas.openxmlformats.org/officeDocument/2006/relationships/image" Target="../media/image56.png"/><Relationship Id="rId38" Type="http://schemas.openxmlformats.org/officeDocument/2006/relationships/image" Target="../media/image57.jpeg"/><Relationship Id="rId39" Type="http://schemas.openxmlformats.org/officeDocument/2006/relationships/image" Target="../media/image58.jpeg"/><Relationship Id="rId20" Type="http://schemas.openxmlformats.org/officeDocument/2006/relationships/image" Target="../media/image40.png"/><Relationship Id="rId21" Type="http://schemas.openxmlformats.org/officeDocument/2006/relationships/image" Target="../media/image41.jpeg"/><Relationship Id="rId22" Type="http://schemas.openxmlformats.org/officeDocument/2006/relationships/image" Target="../media/image42.jpeg"/><Relationship Id="rId23" Type="http://schemas.openxmlformats.org/officeDocument/2006/relationships/image" Target="../media/image43.png"/><Relationship Id="rId24" Type="http://schemas.openxmlformats.org/officeDocument/2006/relationships/image" Target="../media/image44.jpeg"/><Relationship Id="rId25" Type="http://schemas.openxmlformats.org/officeDocument/2006/relationships/hyperlink" Target="http://www.csiro.au/" TargetMode="External"/><Relationship Id="rId26" Type="http://schemas.openxmlformats.org/officeDocument/2006/relationships/image" Target="../media/image45.png"/><Relationship Id="rId27" Type="http://schemas.openxmlformats.org/officeDocument/2006/relationships/image" Target="../media/image46.jpeg"/><Relationship Id="rId28" Type="http://schemas.openxmlformats.org/officeDocument/2006/relationships/image" Target="../media/image47.jpeg"/><Relationship Id="rId29" Type="http://schemas.openxmlformats.org/officeDocument/2006/relationships/image" Target="../media/image48.jpeg"/><Relationship Id="rId10" Type="http://schemas.openxmlformats.org/officeDocument/2006/relationships/image" Target="../media/image30.jpeg"/><Relationship Id="rId11" Type="http://schemas.openxmlformats.org/officeDocument/2006/relationships/image" Target="../media/image31.jpeg"/><Relationship Id="rId1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441433"/>
            <a:ext cx="5206574" cy="1672389"/>
          </a:xfrm>
        </p:spPr>
        <p:txBody>
          <a:bodyPr/>
          <a:lstStyle/>
          <a:p>
            <a:pPr algn="l"/>
            <a:r>
              <a:rPr lang="en-US" sz="2800" dirty="0"/>
              <a:t>CEOS Strategic Response to GEOGLAM Requirements</a:t>
            </a:r>
            <a:endParaRPr lang="en-US" sz="2800" dirty="0" smtClean="0">
              <a:solidFill>
                <a:srgbClr val="FFFF00"/>
              </a:solidFill>
            </a:endParaRPr>
          </a:p>
        </p:txBody>
      </p:sp>
      <p:sp>
        <p:nvSpPr>
          <p:cNvPr id="2" name="Subtitle 1"/>
          <p:cNvSpPr>
            <a:spLocks noGrp="1"/>
          </p:cNvSpPr>
          <p:nvPr>
            <p:ph type="subTitle" sz="quarter" idx="1"/>
          </p:nvPr>
        </p:nvSpPr>
        <p:spPr>
          <a:xfrm>
            <a:off x="3814057" y="1152115"/>
            <a:ext cx="4826977" cy="1564105"/>
          </a:xfrm>
        </p:spPr>
        <p:txBody>
          <a:bodyPr/>
          <a:lstStyle/>
          <a:p>
            <a:r>
              <a:rPr lang="en-US" dirty="0" smtClean="0"/>
              <a:t>Brian Killough</a:t>
            </a:r>
            <a:r>
              <a:rPr lang="en-US" b="0" dirty="0" smtClean="0"/>
              <a:t/>
            </a:r>
            <a:br>
              <a:rPr lang="en-US" b="0" dirty="0" smtClean="0"/>
            </a:br>
            <a:r>
              <a:rPr lang="en-US" sz="1200" b="0" dirty="0" smtClean="0"/>
              <a:t>CEOS SEO, Member of the CEOS ad hoc WG on GEOGLAM</a:t>
            </a:r>
            <a:endParaRPr lang="en-US" b="0" dirty="0" smtClean="0"/>
          </a:p>
          <a:p>
            <a:r>
              <a:rPr lang="en-US" sz="1200" b="0" dirty="0" smtClean="0"/>
              <a:t>SIT Workshop Agenda Item #13</a:t>
            </a:r>
          </a:p>
          <a:p>
            <a:r>
              <a:rPr lang="en-US" sz="1200" b="0" dirty="0" smtClean="0"/>
              <a:t>CEOS Work Plan: </a:t>
            </a:r>
            <a:r>
              <a:rPr lang="en-US" sz="1200" b="0" i="1" dirty="0" smtClean="0"/>
              <a:t>AGRI-2, AGRI-4, AGRI-5, AGRI-6</a:t>
            </a:r>
            <a:br>
              <a:rPr lang="en-US" sz="1200" b="0" i="1" dirty="0" smtClean="0"/>
            </a:br>
            <a:endParaRPr lang="en-US" sz="1200" b="0" i="1" dirty="0" smtClean="0"/>
          </a:p>
          <a:p>
            <a:r>
              <a:rPr lang="en-US" b="0" dirty="0" smtClean="0"/>
              <a:t>CEOS SIT Technical Workshop</a:t>
            </a:r>
          </a:p>
          <a:p>
            <a:r>
              <a:rPr lang="en-US" b="0" dirty="0" smtClean="0"/>
              <a:t>EUMETSAT, Darmstadt, Germany</a:t>
            </a:r>
            <a:br>
              <a:rPr lang="en-US" b="0" dirty="0" smtClean="0"/>
            </a:br>
            <a:r>
              <a:rPr lang="en-US" b="0" dirty="0" smtClean="0"/>
              <a:t>17</a:t>
            </a:r>
            <a:r>
              <a:rPr lang="en-US" b="0" baseline="30000" dirty="0" smtClean="0"/>
              <a:t>th</a:t>
            </a:r>
            <a:r>
              <a:rPr lang="en-US" b="0" dirty="0" smtClean="0"/>
              <a:t>-18</a:t>
            </a:r>
            <a:r>
              <a:rPr lang="en-US" b="0" baseline="30000" dirty="0" smtClean="0"/>
              <a:t>th</a:t>
            </a:r>
            <a:r>
              <a:rPr lang="en-US" b="0" dirty="0" smtClean="0"/>
              <a:t> September 2015</a:t>
            </a:r>
            <a:endParaRPr lang="en-US" b="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6" name="Title 1"/>
          <p:cNvSpPr txBox="1">
            <a:spLocks/>
          </p:cNvSpPr>
          <p:nvPr/>
        </p:nvSpPr>
        <p:spPr bwMode="auto">
          <a:xfrm>
            <a:off x="3429000" y="-152400"/>
            <a:ext cx="571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defTabSz="914400">
              <a:defRPr/>
            </a:pPr>
            <a:r>
              <a:rPr lang="en-US" sz="2400" b="1" kern="0" dirty="0" smtClean="0">
                <a:solidFill>
                  <a:srgbClr val="FFFFFF"/>
                </a:solidFill>
                <a:latin typeface="Arial"/>
                <a:cs typeface="Arial"/>
              </a:rPr>
              <a:t>Way Forward</a:t>
            </a:r>
          </a:p>
        </p:txBody>
      </p:sp>
      <p:sp>
        <p:nvSpPr>
          <p:cNvPr id="7" name="TextBox 6"/>
          <p:cNvSpPr txBox="1"/>
          <p:nvPr/>
        </p:nvSpPr>
        <p:spPr>
          <a:xfrm>
            <a:off x="167640" y="1399550"/>
            <a:ext cx="8710648" cy="4555092"/>
          </a:xfrm>
          <a:prstGeom prst="rect">
            <a:avLst/>
          </a:prstGeom>
          <a:noFill/>
        </p:spPr>
        <p:txBody>
          <a:bodyPr wrap="square" rtlCol="0">
            <a:spAutoFit/>
          </a:bodyPr>
          <a:lstStyle/>
          <a:p>
            <a:pPr>
              <a:spcAft>
                <a:spcPts val="600"/>
              </a:spcAft>
            </a:pPr>
            <a:r>
              <a:rPr lang="en-US" sz="1700" b="1" dirty="0" smtClean="0">
                <a:solidFill>
                  <a:srgbClr val="000090"/>
                </a:solidFill>
              </a:rPr>
              <a:t>Actions from SIT (April 2015)</a:t>
            </a:r>
          </a:p>
          <a:p>
            <a:pPr marL="342900" indent="-342900">
              <a:spcAft>
                <a:spcPts val="600"/>
              </a:spcAft>
              <a:buFont typeface="Arial"/>
              <a:buChar char="•"/>
            </a:pPr>
            <a:r>
              <a:rPr lang="en-US" sz="1700" dirty="0">
                <a:solidFill>
                  <a:srgbClr val="000090"/>
                </a:solidFill>
              </a:rPr>
              <a:t>Endorse a CEOS candidate for the GEOGLAM Advisory Committee - </a:t>
            </a:r>
            <a:r>
              <a:rPr lang="en-US" sz="1700" dirty="0" smtClean="0">
                <a:solidFill>
                  <a:srgbClr val="00B050"/>
                </a:solidFill>
              </a:rPr>
              <a:t>COMPLETE</a:t>
            </a:r>
            <a:endParaRPr lang="en-US" sz="1700" dirty="0" smtClean="0">
              <a:solidFill>
                <a:srgbClr val="000090"/>
              </a:solidFill>
            </a:endParaRPr>
          </a:p>
          <a:p>
            <a:pPr marL="342900" indent="-342900">
              <a:spcAft>
                <a:spcPts val="600"/>
              </a:spcAft>
              <a:buFont typeface="Arial"/>
              <a:buChar char="•"/>
            </a:pPr>
            <a:r>
              <a:rPr lang="en-US" sz="1700" dirty="0" smtClean="0">
                <a:solidFill>
                  <a:srgbClr val="000090"/>
                </a:solidFill>
              </a:rPr>
              <a:t>Test </a:t>
            </a:r>
            <a:r>
              <a:rPr lang="en-US" sz="1700" dirty="0">
                <a:solidFill>
                  <a:srgbClr val="000090"/>
                </a:solidFill>
              </a:rPr>
              <a:t>data services prototypes and report lessons learned – </a:t>
            </a:r>
            <a:r>
              <a:rPr lang="en-US" sz="1700" dirty="0">
                <a:solidFill>
                  <a:srgbClr val="FF6600"/>
                </a:solidFill>
              </a:rPr>
              <a:t>ONGOING</a:t>
            </a:r>
          </a:p>
          <a:p>
            <a:pPr marL="342900" indent="-342900">
              <a:spcAft>
                <a:spcPts val="600"/>
              </a:spcAft>
              <a:buFont typeface="Arial"/>
              <a:buChar char="•"/>
            </a:pPr>
            <a:r>
              <a:rPr lang="en-US" sz="1700" dirty="0">
                <a:solidFill>
                  <a:srgbClr val="000090"/>
                </a:solidFill>
              </a:rPr>
              <a:t>Define JECAM data requests to CEOS Agencies – </a:t>
            </a:r>
            <a:r>
              <a:rPr lang="en-US" sz="1700" dirty="0">
                <a:solidFill>
                  <a:srgbClr val="FF6600"/>
                </a:solidFill>
              </a:rPr>
              <a:t>ONGOING</a:t>
            </a:r>
            <a:endParaRPr lang="en-US" sz="1700" dirty="0">
              <a:solidFill>
                <a:srgbClr val="008000"/>
              </a:solidFill>
            </a:endParaRPr>
          </a:p>
          <a:p>
            <a:pPr marL="342900" indent="-342900">
              <a:spcAft>
                <a:spcPts val="200"/>
              </a:spcAft>
              <a:buFont typeface="Arial"/>
              <a:buChar char="•"/>
            </a:pPr>
            <a:r>
              <a:rPr lang="en-US" sz="1700" dirty="0" smtClean="0">
                <a:solidFill>
                  <a:srgbClr val="000090"/>
                </a:solidFill>
              </a:rPr>
              <a:t>Report </a:t>
            </a:r>
            <a:r>
              <a:rPr lang="en-US" sz="1700" dirty="0">
                <a:solidFill>
                  <a:srgbClr val="000090"/>
                </a:solidFill>
              </a:rPr>
              <a:t>on the progress of new missions (Sentinel) and new </a:t>
            </a:r>
            <a:r>
              <a:rPr lang="en-US" sz="1700" dirty="0" smtClean="0">
                <a:solidFill>
                  <a:srgbClr val="000090"/>
                </a:solidFill>
              </a:rPr>
              <a:t>programs/partnerships (EWCM, RAPP, SIGMA, Sen2Agri) </a:t>
            </a:r>
            <a:r>
              <a:rPr lang="en-US" sz="1700" dirty="0">
                <a:solidFill>
                  <a:srgbClr val="000090"/>
                </a:solidFill>
              </a:rPr>
              <a:t>and the impact to </a:t>
            </a:r>
            <a:r>
              <a:rPr lang="en-US" sz="1700" dirty="0" smtClean="0">
                <a:solidFill>
                  <a:srgbClr val="000090"/>
                </a:solidFill>
              </a:rPr>
              <a:t>GEOGLAM – </a:t>
            </a:r>
            <a:r>
              <a:rPr lang="en-US" sz="1700" dirty="0" smtClean="0">
                <a:solidFill>
                  <a:srgbClr val="FF6600"/>
                </a:solidFill>
              </a:rPr>
              <a:t>ONGOING</a:t>
            </a:r>
          </a:p>
          <a:p>
            <a:pPr marL="800100" lvl="1" indent="-342900">
              <a:spcAft>
                <a:spcPts val="200"/>
              </a:spcAft>
              <a:buFont typeface="Arial"/>
              <a:buChar char="•"/>
            </a:pPr>
            <a:r>
              <a:rPr lang="en-US" sz="1700" dirty="0">
                <a:solidFill>
                  <a:srgbClr val="000090"/>
                </a:solidFill>
                <a:sym typeface="Wingdings" panose="05000000000000000000" pitchFamily="2" charset="2"/>
              </a:rPr>
              <a:t>Proposed synergy between </a:t>
            </a:r>
            <a:r>
              <a:rPr lang="en-US" sz="1700" dirty="0" err="1">
                <a:solidFill>
                  <a:srgbClr val="000090"/>
                </a:solidFill>
                <a:sym typeface="Wingdings" panose="05000000000000000000" pitchFamily="2" charset="2"/>
              </a:rPr>
              <a:t>AgMIP</a:t>
            </a:r>
            <a:r>
              <a:rPr lang="en-US" sz="1700" dirty="0">
                <a:solidFill>
                  <a:srgbClr val="000090"/>
                </a:solidFill>
                <a:sym typeface="Wingdings" panose="05000000000000000000" pitchFamily="2" charset="2"/>
              </a:rPr>
              <a:t> test sites and JECAM </a:t>
            </a:r>
            <a:r>
              <a:rPr lang="en-US" sz="1700" dirty="0" smtClean="0">
                <a:solidFill>
                  <a:srgbClr val="000090"/>
                </a:solidFill>
                <a:sym typeface="Wingdings" panose="05000000000000000000" pitchFamily="2" charset="2"/>
              </a:rPr>
              <a:t>sites</a:t>
            </a:r>
            <a:endParaRPr lang="en-US" sz="1700" dirty="0" smtClean="0">
              <a:solidFill>
                <a:srgbClr val="000090"/>
              </a:solidFill>
            </a:endParaRPr>
          </a:p>
          <a:p>
            <a:pPr marL="342900" indent="-342900">
              <a:spcAft>
                <a:spcPts val="200"/>
              </a:spcAft>
              <a:buFont typeface="Arial"/>
              <a:buChar char="•"/>
            </a:pPr>
            <a:r>
              <a:rPr lang="en-US" sz="1700" dirty="0" smtClean="0">
                <a:solidFill>
                  <a:srgbClr val="000090"/>
                </a:solidFill>
              </a:rPr>
              <a:t>Press on with archival data connections, query, and data </a:t>
            </a:r>
            <a:r>
              <a:rPr lang="en-US" sz="1700" dirty="0">
                <a:solidFill>
                  <a:srgbClr val="000090"/>
                </a:solidFill>
              </a:rPr>
              <a:t>requests – </a:t>
            </a:r>
            <a:r>
              <a:rPr lang="en-US" sz="1700" dirty="0" smtClean="0">
                <a:solidFill>
                  <a:srgbClr val="FF6600"/>
                </a:solidFill>
              </a:rPr>
              <a:t>ONGOING</a:t>
            </a:r>
            <a:endParaRPr lang="en-US" sz="1700" dirty="0" smtClean="0">
              <a:solidFill>
                <a:srgbClr val="000090"/>
              </a:solidFill>
            </a:endParaRPr>
          </a:p>
          <a:p>
            <a:pPr marL="342900" indent="-342900">
              <a:spcAft>
                <a:spcPts val="200"/>
              </a:spcAft>
              <a:buFont typeface="Arial"/>
              <a:buChar char="•"/>
            </a:pPr>
            <a:endParaRPr lang="en-US" sz="1700" dirty="0" smtClean="0">
              <a:solidFill>
                <a:srgbClr val="FF6600"/>
              </a:solidFill>
            </a:endParaRPr>
          </a:p>
          <a:p>
            <a:pPr>
              <a:spcAft>
                <a:spcPts val="200"/>
              </a:spcAft>
            </a:pPr>
            <a:r>
              <a:rPr lang="en-US" sz="1700" b="1" dirty="0" smtClean="0">
                <a:solidFill>
                  <a:srgbClr val="000090"/>
                </a:solidFill>
              </a:rPr>
              <a:t>New or Upcoming Actions </a:t>
            </a:r>
          </a:p>
          <a:p>
            <a:pPr marL="347472" lvl="3" indent="-347472">
              <a:spcAft>
                <a:spcPts val="200"/>
              </a:spcAft>
              <a:buFont typeface="Arial"/>
              <a:buChar char="•"/>
            </a:pPr>
            <a:r>
              <a:rPr lang="en-US" sz="1700" dirty="0" smtClean="0">
                <a:solidFill>
                  <a:srgbClr val="000090"/>
                </a:solidFill>
              </a:rPr>
              <a:t>Review GEOGLAM </a:t>
            </a:r>
            <a:r>
              <a:rPr lang="en-US" sz="1700" dirty="0" err="1" smtClean="0">
                <a:solidFill>
                  <a:srgbClr val="000090"/>
                </a:solidFill>
              </a:rPr>
              <a:t>CapDev</a:t>
            </a:r>
            <a:r>
              <a:rPr lang="en-US" sz="1700" dirty="0" smtClean="0">
                <a:solidFill>
                  <a:srgbClr val="000090"/>
                </a:solidFill>
              </a:rPr>
              <a:t>   </a:t>
            </a:r>
            <a:r>
              <a:rPr lang="en-US" sz="1700" dirty="0" smtClean="0">
                <a:solidFill>
                  <a:srgbClr val="000090"/>
                </a:solidFill>
                <a:latin typeface="Wingdings"/>
                <a:ea typeface="Wingdings"/>
                <a:cs typeface="Wingdings"/>
                <a:sym typeface="Wingdings"/>
              </a:rPr>
              <a:t> </a:t>
            </a:r>
            <a:r>
              <a:rPr lang="en-US" sz="1700" dirty="0" smtClean="0">
                <a:solidFill>
                  <a:srgbClr val="000090"/>
                </a:solidFill>
              </a:rPr>
              <a:t>CEOS </a:t>
            </a:r>
            <a:r>
              <a:rPr lang="en-US" sz="1700" dirty="0" err="1" smtClean="0">
                <a:solidFill>
                  <a:srgbClr val="000090"/>
                </a:solidFill>
              </a:rPr>
              <a:t>WGCapD</a:t>
            </a:r>
            <a:r>
              <a:rPr lang="en-US" sz="1700" dirty="0" smtClean="0">
                <a:solidFill>
                  <a:srgbClr val="000090"/>
                </a:solidFill>
              </a:rPr>
              <a:t> </a:t>
            </a:r>
          </a:p>
          <a:p>
            <a:pPr marL="347472" lvl="3" indent="-347472">
              <a:spcAft>
                <a:spcPts val="200"/>
              </a:spcAft>
              <a:buFont typeface="Arial"/>
              <a:buChar char="•"/>
            </a:pPr>
            <a:r>
              <a:rPr lang="en-US" sz="1700" dirty="0" smtClean="0">
                <a:solidFill>
                  <a:srgbClr val="000090"/>
                </a:solidFill>
              </a:rPr>
              <a:t>Get space agency support for rapid processing of archival data</a:t>
            </a:r>
          </a:p>
          <a:p>
            <a:pPr marL="347472" lvl="3" indent="-347472">
              <a:spcAft>
                <a:spcPts val="200"/>
              </a:spcAft>
              <a:buFont typeface="Arial"/>
              <a:buChar char="•"/>
            </a:pPr>
            <a:r>
              <a:rPr lang="en-US" sz="1700" dirty="0" smtClean="0">
                <a:solidFill>
                  <a:srgbClr val="000090"/>
                </a:solidFill>
              </a:rPr>
              <a:t>Get space agency support for production of “analysis-ready” data </a:t>
            </a:r>
          </a:p>
          <a:p>
            <a:pPr marL="347472" lvl="3" indent="-347472">
              <a:spcAft>
                <a:spcPts val="200"/>
              </a:spcAft>
              <a:buFont typeface="Arial"/>
              <a:buChar char="•"/>
            </a:pPr>
            <a:r>
              <a:rPr lang="en-US" sz="1700" dirty="0" smtClean="0">
                <a:solidFill>
                  <a:srgbClr val="000090"/>
                </a:solidFill>
              </a:rPr>
              <a:t>Evaluate options to meet requirements for new activities (EWCM, RAPP, </a:t>
            </a:r>
            <a:r>
              <a:rPr lang="en-US" sz="1700" dirty="0" err="1" smtClean="0">
                <a:solidFill>
                  <a:srgbClr val="000090"/>
                </a:solidFill>
              </a:rPr>
              <a:t>AgMIP</a:t>
            </a:r>
            <a:r>
              <a:rPr lang="en-US" sz="1700" dirty="0" smtClean="0">
                <a:solidFill>
                  <a:srgbClr val="000090"/>
                </a:solidFill>
              </a:rPr>
              <a:t>)</a:t>
            </a:r>
          </a:p>
          <a:p>
            <a:pPr marL="0" lvl="3">
              <a:spcAft>
                <a:spcPts val="200"/>
              </a:spcAft>
            </a:pPr>
            <a:endParaRPr lang="en-US" sz="1700" dirty="0" smtClean="0">
              <a:solidFill>
                <a:srgbClr val="000090"/>
              </a:solidFill>
            </a:endParaRPr>
          </a:p>
        </p:txBody>
      </p:sp>
    </p:spTree>
    <p:extLst>
      <p:ext uri="{BB962C8B-B14F-4D97-AF65-F5344CB8AC3E}">
        <p14:creationId xmlns:p14="http://schemas.microsoft.com/office/powerpoint/2010/main" val="300342431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0"/>
                                  </p:iterate>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500"/>
                                        <p:tgtEl>
                                          <p:spTgt spid="7">
                                            <p:txEl>
                                              <p:pRg st="4" end="4"/>
                                            </p:txEl>
                                          </p:spTgt>
                                        </p:tgtEl>
                                      </p:cBhvr>
                                    </p:animEffect>
                                  </p:childTnLst>
                                </p:cTn>
                              </p:par>
                              <p:par>
                                <p:cTn id="18" presetID="22" presetClass="entr" presetSubtype="8" fill="hold" grpId="0" nodeType="withEffect">
                                  <p:stCondLst>
                                    <p:cond delay="0"/>
                                  </p:stCondLst>
                                  <p:iterate type="lt">
                                    <p:tmPct val="0"/>
                                  </p:iterate>
                                  <p:childTnLst>
                                    <p:set>
                                      <p:cBhvr>
                                        <p:cTn id="19" dur="1" fill="hold">
                                          <p:stCondLst>
                                            <p:cond delay="0"/>
                                          </p:stCondLst>
                                        </p:cTn>
                                        <p:tgtEl>
                                          <p:spTgt spid="7">
                                            <p:txEl>
                                              <p:pRg st="5" end="5"/>
                                            </p:txEl>
                                          </p:spTgt>
                                        </p:tgtEl>
                                        <p:attrNameLst>
                                          <p:attrName>style.visibility</p:attrName>
                                        </p:attrNameLst>
                                      </p:cBhvr>
                                      <p:to>
                                        <p:strVal val="visible"/>
                                      </p:to>
                                    </p:set>
                                    <p:animEffect transition="in" filter="wipe(left)">
                                      <p:cBhvr>
                                        <p:cTn id="20" dur="500"/>
                                        <p:tgtEl>
                                          <p:spTgt spid="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ipe(left)">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lt">
                                    <p:tmPct val="0"/>
                                  </p:iterate>
                                  <p:childTnLst>
                                    <p:set>
                                      <p:cBhvr>
                                        <p:cTn id="29" dur="1" fill="hold">
                                          <p:stCondLst>
                                            <p:cond delay="0"/>
                                          </p:stCondLst>
                                        </p:cTn>
                                        <p:tgtEl>
                                          <p:spTgt spid="7">
                                            <p:txEl>
                                              <p:pRg st="9" end="9"/>
                                            </p:txEl>
                                          </p:spTgt>
                                        </p:tgtEl>
                                        <p:attrNameLst>
                                          <p:attrName>style.visibility</p:attrName>
                                        </p:attrNameLst>
                                      </p:cBhvr>
                                      <p:to>
                                        <p:strVal val="visible"/>
                                      </p:to>
                                    </p:set>
                                    <p:animEffect transition="in" filter="wipe(left)">
                                      <p:cBhvr>
                                        <p:cTn id="30" dur="500"/>
                                        <p:tgtEl>
                                          <p:spTgt spid="7">
                                            <p:txEl>
                                              <p:pRg st="9" end="9"/>
                                            </p:txEl>
                                          </p:spTgt>
                                        </p:tgtEl>
                                      </p:cBhvr>
                                    </p:animEffect>
                                  </p:childTnLst>
                                </p:cTn>
                              </p:par>
                              <p:par>
                                <p:cTn id="31" presetID="22" presetClass="entr" presetSubtype="8" fill="hold" grpId="0" nodeType="withEffect">
                                  <p:stCondLst>
                                    <p:cond delay="0"/>
                                  </p:stCondLst>
                                  <p:iterate type="lt">
                                    <p:tmPct val="0"/>
                                  </p:iterate>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wipe(left)">
                                      <p:cBhvr>
                                        <p:cTn id="33" dur="500"/>
                                        <p:tgtEl>
                                          <p:spTgt spid="7">
                                            <p:txEl>
                                              <p:pRg st="10" end="10"/>
                                            </p:txEl>
                                          </p:spTgt>
                                        </p:tgtEl>
                                      </p:cBhvr>
                                    </p:animEffect>
                                  </p:childTnLst>
                                </p:cTn>
                              </p:par>
                              <p:par>
                                <p:cTn id="34" presetID="22" presetClass="entr" presetSubtype="8" fill="hold" grpId="0" nodeType="withEffect">
                                  <p:stCondLst>
                                    <p:cond delay="0"/>
                                  </p:stCondLst>
                                  <p:iterate type="lt">
                                    <p:tmPct val="0"/>
                                  </p:iterate>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wipe(left)">
                                      <p:cBhvr>
                                        <p:cTn id="36" dur="500"/>
                                        <p:tgtEl>
                                          <p:spTgt spid="7">
                                            <p:txEl>
                                              <p:pRg st="11" end="11"/>
                                            </p:txEl>
                                          </p:spTgt>
                                        </p:tgtEl>
                                      </p:cBhvr>
                                    </p:animEffect>
                                  </p:childTnLst>
                                </p:cTn>
                              </p:par>
                              <p:par>
                                <p:cTn id="37" presetID="22" presetClass="entr" presetSubtype="8" fill="hold" grpId="0" nodeType="withEffect">
                                  <p:stCondLst>
                                    <p:cond delay="0"/>
                                  </p:stCondLst>
                                  <p:iterate type="lt">
                                    <p:tmPct val="0"/>
                                  </p:iterate>
                                  <p:childTnLst>
                                    <p:set>
                                      <p:cBhvr>
                                        <p:cTn id="38" dur="1" fill="hold">
                                          <p:stCondLst>
                                            <p:cond delay="0"/>
                                          </p:stCondLst>
                                        </p:cTn>
                                        <p:tgtEl>
                                          <p:spTgt spid="7">
                                            <p:txEl>
                                              <p:pRg st="12" end="12"/>
                                            </p:txEl>
                                          </p:spTgt>
                                        </p:tgtEl>
                                        <p:attrNameLst>
                                          <p:attrName>style.visibility</p:attrName>
                                        </p:attrNameLst>
                                      </p:cBhvr>
                                      <p:to>
                                        <p:strVal val="visible"/>
                                      </p:to>
                                    </p:set>
                                    <p:animEffect transition="in" filter="wipe(left)">
                                      <p:cBhvr>
                                        <p:cTn id="39"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GEOGLAM: </a:t>
            </a:r>
            <a:r>
              <a:rPr lang="en-US" sz="3200" kern="0" noProof="0" dirty="0" smtClean="0">
                <a:solidFill>
                  <a:schemeClr val="bg1"/>
                </a:solidFill>
                <a:latin typeface="Tahoma" pitchFamily="-106" charset="0"/>
                <a:cs typeface="Tahoma" pitchFamily="-106" charset="0"/>
              </a:rPr>
              <a:t>Crop Monitor</a:t>
            </a:r>
            <a:endParaRPr kumimoji="0" lang="en-US" sz="3200"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7" name="TextBox 6"/>
          <p:cNvSpPr txBox="1"/>
          <p:nvPr/>
        </p:nvSpPr>
        <p:spPr>
          <a:xfrm>
            <a:off x="208167" y="1354870"/>
            <a:ext cx="8710648" cy="5570756"/>
          </a:xfrm>
          <a:prstGeom prst="rect">
            <a:avLst/>
          </a:prstGeom>
          <a:noFill/>
        </p:spPr>
        <p:txBody>
          <a:bodyPr wrap="square" rtlCol="0">
            <a:spAutoFit/>
          </a:bodyPr>
          <a:lstStyle/>
          <a:p>
            <a:pPr lvl="0"/>
            <a:r>
              <a:rPr lang="en-US" sz="2000" b="1" dirty="0" smtClean="0"/>
              <a:t>Activities Since March 2015</a:t>
            </a:r>
          </a:p>
          <a:p>
            <a:pPr lvl="0"/>
            <a:endParaRPr lang="en-US" sz="2000" b="1" dirty="0"/>
          </a:p>
          <a:p>
            <a:pPr lvl="0"/>
            <a:r>
              <a:rPr lang="en-US" sz="2000" b="1" dirty="0" smtClean="0"/>
              <a:t>Continued Success of GEOGLAM Crop Monitor for AMIS</a:t>
            </a:r>
          </a:p>
          <a:p>
            <a:pPr marL="342900" lvl="0" indent="-342900">
              <a:buFont typeface="Arial" panose="020B0604020202020204" pitchFamily="34" charset="0"/>
              <a:buChar char="•"/>
            </a:pPr>
            <a:r>
              <a:rPr lang="en-US" sz="2000" dirty="0" smtClean="0"/>
              <a:t>AMIS request to formalize relationship with GEOGLAM</a:t>
            </a:r>
          </a:p>
          <a:p>
            <a:pPr marL="342900" lvl="0" indent="-342900">
              <a:buFont typeface="Arial" panose="020B0604020202020204" pitchFamily="34" charset="0"/>
              <a:buChar char="•"/>
            </a:pPr>
            <a:r>
              <a:rPr lang="en-US" sz="2000" dirty="0" smtClean="0"/>
              <a:t>Regular improvement of information products (crop calendars, crop type mask; pie charts by production &amp; export…) </a:t>
            </a:r>
          </a:p>
          <a:p>
            <a:pPr marL="342900" lvl="0" indent="-342900">
              <a:buFont typeface="Arial" panose="020B0604020202020204" pitchFamily="34" charset="0"/>
              <a:buChar char="•"/>
            </a:pPr>
            <a:r>
              <a:rPr lang="en-US" sz="2000" dirty="0" smtClean="0"/>
              <a:t>GEOGLAM internal survey carried out on Crop Monitor to guide improvements</a:t>
            </a:r>
          </a:p>
          <a:p>
            <a:pPr marL="342900" lvl="0" indent="-342900">
              <a:buFont typeface="Arial" panose="020B0604020202020204" pitchFamily="34" charset="0"/>
              <a:buChar char="•"/>
            </a:pPr>
            <a:endParaRPr lang="en-US" sz="2000" b="1" dirty="0" smtClean="0"/>
          </a:p>
          <a:p>
            <a:pPr lvl="0"/>
            <a:r>
              <a:rPr lang="en-US" sz="2000" b="1" dirty="0" smtClean="0"/>
              <a:t>Prototyping of National Crop Monitors</a:t>
            </a:r>
          </a:p>
          <a:p>
            <a:pPr marL="285750" indent="-285750">
              <a:buFont typeface="Arial"/>
              <a:buChar char="•"/>
            </a:pPr>
            <a:r>
              <a:rPr lang="en-US" sz="2000" dirty="0"/>
              <a:t>Interest from Ministry in Tanzania to develop a monthly Crop Monitor bulletin as part of the STARS project</a:t>
            </a:r>
          </a:p>
          <a:p>
            <a:pPr marL="285750" indent="-285750">
              <a:buFont typeface="Arial"/>
              <a:buChar char="•"/>
            </a:pPr>
            <a:r>
              <a:rPr lang="en-US" sz="2000" dirty="0"/>
              <a:t>Similar interest from South Africa and </a:t>
            </a:r>
            <a:r>
              <a:rPr lang="en-US" sz="2000" dirty="0" smtClean="0"/>
              <a:t>SA Development Community</a:t>
            </a:r>
            <a:endParaRPr lang="en-US" sz="2000" dirty="0"/>
          </a:p>
          <a:p>
            <a:pPr lvl="0"/>
            <a:endParaRPr lang="en-US" sz="2000" dirty="0" smtClean="0"/>
          </a:p>
          <a:p>
            <a:pPr lvl="0"/>
            <a:r>
              <a:rPr lang="en-US" sz="2000" b="1" dirty="0" smtClean="0"/>
              <a:t>Prototyping of the Early Warning Crop Monitor </a:t>
            </a:r>
          </a:p>
          <a:p>
            <a:pPr marL="342900" lvl="0" indent="-342900">
              <a:buFont typeface="Arial" panose="020B0604020202020204" pitchFamily="34" charset="0"/>
              <a:buChar char="•"/>
            </a:pPr>
            <a:r>
              <a:rPr lang="en-US" sz="2000" dirty="0" smtClean="0"/>
              <a:t>Based off of success &amp; experience of CM for AMIS</a:t>
            </a:r>
          </a:p>
          <a:p>
            <a:pPr marL="342900" lvl="0" indent="-342900">
              <a:buFont typeface="Arial" panose="020B0604020202020204" pitchFamily="34" charset="0"/>
              <a:buChar char="•"/>
            </a:pPr>
            <a:r>
              <a:rPr lang="en-US" sz="2000" dirty="0" smtClean="0"/>
              <a:t>First full run </a:t>
            </a:r>
            <a:r>
              <a:rPr lang="en-US" sz="2000" dirty="0" smtClean="0">
                <a:sym typeface="Wingdings" panose="05000000000000000000" pitchFamily="2" charset="2"/>
              </a:rPr>
              <a:t> September 2015</a:t>
            </a:r>
            <a:endParaRPr lang="en-US" sz="2000" dirty="0" smtClean="0"/>
          </a:p>
          <a:p>
            <a:pPr marL="342900" lvl="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765182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93"/>
          <p:cNvPicPr preferRelativeResize="0">
            <a:picLocks noChangeAspect="1"/>
          </p:cNvPicPr>
          <p:nvPr/>
        </p:nvPicPr>
        <p:blipFill>
          <a:blip r:embed="rId2">
            <a:alphaModFix/>
          </a:blip>
          <a:stretch>
            <a:fillRect/>
          </a:stretch>
        </p:blipFill>
        <p:spPr>
          <a:xfrm>
            <a:off x="115265" y="1818591"/>
            <a:ext cx="4815807" cy="4561332"/>
          </a:xfrm>
          <a:prstGeom prst="rect">
            <a:avLst/>
          </a:prstGeom>
          <a:noFill/>
          <a:ln>
            <a:noFill/>
          </a:ln>
        </p:spPr>
      </p:pic>
      <p:grpSp>
        <p:nvGrpSpPr>
          <p:cNvPr id="3" name="Shape 297"/>
          <p:cNvGrpSpPr>
            <a:grpSpLocks noChangeAspect="1"/>
          </p:cNvGrpSpPr>
          <p:nvPr/>
        </p:nvGrpSpPr>
        <p:grpSpPr>
          <a:xfrm>
            <a:off x="5082437" y="3474720"/>
            <a:ext cx="3972641" cy="3121039"/>
            <a:chOff x="770950" y="1185200"/>
            <a:chExt cx="6903900" cy="5339100"/>
          </a:xfrm>
        </p:grpSpPr>
        <p:sp>
          <p:nvSpPr>
            <p:cNvPr id="4" name="Shape 298"/>
            <p:cNvSpPr/>
            <p:nvPr/>
          </p:nvSpPr>
          <p:spPr>
            <a:xfrm>
              <a:off x="770950" y="1185200"/>
              <a:ext cx="6903900" cy="5339100"/>
            </a:xfrm>
            <a:prstGeom prst="rect">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endParaRPr>
                <a:solidFill>
                  <a:prstClr val="white"/>
                </a:solidFill>
                <a:latin typeface="Calibri"/>
              </a:endParaRPr>
            </a:p>
          </p:txBody>
        </p:sp>
        <p:pic>
          <p:nvPicPr>
            <p:cNvPr id="5" name="Shape 299"/>
            <p:cNvPicPr preferRelativeResize="0"/>
            <p:nvPr/>
          </p:nvPicPr>
          <p:blipFill>
            <a:blip r:embed="rId3">
              <a:alphaModFix/>
            </a:blip>
            <a:stretch>
              <a:fillRect/>
            </a:stretch>
          </p:blipFill>
          <p:spPr>
            <a:xfrm>
              <a:off x="828662" y="1273475"/>
              <a:ext cx="6772275" cy="5162550"/>
            </a:xfrm>
            <a:prstGeom prst="rect">
              <a:avLst/>
            </a:prstGeom>
            <a:noFill/>
            <a:ln>
              <a:noFill/>
            </a:ln>
          </p:spPr>
        </p:pic>
      </p:grpSp>
      <p:sp>
        <p:nvSpPr>
          <p:cNvPr id="6" name="TextBox 5"/>
          <p:cNvSpPr txBox="1"/>
          <p:nvPr/>
        </p:nvSpPr>
        <p:spPr>
          <a:xfrm>
            <a:off x="4931072" y="1818591"/>
            <a:ext cx="4403428" cy="1477328"/>
          </a:xfrm>
          <a:prstGeom prst="rect">
            <a:avLst/>
          </a:prstGeom>
          <a:noFill/>
          <a:ln>
            <a:solidFill>
              <a:srgbClr val="FFFFFF"/>
            </a:solidFill>
          </a:ln>
        </p:spPr>
        <p:txBody>
          <a:bodyPr wrap="square" rtlCol="0">
            <a:spAutoFit/>
          </a:bodyPr>
          <a:lstStyle/>
          <a:p>
            <a:pPr marL="285750" indent="-285750">
              <a:buFont typeface="Arial"/>
              <a:buChar char="•"/>
            </a:pPr>
            <a:r>
              <a:rPr lang="en-US" dirty="0" smtClean="0"/>
              <a:t>Interest from Ministry in Tanzania to develop a monthly Crop Monitor bulletin as part of the STARS project</a:t>
            </a:r>
          </a:p>
          <a:p>
            <a:pPr marL="285750" indent="-285750">
              <a:buFont typeface="Arial"/>
              <a:buChar char="•"/>
            </a:pPr>
            <a:r>
              <a:rPr lang="en-US" dirty="0" smtClean="0"/>
              <a:t>Similar interest from South Africa and SADC</a:t>
            </a:r>
            <a:endParaRPr lang="en-US" dirty="0"/>
          </a:p>
        </p:txBody>
      </p:sp>
      <p:sp>
        <p:nvSpPr>
          <p:cNvPr id="7"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chemeClr val="bg1"/>
                </a:solidFill>
                <a:latin typeface="Tahoma" pitchFamily="-106" charset="0"/>
                <a:cs typeface="Tahoma" pitchFamily="-106" charset="0"/>
              </a:rPr>
              <a:t>GEOGLAM: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2800" kern="0" noProof="0" dirty="0" smtClean="0">
                <a:solidFill>
                  <a:schemeClr val="bg1"/>
                </a:solidFill>
                <a:latin typeface="Tahoma" pitchFamily="-106" charset="0"/>
                <a:cs typeface="Tahoma" pitchFamily="-106" charset="0"/>
              </a:rPr>
              <a:t>National Crop Monitor for Tanzania</a:t>
            </a:r>
            <a:endParaRPr kumimoji="0" lang="en-US" sz="2800"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Tree>
    <p:extLst>
      <p:ext uri="{BB962C8B-B14F-4D97-AF65-F5344CB8AC3E}">
        <p14:creationId xmlns:p14="http://schemas.microsoft.com/office/powerpoint/2010/main" val="36900963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chemeClr val="bg1"/>
                </a:solidFill>
                <a:latin typeface="Tahoma" pitchFamily="-106" charset="0"/>
                <a:cs typeface="Tahoma" pitchFamily="-106" charset="0"/>
              </a:rPr>
              <a:t>GEOGLAM: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2800" kern="0" noProof="0" dirty="0" smtClean="0">
                <a:solidFill>
                  <a:schemeClr val="bg1"/>
                </a:solidFill>
                <a:latin typeface="Tahoma" pitchFamily="-106" charset="0"/>
                <a:cs typeface="Tahoma" pitchFamily="-106" charset="0"/>
              </a:rPr>
              <a:t>Early Warning Crop Monitor</a:t>
            </a:r>
            <a:endParaRPr kumimoji="0" lang="en-US" sz="2800"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pic>
        <p:nvPicPr>
          <p:cNvPr id="8" name="Picture 7" descr="Screen Shot 2015-05-09 at 3.43.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 y="1638165"/>
            <a:ext cx="7818120" cy="5082387"/>
          </a:xfrm>
          <a:prstGeom prst="rect">
            <a:avLst/>
          </a:prstGeom>
          <a:ln>
            <a:solidFill>
              <a:schemeClr val="tx1">
                <a:lumMod val="65000"/>
                <a:lumOff val="35000"/>
              </a:schemeClr>
            </a:solidFill>
          </a:ln>
          <a:effectLst>
            <a:outerShdw blurRad="292100" dist="139700" dir="2700000" algn="tl" rotWithShape="0">
              <a:srgbClr val="333333">
                <a:alpha val="65000"/>
              </a:srgbClr>
            </a:outerShdw>
          </a:effectLst>
        </p:spPr>
      </p:pic>
      <p:sp>
        <p:nvSpPr>
          <p:cNvPr id="9" name="TextBox 8"/>
          <p:cNvSpPr txBox="1"/>
          <p:nvPr/>
        </p:nvSpPr>
        <p:spPr>
          <a:xfrm>
            <a:off x="281940" y="1380663"/>
            <a:ext cx="8503920" cy="369332"/>
          </a:xfrm>
          <a:prstGeom prst="rect">
            <a:avLst/>
          </a:prstGeom>
          <a:solidFill>
            <a:schemeClr val="bg1"/>
          </a:solidFill>
        </p:spPr>
        <p:txBody>
          <a:bodyPr wrap="square" rtlCol="0">
            <a:spAutoFit/>
          </a:bodyPr>
          <a:lstStyle/>
          <a:p>
            <a:pPr algn="ctr"/>
            <a:r>
              <a:rPr lang="en-US" b="1" dirty="0" smtClean="0"/>
              <a:t>Full prototype will be run at the end of September, open to EW community</a:t>
            </a:r>
            <a:endParaRPr lang="en-US" b="1" dirty="0"/>
          </a:p>
        </p:txBody>
      </p:sp>
    </p:spTree>
    <p:extLst>
      <p:ext uri="{BB962C8B-B14F-4D97-AF65-F5344CB8AC3E}">
        <p14:creationId xmlns:p14="http://schemas.microsoft.com/office/powerpoint/2010/main" val="24183313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14</a:t>
            </a:fld>
            <a:endParaRPr lang="en-US" dirty="0" smtClean="0"/>
          </a:p>
        </p:txBody>
      </p:sp>
      <p:sp>
        <p:nvSpPr>
          <p:cNvPr id="6" name="Title 1"/>
          <p:cNvSpPr txBox="1">
            <a:spLocks/>
          </p:cNvSpPr>
          <p:nvPr/>
        </p:nvSpPr>
        <p:spPr bwMode="auto">
          <a:xfrm>
            <a:off x="1550459"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fontAlgn="base">
              <a:spcBef>
                <a:spcPct val="0"/>
              </a:spcBef>
              <a:spcAft>
                <a:spcPct val="0"/>
              </a:spcAft>
              <a:defRPr/>
            </a:pPr>
            <a:r>
              <a:rPr lang="en-US" sz="2800" b="1" kern="0" dirty="0">
                <a:solidFill>
                  <a:srgbClr val="FFFFFF"/>
                </a:solidFill>
                <a:latin typeface="Tahoma" pitchFamily="-106" charset="0"/>
                <a:ea typeface="ＭＳ Ｐゴシック" pitchFamily="-106" charset="-128"/>
                <a:cs typeface="Tahoma" pitchFamily="-106" charset="0"/>
              </a:rPr>
              <a:t>GEOGLAM:</a:t>
            </a:r>
          </a:p>
          <a:p>
            <a:pPr algn="r" fontAlgn="base">
              <a:spcBef>
                <a:spcPct val="0"/>
              </a:spcBef>
              <a:spcAft>
                <a:spcPct val="0"/>
              </a:spcAft>
              <a:defRPr/>
            </a:pPr>
            <a:r>
              <a:rPr lang="en-US" sz="2800" b="1" kern="0" dirty="0">
                <a:solidFill>
                  <a:srgbClr val="FFFFFF"/>
                </a:solidFill>
                <a:latin typeface="Tahoma" pitchFamily="-106" charset="0"/>
                <a:ea typeface="ＭＳ Ｐゴシック" pitchFamily="-106" charset="-128"/>
                <a:cs typeface="Tahoma" pitchFamily="-106" charset="0"/>
              </a:rPr>
              <a:t>Rangeland and Pasture Productivity</a:t>
            </a:r>
          </a:p>
        </p:txBody>
      </p:sp>
      <p:sp>
        <p:nvSpPr>
          <p:cNvPr id="7" name="TextBox 6"/>
          <p:cNvSpPr txBox="1"/>
          <p:nvPr/>
        </p:nvSpPr>
        <p:spPr>
          <a:xfrm>
            <a:off x="208167" y="1354870"/>
            <a:ext cx="8710648" cy="5324535"/>
          </a:xfrm>
          <a:prstGeom prst="rect">
            <a:avLst/>
          </a:prstGeom>
          <a:noFill/>
        </p:spPr>
        <p:txBody>
          <a:bodyPr wrap="square" rtlCol="0">
            <a:spAutoFit/>
          </a:bodyPr>
          <a:lstStyle/>
          <a:p>
            <a:pPr defTabSz="457200" fontAlgn="base">
              <a:spcBef>
                <a:spcPct val="0"/>
              </a:spcBef>
              <a:spcAft>
                <a:spcPct val="0"/>
              </a:spcAft>
            </a:pPr>
            <a:r>
              <a:rPr lang="en-US" sz="2000" b="1" dirty="0">
                <a:solidFill>
                  <a:srgbClr val="002569"/>
                </a:solidFill>
                <a:latin typeface="Arial" charset="0"/>
                <a:ea typeface="ＭＳ Ｐゴシック" pitchFamily="-106" charset="-128"/>
              </a:rPr>
              <a:t>Activities Since March 2015</a:t>
            </a:r>
          </a:p>
          <a:p>
            <a:pPr defTabSz="457200" fontAlgn="base">
              <a:spcBef>
                <a:spcPct val="0"/>
              </a:spcBef>
              <a:spcAft>
                <a:spcPct val="0"/>
              </a:spcAft>
            </a:pPr>
            <a:endParaRPr lang="en-US" sz="2000" b="1" dirty="0">
              <a:solidFill>
                <a:srgbClr val="002569"/>
              </a:solidFill>
              <a:latin typeface="Arial" charset="0"/>
              <a:ea typeface="ＭＳ Ｐゴシック" pitchFamily="-106" charset="-128"/>
            </a:endParaRPr>
          </a:p>
          <a:p>
            <a:pPr defTabSz="457200" fontAlgn="base">
              <a:spcBef>
                <a:spcPct val="0"/>
              </a:spcBef>
              <a:spcAft>
                <a:spcPct val="0"/>
              </a:spcAft>
            </a:pPr>
            <a:r>
              <a:rPr lang="en-US" sz="2000" b="1" dirty="0">
                <a:solidFill>
                  <a:srgbClr val="002569"/>
                </a:solidFill>
                <a:latin typeface="Arial" charset="0"/>
                <a:ea typeface="ＭＳ Ｐゴシック" pitchFamily="-106" charset="-128"/>
              </a:rPr>
              <a:t>3</a:t>
            </a:r>
            <a:r>
              <a:rPr lang="en-US" sz="2000" b="1" baseline="30000" dirty="0">
                <a:solidFill>
                  <a:srgbClr val="002569"/>
                </a:solidFill>
                <a:latin typeface="Arial" charset="0"/>
                <a:ea typeface="ＭＳ Ｐゴシック" pitchFamily="-106" charset="-128"/>
              </a:rPr>
              <a:t>rd</a:t>
            </a:r>
            <a:r>
              <a:rPr lang="en-US" sz="2000" b="1" dirty="0">
                <a:solidFill>
                  <a:srgbClr val="002569"/>
                </a:solidFill>
                <a:latin typeface="Arial" charset="0"/>
                <a:ea typeface="ＭＳ Ｐゴシック" pitchFamily="-106" charset="-128"/>
              </a:rPr>
              <a:t> Workshop held in </a:t>
            </a:r>
            <a:r>
              <a:rPr lang="en-US" sz="2000" b="1" dirty="0" smtClean="0">
                <a:solidFill>
                  <a:srgbClr val="002569"/>
                </a:solidFill>
                <a:latin typeface="Arial" charset="0"/>
                <a:ea typeface="ＭＳ Ｐゴシック" pitchFamily="-106" charset="-128"/>
              </a:rPr>
              <a:t>Campinas, Brazil</a:t>
            </a:r>
            <a:r>
              <a:rPr lang="en-US" sz="2000" b="1" dirty="0">
                <a:solidFill>
                  <a:srgbClr val="002569"/>
                </a:solidFill>
                <a:latin typeface="Arial" charset="0"/>
                <a:ea typeface="ＭＳ Ｐゴシック" pitchFamily="-106" charset="-128"/>
              </a:rPr>
              <a:t>, 20-22 July 2015</a:t>
            </a:r>
          </a:p>
          <a:p>
            <a:pPr marL="342900" indent="-342900" defTabSz="457200" fontAlgn="base">
              <a:spcBef>
                <a:spcPct val="0"/>
              </a:spcBef>
              <a:spcAft>
                <a:spcPct val="0"/>
              </a:spcAft>
              <a:buFont typeface="Arial" panose="020B0604020202020204" pitchFamily="34" charset="0"/>
              <a:buChar char="•"/>
            </a:pPr>
            <a:r>
              <a:rPr lang="en-US" sz="2000" dirty="0">
                <a:solidFill>
                  <a:srgbClr val="002569"/>
                </a:solidFill>
                <a:latin typeface="Arial" charset="0"/>
                <a:ea typeface="ＭＳ Ｐゴシック" pitchFamily="-106" charset="-128"/>
              </a:rPr>
              <a:t>Agreement to form an internal working group to develop requirements for pasture monitoring – adapted from GEOGLAM’s cropland </a:t>
            </a:r>
            <a:r>
              <a:rPr lang="en-US" sz="2000" dirty="0" smtClean="0">
                <a:solidFill>
                  <a:srgbClr val="002569"/>
                </a:solidFill>
                <a:latin typeface="Arial" charset="0"/>
                <a:ea typeface="ＭＳ Ｐゴシック" pitchFamily="-106" charset="-128"/>
              </a:rPr>
              <a:t>example</a:t>
            </a:r>
          </a:p>
          <a:p>
            <a:pPr marL="342900" indent="-342900" defTabSz="457200" fontAlgn="base">
              <a:spcBef>
                <a:spcPct val="0"/>
              </a:spcBef>
              <a:spcAft>
                <a:spcPct val="0"/>
              </a:spcAft>
              <a:buFont typeface="Arial" panose="020B0604020202020204" pitchFamily="34" charset="0"/>
              <a:buChar char="•"/>
            </a:pPr>
            <a:r>
              <a:rPr lang="en-US" sz="2000" dirty="0" smtClean="0">
                <a:solidFill>
                  <a:srgbClr val="002569"/>
                </a:solidFill>
                <a:latin typeface="Arial" charset="0"/>
                <a:ea typeface="ＭＳ Ｐゴシック" pitchFamily="-106" charset="-128"/>
              </a:rPr>
              <a:t>Growing network of pilot sites for data products and model intercomparison – follows JECAM approach </a:t>
            </a:r>
          </a:p>
          <a:p>
            <a:pPr defTabSz="457200" fontAlgn="base">
              <a:spcBef>
                <a:spcPct val="0"/>
              </a:spcBef>
              <a:spcAft>
                <a:spcPct val="0"/>
              </a:spcAft>
            </a:pPr>
            <a:endParaRPr lang="en-US" sz="2000" dirty="0" smtClean="0">
              <a:solidFill>
                <a:srgbClr val="002569"/>
              </a:solidFill>
              <a:latin typeface="Arial" charset="0"/>
              <a:ea typeface="ＭＳ Ｐゴシック" pitchFamily="-106" charset="-128"/>
            </a:endParaRPr>
          </a:p>
          <a:p>
            <a:pPr defTabSz="457200" fontAlgn="base">
              <a:spcBef>
                <a:spcPct val="0"/>
              </a:spcBef>
              <a:spcAft>
                <a:spcPct val="0"/>
              </a:spcAft>
            </a:pPr>
            <a:r>
              <a:rPr lang="en-US" sz="2000" dirty="0" smtClean="0">
                <a:solidFill>
                  <a:srgbClr val="002569"/>
                </a:solidFill>
                <a:latin typeface="Arial" charset="0"/>
                <a:ea typeface="ＭＳ Ｐゴシック" pitchFamily="-106" charset="-128"/>
              </a:rPr>
              <a:t>GEOGLAM </a:t>
            </a:r>
            <a:r>
              <a:rPr lang="en-US" sz="2000" dirty="0" err="1" smtClean="0">
                <a:solidFill>
                  <a:srgbClr val="002569"/>
                </a:solidFill>
                <a:latin typeface="Arial" charset="0"/>
                <a:ea typeface="ＭＳ Ｐゴシック" pitchFamily="-106" charset="-128"/>
              </a:rPr>
              <a:t>RaPP</a:t>
            </a:r>
            <a:r>
              <a:rPr lang="en-US" sz="2000" dirty="0" smtClean="0">
                <a:solidFill>
                  <a:srgbClr val="002569"/>
                </a:solidFill>
                <a:latin typeface="Arial" charset="0"/>
                <a:ea typeface="ＭＳ Ｐゴシック" pitchFamily="-106" charset="-128"/>
              </a:rPr>
              <a:t> global dashboard under development</a:t>
            </a:r>
          </a:p>
          <a:p>
            <a:pPr marL="342900" indent="-342900" defTabSz="457200" fontAlgn="base">
              <a:spcBef>
                <a:spcPct val="0"/>
              </a:spcBef>
              <a:spcAft>
                <a:spcPct val="0"/>
              </a:spcAft>
              <a:buFont typeface="Arial" panose="020B0604020202020204" pitchFamily="34" charset="0"/>
              <a:buChar char="•"/>
            </a:pPr>
            <a:r>
              <a:rPr lang="en-US" sz="2000" dirty="0" smtClean="0">
                <a:solidFill>
                  <a:srgbClr val="002569"/>
                </a:solidFill>
                <a:latin typeface="Arial" charset="0"/>
                <a:ea typeface="ＭＳ Ｐゴシック" pitchFamily="-106" charset="-128"/>
              </a:rPr>
              <a:t>Will provide visualizations and querying of global rangeland and pasture cover and biomass from RS </a:t>
            </a:r>
          </a:p>
          <a:p>
            <a:pPr marL="342900" indent="-342900" defTabSz="457200" fontAlgn="base">
              <a:spcBef>
                <a:spcPct val="0"/>
              </a:spcBef>
              <a:spcAft>
                <a:spcPct val="0"/>
              </a:spcAft>
              <a:buFont typeface="Arial" panose="020B0604020202020204" pitchFamily="34" charset="0"/>
              <a:buChar char="•"/>
            </a:pPr>
            <a:r>
              <a:rPr lang="en-US" sz="2000" dirty="0" smtClean="0">
                <a:solidFill>
                  <a:srgbClr val="002569"/>
                </a:solidFill>
                <a:latin typeface="Arial" charset="0"/>
                <a:ea typeface="ＭＳ Ｐゴシック" pitchFamily="-106" charset="-128"/>
              </a:rPr>
              <a:t>Two </a:t>
            </a:r>
            <a:r>
              <a:rPr lang="en-US" sz="2000" dirty="0">
                <a:solidFill>
                  <a:srgbClr val="002569"/>
                </a:solidFill>
                <a:latin typeface="Arial" charset="0"/>
                <a:ea typeface="ＭＳ Ｐゴシック" pitchFamily="-106" charset="-128"/>
              </a:rPr>
              <a:t>CSIRO staff visited </a:t>
            </a:r>
            <a:r>
              <a:rPr lang="en-US" sz="2000" dirty="0" smtClean="0">
                <a:solidFill>
                  <a:srgbClr val="002569"/>
                </a:solidFill>
                <a:latin typeface="Arial" charset="0"/>
                <a:ea typeface="ＭＳ Ｐゴシック" pitchFamily="-106" charset="-128"/>
              </a:rPr>
              <a:t>Uni </a:t>
            </a:r>
            <a:r>
              <a:rPr lang="en-US" sz="2000" dirty="0">
                <a:solidFill>
                  <a:srgbClr val="002569"/>
                </a:solidFill>
                <a:latin typeface="Arial" charset="0"/>
                <a:ea typeface="ＭＳ Ｐゴシック" pitchFamily="-106" charset="-128"/>
              </a:rPr>
              <a:t>of Maryland </a:t>
            </a:r>
            <a:r>
              <a:rPr lang="en-US" sz="2000" dirty="0" smtClean="0">
                <a:solidFill>
                  <a:srgbClr val="002569"/>
                </a:solidFill>
                <a:latin typeface="Arial" charset="0"/>
                <a:ea typeface="ＭＳ Ｐゴシック" pitchFamily="-106" charset="-128"/>
              </a:rPr>
              <a:t>in June to learn from GLAM and Crop Monitor experience and increase collaboration </a:t>
            </a:r>
            <a:endParaRPr lang="en-US" sz="2000" dirty="0">
              <a:solidFill>
                <a:srgbClr val="002569"/>
              </a:solidFill>
              <a:latin typeface="Arial" charset="0"/>
              <a:ea typeface="ＭＳ Ｐゴシック" pitchFamily="-106" charset="-128"/>
            </a:endParaRPr>
          </a:p>
          <a:p>
            <a:pPr marL="342900" indent="-342900" defTabSz="457200" fontAlgn="base">
              <a:spcBef>
                <a:spcPct val="0"/>
              </a:spcBef>
              <a:spcAft>
                <a:spcPct val="0"/>
              </a:spcAft>
              <a:buFont typeface="Arial" panose="020B0604020202020204" pitchFamily="34" charset="0"/>
              <a:buChar char="•"/>
            </a:pPr>
            <a:endParaRPr lang="en-US" sz="2000" dirty="0">
              <a:solidFill>
                <a:srgbClr val="002569"/>
              </a:solidFill>
              <a:latin typeface="Arial" charset="0"/>
              <a:ea typeface="ＭＳ Ｐゴシック" pitchFamily="-106" charset="-128"/>
            </a:endParaRPr>
          </a:p>
          <a:p>
            <a:pPr marL="342900" indent="-342900" defTabSz="457200" fontAlgn="base">
              <a:spcBef>
                <a:spcPct val="0"/>
              </a:spcBef>
              <a:spcAft>
                <a:spcPct val="0"/>
              </a:spcAft>
              <a:buFont typeface="Arial" panose="020B0604020202020204" pitchFamily="34" charset="0"/>
              <a:buChar char="•"/>
            </a:pPr>
            <a:r>
              <a:rPr lang="en-US" sz="2000" dirty="0">
                <a:solidFill>
                  <a:srgbClr val="002569"/>
                </a:solidFill>
                <a:latin typeface="Arial" charset="0"/>
                <a:ea typeface="ＭＳ Ｐゴシック" pitchFamily="-106" charset="-128"/>
              </a:rPr>
              <a:t>New lead / Point of Contact for RAPP: Juan Guerschman (CSIRO)</a:t>
            </a:r>
            <a:r>
              <a:rPr lang="en-US" sz="2000" b="1" dirty="0">
                <a:solidFill>
                  <a:srgbClr val="002569"/>
                </a:solidFill>
                <a:latin typeface="Arial" charset="0"/>
                <a:ea typeface="ＭＳ Ｐゴシック" pitchFamily="-106" charset="-128"/>
              </a:rPr>
              <a:t> </a:t>
            </a:r>
            <a:endParaRPr lang="en-US" sz="2000" b="1" dirty="0" smtClean="0">
              <a:solidFill>
                <a:srgbClr val="002569"/>
              </a:solidFill>
              <a:latin typeface="Arial" charset="0"/>
              <a:ea typeface="ＭＳ Ｐゴシック" pitchFamily="-106" charset="-128"/>
            </a:endParaRPr>
          </a:p>
          <a:p>
            <a:pPr marL="342900" indent="-342900" defTabSz="457200" fontAlgn="base">
              <a:spcBef>
                <a:spcPct val="0"/>
              </a:spcBef>
              <a:spcAft>
                <a:spcPct val="0"/>
              </a:spcAft>
              <a:buFont typeface="Arial" panose="020B0604020202020204" pitchFamily="34" charset="0"/>
              <a:buChar char="•"/>
            </a:pPr>
            <a:endParaRPr lang="en-US" sz="2000" b="1" dirty="0" smtClean="0">
              <a:solidFill>
                <a:srgbClr val="002569"/>
              </a:solidFill>
              <a:latin typeface="Arial" charset="0"/>
              <a:ea typeface="ＭＳ Ｐゴシック" pitchFamily="-106" charset="-128"/>
            </a:endParaRPr>
          </a:p>
          <a:p>
            <a:pPr marL="342900" indent="-342900" defTabSz="457200" fontAlgn="base">
              <a:spcBef>
                <a:spcPct val="0"/>
              </a:spcBef>
              <a:spcAft>
                <a:spcPct val="0"/>
              </a:spcAft>
              <a:buFont typeface="Arial" panose="020B0604020202020204" pitchFamily="34" charset="0"/>
              <a:buChar char="•"/>
            </a:pPr>
            <a:r>
              <a:rPr lang="en-US" sz="2000" dirty="0" smtClean="0">
                <a:solidFill>
                  <a:srgbClr val="002569"/>
                </a:solidFill>
                <a:latin typeface="Arial" charset="0"/>
                <a:ea typeface="ＭＳ Ｐゴシック" pitchFamily="-106" charset="-128"/>
              </a:rPr>
              <a:t>More info:</a:t>
            </a:r>
            <a:r>
              <a:rPr lang="en-US" sz="2000" b="1" dirty="0" smtClean="0">
                <a:solidFill>
                  <a:srgbClr val="002569"/>
                </a:solidFill>
                <a:latin typeface="Arial" charset="0"/>
                <a:ea typeface="ＭＳ Ｐゴシック" pitchFamily="-106" charset="-128"/>
              </a:rPr>
              <a:t> </a:t>
            </a:r>
            <a:r>
              <a:rPr lang="en-US" sz="2000" b="1" dirty="0" smtClean="0">
                <a:solidFill>
                  <a:srgbClr val="002569"/>
                </a:solidFill>
                <a:latin typeface="Arial" charset="0"/>
                <a:ea typeface="ＭＳ Ｐゴシック" pitchFamily="-106" charset="-128"/>
                <a:hlinkClick r:id="rId3"/>
              </a:rPr>
              <a:t>http</a:t>
            </a:r>
            <a:r>
              <a:rPr lang="en-US" sz="2000" b="1" dirty="0">
                <a:solidFill>
                  <a:srgbClr val="002569"/>
                </a:solidFill>
                <a:latin typeface="Arial" charset="0"/>
                <a:ea typeface="ＭＳ Ｐゴシック" pitchFamily="-106" charset="-128"/>
                <a:hlinkClick r:id="rId3"/>
              </a:rPr>
              <a:t>://www.geo-rapp.org</a:t>
            </a:r>
            <a:r>
              <a:rPr lang="en-US" sz="2000" b="1" dirty="0" smtClean="0">
                <a:solidFill>
                  <a:srgbClr val="002569"/>
                </a:solidFill>
                <a:latin typeface="Arial" charset="0"/>
                <a:ea typeface="ＭＳ Ｐゴシック" pitchFamily="-106" charset="-128"/>
                <a:hlinkClick r:id="rId3"/>
              </a:rPr>
              <a:t>/</a:t>
            </a:r>
            <a:r>
              <a:rPr lang="en-US" sz="2000" b="1" dirty="0" smtClean="0">
                <a:solidFill>
                  <a:srgbClr val="002569"/>
                </a:solidFill>
                <a:latin typeface="Arial" charset="0"/>
                <a:ea typeface="ＭＳ Ｐゴシック" pitchFamily="-106" charset="-128"/>
              </a:rPr>
              <a:t> </a:t>
            </a:r>
            <a:endParaRPr lang="en-US" dirty="0">
              <a:solidFill>
                <a:srgbClr val="002569"/>
              </a:solidFill>
              <a:latin typeface="Arial" charset="0"/>
              <a:ea typeface="ＭＳ Ｐゴシック" pitchFamily="-106" charset="-128"/>
            </a:endParaRPr>
          </a:p>
        </p:txBody>
      </p:sp>
    </p:spTree>
    <p:extLst>
      <p:ext uri="{BB962C8B-B14F-4D97-AF65-F5344CB8AC3E}">
        <p14:creationId xmlns:p14="http://schemas.microsoft.com/office/powerpoint/2010/main" val="23926954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4294967295"/>
          </p:nvPr>
        </p:nvSpPr>
        <p:spPr>
          <a:xfrm>
            <a:off x="0" y="1314450"/>
            <a:ext cx="9144000" cy="5543550"/>
          </a:xfrm>
        </p:spPr>
        <p:txBody>
          <a:bodyPr/>
          <a:lstStyle/>
          <a:p>
            <a:pPr marL="182563" lvl="1" indent="-138113">
              <a:spcBef>
                <a:spcPts val="200"/>
              </a:spcBef>
            </a:pPr>
            <a:r>
              <a:rPr lang="en-US" sz="2000">
                <a:latin typeface="Arial Narrow" charset="0"/>
                <a:ea typeface="MS PGothic" charset="0"/>
                <a:cs typeface="Arial" charset="0"/>
              </a:rPr>
              <a:t>A global network of 33 sites</a:t>
            </a:r>
          </a:p>
          <a:p>
            <a:pPr marL="182563" lvl="1" indent="-138113">
              <a:spcBef>
                <a:spcPts val="200"/>
              </a:spcBef>
            </a:pPr>
            <a:r>
              <a:rPr lang="en-US" sz="2000">
                <a:latin typeface="Arial Narrow" charset="0"/>
                <a:ea typeface="MS PGothic" charset="0"/>
                <a:cs typeface="Arial" charset="0"/>
              </a:rPr>
              <a:t>2014 Annual report on the JECAM website</a:t>
            </a:r>
          </a:p>
          <a:p>
            <a:pPr marL="182563" lvl="1" indent="-138113">
              <a:spcBef>
                <a:spcPts val="200"/>
              </a:spcBef>
            </a:pPr>
            <a:r>
              <a:rPr lang="en-US" sz="2000">
                <a:latin typeface="Arial Narrow" charset="0"/>
                <a:ea typeface="MS PGothic" charset="0"/>
                <a:cs typeface="Arial" charset="0"/>
              </a:rPr>
              <a:t>Annual meeting November 16-17, Brussels</a:t>
            </a:r>
          </a:p>
          <a:p>
            <a:pPr marL="176213" indent="-176213">
              <a:buFontTx/>
              <a:buNone/>
            </a:pPr>
            <a:r>
              <a:rPr lang="en-US" sz="2400">
                <a:latin typeface="Arial Narrow" charset="0"/>
                <a:ea typeface="MS PGothic" charset="0"/>
                <a:cs typeface="Arial Narrow" charset="0"/>
              </a:rPr>
              <a:t>Minimum Dataset Guide Documents</a:t>
            </a:r>
          </a:p>
          <a:p>
            <a:pPr marL="182563" lvl="1" indent="-138113">
              <a:spcBef>
                <a:spcPts val="200"/>
              </a:spcBef>
            </a:pPr>
            <a:r>
              <a:rPr lang="en-US" sz="2000">
                <a:latin typeface="Arial Narrow" charset="0"/>
                <a:ea typeface="MS PGothic" charset="0"/>
                <a:cs typeface="Arial" charset="0"/>
              </a:rPr>
              <a:t>Guidelines for site definition &amp; minimum EO data</a:t>
            </a:r>
          </a:p>
          <a:p>
            <a:pPr marL="182563" lvl="1" indent="-138113">
              <a:spcBef>
                <a:spcPts val="200"/>
              </a:spcBef>
            </a:pPr>
            <a:r>
              <a:rPr lang="en-US" sz="2000">
                <a:latin typeface="Arial Narrow" charset="0"/>
                <a:ea typeface="MS PGothic" charset="0"/>
                <a:cs typeface="Arial" charset="0"/>
              </a:rPr>
              <a:t>Guidelines for in-situ data collection </a:t>
            </a:r>
          </a:p>
          <a:p>
            <a:pPr marL="182563" lvl="1" indent="-138113">
              <a:spcBef>
                <a:spcPts val="200"/>
              </a:spcBef>
              <a:buFont typeface="Arial" charset="0"/>
              <a:buNone/>
            </a:pPr>
            <a:r>
              <a:rPr lang="en-US">
                <a:latin typeface="Arial Narrow" charset="0"/>
                <a:ea typeface="MS PGothic" charset="0"/>
              </a:rPr>
              <a:t>Multi-User Agreement for Radarsat 2 Data</a:t>
            </a:r>
          </a:p>
          <a:p>
            <a:pPr marL="182563" lvl="1" indent="-138113">
              <a:spcBef>
                <a:spcPts val="200"/>
              </a:spcBef>
            </a:pPr>
            <a:r>
              <a:rPr lang="en-US" sz="2000">
                <a:latin typeface="Arial Narrow" charset="0"/>
                <a:ea typeface="MS PGothic" charset="0"/>
                <a:cs typeface="Arial" charset="0"/>
              </a:rPr>
              <a:t>To support multi-site inter-comparison studies</a:t>
            </a:r>
          </a:p>
          <a:p>
            <a:pPr marL="182563" lvl="1" indent="-138113">
              <a:spcBef>
                <a:spcPts val="200"/>
              </a:spcBef>
            </a:pPr>
            <a:r>
              <a:rPr lang="en-US" sz="2000">
                <a:latin typeface="Arial Narrow" charset="0"/>
                <a:ea typeface="MS PGothic" charset="0"/>
                <a:cs typeface="Arial" charset="0"/>
              </a:rPr>
              <a:t>Proposed - Dedicated cloud-computing storage &amp; tools and processing capabilities</a:t>
            </a:r>
          </a:p>
          <a:p>
            <a:pPr marL="176213" indent="-176213"/>
            <a:r>
              <a:rPr lang="en-US" sz="2400">
                <a:latin typeface="Arial Narrow" charset="0"/>
                <a:ea typeface="MS PGothic" charset="0"/>
                <a:cs typeface="Arial Narrow" charset="0"/>
              </a:rPr>
              <a:t>Next 2 years: </a:t>
            </a:r>
          </a:p>
          <a:p>
            <a:pPr marL="182563" lvl="1" indent="-138113"/>
            <a:r>
              <a:rPr lang="en-US" sz="1900">
                <a:latin typeface="Arial Narrow" charset="0"/>
                <a:ea typeface="MS PGothic" charset="0"/>
              </a:rPr>
              <a:t>Multi-site SAR experiment building on Minimum Dataset exercise  </a:t>
            </a:r>
            <a:br>
              <a:rPr lang="en-US" sz="1900">
                <a:latin typeface="Arial Narrow" charset="0"/>
                <a:ea typeface="MS PGothic" charset="0"/>
              </a:rPr>
            </a:br>
            <a:r>
              <a:rPr lang="en-US" sz="1900">
                <a:latin typeface="Arial Narrow" charset="0"/>
                <a:ea typeface="MS PGothic" charset="0"/>
              </a:rPr>
              <a:t>&amp; NASA prototype and support for SIGMA optical inter-comparison research</a:t>
            </a:r>
          </a:p>
          <a:p>
            <a:pPr marL="182563" lvl="1" indent="-138113"/>
            <a:r>
              <a:rPr lang="en-US" sz="1900">
                <a:latin typeface="Arial Narrow" charset="0"/>
                <a:ea typeface="MS PGothic" charset="0"/>
              </a:rPr>
              <a:t>Optical inter-comparisons, tools and computing capacity (Sen2-Agri and SIGMA Project)</a:t>
            </a:r>
          </a:p>
          <a:p>
            <a:pPr marL="182563" lvl="1" indent="-138113"/>
            <a:r>
              <a:rPr lang="en-US" sz="1900">
                <a:latin typeface="Arial Narrow" charset="0"/>
                <a:ea typeface="MS PGothic" charset="0"/>
              </a:rPr>
              <a:t>Proposal (AAFC and CSA) – JECAM/Commercial Data Providers Workshop</a:t>
            </a:r>
          </a:p>
          <a:p>
            <a:pPr marL="176213" indent="-176213">
              <a:buFontTx/>
              <a:buNone/>
            </a:pPr>
            <a:r>
              <a:rPr lang="en-US" sz="2400">
                <a:latin typeface="Arial Narrow" charset="0"/>
                <a:ea typeface="MS PGothic" charset="0"/>
                <a:cs typeface="Arial Narrow" charset="0"/>
              </a:rPr>
              <a:t>	</a:t>
            </a:r>
            <a:endParaRPr lang="en-US" sz="2000">
              <a:latin typeface="Arial Narrow" charset="0"/>
              <a:ea typeface="MS PGothic" charset="0"/>
              <a:cs typeface="Arial Narrow" charset="0"/>
            </a:endParaRPr>
          </a:p>
        </p:txBody>
      </p:sp>
      <p:pic>
        <p:nvPicPr>
          <p:cNvPr id="3075" name="Picture 1" descr="Screenshot 2014-01-09 12.46.5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1913" y="1414463"/>
            <a:ext cx="388461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5"/>
          <p:cNvSpPr txBox="1">
            <a:spLocks noChangeArrowheads="1"/>
          </p:cNvSpPr>
          <p:nvPr/>
        </p:nvSpPr>
        <p:spPr bwMode="auto">
          <a:xfrm>
            <a:off x="6784975" y="3455988"/>
            <a:ext cx="2151063" cy="466725"/>
          </a:xfrm>
          <a:prstGeom prst="rect">
            <a:avLst/>
          </a:prstGeom>
          <a:solidFill>
            <a:srgbClr val="000000"/>
          </a:solidFill>
          <a:ln w="9525">
            <a:solidFill>
              <a:srgbClr val="C0504D"/>
            </a:solidFill>
            <a:miter lim="800000"/>
            <a:headEnd/>
            <a:tailEnd/>
          </a:ln>
        </p:spPr>
        <p:txBody>
          <a:bodyPr wrap="none">
            <a:spAutoFit/>
          </a:bodyPr>
          <a:lstStyle>
            <a:lvl1pPr defTabSz="457200">
              <a:defRPr sz="2800" b="1">
                <a:solidFill>
                  <a:schemeClr val="tx2"/>
                </a:solidFill>
                <a:latin typeface="Arial Narrow" charset="0"/>
                <a:ea typeface="MS PGothic" charset="0"/>
                <a:cs typeface="Arial Narrow" charset="0"/>
              </a:defRPr>
            </a:lvl1pPr>
            <a:lvl2pPr marL="742950" indent="-285750" defTabSz="457200">
              <a:defRPr sz="2400" b="1">
                <a:solidFill>
                  <a:schemeClr val="tx2"/>
                </a:solidFill>
                <a:latin typeface="Arial Narrow" charset="0"/>
                <a:ea typeface="MS PGothic" charset="0"/>
              </a:defRPr>
            </a:lvl2pPr>
            <a:lvl3pPr defTabSz="457200">
              <a:defRPr sz="2400" b="1">
                <a:solidFill>
                  <a:schemeClr val="tx2"/>
                </a:solidFill>
                <a:latin typeface="Arial Narrow" charset="0"/>
                <a:ea typeface="MS PGothic" charset="0"/>
              </a:defRPr>
            </a:lvl3pPr>
            <a:lvl4pPr defTabSz="457200">
              <a:defRPr sz="2000" b="1">
                <a:solidFill>
                  <a:schemeClr val="tx2"/>
                </a:solidFill>
                <a:latin typeface="Arial Narrow" charset="0"/>
                <a:ea typeface="MS PGothic" charset="0"/>
              </a:defRPr>
            </a:lvl4pPr>
            <a:lvl5pPr defTabSz="457200">
              <a:defRPr b="1">
                <a:solidFill>
                  <a:schemeClr val="tx2"/>
                </a:solidFill>
                <a:latin typeface="Arial Narrow" charset="0"/>
                <a:ea typeface="MS PGothic" charset="0"/>
              </a:defRPr>
            </a:lvl5pPr>
            <a:lvl6pPr defTabSz="457200">
              <a:buFont typeface="Arial" charset="0"/>
              <a:buChar char="•"/>
              <a:defRPr b="1">
                <a:solidFill>
                  <a:schemeClr val="tx2"/>
                </a:solidFill>
                <a:latin typeface="Arial Narrow" charset="0"/>
                <a:ea typeface="MS PGothic" charset="0"/>
              </a:defRPr>
            </a:lvl6pPr>
            <a:lvl7pPr defTabSz="457200">
              <a:buFont typeface="Arial" charset="0"/>
              <a:buChar char="•"/>
              <a:defRPr b="1">
                <a:solidFill>
                  <a:schemeClr val="tx2"/>
                </a:solidFill>
                <a:latin typeface="Arial Narrow" charset="0"/>
                <a:ea typeface="MS PGothic" charset="0"/>
              </a:defRPr>
            </a:lvl7pPr>
            <a:lvl8pPr defTabSz="457200">
              <a:buFont typeface="Arial" charset="0"/>
              <a:buChar char="•"/>
              <a:defRPr b="1">
                <a:solidFill>
                  <a:schemeClr val="tx2"/>
                </a:solidFill>
                <a:latin typeface="Arial Narrow" charset="0"/>
                <a:ea typeface="MS PGothic" charset="0"/>
              </a:defRPr>
            </a:lvl8pPr>
            <a:lvl9pPr defTabSz="457200">
              <a:buFont typeface="Arial" charset="0"/>
              <a:buChar char="•"/>
              <a:defRPr b="1">
                <a:solidFill>
                  <a:schemeClr val="tx2"/>
                </a:solidFill>
                <a:latin typeface="Arial Narrow" charset="0"/>
                <a:ea typeface="MS PGothic" charset="0"/>
              </a:defRPr>
            </a:lvl9pPr>
          </a:lstStyle>
          <a:p>
            <a:r>
              <a:rPr lang="en-US" sz="2400" b="0" smtClean="0">
                <a:solidFill>
                  <a:srgbClr val="FFFFFF"/>
                </a:solidFill>
                <a:latin typeface="Calibri" charset="0"/>
                <a:cs typeface="Arial" charset="0"/>
              </a:rPr>
              <a:t>www.jecam.org</a:t>
            </a:r>
          </a:p>
        </p:txBody>
      </p:sp>
      <p:sp>
        <p:nvSpPr>
          <p:cNvPr id="3077" name="Rectangle 10"/>
          <p:cNvSpPr>
            <a:spLocks noGrp="1" noChangeArrowheads="1"/>
          </p:cNvSpPr>
          <p:nvPr>
            <p:ph type="title" idx="4294967295"/>
          </p:nvPr>
        </p:nvSpPr>
        <p:spPr>
          <a:xfrm>
            <a:off x="0" y="368300"/>
            <a:ext cx="9144000" cy="504825"/>
          </a:xfrm>
        </p:spPr>
        <p:txBody>
          <a:bodyPr/>
          <a:lstStyle/>
          <a:p>
            <a:r>
              <a:rPr lang="en-US" sz="2400">
                <a:latin typeface="Arial Narrow" charset="0"/>
                <a:ea typeface="MS PGothic" charset="0"/>
                <a:cs typeface="Arial Narrow" charset="0"/>
              </a:rPr>
              <a:t>JECAM: Joint Experiment for Crop Assessment &amp; Monitoring</a:t>
            </a:r>
          </a:p>
        </p:txBody>
      </p:sp>
      <p:sp>
        <p:nvSpPr>
          <p:cNvPr id="3" name="Rectangle 2"/>
          <p:cNvSpPr/>
          <p:nvPr/>
        </p:nvSpPr>
        <p:spPr>
          <a:xfrm>
            <a:off x="0" y="1014413"/>
            <a:ext cx="6427788" cy="400050"/>
          </a:xfrm>
          <a:prstGeom prst="rect">
            <a:avLst/>
          </a:prstGeom>
        </p:spPr>
        <p:txBody>
          <a:bodyPr>
            <a:spAutoFit/>
          </a:bodyPr>
          <a:lstStyle/>
          <a:p>
            <a:pPr marL="44450" lvl="1" defTabSz="914400" eaLnBrk="0" hangingPunct="0">
              <a:spcBef>
                <a:spcPts val="200"/>
              </a:spcBef>
              <a:defRPr/>
            </a:pPr>
            <a:r>
              <a:rPr lang="en-GB" altLang="en-US" sz="2000" b="1" kern="0" dirty="0">
                <a:solidFill>
                  <a:srgbClr val="FFFFFF"/>
                </a:solidFill>
                <a:latin typeface="Arial Narrow" panose="020B0606020202030204" pitchFamily="34" charset="0"/>
                <a:ea typeface="Arial" pitchFamily="34" charset="0"/>
                <a:cs typeface="Arial" pitchFamily="34" charset="0"/>
              </a:rPr>
              <a:t>R&amp;D </a:t>
            </a:r>
            <a:r>
              <a:rPr lang="en-US" altLang="en-US" sz="2000" b="1" kern="0" dirty="0">
                <a:solidFill>
                  <a:srgbClr val="FFFFFF"/>
                </a:solidFill>
                <a:latin typeface="Arial Narrow" panose="020B0606020202030204" pitchFamily="34" charset="0"/>
                <a:ea typeface="Arial" pitchFamily="34" charset="0"/>
                <a:cs typeface="Arial" pitchFamily="34" charset="0"/>
              </a:rPr>
              <a:t>for operational agricultural monitoring systems</a:t>
            </a:r>
          </a:p>
        </p:txBody>
      </p:sp>
    </p:spTree>
    <p:extLst>
      <p:ext uri="{BB962C8B-B14F-4D97-AF65-F5344CB8AC3E}">
        <p14:creationId xmlns:p14="http://schemas.microsoft.com/office/powerpoint/2010/main" val="177987717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8">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18">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18">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18">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18">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1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67544" y="0"/>
            <a:ext cx="8229600" cy="792088"/>
          </a:xfrm>
        </p:spPr>
        <p:txBody>
          <a:bodyPr>
            <a:noAutofit/>
          </a:bodyPr>
          <a:lstStyle/>
          <a:p>
            <a:r>
              <a:rPr kumimoji="1" lang="en-US" altLang="ja-JP" sz="2400" dirty="0" smtClean="0">
                <a:latin typeface="+mn-lt"/>
              </a:rPr>
              <a:t>Asia-</a:t>
            </a:r>
            <a:r>
              <a:rPr kumimoji="1" lang="en-US" altLang="ja-JP" sz="2400" dirty="0" err="1" smtClean="0">
                <a:latin typeface="+mn-lt"/>
              </a:rPr>
              <a:t>RiCE</a:t>
            </a:r>
            <a:r>
              <a:rPr kumimoji="1" lang="en-US" altLang="ja-JP" sz="2400" dirty="0">
                <a:latin typeface="+mn-lt"/>
              </a:rPr>
              <a:t> </a:t>
            </a:r>
            <a:r>
              <a:rPr kumimoji="1" lang="en-US" altLang="ja-JP" sz="2400" dirty="0" smtClean="0">
                <a:latin typeface="+mn-lt"/>
              </a:rPr>
              <a:t>Team Highlights </a:t>
            </a:r>
            <a:br>
              <a:rPr kumimoji="1" lang="en-US" altLang="ja-JP" sz="2400" dirty="0" smtClean="0">
                <a:latin typeface="+mn-lt"/>
              </a:rPr>
            </a:br>
            <a:r>
              <a:rPr lang="en-US" altLang="ja-JP" sz="2400" dirty="0" smtClean="0">
                <a:latin typeface="+mn-lt"/>
                <a:cs typeface="Times New Roman" pitchFamily="18" charset="0"/>
              </a:rPr>
              <a:t>2015 </a:t>
            </a:r>
            <a:r>
              <a:rPr lang="en-US" altLang="ja-JP" sz="2400" dirty="0">
                <a:latin typeface="+mn-lt"/>
                <a:cs typeface="Times New Roman" pitchFamily="18" charset="0"/>
              </a:rPr>
              <a:t>A</a:t>
            </a:r>
            <a:r>
              <a:rPr lang="en-US" altLang="ja-JP" sz="2400" dirty="0" smtClean="0">
                <a:latin typeface="+mn-lt"/>
                <a:cs typeface="Times New Roman" pitchFamily="18" charset="0"/>
              </a:rPr>
              <a:t>chievements</a:t>
            </a:r>
            <a:endParaRPr kumimoji="1" lang="ja-JP" altLang="en-US" sz="2400" dirty="0">
              <a:latin typeface="+mn-lt"/>
            </a:endParaRPr>
          </a:p>
        </p:txBody>
      </p:sp>
      <p:sp>
        <p:nvSpPr>
          <p:cNvPr id="4" name="スライド番号プレースホルダ 3"/>
          <p:cNvSpPr>
            <a:spLocks noGrp="1"/>
          </p:cNvSpPr>
          <p:nvPr>
            <p:ph type="sldNum" sz="quarter" idx="10"/>
          </p:nvPr>
        </p:nvSpPr>
        <p:spPr/>
        <p:txBody>
          <a:bodyPr/>
          <a:lstStyle/>
          <a:p>
            <a:pPr>
              <a:defRPr/>
            </a:pPr>
            <a:fld id="{CA68DDFB-D1F9-49BE-99BE-407C3E6BB4D8}" type="slidenum">
              <a:rPr lang="en-US" altLang="ja-JP" smtClean="0">
                <a:solidFill>
                  <a:srgbClr val="000000"/>
                </a:solidFill>
              </a:rPr>
              <a:pPr>
                <a:defRPr/>
              </a:pPr>
              <a:t>16</a:t>
            </a:fld>
            <a:endParaRPr lang="en-US" altLang="ja-JP">
              <a:solidFill>
                <a:srgbClr val="000000"/>
              </a:solidFill>
            </a:endParaRPr>
          </a:p>
        </p:txBody>
      </p:sp>
      <p:pic>
        <p:nvPicPr>
          <p:cNvPr id="10" name="Picture 3"/>
          <p:cNvPicPr>
            <a:picLocks noChangeAspect="1" noChangeArrowheads="1"/>
          </p:cNvPicPr>
          <p:nvPr/>
        </p:nvPicPr>
        <p:blipFill>
          <a:blip r:embed="rId2" cstate="print"/>
          <a:srcRect/>
          <a:stretch>
            <a:fillRect/>
          </a:stretch>
        </p:blipFill>
        <p:spPr bwMode="auto">
          <a:xfrm>
            <a:off x="7164288" y="6069012"/>
            <a:ext cx="1827213" cy="788988"/>
          </a:xfrm>
          <a:prstGeom prst="rect">
            <a:avLst/>
          </a:prstGeom>
          <a:noFill/>
          <a:ln w="12700">
            <a:noFill/>
            <a:miter lim="800000"/>
            <a:headEnd/>
            <a:tailEnd/>
          </a:ln>
        </p:spPr>
      </p:pic>
      <p:pic>
        <p:nvPicPr>
          <p:cNvPr id="11" name="Picture 4"/>
          <p:cNvPicPr>
            <a:picLocks noChangeArrowheads="1"/>
          </p:cNvPicPr>
          <p:nvPr/>
        </p:nvPicPr>
        <p:blipFill>
          <a:blip r:embed="rId3" cstate="print"/>
          <a:srcRect/>
          <a:stretch>
            <a:fillRect/>
          </a:stretch>
        </p:blipFill>
        <p:spPr bwMode="auto">
          <a:xfrm>
            <a:off x="152400" y="6300788"/>
            <a:ext cx="1765300" cy="482600"/>
          </a:xfrm>
          <a:prstGeom prst="rect">
            <a:avLst/>
          </a:prstGeom>
          <a:noFill/>
          <a:ln w="12700">
            <a:noFill/>
            <a:miter lim="800000"/>
            <a:headEnd/>
            <a:tailEnd/>
          </a:ln>
        </p:spPr>
      </p:pic>
      <p:sp>
        <p:nvSpPr>
          <p:cNvPr id="28" name="テキスト ボックス 27"/>
          <p:cNvSpPr txBox="1"/>
          <p:nvPr/>
        </p:nvSpPr>
        <p:spPr>
          <a:xfrm>
            <a:off x="215008" y="1339592"/>
            <a:ext cx="5437112" cy="5016758"/>
          </a:xfrm>
          <a:prstGeom prst="rect">
            <a:avLst/>
          </a:prstGeom>
          <a:noFill/>
        </p:spPr>
        <p:txBody>
          <a:bodyPr wrap="square" rtlCol="0">
            <a:spAutoFit/>
          </a:bodyPr>
          <a:lstStyle/>
          <a:p>
            <a:pPr marL="342900" lvl="0" indent="-342900" algn="l">
              <a:buAutoNum type="arabicPeriod"/>
            </a:pPr>
            <a:r>
              <a:rPr lang="en-AU" altLang="ja-JP" sz="1600" b="1" dirty="0" smtClean="0">
                <a:latin typeface="Times New Roman" pitchFamily="18" charset="0"/>
                <a:cs typeface="Times New Roman" pitchFamily="18" charset="0"/>
              </a:rPr>
              <a:t>CEOS agencies data acquisitions </a:t>
            </a:r>
          </a:p>
          <a:p>
            <a:pPr marL="342900" lvl="0" indent="-342900" algn="l">
              <a:buFont typeface="+mj-lt"/>
              <a:buAutoNum type="alphaLcPeriod"/>
            </a:pPr>
            <a:r>
              <a:rPr lang="en-AU" altLang="ja-JP" sz="1600" dirty="0" smtClean="0">
                <a:latin typeface="Times New Roman" pitchFamily="18" charset="0"/>
                <a:cs typeface="Times New Roman" pitchFamily="18" charset="0"/>
              </a:rPr>
              <a:t>X/C/L SAR data from CSA/MDA, ESA, ASI, DLR, ISRO and JAXA</a:t>
            </a:r>
          </a:p>
          <a:p>
            <a:pPr marL="342900" lvl="0" indent="-342900" algn="l">
              <a:buFont typeface="+mj-lt"/>
              <a:buAutoNum type="alphaLcPeriod"/>
            </a:pPr>
            <a:r>
              <a:rPr lang="en-AU" altLang="ja-JP" sz="1600" dirty="0" smtClean="0">
                <a:latin typeface="Times New Roman" pitchFamily="18" charset="0"/>
                <a:cs typeface="Times New Roman" pitchFamily="18" charset="0"/>
              </a:rPr>
              <a:t>High resolution optical data utilization (CNES)   </a:t>
            </a:r>
          </a:p>
          <a:p>
            <a:pPr marL="342900" lvl="0" indent="-342900" algn="l"/>
            <a:endParaRPr lang="en-AU" altLang="ja-JP" sz="1600" dirty="0" smtClean="0">
              <a:latin typeface="Times New Roman" pitchFamily="18" charset="0"/>
              <a:cs typeface="Times New Roman" pitchFamily="18" charset="0"/>
            </a:endParaRPr>
          </a:p>
          <a:p>
            <a:pPr marL="342900" lvl="0" indent="-342900" algn="l"/>
            <a:r>
              <a:rPr lang="en-AU" altLang="ja-JP" sz="1600" dirty="0" smtClean="0">
                <a:latin typeface="Times New Roman" pitchFamily="18" charset="0"/>
                <a:cs typeface="Times New Roman" pitchFamily="18" charset="0"/>
              </a:rPr>
              <a:t>2</a:t>
            </a:r>
            <a:r>
              <a:rPr lang="en-AU" altLang="ja-JP" sz="1600" b="1" dirty="0" smtClean="0">
                <a:latin typeface="Times New Roman" pitchFamily="18" charset="0"/>
                <a:cs typeface="Times New Roman" pitchFamily="18" charset="0"/>
              </a:rPr>
              <a:t>.  Data analysis</a:t>
            </a:r>
          </a:p>
          <a:p>
            <a:pPr marL="342900" lvl="0" indent="-342900" algn="l">
              <a:buFont typeface="+mj-lt"/>
              <a:buAutoNum type="alphaLcPeriod"/>
            </a:pPr>
            <a:r>
              <a:rPr lang="en-AU" altLang="ja-JP" sz="1600" dirty="0" smtClean="0">
                <a:latin typeface="Times New Roman" pitchFamily="18" charset="0"/>
                <a:cs typeface="Times New Roman" pitchFamily="18" charset="0"/>
              </a:rPr>
              <a:t>Time series SAR data from multiple sources to estimate rice planted area, growing status, etc. </a:t>
            </a:r>
          </a:p>
          <a:p>
            <a:pPr marL="342900" lvl="0" indent="-342900" algn="l">
              <a:buFont typeface="+mj-lt"/>
              <a:buAutoNum type="alphaLcPeriod"/>
            </a:pPr>
            <a:r>
              <a:rPr lang="en-AU" altLang="ja-JP" sz="1600" dirty="0" smtClean="0">
                <a:latin typeface="Times New Roman" pitchFamily="18" charset="0"/>
                <a:cs typeface="Times New Roman" pitchFamily="18" charset="0"/>
              </a:rPr>
              <a:t>Provision agro-meteorological information derived from satellites </a:t>
            </a:r>
          </a:p>
          <a:p>
            <a:pPr marL="342900" lvl="0" indent="-342900" algn="l">
              <a:buFont typeface="+mj-lt"/>
              <a:buAutoNum type="alphaLcPeriod"/>
            </a:pPr>
            <a:r>
              <a:rPr lang="en-US" altLang="ja-JP" sz="1600" dirty="0" smtClean="0">
                <a:latin typeface="Times New Roman" pitchFamily="18" charset="0"/>
                <a:cs typeface="Times New Roman" pitchFamily="18" charset="0"/>
              </a:rPr>
              <a:t>Worked with ASEAN food security information system (AFSIS) to provide crop condition overview information and outlooks for FAO AMIS through GEOGLAM</a:t>
            </a:r>
            <a:endParaRPr lang="ja-JP" altLang="ja-JP" sz="1600" dirty="0" smtClean="0">
              <a:latin typeface="Times New Roman" pitchFamily="18" charset="0"/>
              <a:cs typeface="Times New Roman" pitchFamily="18" charset="0"/>
            </a:endParaRPr>
          </a:p>
          <a:p>
            <a:pPr marL="342900" lvl="0" indent="-342900" algn="l"/>
            <a:endParaRPr lang="en-AU" altLang="ja-JP" sz="1600" dirty="0" smtClean="0">
              <a:latin typeface="Times New Roman" pitchFamily="18" charset="0"/>
              <a:cs typeface="Times New Roman" pitchFamily="18" charset="0"/>
            </a:endParaRPr>
          </a:p>
          <a:p>
            <a:pPr marL="342900" lvl="0" indent="-342900" algn="l">
              <a:buAutoNum type="arabicPeriod" startAt="3"/>
            </a:pPr>
            <a:r>
              <a:rPr lang="en-AU" altLang="ja-JP" sz="1600" dirty="0" smtClean="0">
                <a:latin typeface="Times New Roman" pitchFamily="18" charset="0"/>
                <a:cs typeface="Times New Roman" pitchFamily="18" charset="0"/>
              </a:rPr>
              <a:t>Test bed</a:t>
            </a:r>
          </a:p>
          <a:p>
            <a:pPr marL="342900" lvl="0" indent="-342900" algn="l">
              <a:buFont typeface="+mj-lt"/>
              <a:buAutoNum type="alphaLcPeriod"/>
            </a:pPr>
            <a:r>
              <a:rPr lang="en-US" altLang="ja-JP" sz="1600" dirty="0" smtClean="0">
                <a:latin typeface="Times New Roman" pitchFamily="18" charset="0"/>
                <a:cs typeface="Times New Roman" pitchFamily="18" charset="0"/>
              </a:rPr>
              <a:t>The JAXA/RESTEC teams developed the INAHOR (rice crop planted area estimation software)  and JASMIN (agro-met information provision system for outlook) tools</a:t>
            </a:r>
            <a:endParaRPr lang="ja-JP" altLang="ja-JP" sz="1600" dirty="0" smtClean="0">
              <a:latin typeface="Times New Roman" pitchFamily="18" charset="0"/>
              <a:cs typeface="Times New Roman" pitchFamily="18" charset="0"/>
            </a:endParaRPr>
          </a:p>
          <a:p>
            <a:pPr marL="342900" lvl="0" indent="-342900" algn="l">
              <a:buFont typeface="+mj-lt"/>
              <a:buAutoNum type="alphaLcPeriod"/>
            </a:pPr>
            <a:r>
              <a:rPr lang="en-US" altLang="ja-JP" sz="1600" dirty="0" smtClean="0">
                <a:latin typeface="Times New Roman" pitchFamily="18" charset="0"/>
                <a:cs typeface="Times New Roman" pitchFamily="18" charset="0"/>
              </a:rPr>
              <a:t>NASA/CEOS SEO developed and tested a cloud computing SAR processing (INAHOR) platform for Indonesia</a:t>
            </a:r>
            <a:endParaRPr lang="ja-JP" altLang="ja-JP" sz="1600" dirty="0" smtClean="0">
              <a:latin typeface="Times New Roman" pitchFamily="18" charset="0"/>
              <a:cs typeface="Times New Roman" pitchFamily="18" charset="0"/>
            </a:endParaRPr>
          </a:p>
        </p:txBody>
      </p:sp>
      <p:pic>
        <p:nvPicPr>
          <p:cNvPr id="7" name="Picture 4"/>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5652120" y="836712"/>
            <a:ext cx="3249521" cy="3744416"/>
          </a:xfrm>
          <a:prstGeom prst="rect">
            <a:avLst/>
          </a:prstGeom>
          <a:ln>
            <a:noFill/>
          </a:ln>
          <a:effectLst>
            <a:outerShdw blurRad="292100" dist="139700" dir="2700000" algn="tl" rotWithShape="0">
              <a:srgbClr val="333333">
                <a:alpha val="65000"/>
              </a:srgbClr>
            </a:outerShdw>
          </a:effectLst>
        </p:spPr>
      </p:pic>
      <p:pic>
        <p:nvPicPr>
          <p:cNvPr id="8"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652120" y="2636912"/>
            <a:ext cx="3343510" cy="2422358"/>
          </a:xfrm>
          <a:prstGeom prst="rect">
            <a:avLst/>
          </a:prstGeom>
          <a:ln>
            <a:noFill/>
          </a:ln>
          <a:effectLst>
            <a:outerShdw blurRad="292100" dist="139700" dir="2700000" algn="tl" rotWithShape="0">
              <a:srgbClr val="333333">
                <a:alpha val="65000"/>
              </a:srgbClr>
            </a:outerShdw>
          </a:effectLst>
        </p:spPr>
      </p:pic>
      <p:sp>
        <p:nvSpPr>
          <p:cNvPr id="9" name="正方形/長方形 8"/>
          <p:cNvSpPr/>
          <p:nvPr/>
        </p:nvSpPr>
        <p:spPr>
          <a:xfrm>
            <a:off x="5724128" y="5013176"/>
            <a:ext cx="3131840" cy="1077218"/>
          </a:xfrm>
          <a:prstGeom prst="rect">
            <a:avLst/>
          </a:prstGeom>
        </p:spPr>
        <p:txBody>
          <a:bodyPr wrap="square">
            <a:spAutoFit/>
          </a:bodyPr>
          <a:lstStyle/>
          <a:p>
            <a:pPr fontAlgn="auto">
              <a:spcBef>
                <a:spcPts val="0"/>
              </a:spcBef>
              <a:spcAft>
                <a:spcPts val="0"/>
              </a:spcAft>
            </a:pPr>
            <a:r>
              <a:rPr lang="id-ID" altLang="ja-JP" sz="1600" b="1" dirty="0" smtClean="0">
                <a:solidFill>
                  <a:srgbClr val="FF0000"/>
                </a:solidFill>
                <a:effectLst>
                  <a:outerShdw blurRad="38100" dist="38100" dir="2700000" algn="tl">
                    <a:srgbClr val="000000">
                      <a:alpha val="43137"/>
                    </a:srgbClr>
                  </a:outerShdw>
                </a:effectLst>
                <a:latin typeface="+mj-lt"/>
                <a:ea typeface="+mn-ea"/>
                <a:cs typeface="+mn-cs"/>
              </a:rPr>
              <a:t>Rice Phenological Stages </a:t>
            </a:r>
            <a:r>
              <a:rPr lang="id-ID" altLang="ja-JP" sz="1200" dirty="0" smtClean="0">
                <a:solidFill>
                  <a:srgbClr val="FF0000"/>
                </a:solidFill>
                <a:effectLst>
                  <a:outerShdw blurRad="38100" dist="38100" dir="2700000" algn="tl">
                    <a:srgbClr val="000000">
                      <a:alpha val="43137"/>
                    </a:srgbClr>
                  </a:outerShdw>
                </a:effectLst>
                <a:latin typeface="+mj-lt"/>
                <a:ea typeface="+mn-ea"/>
                <a:cs typeface="+mn-cs"/>
              </a:rPr>
              <a:t>Classification using Radarsat-2 Data (VH_VV)</a:t>
            </a:r>
          </a:p>
          <a:p>
            <a:pPr fontAlgn="auto">
              <a:spcBef>
                <a:spcPts val="0"/>
              </a:spcBef>
              <a:spcAft>
                <a:spcPts val="0"/>
              </a:spcAft>
            </a:pPr>
            <a:r>
              <a:rPr lang="id-ID" altLang="ja-JP" sz="1200" dirty="0" smtClean="0">
                <a:solidFill>
                  <a:srgbClr val="FF0000"/>
                </a:solidFill>
                <a:effectLst>
                  <a:outerShdw blurRad="38100" dist="38100" dir="2700000" algn="tl">
                    <a:srgbClr val="000000">
                      <a:alpha val="43137"/>
                    </a:srgbClr>
                  </a:outerShdw>
                </a:effectLst>
                <a:latin typeface="+mj-lt"/>
                <a:ea typeface="+mn-ea"/>
                <a:cs typeface="+mn-cs"/>
              </a:rPr>
              <a:t>29 July 2014 (Subang Area, West Java)  </a:t>
            </a:r>
            <a:r>
              <a:rPr lang="en-US" altLang="ja-JP" sz="1200" dirty="0" smtClean="0">
                <a:solidFill>
                  <a:srgbClr val="FF0000"/>
                </a:solidFill>
                <a:effectLst>
                  <a:outerShdw blurRad="38100" dist="38100" dir="2700000" algn="tl">
                    <a:srgbClr val="000000">
                      <a:alpha val="43137"/>
                    </a:srgbClr>
                  </a:outerShdw>
                </a:effectLst>
                <a:latin typeface="+mj-lt"/>
                <a:ea typeface="+mn-ea"/>
                <a:cs typeface="+mn-cs"/>
              </a:rPr>
              <a:t> by MOA, LAPAN with JAXA</a:t>
            </a:r>
            <a:endParaRPr lang="id-ID" altLang="ja-JP" sz="1200" dirty="0">
              <a:solidFill>
                <a:srgbClr val="FF0000"/>
              </a:solidFill>
              <a:effectLst>
                <a:outerShdw blurRad="38100" dist="38100" dir="2700000" algn="tl">
                  <a:srgbClr val="000000">
                    <a:alpha val="43137"/>
                  </a:srgbClr>
                </a:outerShdw>
              </a:effectLst>
              <a:latin typeface="+mj-lt"/>
              <a:ea typeface="+mn-ea"/>
              <a:cs typeface="+mn-cs"/>
            </a:endParaRPr>
          </a:p>
        </p:txBody>
      </p:sp>
    </p:spTree>
    <p:extLst>
      <p:ext uri="{BB962C8B-B14F-4D97-AF65-F5344CB8AC3E}">
        <p14:creationId xmlns:p14="http://schemas.microsoft.com/office/powerpoint/2010/main" val="760692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0"/>
          </p:nvPr>
        </p:nvSpPr>
        <p:spPr/>
        <p:txBody>
          <a:bodyPr/>
          <a:lstStyle/>
          <a:p>
            <a:pPr>
              <a:defRPr/>
            </a:pPr>
            <a:fld id="{CA68DDFB-D1F9-49BE-99BE-407C3E6BB4D8}" type="slidenum">
              <a:rPr lang="en-US" altLang="ja-JP" smtClean="0">
                <a:solidFill>
                  <a:srgbClr val="000000"/>
                </a:solidFill>
              </a:rPr>
              <a:pPr>
                <a:defRPr/>
              </a:pPr>
              <a:t>17</a:t>
            </a:fld>
            <a:endParaRPr lang="en-US" altLang="ja-JP">
              <a:solidFill>
                <a:srgbClr val="000000"/>
              </a:solidFill>
            </a:endParaRPr>
          </a:p>
        </p:txBody>
      </p:sp>
      <p:pic>
        <p:nvPicPr>
          <p:cNvPr id="10" name="Picture 3"/>
          <p:cNvPicPr>
            <a:picLocks noChangeAspect="1" noChangeArrowheads="1"/>
          </p:cNvPicPr>
          <p:nvPr/>
        </p:nvPicPr>
        <p:blipFill>
          <a:blip r:embed="rId2" cstate="print"/>
          <a:srcRect/>
          <a:stretch>
            <a:fillRect/>
          </a:stretch>
        </p:blipFill>
        <p:spPr bwMode="auto">
          <a:xfrm>
            <a:off x="7164288" y="6069012"/>
            <a:ext cx="1827213" cy="788988"/>
          </a:xfrm>
          <a:prstGeom prst="rect">
            <a:avLst/>
          </a:prstGeom>
          <a:noFill/>
          <a:ln w="12700">
            <a:noFill/>
            <a:miter lim="800000"/>
            <a:headEnd/>
            <a:tailEnd/>
          </a:ln>
        </p:spPr>
      </p:pic>
      <p:pic>
        <p:nvPicPr>
          <p:cNvPr id="11" name="Picture 4"/>
          <p:cNvPicPr>
            <a:picLocks noChangeArrowheads="1"/>
          </p:cNvPicPr>
          <p:nvPr/>
        </p:nvPicPr>
        <p:blipFill>
          <a:blip r:embed="rId3" cstate="print"/>
          <a:srcRect/>
          <a:stretch>
            <a:fillRect/>
          </a:stretch>
        </p:blipFill>
        <p:spPr bwMode="auto">
          <a:xfrm>
            <a:off x="152400" y="6224588"/>
            <a:ext cx="1765300" cy="482600"/>
          </a:xfrm>
          <a:prstGeom prst="rect">
            <a:avLst/>
          </a:prstGeom>
          <a:noFill/>
          <a:ln w="12700">
            <a:noFill/>
            <a:miter lim="800000"/>
            <a:headEnd/>
            <a:tailEnd/>
          </a:ln>
        </p:spPr>
      </p:pic>
      <p:sp>
        <p:nvSpPr>
          <p:cNvPr id="12" name="テキスト ボックス 11"/>
          <p:cNvSpPr txBox="1"/>
          <p:nvPr/>
        </p:nvSpPr>
        <p:spPr>
          <a:xfrm>
            <a:off x="251520" y="1363256"/>
            <a:ext cx="8640960" cy="4770537"/>
          </a:xfrm>
          <a:prstGeom prst="rect">
            <a:avLst/>
          </a:prstGeom>
          <a:noFill/>
        </p:spPr>
        <p:txBody>
          <a:bodyPr wrap="square" rtlCol="0">
            <a:spAutoFit/>
          </a:bodyPr>
          <a:lstStyle/>
          <a:p>
            <a:pPr algn="l"/>
            <a:r>
              <a:rPr lang="en-US" altLang="ja-JP" sz="1600" b="1" dirty="0" smtClean="0">
                <a:latin typeface="Times New Roman" pitchFamily="18" charset="0"/>
                <a:cs typeface="Times New Roman" pitchFamily="18" charset="0"/>
              </a:rPr>
              <a:t>1. 2016 Plans</a:t>
            </a:r>
          </a:p>
          <a:p>
            <a:pPr algn="l">
              <a:buFont typeface="Arial" pitchFamily="34" charset="0"/>
              <a:buChar char="•"/>
            </a:pPr>
            <a:r>
              <a:rPr lang="en-US" altLang="ja-JP" sz="1600" dirty="0" smtClean="0">
                <a:latin typeface="Times New Roman" pitchFamily="18" charset="0"/>
                <a:cs typeface="Times New Roman" pitchFamily="18" charset="0"/>
              </a:rPr>
              <a:t>Continue working with Phase 1A/1B TDS to generate target products using Radarsat-2, Sentinel-1, ALOS-2, CSK, </a:t>
            </a:r>
            <a:r>
              <a:rPr lang="en-US" altLang="ja-JP" sz="1600" dirty="0" err="1" smtClean="0">
                <a:latin typeface="Times New Roman" pitchFamily="18" charset="0"/>
                <a:cs typeface="Times New Roman" pitchFamily="18" charset="0"/>
              </a:rPr>
              <a:t>TerraSAR</a:t>
            </a:r>
            <a:r>
              <a:rPr lang="en-US" altLang="ja-JP" sz="1600" dirty="0" smtClean="0">
                <a:latin typeface="Times New Roman" pitchFamily="18" charset="0"/>
                <a:cs typeface="Times New Roman" pitchFamily="18" charset="0"/>
              </a:rPr>
              <a:t>-X , RISAT, etc. (Continue working closely with CSA, ESA, JAXA, ISRO and other CEOS agencies to ensure continuity of data supply for the TDS)</a:t>
            </a:r>
          </a:p>
          <a:p>
            <a:pPr algn="l">
              <a:buFont typeface="Arial" pitchFamily="34" charset="0"/>
              <a:buChar char="•"/>
            </a:pPr>
            <a:r>
              <a:rPr lang="en-US" altLang="ja-JP" sz="1600" dirty="0" smtClean="0">
                <a:latin typeface="Times New Roman" pitchFamily="18" charset="0"/>
                <a:cs typeface="Times New Roman" pitchFamily="18" charset="0"/>
              </a:rPr>
              <a:t>Continue Sentinel-1 reference site coordination with ESA/IRRI/RIICE/NCU, and work with ESA to explore the possibility of further expansion to other SE Asian sites during the ramp-up phase of the mission.</a:t>
            </a:r>
          </a:p>
          <a:p>
            <a:pPr algn="l">
              <a:buFont typeface="Arial" pitchFamily="34" charset="0"/>
              <a:buChar char="•"/>
            </a:pPr>
            <a:r>
              <a:rPr lang="en-US" altLang="ja-JP" sz="1600" dirty="0" smtClean="0">
                <a:latin typeface="Times New Roman" pitchFamily="18" charset="0"/>
                <a:cs typeface="Times New Roman" pitchFamily="18" charset="0"/>
              </a:rPr>
              <a:t> Continue working with CESBIO to maximize the potential outcomes from the ESA DUE Innovator III program.</a:t>
            </a:r>
          </a:p>
          <a:p>
            <a:pPr algn="l">
              <a:buFont typeface="Arial" pitchFamily="34" charset="0"/>
              <a:buChar char="•"/>
            </a:pPr>
            <a:r>
              <a:rPr lang="en-US" altLang="ja-JP" sz="1600" dirty="0" smtClean="0">
                <a:latin typeface="Times New Roman" pitchFamily="18" charset="0"/>
                <a:cs typeface="Times New Roman" pitchFamily="18" charset="0"/>
              </a:rPr>
              <a:t>Initiate integrated usage of HR optical instruments with SAR for crop analyses through SPOT 5 Take 5 in 2015 and Venus in 2016 with Landsat and Sentinel-2, and with coarse resolution satellites such as MODIS and GCOM-C in 2016.</a:t>
            </a:r>
          </a:p>
          <a:p>
            <a:pPr algn="l"/>
            <a:r>
              <a:rPr lang="en-US" altLang="ja-JP" sz="1600" b="1" dirty="0" smtClean="0">
                <a:latin typeface="Times New Roman" pitchFamily="18" charset="0"/>
                <a:cs typeface="Times New Roman" pitchFamily="18" charset="0"/>
              </a:rPr>
              <a:t>2. Challenges </a:t>
            </a:r>
          </a:p>
          <a:p>
            <a:pPr algn="l">
              <a:buFont typeface="Arial" pitchFamily="34" charset="0"/>
              <a:buChar char="•"/>
            </a:pPr>
            <a:r>
              <a:rPr lang="en-US" altLang="ja-JP" sz="1600" dirty="0" smtClean="0">
                <a:latin typeface="Times New Roman" pitchFamily="18" charset="0"/>
                <a:cs typeface="Times New Roman" pitchFamily="18" charset="0"/>
              </a:rPr>
              <a:t>Sustained observations &amp; easy data access:  Share observation / acquisition plan of multiple satellites at one site to conduct information validation for rice growing and production estimation (especially for wall-to-wall (whole country))</a:t>
            </a:r>
          </a:p>
          <a:p>
            <a:pPr algn="l">
              <a:buFont typeface="Arial" pitchFamily="34" charset="0"/>
              <a:buChar char="•"/>
            </a:pPr>
            <a:r>
              <a:rPr lang="en-US" altLang="ja-JP" sz="1600" dirty="0" smtClean="0">
                <a:latin typeface="Times New Roman" pitchFamily="18" charset="0"/>
                <a:cs typeface="Times New Roman" pitchFamily="18" charset="0"/>
              </a:rPr>
              <a:t>Support ICT environment with applications; Expand SDMS for end users such as Min of Ag.</a:t>
            </a:r>
          </a:p>
          <a:p>
            <a:pPr algn="l">
              <a:buFont typeface="Arial" pitchFamily="34" charset="0"/>
              <a:buChar char="•"/>
            </a:pPr>
            <a:r>
              <a:rPr lang="en-US" altLang="ja-JP" sz="1600" dirty="0" smtClean="0">
                <a:latin typeface="Times New Roman" pitchFamily="18" charset="0"/>
                <a:cs typeface="Times New Roman" pitchFamily="18" charset="0"/>
              </a:rPr>
              <a:t>Promote EO data and related information sharing (especially ground data and base line datasets) </a:t>
            </a:r>
          </a:p>
          <a:p>
            <a:pPr algn="l">
              <a:buFont typeface="Arial" pitchFamily="34" charset="0"/>
              <a:buChar char="•"/>
            </a:pPr>
            <a:r>
              <a:rPr lang="en-US" altLang="ja-JP" sz="1600" dirty="0" smtClean="0">
                <a:latin typeface="Times New Roman" pitchFamily="18" charset="0"/>
                <a:cs typeface="Times New Roman" pitchFamily="18" charset="0"/>
              </a:rPr>
              <a:t>Promote cross validation for outlook and rice crop growing and production estimation</a:t>
            </a:r>
            <a:endParaRPr kumimoji="1" lang="ja-JP" altLang="en-US" sz="20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kumimoji="1" lang="en-US" altLang="ja-JP" sz="2400" dirty="0"/>
              <a:t>Asia-</a:t>
            </a:r>
            <a:r>
              <a:rPr kumimoji="1" lang="en-US" altLang="ja-JP" sz="2400" dirty="0" err="1"/>
              <a:t>RiCE</a:t>
            </a:r>
            <a:r>
              <a:rPr kumimoji="1" lang="en-US" altLang="ja-JP" sz="2400" dirty="0"/>
              <a:t> Team Highlights </a:t>
            </a:r>
            <a:br>
              <a:rPr kumimoji="1" lang="en-US" altLang="ja-JP" sz="2400" dirty="0"/>
            </a:br>
            <a:r>
              <a:rPr lang="en-US" altLang="ja-JP" sz="2400" dirty="0" smtClean="0">
                <a:cs typeface="Times New Roman" pitchFamily="18" charset="0"/>
              </a:rPr>
              <a:t>2016 Plans &amp; Anticipated Challenges</a:t>
            </a:r>
            <a:endParaRPr lang="en-US" sz="2400" dirty="0"/>
          </a:p>
        </p:txBody>
      </p:sp>
    </p:spTree>
    <p:extLst>
      <p:ext uri="{BB962C8B-B14F-4D97-AF65-F5344CB8AC3E}">
        <p14:creationId xmlns:p14="http://schemas.microsoft.com/office/powerpoint/2010/main" val="3220786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18</a:t>
            </a:fld>
            <a:endParaRPr lang="en-US" dirty="0" smtClean="0"/>
          </a:p>
        </p:txBody>
      </p:sp>
      <p:sp>
        <p:nvSpPr>
          <p:cNvPr id="6" name="Title 1"/>
          <p:cNvSpPr txBox="1">
            <a:spLocks/>
          </p:cNvSpPr>
          <p:nvPr/>
        </p:nvSpPr>
        <p:spPr bwMode="auto">
          <a:xfrm>
            <a:off x="1550457" y="109710"/>
            <a:ext cx="747525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400" b="1" kern="0" dirty="0">
                <a:solidFill>
                  <a:schemeClr val="bg1"/>
                </a:solidFill>
                <a:latin typeface="Tahoma" pitchFamily="-106" charset="0"/>
                <a:cs typeface="Tahoma" pitchFamily="-106" charset="0"/>
              </a:rPr>
              <a:t>Data Services </a:t>
            </a:r>
            <a:r>
              <a:rPr lang="en-US" sz="2400" b="1" kern="0" dirty="0" smtClean="0">
                <a:solidFill>
                  <a:schemeClr val="bg1"/>
                </a:solidFill>
                <a:latin typeface="Tahoma" pitchFamily="-106" charset="0"/>
                <a:cs typeface="Tahoma" pitchFamily="-106" charset="0"/>
              </a:rPr>
              <a:t>Prototypes:</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2400" kern="0" dirty="0" smtClean="0">
                <a:solidFill>
                  <a:schemeClr val="bg1"/>
                </a:solidFill>
                <a:latin typeface="Tahoma" pitchFamily="-106" charset="0"/>
                <a:cs typeface="Tahoma" pitchFamily="-106" charset="0"/>
              </a:rPr>
              <a:t>Status &amp; Lessons Learned</a:t>
            </a:r>
            <a:endParaRPr kumimoji="0" lang="en-US" sz="2400"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7" name="TextBox 6"/>
          <p:cNvSpPr txBox="1"/>
          <p:nvPr/>
        </p:nvSpPr>
        <p:spPr>
          <a:xfrm>
            <a:off x="98422" y="1389270"/>
            <a:ext cx="8817547" cy="2785378"/>
          </a:xfrm>
          <a:prstGeom prst="rect">
            <a:avLst/>
          </a:prstGeom>
          <a:noFill/>
        </p:spPr>
        <p:txBody>
          <a:bodyPr wrap="square" rtlCol="0">
            <a:spAutoFit/>
          </a:bodyPr>
          <a:lstStyle/>
          <a:p>
            <a:pPr lvl="0">
              <a:spcAft>
                <a:spcPts val="600"/>
              </a:spcAft>
            </a:pPr>
            <a:r>
              <a:rPr lang="en-US" sz="1600" b="1" dirty="0">
                <a:solidFill>
                  <a:srgbClr val="0000FF"/>
                </a:solidFill>
              </a:rPr>
              <a:t>JECAM</a:t>
            </a:r>
            <a:r>
              <a:rPr lang="en-US" sz="1600" dirty="0">
                <a:solidFill>
                  <a:srgbClr val="000000"/>
                </a:solidFill>
              </a:rPr>
              <a:t> Data Services Project</a:t>
            </a:r>
          </a:p>
          <a:p>
            <a:pPr marL="282575" lvl="1" indent="-173038">
              <a:spcAft>
                <a:spcPts val="200"/>
              </a:spcAft>
              <a:buFont typeface="Courier New"/>
              <a:buChar char="o"/>
            </a:pPr>
            <a:r>
              <a:rPr lang="en-US" sz="1600" b="1" dirty="0">
                <a:solidFill>
                  <a:srgbClr val="000000"/>
                </a:solidFill>
              </a:rPr>
              <a:t>Sites:</a:t>
            </a:r>
            <a:r>
              <a:rPr lang="en-US" sz="1600" dirty="0">
                <a:solidFill>
                  <a:srgbClr val="000000"/>
                </a:solidFill>
              </a:rPr>
              <a:t> Ukraine, Belgium, South Africa, Argentina, Germany, </a:t>
            </a:r>
            <a:r>
              <a:rPr lang="en-US" sz="1600" dirty="0" smtClean="0">
                <a:solidFill>
                  <a:srgbClr val="000000"/>
                </a:solidFill>
              </a:rPr>
              <a:t>Canada </a:t>
            </a:r>
            <a:endParaRPr lang="en-US" sz="1600" dirty="0">
              <a:solidFill>
                <a:srgbClr val="000000"/>
              </a:solidFill>
            </a:endParaRPr>
          </a:p>
          <a:p>
            <a:pPr marL="282575" lvl="1" indent="-173038">
              <a:spcAft>
                <a:spcPts val="200"/>
              </a:spcAft>
              <a:buFont typeface="Courier New"/>
              <a:buChar char="o"/>
            </a:pPr>
            <a:r>
              <a:rPr lang="en-US" sz="1600" b="1" dirty="0">
                <a:solidFill>
                  <a:srgbClr val="000000"/>
                </a:solidFill>
              </a:rPr>
              <a:t>Datasets:</a:t>
            </a:r>
            <a:r>
              <a:rPr lang="en-US" sz="1600" dirty="0">
                <a:solidFill>
                  <a:srgbClr val="000000"/>
                </a:solidFill>
              </a:rPr>
              <a:t> Radarsat-2, TerraSAR-X, and other optical datasets.  </a:t>
            </a:r>
          </a:p>
          <a:p>
            <a:pPr marL="282575" lvl="1" indent="-173038">
              <a:spcAft>
                <a:spcPts val="200"/>
              </a:spcAft>
              <a:buFont typeface="Courier New"/>
              <a:buChar char="o"/>
            </a:pPr>
            <a:r>
              <a:rPr lang="en-US" sz="1600" dirty="0">
                <a:solidFill>
                  <a:srgbClr val="000000"/>
                </a:solidFill>
              </a:rPr>
              <a:t>Dedicated and cloud-based storage and SAR processing capabilities</a:t>
            </a:r>
          </a:p>
          <a:p>
            <a:pPr marL="282575" lvl="1" indent="-173038">
              <a:spcAft>
                <a:spcPts val="200"/>
              </a:spcAft>
              <a:buFont typeface="Courier New"/>
              <a:buChar char="o"/>
            </a:pPr>
            <a:r>
              <a:rPr lang="en-US" sz="1600" dirty="0">
                <a:solidFill>
                  <a:srgbClr val="000000"/>
                </a:solidFill>
              </a:rPr>
              <a:t>Secure access and data sharing within guidelines of license agreements</a:t>
            </a:r>
          </a:p>
          <a:p>
            <a:pPr marL="282575" lvl="1" indent="-173038">
              <a:spcAft>
                <a:spcPts val="200"/>
              </a:spcAft>
              <a:buFont typeface="Courier New"/>
              <a:buChar char="o"/>
            </a:pPr>
            <a:r>
              <a:rPr lang="en-US" sz="1600" b="1" dirty="0">
                <a:solidFill>
                  <a:srgbClr val="FF0000"/>
                </a:solidFill>
              </a:rPr>
              <a:t>STATUS</a:t>
            </a:r>
            <a:r>
              <a:rPr lang="en-US" sz="1600" b="1" dirty="0" smtClean="0">
                <a:solidFill>
                  <a:srgbClr val="FF0000"/>
                </a:solidFill>
              </a:rPr>
              <a:t>: </a:t>
            </a:r>
            <a:r>
              <a:rPr lang="en-US" sz="1600" b="1" dirty="0" smtClean="0">
                <a:solidFill>
                  <a:srgbClr val="008000"/>
                </a:solidFill>
              </a:rPr>
              <a:t>Under planning with Agri-Food Canada. Exploring the use of Amazon Web Services for hosting.</a:t>
            </a:r>
            <a:endParaRPr lang="en-US" sz="1600" dirty="0" smtClean="0">
              <a:solidFill>
                <a:srgbClr val="008000"/>
              </a:solidFill>
            </a:endParaRPr>
          </a:p>
          <a:p>
            <a:pPr marL="282575" lvl="1" indent="-173038">
              <a:spcAft>
                <a:spcPts val="200"/>
              </a:spcAft>
              <a:buFont typeface="Courier New"/>
              <a:buChar char="o"/>
            </a:pPr>
            <a:r>
              <a:rPr lang="en-US" sz="1600" b="1" dirty="0" smtClean="0">
                <a:solidFill>
                  <a:srgbClr val="FF0000"/>
                </a:solidFill>
              </a:rPr>
              <a:t>LESSONS</a:t>
            </a:r>
            <a:r>
              <a:rPr lang="en-US" sz="1600" b="1" dirty="0" smtClean="0">
                <a:solidFill>
                  <a:srgbClr val="008000"/>
                </a:solidFill>
              </a:rPr>
              <a:t>: Hosting of restricted datasets (Radarsat-2) requires careful planning and understanding.  Users should pay for hosting.</a:t>
            </a:r>
          </a:p>
          <a:p>
            <a:pPr marL="800100" lvl="1" indent="-342900">
              <a:spcAft>
                <a:spcPts val="200"/>
              </a:spcAft>
              <a:buFont typeface="Courier New"/>
              <a:buChar char="o"/>
            </a:pPr>
            <a:endParaRPr lang="en-US" sz="1600" b="1" dirty="0">
              <a:solidFill>
                <a:srgbClr val="FF0000"/>
              </a:solidFill>
            </a:endParaRPr>
          </a:p>
        </p:txBody>
      </p:sp>
      <p:pic>
        <p:nvPicPr>
          <p:cNvPr id="2" name="Picture 1"/>
          <p:cNvPicPr>
            <a:picLocks noChangeAspect="1"/>
          </p:cNvPicPr>
          <p:nvPr/>
        </p:nvPicPr>
        <p:blipFill>
          <a:blip r:embed="rId3"/>
          <a:stretch>
            <a:fillRect/>
          </a:stretch>
        </p:blipFill>
        <p:spPr>
          <a:xfrm>
            <a:off x="6798740" y="4006828"/>
            <a:ext cx="1958640" cy="2589389"/>
          </a:xfrm>
          <a:prstGeom prst="rect">
            <a:avLst/>
          </a:prstGeom>
        </p:spPr>
      </p:pic>
      <p:sp>
        <p:nvSpPr>
          <p:cNvPr id="8" name="TextBox 7"/>
          <p:cNvSpPr txBox="1"/>
          <p:nvPr/>
        </p:nvSpPr>
        <p:spPr>
          <a:xfrm>
            <a:off x="54522" y="3962027"/>
            <a:ext cx="6584439" cy="3149580"/>
          </a:xfrm>
          <a:prstGeom prst="rect">
            <a:avLst/>
          </a:prstGeom>
          <a:noFill/>
        </p:spPr>
        <p:txBody>
          <a:bodyPr wrap="square" rtlCol="0">
            <a:spAutoFit/>
          </a:bodyPr>
          <a:lstStyle/>
          <a:p>
            <a:pPr>
              <a:spcAft>
                <a:spcPts val="600"/>
              </a:spcAft>
            </a:pPr>
            <a:r>
              <a:rPr lang="en-US" sz="1700" b="1" dirty="0">
                <a:solidFill>
                  <a:srgbClr val="0000FF"/>
                </a:solidFill>
              </a:rPr>
              <a:t>Asia-RiCE </a:t>
            </a:r>
            <a:r>
              <a:rPr lang="en-US" sz="1700" dirty="0">
                <a:solidFill>
                  <a:srgbClr val="000000"/>
                </a:solidFill>
              </a:rPr>
              <a:t>Data Services Project for Indonesia. </a:t>
            </a:r>
          </a:p>
          <a:p>
            <a:pPr marL="344488" lvl="1" indent="-171450">
              <a:spcAft>
                <a:spcPts val="200"/>
              </a:spcAft>
              <a:buFont typeface="Courier New"/>
              <a:buChar char="o"/>
            </a:pPr>
            <a:r>
              <a:rPr lang="en-US" sz="1700" dirty="0">
                <a:solidFill>
                  <a:srgbClr val="000000"/>
                </a:solidFill>
              </a:rPr>
              <a:t>Secure access for JAXA and Indonesia Asia-RiCE science users.</a:t>
            </a:r>
          </a:p>
          <a:p>
            <a:pPr marL="344488" lvl="1" indent="-171450">
              <a:spcAft>
                <a:spcPts val="200"/>
              </a:spcAft>
              <a:buFont typeface="Courier New"/>
              <a:buChar char="o"/>
            </a:pPr>
            <a:r>
              <a:rPr lang="en-US" sz="1700" dirty="0">
                <a:solidFill>
                  <a:srgbClr val="000000"/>
                </a:solidFill>
              </a:rPr>
              <a:t>Dedicated storage for up to 35 Radarsat-2 images (provided by CSA) and cloud processing of SAR datasets using INAHOR tool.</a:t>
            </a:r>
          </a:p>
          <a:p>
            <a:pPr marL="344488" lvl="1" indent="-171450">
              <a:spcAft>
                <a:spcPts val="200"/>
              </a:spcAft>
              <a:buFont typeface="Courier New"/>
              <a:buChar char="o"/>
            </a:pPr>
            <a:r>
              <a:rPr lang="en-US" sz="1700" b="1" dirty="0">
                <a:solidFill>
                  <a:srgbClr val="FF0000"/>
                </a:solidFill>
              </a:rPr>
              <a:t>STATUS: </a:t>
            </a:r>
            <a:r>
              <a:rPr lang="en-US" sz="1700" b="1" dirty="0">
                <a:solidFill>
                  <a:srgbClr val="008000"/>
                </a:solidFill>
              </a:rPr>
              <a:t>Data Services tool functioning well. No issues.</a:t>
            </a:r>
            <a:endParaRPr lang="en-US" sz="1700" dirty="0">
              <a:solidFill>
                <a:srgbClr val="008000"/>
              </a:solidFill>
            </a:endParaRPr>
          </a:p>
          <a:p>
            <a:pPr marL="344488" lvl="1" indent="-171450">
              <a:spcAft>
                <a:spcPts val="200"/>
              </a:spcAft>
              <a:buFont typeface="Courier New"/>
              <a:buChar char="o"/>
            </a:pPr>
            <a:r>
              <a:rPr lang="en-US" sz="1700" b="1" dirty="0" smtClean="0">
                <a:solidFill>
                  <a:srgbClr val="FF0000"/>
                </a:solidFill>
              </a:rPr>
              <a:t>LESSONS: </a:t>
            </a:r>
            <a:r>
              <a:rPr lang="en-US" sz="1700" b="1" dirty="0" smtClean="0">
                <a:solidFill>
                  <a:srgbClr val="008000"/>
                </a:solidFill>
              </a:rPr>
              <a:t>Cloud-based services operate better when they are close to the user.  Moving server to Singapore helped performance.</a:t>
            </a:r>
            <a:endParaRPr lang="en-US" sz="1700" b="1" dirty="0">
              <a:solidFill>
                <a:srgbClr val="008000"/>
              </a:solidFill>
            </a:endParaRPr>
          </a:p>
          <a:p>
            <a:pPr marL="800100" lvl="1" indent="-342900">
              <a:spcAft>
                <a:spcPts val="600"/>
              </a:spcAft>
              <a:buFont typeface="Courier New"/>
              <a:buChar char="o"/>
            </a:pPr>
            <a:endParaRPr lang="en-US" sz="1700" dirty="0">
              <a:solidFill>
                <a:srgbClr val="000000"/>
              </a:solidFill>
            </a:endParaRPr>
          </a:p>
        </p:txBody>
      </p:sp>
    </p:spTree>
    <p:extLst>
      <p:ext uri="{BB962C8B-B14F-4D97-AF65-F5344CB8AC3E}">
        <p14:creationId xmlns:p14="http://schemas.microsoft.com/office/powerpoint/2010/main" val="12145608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572" y="1462783"/>
            <a:ext cx="3372522" cy="2606040"/>
          </a:xfrm>
          <a:prstGeom prst="rect">
            <a:avLst/>
          </a:prstGeom>
        </p:spPr>
      </p:pic>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19</a:t>
            </a:fld>
            <a:endParaRPr lang="en-US" dirty="0" smtClean="0"/>
          </a:p>
        </p:txBody>
      </p:sp>
      <p:sp>
        <p:nvSpPr>
          <p:cNvPr id="9" name="TextBox 8"/>
          <p:cNvSpPr txBox="1"/>
          <p:nvPr/>
        </p:nvSpPr>
        <p:spPr>
          <a:xfrm>
            <a:off x="167640" y="4187077"/>
            <a:ext cx="7836162" cy="2569934"/>
          </a:xfrm>
          <a:prstGeom prst="rect">
            <a:avLst/>
          </a:prstGeom>
          <a:noFill/>
        </p:spPr>
        <p:txBody>
          <a:bodyPr wrap="square" rtlCol="0">
            <a:spAutoFit/>
          </a:bodyPr>
          <a:lstStyle/>
          <a:p>
            <a:pPr>
              <a:spcAft>
                <a:spcPts val="600"/>
              </a:spcAft>
            </a:pPr>
            <a:r>
              <a:rPr lang="en-US" sz="2000" b="1" dirty="0" smtClean="0">
                <a:solidFill>
                  <a:srgbClr val="000090"/>
                </a:solidFill>
              </a:rPr>
              <a:t>How?</a:t>
            </a:r>
          </a:p>
          <a:p>
            <a:pPr marL="342900" indent="-342900">
              <a:spcAft>
                <a:spcPts val="600"/>
              </a:spcAft>
              <a:buFontTx/>
              <a:buAutoNum type="arabicPeriod"/>
            </a:pPr>
            <a:r>
              <a:rPr lang="en-US" dirty="0" smtClean="0">
                <a:solidFill>
                  <a:srgbClr val="000090"/>
                </a:solidFill>
              </a:rPr>
              <a:t>Obtain </a:t>
            </a:r>
            <a:r>
              <a:rPr lang="en-US" dirty="0">
                <a:solidFill>
                  <a:srgbClr val="000090"/>
                </a:solidFill>
              </a:rPr>
              <a:t>direct access to </a:t>
            </a:r>
            <a:r>
              <a:rPr lang="en-US" b="1" u="sng" dirty="0">
                <a:solidFill>
                  <a:srgbClr val="000090"/>
                </a:solidFill>
              </a:rPr>
              <a:t>archive metadata</a:t>
            </a:r>
            <a:r>
              <a:rPr lang="en-US" dirty="0">
                <a:solidFill>
                  <a:srgbClr val="000090"/>
                </a:solidFill>
              </a:rPr>
              <a:t> </a:t>
            </a:r>
            <a:r>
              <a:rPr lang="en-US" dirty="0" smtClean="0">
                <a:solidFill>
                  <a:srgbClr val="000090"/>
                </a:solidFill>
              </a:rPr>
              <a:t>(via </a:t>
            </a:r>
            <a:r>
              <a:rPr lang="en-US" b="1" dirty="0" smtClean="0">
                <a:solidFill>
                  <a:srgbClr val="000090"/>
                </a:solidFill>
              </a:rPr>
              <a:t>COVE</a:t>
            </a:r>
            <a:r>
              <a:rPr lang="en-US" dirty="0" smtClean="0">
                <a:solidFill>
                  <a:srgbClr val="000090"/>
                </a:solidFill>
              </a:rPr>
              <a:t> </a:t>
            </a:r>
            <a:r>
              <a:rPr lang="en-US" dirty="0">
                <a:solidFill>
                  <a:srgbClr val="000090"/>
                </a:solidFill>
              </a:rPr>
              <a:t>tool</a:t>
            </a:r>
            <a:r>
              <a:rPr lang="en-US" dirty="0" smtClean="0">
                <a:solidFill>
                  <a:srgbClr val="000090"/>
                </a:solidFill>
              </a:rPr>
              <a:t>) STATUS: Ongoing; Links to Landsat, SPOT, </a:t>
            </a:r>
            <a:r>
              <a:rPr lang="en-US" dirty="0" err="1" smtClean="0">
                <a:solidFill>
                  <a:srgbClr val="000090"/>
                </a:solidFill>
              </a:rPr>
              <a:t>Radarsat</a:t>
            </a:r>
            <a:r>
              <a:rPr lang="en-US" dirty="0" smtClean="0">
                <a:solidFill>
                  <a:srgbClr val="000090"/>
                </a:solidFill>
              </a:rPr>
              <a:t>, Pleaides already in place; Sentinel-1, </a:t>
            </a:r>
            <a:r>
              <a:rPr lang="en-US" dirty="0" err="1">
                <a:solidFill>
                  <a:srgbClr val="000090"/>
                </a:solidFill>
              </a:rPr>
              <a:t>RapidEye</a:t>
            </a:r>
            <a:r>
              <a:rPr lang="en-US" dirty="0">
                <a:solidFill>
                  <a:srgbClr val="000090"/>
                </a:solidFill>
              </a:rPr>
              <a:t> (late 2015) </a:t>
            </a:r>
            <a:r>
              <a:rPr lang="en-US" dirty="0" smtClean="0">
                <a:solidFill>
                  <a:srgbClr val="000090"/>
                </a:solidFill>
              </a:rPr>
              <a:t>upcoming</a:t>
            </a:r>
          </a:p>
          <a:p>
            <a:pPr marL="342900" indent="-342900">
              <a:spcAft>
                <a:spcPts val="600"/>
              </a:spcAft>
              <a:buAutoNum type="arabicPeriod"/>
            </a:pPr>
            <a:r>
              <a:rPr lang="en-US" dirty="0" smtClean="0">
                <a:solidFill>
                  <a:srgbClr val="000090"/>
                </a:solidFill>
              </a:rPr>
              <a:t>Request access to those which comprise a sufficient data record for baseline dataset generation (e.g., crop maps, crop calendars) </a:t>
            </a:r>
          </a:p>
          <a:p>
            <a:pPr algn="ctr">
              <a:spcAft>
                <a:spcPts val="600"/>
              </a:spcAft>
            </a:pPr>
            <a:r>
              <a:rPr lang="en-US" b="1" dirty="0" smtClean="0">
                <a:solidFill>
                  <a:srgbClr val="FF0000"/>
                </a:solidFill>
              </a:rPr>
              <a:t>STATUS: Upcoming once archive links are complete &amp; once we have support from space agencies for rapid processing of archival data</a:t>
            </a:r>
          </a:p>
        </p:txBody>
      </p:sp>
      <p:pic>
        <p:nvPicPr>
          <p:cNvPr id="2" name="Picture 1"/>
          <p:cNvPicPr>
            <a:picLocks noChangeAspect="1"/>
          </p:cNvPicPr>
          <p:nvPr/>
        </p:nvPicPr>
        <p:blipFill>
          <a:blip r:embed="rId4"/>
          <a:stretch>
            <a:fillRect/>
          </a:stretch>
        </p:blipFill>
        <p:spPr>
          <a:xfrm>
            <a:off x="7574280" y="5124894"/>
            <a:ext cx="1500814" cy="1085816"/>
          </a:xfrm>
          <a:prstGeom prst="rect">
            <a:avLst/>
          </a:prstGeom>
        </p:spPr>
      </p:pic>
      <p:sp>
        <p:nvSpPr>
          <p:cNvPr id="7" name="Title 1"/>
          <p:cNvSpPr txBox="1">
            <a:spLocks/>
          </p:cNvSpPr>
          <p:nvPr/>
        </p:nvSpPr>
        <p:spPr bwMode="auto">
          <a:xfrm>
            <a:off x="3428999" y="-161881"/>
            <a:ext cx="571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defTabSz="914400">
              <a:defRPr/>
            </a:pPr>
            <a:r>
              <a:rPr lang="en-US" sz="2800" b="1" kern="0" dirty="0" smtClean="0">
                <a:solidFill>
                  <a:srgbClr val="FFFFFF"/>
                </a:solidFill>
                <a:latin typeface="Arial"/>
                <a:cs typeface="Arial"/>
              </a:rPr>
              <a:t>Archival Data Links Update</a:t>
            </a:r>
            <a:endParaRPr lang="en-US" sz="2800" b="1" kern="0" dirty="0">
              <a:solidFill>
                <a:srgbClr val="FFFFFF"/>
              </a:solidFill>
              <a:latin typeface="Arial"/>
              <a:cs typeface="Arial"/>
            </a:endParaRPr>
          </a:p>
        </p:txBody>
      </p:sp>
      <p:sp>
        <p:nvSpPr>
          <p:cNvPr id="10" name="TextBox 9"/>
          <p:cNvSpPr txBox="1"/>
          <p:nvPr/>
        </p:nvSpPr>
        <p:spPr>
          <a:xfrm>
            <a:off x="167640" y="1439081"/>
            <a:ext cx="6385560" cy="2816156"/>
          </a:xfrm>
          <a:prstGeom prst="rect">
            <a:avLst/>
          </a:prstGeom>
          <a:noFill/>
        </p:spPr>
        <p:txBody>
          <a:bodyPr wrap="square" rtlCol="0">
            <a:spAutoFit/>
          </a:bodyPr>
          <a:lstStyle/>
          <a:p>
            <a:pPr>
              <a:spcAft>
                <a:spcPts val="600"/>
              </a:spcAft>
            </a:pPr>
            <a:r>
              <a:rPr lang="en-US" b="1" dirty="0">
                <a:solidFill>
                  <a:srgbClr val="000090"/>
                </a:solidFill>
              </a:rPr>
              <a:t>Archive Data for Baseline Product Generation</a:t>
            </a:r>
          </a:p>
          <a:p>
            <a:pPr>
              <a:spcAft>
                <a:spcPts val="600"/>
              </a:spcAft>
            </a:pPr>
            <a:r>
              <a:rPr lang="en-US" i="1" dirty="0">
                <a:solidFill>
                  <a:srgbClr val="000090"/>
                </a:solidFill>
              </a:rPr>
              <a:t>The accuracy of baseline datasets (e.g. crop type &amp; calendars) </a:t>
            </a:r>
            <a:br>
              <a:rPr lang="en-US" i="1" dirty="0">
                <a:solidFill>
                  <a:srgbClr val="000090"/>
                </a:solidFill>
              </a:rPr>
            </a:br>
            <a:r>
              <a:rPr lang="en-US" i="1" dirty="0">
                <a:solidFill>
                  <a:srgbClr val="000090"/>
                </a:solidFill>
              </a:rPr>
              <a:t>could be improved through the use of fine to moderate resolution (&lt;100 meter) archive data. </a:t>
            </a:r>
          </a:p>
          <a:p>
            <a:pPr>
              <a:spcAft>
                <a:spcPts val="600"/>
              </a:spcAft>
            </a:pPr>
            <a:r>
              <a:rPr lang="en-US" u="sng" dirty="0">
                <a:solidFill>
                  <a:srgbClr val="000090"/>
                </a:solidFill>
              </a:rPr>
              <a:t>Benefits for progress toward implementation</a:t>
            </a:r>
            <a:r>
              <a:rPr lang="en-US" dirty="0">
                <a:solidFill>
                  <a:srgbClr val="000090"/>
                </a:solidFill>
              </a:rPr>
              <a:t>:</a:t>
            </a:r>
          </a:p>
          <a:p>
            <a:pPr marL="800100" lvl="1" indent="-342900">
              <a:spcAft>
                <a:spcPts val="0"/>
              </a:spcAft>
              <a:buFont typeface="Arial"/>
              <a:buChar char="•"/>
            </a:pPr>
            <a:r>
              <a:rPr lang="en-US" dirty="0">
                <a:solidFill>
                  <a:srgbClr val="000090"/>
                </a:solidFill>
              </a:rPr>
              <a:t>Establishes data request process</a:t>
            </a:r>
          </a:p>
          <a:p>
            <a:pPr marL="800100" lvl="1" indent="-342900">
              <a:spcAft>
                <a:spcPts val="0"/>
              </a:spcAft>
              <a:buFont typeface="Arial"/>
              <a:buChar char="•"/>
            </a:pPr>
            <a:r>
              <a:rPr lang="en-US" dirty="0">
                <a:solidFill>
                  <a:srgbClr val="000090"/>
                </a:solidFill>
              </a:rPr>
              <a:t>Facilitates evaluation of new data streams</a:t>
            </a:r>
          </a:p>
          <a:p>
            <a:pPr marL="800100" lvl="1" indent="-342900">
              <a:spcAft>
                <a:spcPts val="0"/>
              </a:spcAft>
              <a:buFont typeface="Arial"/>
              <a:buChar char="•"/>
            </a:pPr>
            <a:r>
              <a:rPr lang="en-US" dirty="0">
                <a:solidFill>
                  <a:srgbClr val="000090"/>
                </a:solidFill>
              </a:rPr>
              <a:t>Supports future data acquisition planning.</a:t>
            </a:r>
          </a:p>
        </p:txBody>
      </p:sp>
      <p:sp>
        <p:nvSpPr>
          <p:cNvPr id="6" name="TextBox 5"/>
          <p:cNvSpPr txBox="1"/>
          <p:nvPr/>
        </p:nvSpPr>
        <p:spPr>
          <a:xfrm>
            <a:off x="5864833" y="3897817"/>
            <a:ext cx="3047999" cy="307777"/>
          </a:xfrm>
          <a:prstGeom prst="rect">
            <a:avLst/>
          </a:prstGeom>
          <a:noFill/>
        </p:spPr>
        <p:txBody>
          <a:bodyPr wrap="square" rtlCol="0">
            <a:spAutoFit/>
          </a:bodyPr>
          <a:lstStyle/>
          <a:p>
            <a:r>
              <a:rPr lang="en-US" sz="1400" dirty="0" smtClean="0"/>
              <a:t>Current Growing Season Calendars</a:t>
            </a:r>
            <a:endParaRPr lang="en-US" sz="1400" dirty="0"/>
          </a:p>
        </p:txBody>
      </p:sp>
    </p:spTree>
    <p:extLst>
      <p:ext uri="{BB962C8B-B14F-4D97-AF65-F5344CB8AC3E}">
        <p14:creationId xmlns:p14="http://schemas.microsoft.com/office/powerpoint/2010/main" val="14767804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chemeClr val="bg1"/>
                </a:solidFill>
                <a:latin typeface="Tahoma" pitchFamily="-106" charset="0"/>
                <a:cs typeface="Tahoma" pitchFamily="-106" charset="0"/>
              </a:rPr>
              <a:t>GEOGLAM: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2800" kern="0" noProof="0" dirty="0" smtClean="0">
                <a:solidFill>
                  <a:schemeClr val="bg1"/>
                </a:solidFill>
                <a:latin typeface="Tahoma" pitchFamily="-106" charset="0"/>
                <a:cs typeface="Tahoma" pitchFamily="-106" charset="0"/>
              </a:rPr>
              <a:t>Programmatic Updates</a:t>
            </a:r>
            <a:endParaRPr kumimoji="0" lang="en-US" sz="2800"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7" name="TextBox 6"/>
          <p:cNvSpPr txBox="1"/>
          <p:nvPr/>
        </p:nvSpPr>
        <p:spPr>
          <a:xfrm>
            <a:off x="208167" y="1354870"/>
            <a:ext cx="8710648" cy="1785104"/>
          </a:xfrm>
          <a:prstGeom prst="rect">
            <a:avLst/>
          </a:prstGeom>
          <a:noFill/>
        </p:spPr>
        <p:txBody>
          <a:bodyPr wrap="square" rtlCol="0">
            <a:spAutoFit/>
          </a:bodyPr>
          <a:lstStyle/>
          <a:p>
            <a:pPr lvl="0"/>
            <a:r>
              <a:rPr lang="en-US" sz="2000" b="1" dirty="0" smtClean="0"/>
              <a:t>Community Centric Dynamic Implementation</a:t>
            </a:r>
          </a:p>
          <a:p>
            <a:pPr marL="800100" lvl="1" indent="-342900">
              <a:buFont typeface="Arial" panose="020B0604020202020204" pitchFamily="34" charset="0"/>
              <a:buChar char="•"/>
            </a:pPr>
            <a:r>
              <a:rPr lang="en-US" dirty="0" smtClean="0"/>
              <a:t>GEOGLAM, as a system of systems, moves at the pace of its activities (communities) – our implementation is dynamic to keep pace with growing community of practice</a:t>
            </a:r>
          </a:p>
          <a:p>
            <a:pPr marL="800100" lvl="1" indent="-342900">
              <a:buFont typeface="Arial" panose="020B0604020202020204" pitchFamily="34" charset="0"/>
              <a:buChar char="•"/>
            </a:pPr>
            <a:endParaRPr lang="en-US" dirty="0"/>
          </a:p>
          <a:p>
            <a:r>
              <a:rPr lang="en-US" b="1" dirty="0" smtClean="0"/>
              <a:t>New “Distributed” Secretariat Staffing</a:t>
            </a:r>
          </a:p>
        </p:txBody>
      </p:sp>
      <p:pic>
        <p:nvPicPr>
          <p:cNvPr id="1026" name="Picture 2" descr="http://glam.umd.edu/sites/default/files/Inbal.png"/>
          <p:cNvPicPr>
            <a:picLocks noChangeAspect="1" noChangeArrowheads="1"/>
          </p:cNvPicPr>
          <p:nvPr/>
        </p:nvPicPr>
        <p:blipFill rotWithShape="1">
          <a:blip r:embed="rId3">
            <a:extLst>
              <a:ext uri="{28A0092B-C50C-407E-A947-70E740481C1C}">
                <a14:useLocalDpi xmlns:a14="http://schemas.microsoft.com/office/drawing/2010/main" val="0"/>
              </a:ext>
            </a:extLst>
          </a:blip>
          <a:srcRect b="17770"/>
          <a:stretch/>
        </p:blipFill>
        <p:spPr bwMode="auto">
          <a:xfrm>
            <a:off x="3119007" y="3170752"/>
            <a:ext cx="3038475" cy="24985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144" y="3170440"/>
            <a:ext cx="1574292" cy="2466272"/>
          </a:xfrm>
          <a:prstGeom prst="rect">
            <a:avLst/>
          </a:prstGeom>
          <a:ln w="28575">
            <a:solidFill>
              <a:schemeClr val="bg2">
                <a:lumMod val="50000"/>
              </a:schemeClr>
            </a:solidFill>
          </a:ln>
        </p:spPr>
      </p:pic>
      <p:sp>
        <p:nvSpPr>
          <p:cNvPr id="5" name="TextBox 4"/>
          <p:cNvSpPr txBox="1"/>
          <p:nvPr/>
        </p:nvSpPr>
        <p:spPr>
          <a:xfrm>
            <a:off x="3179967" y="5623520"/>
            <a:ext cx="2951797" cy="1200329"/>
          </a:xfrm>
          <a:prstGeom prst="rect">
            <a:avLst/>
          </a:prstGeom>
          <a:noFill/>
        </p:spPr>
        <p:txBody>
          <a:bodyPr wrap="square" rtlCol="0">
            <a:spAutoFit/>
          </a:bodyPr>
          <a:lstStyle/>
          <a:p>
            <a:pPr algn="ctr"/>
            <a:r>
              <a:rPr lang="en-US" b="1" dirty="0" smtClean="0"/>
              <a:t>Dr. Inbal Becker-Reshef</a:t>
            </a:r>
          </a:p>
          <a:p>
            <a:pPr algn="ctr"/>
            <a:r>
              <a:rPr lang="en-US" dirty="0" smtClean="0"/>
              <a:t>Crop Monitor Coordination</a:t>
            </a:r>
          </a:p>
          <a:p>
            <a:pPr algn="ctr"/>
            <a:r>
              <a:rPr lang="en-US" dirty="0" smtClean="0"/>
              <a:t>(France)</a:t>
            </a:r>
          </a:p>
          <a:p>
            <a:pPr algn="ctr"/>
            <a:r>
              <a:rPr lang="en-US" dirty="0" smtClean="0">
                <a:hlinkClick r:id="rId5"/>
              </a:rPr>
              <a:t>ireshef@geoglam.org</a:t>
            </a:r>
            <a:r>
              <a:rPr lang="en-US" dirty="0" smtClean="0"/>
              <a:t> </a:t>
            </a:r>
            <a:endParaRPr lang="en-US" dirty="0"/>
          </a:p>
        </p:txBody>
      </p:sp>
      <p:sp>
        <p:nvSpPr>
          <p:cNvPr id="11" name="TextBox 10"/>
          <p:cNvSpPr txBox="1"/>
          <p:nvPr/>
        </p:nvSpPr>
        <p:spPr>
          <a:xfrm>
            <a:off x="6131764" y="5623520"/>
            <a:ext cx="2951797" cy="1200329"/>
          </a:xfrm>
          <a:prstGeom prst="rect">
            <a:avLst/>
          </a:prstGeom>
          <a:noFill/>
        </p:spPr>
        <p:txBody>
          <a:bodyPr wrap="square" rtlCol="0">
            <a:spAutoFit/>
          </a:bodyPr>
          <a:lstStyle/>
          <a:p>
            <a:pPr algn="ctr"/>
            <a:r>
              <a:rPr lang="en-US" b="1" dirty="0" smtClean="0"/>
              <a:t>Dr. Alyssa Whitcraft</a:t>
            </a:r>
          </a:p>
          <a:p>
            <a:pPr algn="ctr"/>
            <a:r>
              <a:rPr lang="en-US" dirty="0" smtClean="0"/>
              <a:t>EO Data Coordination</a:t>
            </a:r>
          </a:p>
          <a:p>
            <a:pPr algn="ctr"/>
            <a:r>
              <a:rPr lang="en-US" dirty="0" smtClean="0"/>
              <a:t>(Netherlands)</a:t>
            </a:r>
          </a:p>
          <a:p>
            <a:pPr algn="ctr"/>
            <a:r>
              <a:rPr lang="en-US" dirty="0" smtClean="0">
                <a:hlinkClick r:id="rId6"/>
              </a:rPr>
              <a:t>akwhitcraft@geoglam.org</a:t>
            </a:r>
            <a:r>
              <a:rPr lang="en-US" dirty="0" smtClean="0"/>
              <a:t>	</a:t>
            </a:r>
            <a:endParaRPr lang="en-US" dirty="0"/>
          </a:p>
        </p:txBody>
      </p:sp>
      <p:pic>
        <p:nvPicPr>
          <p:cNvPr id="13" name="Picture 4" descr="http://www.earthobservations.org/images/people/michel_deshay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65" y="3175830"/>
            <a:ext cx="1825625" cy="24476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7816" y="5623519"/>
            <a:ext cx="2951797" cy="1200329"/>
          </a:xfrm>
          <a:prstGeom prst="rect">
            <a:avLst/>
          </a:prstGeom>
          <a:noFill/>
        </p:spPr>
        <p:txBody>
          <a:bodyPr wrap="square" rtlCol="0">
            <a:spAutoFit/>
          </a:bodyPr>
          <a:lstStyle/>
          <a:p>
            <a:pPr algn="ctr"/>
            <a:r>
              <a:rPr lang="en-US" b="1" dirty="0" smtClean="0"/>
              <a:t>Dr. Michel Deshayes</a:t>
            </a:r>
          </a:p>
          <a:p>
            <a:pPr algn="ctr"/>
            <a:r>
              <a:rPr lang="en-US" dirty="0" smtClean="0"/>
              <a:t>GEOGLAM Coordinator</a:t>
            </a:r>
          </a:p>
          <a:p>
            <a:pPr algn="ctr"/>
            <a:r>
              <a:rPr lang="en-US" dirty="0" smtClean="0"/>
              <a:t>(Geneva)</a:t>
            </a:r>
            <a:endParaRPr lang="en-US" dirty="0"/>
          </a:p>
          <a:p>
            <a:pPr algn="ctr"/>
            <a:r>
              <a:rPr lang="en-US" dirty="0" smtClean="0">
                <a:hlinkClick r:id="rId8"/>
              </a:rPr>
              <a:t>mdeshayes@geosec.org</a:t>
            </a:r>
            <a:r>
              <a:rPr lang="en-US" dirty="0" smtClean="0"/>
              <a:t> </a:t>
            </a:r>
            <a:endParaRPr lang="en-US" dirty="0"/>
          </a:p>
        </p:txBody>
      </p:sp>
    </p:spTree>
    <p:extLst>
      <p:ext uri="{BB962C8B-B14F-4D97-AF65-F5344CB8AC3E}">
        <p14:creationId xmlns:p14="http://schemas.microsoft.com/office/powerpoint/2010/main" val="11274454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3574"/>
            <a:ext cx="4800600" cy="861774"/>
          </a:xfrm>
          <a:ln w="12700">
            <a:miter lim="400000"/>
          </a:ln>
        </p:spPr>
        <p:txBody>
          <a:bodyPr wrap="square" lIns="0" tIns="0" rIns="0" bIns="0">
            <a:spAutoFit/>
          </a:bodyPr>
          <a:lstStyle/>
          <a:p>
            <a:r>
              <a:rPr lang="en-US" sz="2800" b="1" dirty="0">
                <a:latin typeface="Proxima Nova Regular"/>
                <a:ea typeface="Proxima Nova Regular"/>
                <a:cs typeface="Proxima Nova Regular"/>
              </a:rPr>
              <a:t>What has CEOS done for GEOGLAM in the </a:t>
            </a:r>
            <a:r>
              <a:rPr lang="en-US" sz="2800" b="1" dirty="0">
                <a:solidFill>
                  <a:srgbClr val="FFFF00"/>
                </a:solidFill>
                <a:latin typeface="Proxima Nova Regular"/>
                <a:ea typeface="Proxima Nova Regular"/>
                <a:cs typeface="Proxima Nova Regular"/>
              </a:rPr>
              <a:t>past</a:t>
            </a:r>
            <a:r>
              <a:rPr lang="en-US" sz="2800" b="1" dirty="0">
                <a:latin typeface="Proxima Nova Regular"/>
                <a:ea typeface="Proxima Nova Regular"/>
                <a:cs typeface="Proxima Nova Regular"/>
              </a:rPr>
              <a:t>?</a:t>
            </a:r>
          </a:p>
        </p:txBody>
      </p:sp>
      <p:sp>
        <p:nvSpPr>
          <p:cNvPr id="7" name="Content Placeholder 2"/>
          <p:cNvSpPr txBox="1">
            <a:spLocks/>
          </p:cNvSpPr>
          <p:nvPr/>
        </p:nvSpPr>
        <p:spPr bwMode="auto">
          <a:xfrm>
            <a:off x="190500" y="1371600"/>
            <a:ext cx="8801100" cy="52578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1800" b="1" dirty="0">
                <a:solidFill>
                  <a:srgbClr val="002569"/>
                </a:solidFill>
                <a:latin typeface="Calibri" charset="0"/>
                <a:cs typeface="Calibri" charset="0"/>
              </a:rPr>
              <a:t>Activities below have been accomplished via the Ad Hoc Working Group for GEOGLAM:</a:t>
            </a:r>
          </a:p>
          <a:p>
            <a:pPr marL="166688" indent="-166688" defTabSz="914400">
              <a:spcBef>
                <a:spcPts val="0"/>
              </a:spcBef>
              <a:spcAft>
                <a:spcPts val="200"/>
              </a:spcAft>
              <a:buFont typeface="Arial"/>
              <a:buChar char="•"/>
            </a:pPr>
            <a:r>
              <a:rPr lang="en-US" sz="1800" dirty="0">
                <a:solidFill>
                  <a:srgbClr val="002569"/>
                </a:solidFill>
                <a:latin typeface="Calibri" charset="0"/>
                <a:cs typeface="Calibri" charset="0"/>
              </a:rPr>
              <a:t>Assisted in identifying and evaluating missions to meet GEOGLAM’s Earth Observation (EO) data requirements, as well as in completing detailed assessments of global coverage, measurement gaps, and cloud cover impacts, together with GEOGLAM scientists.  </a:t>
            </a:r>
          </a:p>
          <a:p>
            <a:pPr marL="166688" indent="-166688" defTabSz="914400">
              <a:spcBef>
                <a:spcPts val="0"/>
              </a:spcBef>
              <a:spcAft>
                <a:spcPts val="200"/>
              </a:spcAft>
              <a:buFont typeface="Arial"/>
              <a:buChar char="•"/>
            </a:pPr>
            <a:r>
              <a:rPr lang="en-US" sz="1800" dirty="0" smtClean="0">
                <a:solidFill>
                  <a:srgbClr val="002569"/>
                </a:solidFill>
                <a:latin typeface="Calibri" charset="0"/>
                <a:cs typeface="Calibri" charset="0"/>
              </a:rPr>
              <a:t>Helped GEOGLAM organize its baseline </a:t>
            </a:r>
            <a:r>
              <a:rPr lang="en-US" sz="1800" dirty="0">
                <a:solidFill>
                  <a:srgbClr val="002569"/>
                </a:solidFill>
                <a:latin typeface="Calibri" charset="0"/>
                <a:cs typeface="Calibri" charset="0"/>
              </a:rPr>
              <a:t>long-term acquisition requirements.</a:t>
            </a:r>
          </a:p>
          <a:p>
            <a:pPr marL="166688" indent="-166688" defTabSz="914400">
              <a:spcBef>
                <a:spcPts val="0"/>
              </a:spcBef>
              <a:spcAft>
                <a:spcPts val="200"/>
              </a:spcAft>
              <a:buFont typeface="Arial"/>
              <a:buChar char="•"/>
            </a:pPr>
            <a:r>
              <a:rPr lang="en-US" sz="1800" dirty="0">
                <a:solidFill>
                  <a:srgbClr val="002569"/>
                </a:solidFill>
                <a:latin typeface="Calibri" charset="0"/>
                <a:cs typeface="Calibri" charset="0"/>
              </a:rPr>
              <a:t>Coordinated EO data for JECAM (GEOGLAM R&amp;D project), for Asia-</a:t>
            </a:r>
            <a:r>
              <a:rPr lang="en-US" sz="1800" dirty="0" err="1">
                <a:solidFill>
                  <a:srgbClr val="002569"/>
                </a:solidFill>
                <a:latin typeface="Calibri" charset="0"/>
                <a:cs typeface="Calibri" charset="0"/>
              </a:rPr>
              <a:t>RiCE</a:t>
            </a:r>
            <a:r>
              <a:rPr lang="en-US" sz="1800" dirty="0">
                <a:solidFill>
                  <a:srgbClr val="002569"/>
                </a:solidFill>
                <a:latin typeface="Calibri" charset="0"/>
                <a:cs typeface="Calibri" charset="0"/>
              </a:rPr>
              <a:t>, and for GEOGLAM Activities (e.g. Sentinel-1A data). </a:t>
            </a:r>
          </a:p>
          <a:p>
            <a:pPr marL="166688" indent="-166688" defTabSz="914400">
              <a:spcBef>
                <a:spcPts val="0"/>
              </a:spcBef>
              <a:spcAft>
                <a:spcPts val="200"/>
              </a:spcAft>
              <a:buFont typeface="Arial"/>
              <a:buChar char="•"/>
            </a:pPr>
            <a:r>
              <a:rPr lang="en-US" sz="1800" dirty="0">
                <a:solidFill>
                  <a:srgbClr val="002569"/>
                </a:solidFill>
                <a:latin typeface="Calibri" charset="0"/>
                <a:cs typeface="Calibri" charset="0"/>
              </a:rPr>
              <a:t>Provided a cloud-based space data management system for Asia-RiCE testing of radar data.  Initiated a cloud-based data management system for a radar intercomparison study.</a:t>
            </a:r>
          </a:p>
          <a:p>
            <a:pPr marL="166688" indent="-166688" defTabSz="914400">
              <a:spcBef>
                <a:spcPts val="0"/>
              </a:spcBef>
              <a:spcAft>
                <a:spcPts val="200"/>
              </a:spcAft>
              <a:buFont typeface="Arial"/>
              <a:buChar char="•"/>
            </a:pPr>
            <a:r>
              <a:rPr lang="en-US" sz="1800" dirty="0">
                <a:solidFill>
                  <a:srgbClr val="002569"/>
                </a:solidFill>
                <a:latin typeface="Calibri" charset="0"/>
                <a:cs typeface="Calibri" charset="0"/>
              </a:rPr>
              <a:t>Added features to the COVE (CEOS Visualization Environment) tool to support agriculture data acquisition and applications.  These include links to past acquisition metadata, addition of a coverage analyzer tool, land cover classification overlays, and revisit analyses overlays with cloud cover constraints. </a:t>
            </a:r>
          </a:p>
          <a:p>
            <a:pPr marL="166688" indent="-166688" defTabSz="914400">
              <a:spcBef>
                <a:spcPts val="0"/>
              </a:spcBef>
              <a:spcAft>
                <a:spcPts val="200"/>
              </a:spcAft>
              <a:buFont typeface="Arial"/>
              <a:buChar char="•"/>
            </a:pPr>
            <a:r>
              <a:rPr lang="en-US" sz="1800" dirty="0">
                <a:solidFill>
                  <a:srgbClr val="002569"/>
                </a:solidFill>
                <a:latin typeface="Calibri" charset="0"/>
                <a:cs typeface="Calibri" charset="0"/>
              </a:rPr>
              <a:t>Developed, with GEOGLAM, a multi-user, multi-site user agreement to utilize Radarsat-2 restricted data for JECAM.  </a:t>
            </a:r>
          </a:p>
          <a:p>
            <a:pPr marL="166688" indent="-166688" defTabSz="914400">
              <a:spcBef>
                <a:spcPts val="0"/>
              </a:spcBef>
              <a:spcAft>
                <a:spcPts val="200"/>
              </a:spcAft>
              <a:buFont typeface="Arial"/>
              <a:buChar char="•"/>
            </a:pPr>
            <a:r>
              <a:rPr lang="en-US" sz="1800" dirty="0">
                <a:solidFill>
                  <a:srgbClr val="002569"/>
                </a:solidFill>
                <a:latin typeface="Calibri" charset="0"/>
                <a:cs typeface="Calibri" charset="0"/>
              </a:rPr>
              <a:t>Engaged commercial satellite agencies to contribute data to JECAM (e.g. RapidEye)</a:t>
            </a:r>
          </a:p>
          <a:p>
            <a:pPr marL="166688" indent="-166688" defTabSz="914400">
              <a:spcBef>
                <a:spcPts val="0"/>
              </a:spcBef>
              <a:spcAft>
                <a:spcPts val="200"/>
              </a:spcAft>
              <a:buFont typeface="Arial"/>
              <a:buChar char="•"/>
            </a:pPr>
            <a:r>
              <a:rPr lang="en-US" sz="1800" dirty="0">
                <a:solidFill>
                  <a:srgbClr val="002569"/>
                </a:solidFill>
                <a:latin typeface="Calibri" charset="0"/>
                <a:cs typeface="Calibri" charset="0"/>
              </a:rPr>
              <a:t>Initiated development of a new prototype data management service based on a Data Cube to address challenges related to data storage, internet connectivity, and processing.</a:t>
            </a:r>
          </a:p>
        </p:txBody>
      </p:sp>
    </p:spTree>
    <p:extLst>
      <p:ext uri="{BB962C8B-B14F-4D97-AF65-F5344CB8AC3E}">
        <p14:creationId xmlns:p14="http://schemas.microsoft.com/office/powerpoint/2010/main" val="28968106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15" y="-15240"/>
            <a:ext cx="5181600" cy="861774"/>
          </a:xfrm>
          <a:ln w="12700">
            <a:miter lim="400000"/>
          </a:ln>
        </p:spPr>
        <p:txBody>
          <a:bodyPr wrap="square" lIns="0" tIns="0" rIns="0" bIns="0">
            <a:spAutoFit/>
          </a:bodyPr>
          <a:lstStyle/>
          <a:p>
            <a:r>
              <a:rPr lang="en-US" sz="2800" b="1" dirty="0">
                <a:latin typeface="Proxima Nova Regular"/>
                <a:ea typeface="Proxima Nova Regular"/>
                <a:cs typeface="Proxima Nova Regular"/>
              </a:rPr>
              <a:t>What can CEOS do for GEOGLAM in the </a:t>
            </a:r>
            <a:r>
              <a:rPr lang="en-US" sz="2800" b="1" dirty="0">
                <a:solidFill>
                  <a:srgbClr val="FFFF00"/>
                </a:solidFill>
                <a:latin typeface="Proxima Nova Regular"/>
                <a:ea typeface="Proxima Nova Regular"/>
                <a:cs typeface="Proxima Nova Regular"/>
              </a:rPr>
              <a:t>future</a:t>
            </a:r>
            <a:r>
              <a:rPr lang="en-US" sz="2800" b="1" dirty="0">
                <a:latin typeface="Proxima Nova Regular"/>
                <a:ea typeface="Proxima Nova Regular"/>
                <a:cs typeface="Proxima Nova Regular"/>
              </a:rPr>
              <a:t>?</a:t>
            </a:r>
          </a:p>
        </p:txBody>
      </p:sp>
      <p:sp>
        <p:nvSpPr>
          <p:cNvPr id="7" name="Content Placeholder 2"/>
          <p:cNvSpPr txBox="1">
            <a:spLocks/>
          </p:cNvSpPr>
          <p:nvPr/>
        </p:nvSpPr>
        <p:spPr bwMode="auto">
          <a:xfrm>
            <a:off x="676215" y="1524000"/>
            <a:ext cx="8458200" cy="54864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166688" indent="-166688" defTabSz="914400">
              <a:lnSpc>
                <a:spcPct val="90000"/>
              </a:lnSpc>
              <a:buFont typeface="Arial"/>
              <a:buChar char="•"/>
            </a:pPr>
            <a:r>
              <a:rPr lang="en-US" sz="1600" dirty="0" smtClean="0">
                <a:solidFill>
                  <a:srgbClr val="002569"/>
                </a:solidFill>
                <a:latin typeface="Calibri" charset="0"/>
                <a:cs typeface="Calibri" charset="0"/>
              </a:rPr>
              <a:t>Respond to GEOGLAM requirements as they evolve.</a:t>
            </a:r>
            <a:endParaRPr lang="en-US" sz="1600" dirty="0">
              <a:solidFill>
                <a:srgbClr val="002569"/>
              </a:solidFill>
              <a:latin typeface="Calibri" charset="0"/>
              <a:cs typeface="Calibri" charset="0"/>
            </a:endParaRPr>
          </a:p>
          <a:p>
            <a:pPr marL="166688" indent="-166688" defTabSz="914400">
              <a:lnSpc>
                <a:spcPct val="90000"/>
              </a:lnSpc>
              <a:buFont typeface="Arial"/>
              <a:buChar char="•"/>
            </a:pPr>
            <a:r>
              <a:rPr lang="en-US" sz="1600" dirty="0">
                <a:solidFill>
                  <a:srgbClr val="002569"/>
                </a:solidFill>
                <a:latin typeface="Calibri" charset="0"/>
                <a:cs typeface="Calibri" charset="0"/>
              </a:rPr>
              <a:t>Evaluate new datasets relevant to GEOGLAM EO requirements, including the European Sentinel missions, other CEOS missions, small satellites, and commercial space assets.</a:t>
            </a:r>
          </a:p>
          <a:p>
            <a:pPr marL="166688" indent="-166688" defTabSz="914400">
              <a:lnSpc>
                <a:spcPct val="90000"/>
              </a:lnSpc>
              <a:buFont typeface="Arial"/>
              <a:buChar char="•"/>
            </a:pPr>
            <a:r>
              <a:rPr lang="en-US" sz="1600" dirty="0">
                <a:solidFill>
                  <a:srgbClr val="002569"/>
                </a:solidFill>
                <a:latin typeface="Calibri" charset="0"/>
                <a:cs typeface="Calibri" charset="0"/>
              </a:rPr>
              <a:t>Further develop and test the data management system prototypes to support JECAM, Asia-</a:t>
            </a:r>
            <a:r>
              <a:rPr lang="en-US" sz="1600" dirty="0" err="1">
                <a:solidFill>
                  <a:srgbClr val="002569"/>
                </a:solidFill>
                <a:latin typeface="Calibri" charset="0"/>
                <a:cs typeface="Calibri" charset="0"/>
              </a:rPr>
              <a:t>RiCE</a:t>
            </a:r>
            <a:r>
              <a:rPr lang="en-US" sz="1600" dirty="0">
                <a:solidFill>
                  <a:srgbClr val="002569"/>
                </a:solidFill>
                <a:latin typeface="Calibri" charset="0"/>
                <a:cs typeface="Calibri" charset="0"/>
              </a:rPr>
              <a:t>, and other GEOGLAM activities.</a:t>
            </a:r>
          </a:p>
          <a:p>
            <a:pPr marL="166688" indent="-166688" defTabSz="914400">
              <a:lnSpc>
                <a:spcPct val="90000"/>
              </a:lnSpc>
              <a:buFont typeface="Arial"/>
              <a:buChar char="•"/>
            </a:pPr>
            <a:r>
              <a:rPr lang="en-US" sz="1600" dirty="0">
                <a:solidFill>
                  <a:srgbClr val="002569"/>
                </a:solidFill>
                <a:latin typeface="Calibri" charset="0"/>
                <a:cs typeface="Calibri" charset="0"/>
              </a:rPr>
              <a:t>Expand the use of multi-user, multi-site user agreements for the distribution and use of restricted-use datasets from multiple space agencies.</a:t>
            </a:r>
          </a:p>
          <a:p>
            <a:pPr marL="166688" indent="-166688" defTabSz="914400">
              <a:lnSpc>
                <a:spcPct val="90000"/>
              </a:lnSpc>
              <a:buFont typeface="Arial"/>
              <a:buChar char="•"/>
            </a:pPr>
            <a:r>
              <a:rPr lang="en-US" sz="1600" dirty="0">
                <a:solidFill>
                  <a:srgbClr val="002569"/>
                </a:solidFill>
                <a:latin typeface="Calibri" charset="0"/>
                <a:cs typeface="Calibri" charset="0"/>
              </a:rPr>
              <a:t>Maintain flexibility within the Ad Hoc Working Group to address challenges related to data acquisition and dissemination as they evolve and grow.</a:t>
            </a:r>
          </a:p>
          <a:p>
            <a:pPr marL="166688" indent="-166688" defTabSz="914400">
              <a:lnSpc>
                <a:spcPct val="90000"/>
              </a:lnSpc>
              <a:buFont typeface="Arial"/>
              <a:buChar char="•"/>
            </a:pPr>
            <a:r>
              <a:rPr lang="en-US" sz="1600" dirty="0">
                <a:solidFill>
                  <a:srgbClr val="002569"/>
                </a:solidFill>
                <a:latin typeface="Calibri" charset="0"/>
                <a:cs typeface="Calibri" charset="0"/>
              </a:rPr>
              <a:t>Provide input to the GEOGLAM Advisory Committee. </a:t>
            </a:r>
            <a:endParaRPr lang="en-US" sz="1600" dirty="0">
              <a:solidFill>
                <a:srgbClr val="FF0000"/>
              </a:solidFill>
              <a:latin typeface="Calibri" charset="0"/>
              <a:cs typeface="Calibri" charset="0"/>
            </a:endParaRPr>
          </a:p>
          <a:p>
            <a:pPr marL="166688" indent="-166688" defTabSz="914400">
              <a:lnSpc>
                <a:spcPct val="90000"/>
              </a:lnSpc>
              <a:buFont typeface="Arial"/>
              <a:buChar char="•"/>
            </a:pPr>
            <a:endParaRPr lang="en-US" sz="1600" dirty="0">
              <a:solidFill>
                <a:srgbClr val="FF0000"/>
              </a:solidFill>
              <a:latin typeface="Calibri" charset="0"/>
              <a:cs typeface="Calibri" charset="0"/>
            </a:endParaRPr>
          </a:p>
          <a:p>
            <a:pPr marL="166688" indent="-166688" defTabSz="914400">
              <a:lnSpc>
                <a:spcPct val="90000"/>
              </a:lnSpc>
              <a:buFont typeface="Arial"/>
              <a:buChar char="•"/>
            </a:pPr>
            <a:r>
              <a:rPr lang="en-US" sz="1600" dirty="0" smtClean="0">
                <a:solidFill>
                  <a:srgbClr val="002569"/>
                </a:solidFill>
                <a:latin typeface="Calibri" charset="0"/>
                <a:cs typeface="Calibri" charset="0"/>
              </a:rPr>
              <a:t>Evaluate </a:t>
            </a:r>
            <a:r>
              <a:rPr lang="en-US" sz="1600" dirty="0">
                <a:solidFill>
                  <a:srgbClr val="002569"/>
                </a:solidFill>
                <a:latin typeface="Calibri" charset="0"/>
                <a:cs typeface="Calibri" charset="0"/>
              </a:rPr>
              <a:t>acquisition metadata archives using the COVE tool and request archival data for GEOGLAM production of improved baseline datasets (e.g. crop area &amp; type masks, and crop calendars). </a:t>
            </a:r>
          </a:p>
          <a:p>
            <a:pPr marL="166688" indent="-166688" defTabSz="914400">
              <a:lnSpc>
                <a:spcPct val="90000"/>
              </a:lnSpc>
              <a:buFont typeface="Arial"/>
              <a:buChar char="•"/>
            </a:pPr>
            <a:r>
              <a:rPr lang="en-US" sz="1600" dirty="0">
                <a:solidFill>
                  <a:srgbClr val="002569"/>
                </a:solidFill>
                <a:latin typeface="Calibri" charset="0"/>
                <a:cs typeface="Calibri" charset="0"/>
              </a:rPr>
              <a:t>Support Space Agency rapid processing of archival data (open and restricted) and delivery to GEOGLAM for baseline datasets.</a:t>
            </a:r>
          </a:p>
          <a:p>
            <a:pPr marL="166688" indent="-166688" defTabSz="914400">
              <a:lnSpc>
                <a:spcPct val="90000"/>
              </a:lnSpc>
              <a:buFont typeface="Arial"/>
              <a:buChar char="•"/>
            </a:pPr>
            <a:r>
              <a:rPr lang="en-US" sz="1600" dirty="0">
                <a:solidFill>
                  <a:srgbClr val="002569"/>
                </a:solidFill>
                <a:latin typeface="Calibri" charset="0"/>
                <a:cs typeface="Calibri" charset="0"/>
              </a:rPr>
              <a:t>Support Space Agency provision of analysis-ready data products (open and restricted).  Remove processing burden on users. Collaborate with GEOGLAM on the development of standardized preprocessing requirements for analysis-ready data for agriculture monitoring.</a:t>
            </a:r>
          </a:p>
          <a:p>
            <a:pPr marL="166688" indent="-166688" defTabSz="914400">
              <a:lnSpc>
                <a:spcPct val="90000"/>
              </a:lnSpc>
              <a:buFont typeface="Arial"/>
              <a:buChar char="•"/>
            </a:pPr>
            <a:r>
              <a:rPr lang="en-US" sz="1600" dirty="0">
                <a:solidFill>
                  <a:srgbClr val="002569"/>
                </a:solidFill>
                <a:latin typeface="Calibri" charset="0"/>
                <a:cs typeface="Calibri" charset="0"/>
              </a:rPr>
              <a:t>Complete and test a prototype national Data Cube and user interface to support agriculture applications.  Space Agency support to ingest analysis-ready data layers.</a:t>
            </a:r>
          </a:p>
          <a:p>
            <a:pPr marL="166688" indent="-166688" defTabSz="914400">
              <a:lnSpc>
                <a:spcPct val="90000"/>
              </a:lnSpc>
              <a:buFont typeface="Arial"/>
              <a:buChar char="•"/>
            </a:pPr>
            <a:r>
              <a:rPr lang="en-US" sz="1600" dirty="0" smtClean="0">
                <a:solidFill>
                  <a:srgbClr val="002569"/>
                </a:solidFill>
                <a:latin typeface="Calibri" charset="0"/>
                <a:cs typeface="Calibri" charset="0"/>
              </a:rPr>
              <a:t>Evaluate EO requirements for emerging agriculture activities and initiatives (e.g</a:t>
            </a:r>
            <a:r>
              <a:rPr lang="en-US" sz="1600" dirty="0">
                <a:solidFill>
                  <a:srgbClr val="002569"/>
                </a:solidFill>
                <a:latin typeface="Calibri" charset="0"/>
                <a:cs typeface="Calibri" charset="0"/>
              </a:rPr>
              <a:t>. Rangelands and Pasture Productivity-RAPP, Early Warning Crop Monitor)</a:t>
            </a:r>
            <a:r>
              <a:rPr lang="en-US" sz="1600" dirty="0" smtClean="0">
                <a:solidFill>
                  <a:srgbClr val="002569"/>
                </a:solidFill>
                <a:latin typeface="Calibri" charset="0"/>
                <a:cs typeface="Calibri" charset="0"/>
              </a:rPr>
              <a:t>. </a:t>
            </a:r>
          </a:p>
          <a:p>
            <a:pPr marL="166688" indent="-166688" defTabSz="914400">
              <a:lnSpc>
                <a:spcPct val="90000"/>
              </a:lnSpc>
              <a:buFont typeface="Arial"/>
              <a:buChar char="•"/>
            </a:pPr>
            <a:endParaRPr lang="en-US" sz="1600" dirty="0">
              <a:solidFill>
                <a:srgbClr val="002569"/>
              </a:solidFill>
              <a:latin typeface="Calibri" charset="0"/>
              <a:cs typeface="Calibri" charset="0"/>
            </a:endParaRPr>
          </a:p>
          <a:p>
            <a:pPr marL="166688" indent="-166688" defTabSz="914400">
              <a:lnSpc>
                <a:spcPct val="90000"/>
              </a:lnSpc>
              <a:buFont typeface="Arial"/>
              <a:buChar char="•"/>
            </a:pPr>
            <a:endParaRPr lang="en-US" sz="1600" dirty="0">
              <a:solidFill>
                <a:srgbClr val="002569"/>
              </a:solidFill>
              <a:latin typeface="Calibri" charset="0"/>
              <a:cs typeface="Calibri" charset="0"/>
            </a:endParaRPr>
          </a:p>
          <a:p>
            <a:pPr marL="166688" indent="-166688" defTabSz="914400">
              <a:lnSpc>
                <a:spcPct val="90000"/>
              </a:lnSpc>
              <a:buFont typeface="Arial"/>
              <a:buChar char="•"/>
            </a:pPr>
            <a:endParaRPr lang="en-US" sz="1600" dirty="0">
              <a:solidFill>
                <a:srgbClr val="002569"/>
              </a:solidFill>
              <a:latin typeface="Calibri" charset="0"/>
              <a:cs typeface="Calibri" charset="0"/>
            </a:endParaRPr>
          </a:p>
        </p:txBody>
      </p:sp>
      <p:sp>
        <p:nvSpPr>
          <p:cNvPr id="3" name="Rectangle 2"/>
          <p:cNvSpPr/>
          <p:nvPr/>
        </p:nvSpPr>
        <p:spPr>
          <a:xfrm rot="16200000">
            <a:off x="-227871" y="5079844"/>
            <a:ext cx="1143263" cy="584775"/>
          </a:xfrm>
          <a:prstGeom prst="rect">
            <a:avLst/>
          </a:prstGeom>
          <a:noFill/>
        </p:spPr>
        <p:txBody>
          <a:bodyPr wrap="none" lIns="91440" tIns="45720" rIns="91440" bIns="45720">
            <a:spAutoFit/>
          </a:bodyPr>
          <a:lstStyle/>
          <a:p>
            <a:pPr algn="ctr"/>
            <a:r>
              <a:rPr lang="en-US" sz="3200" dirty="0" smtClean="0">
                <a:ln w="0"/>
                <a:solidFill>
                  <a:schemeClr val="tx1"/>
                </a:solidFill>
                <a:effectLst>
                  <a:outerShdw blurRad="38100" dist="19050" dir="2700000" algn="tl" rotWithShape="0">
                    <a:schemeClr val="dk1">
                      <a:alpha val="40000"/>
                    </a:schemeClr>
                  </a:outerShdw>
                </a:effectLst>
              </a:rPr>
              <a:t>NEW</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rot="16200000">
            <a:off x="-740029" y="2315403"/>
            <a:ext cx="2167581" cy="584775"/>
          </a:xfrm>
          <a:prstGeom prst="rect">
            <a:avLst/>
          </a:prstGeom>
          <a:noFill/>
        </p:spPr>
        <p:txBody>
          <a:bodyPr wrap="none" lIns="91440" tIns="45720" rIns="91440" bIns="45720">
            <a:spAutoFit/>
          </a:bodyPr>
          <a:lstStyle/>
          <a:p>
            <a:pPr algn="ctr"/>
            <a:r>
              <a:rPr lang="en-US" sz="3200" dirty="0" smtClean="0">
                <a:ln w="0"/>
                <a:solidFill>
                  <a:schemeClr val="tx1"/>
                </a:solidFill>
                <a:effectLst>
                  <a:outerShdw blurRad="38100" dist="19050" dir="2700000" algn="tl" rotWithShape="0">
                    <a:schemeClr val="dk1">
                      <a:alpha val="40000"/>
                    </a:schemeClr>
                  </a:outerShdw>
                </a:effectLst>
              </a:rPr>
              <a:t>ONGOING</a:t>
            </a:r>
            <a:endParaRPr 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10496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500"/>
                                        <p:tgtEl>
                                          <p:spTgt spid="7">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8" end="8"/>
                                            </p:txEl>
                                          </p:spTgt>
                                        </p:tgtEl>
                                        <p:attrNameLst>
                                          <p:attrName>style.visibility</p:attrName>
                                        </p:attrNameLst>
                                      </p:cBhvr>
                                      <p:to>
                                        <p:strVal val="visible"/>
                                      </p:to>
                                    </p:set>
                                    <p:animEffect transition="in" filter="fade">
                                      <p:cBhvr>
                                        <p:cTn id="10" dur="500"/>
                                        <p:tgtEl>
                                          <p:spTgt spid="7">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animEffect transition="in" filter="fade">
                                      <p:cBhvr>
                                        <p:cTn id="13" dur="500"/>
                                        <p:tgtEl>
                                          <p:spTgt spid="7">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0" end="10"/>
                                            </p:txEl>
                                          </p:spTgt>
                                        </p:tgtEl>
                                        <p:attrNameLst>
                                          <p:attrName>style.visibility</p:attrName>
                                        </p:attrNameLst>
                                      </p:cBhvr>
                                      <p:to>
                                        <p:strVal val="visible"/>
                                      </p:to>
                                    </p:set>
                                    <p:animEffect transition="in" filter="fade">
                                      <p:cBhvr>
                                        <p:cTn id="16" dur="500"/>
                                        <p:tgtEl>
                                          <p:spTgt spid="7">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animEffect transition="in" filter="fade">
                                      <p:cBhvr>
                                        <p:cTn id="19" dur="500"/>
                                        <p:tgtEl>
                                          <p:spTgt spid="7">
                                            <p:txEl>
                                              <p:pRg st="11" end="1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2"/>
          <p:cNvSpPr>
            <a:spLocks noGrp="1"/>
          </p:cNvSpPr>
          <p:nvPr>
            <p:ph type="title" idx="4294967295"/>
          </p:nvPr>
        </p:nvSpPr>
        <p:spPr>
          <a:xfrm>
            <a:off x="395288" y="333375"/>
            <a:ext cx="8229600" cy="647700"/>
          </a:xfrm>
        </p:spPr>
        <p:txBody>
          <a:bodyPr/>
          <a:lstStyle/>
          <a:p>
            <a:r>
              <a:rPr lang="en-US" altLang="en-US" sz="2400" smtClean="0">
                <a:latin typeface="Tahoma" panose="020B0604030504040204" pitchFamily="34" charset="0"/>
                <a:cs typeface="Tahoma" panose="020B0604030504040204" pitchFamily="34" charset="0"/>
              </a:rPr>
              <a:t>GEOGLAM Actors</a:t>
            </a:r>
            <a:br>
              <a:rPr lang="en-US" altLang="en-US" sz="2400" smtClean="0">
                <a:latin typeface="Tahoma" panose="020B0604030504040204" pitchFamily="34" charset="0"/>
                <a:cs typeface="Tahoma" panose="020B0604030504040204" pitchFamily="34" charset="0"/>
              </a:rPr>
            </a:br>
            <a:r>
              <a:rPr lang="en-US" altLang="en-US" sz="2400" smtClean="0">
                <a:latin typeface="Tahoma" panose="020B0604030504040204" pitchFamily="34" charset="0"/>
                <a:cs typeface="Tahoma" panose="020B0604030504040204" pitchFamily="34" charset="0"/>
              </a:rPr>
              <a:t>GEOGLAM Community of Practice</a:t>
            </a:r>
          </a:p>
        </p:txBody>
      </p:sp>
      <p:sp>
        <p:nvSpPr>
          <p:cNvPr id="5123" name="Rectangle 18"/>
          <p:cNvSpPr txBox="1">
            <a:spLocks noChangeArrowheads="1"/>
          </p:cNvSpPr>
          <p:nvPr/>
        </p:nvSpPr>
        <p:spPr bwMode="auto">
          <a:xfrm>
            <a:off x="0" y="1196975"/>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005FAA"/>
                </a:solidFill>
                <a:latin typeface="Arial Narrow" panose="020B060602020203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b="1">
                <a:solidFill>
                  <a:srgbClr val="005FAA"/>
                </a:solidFill>
                <a:latin typeface="Arial Narrow" panose="020B0606020202030204" pitchFamily="34" charset="0"/>
                <a:ea typeface="Arial" panose="020B0604020202020204" pitchFamily="34" charset="0"/>
                <a:cs typeface="Arial" panose="020B0604020202020204" pitchFamily="34" charset="0"/>
              </a:defRPr>
            </a:lvl2pPr>
            <a:lvl3pPr marL="1143000" indent="-228600">
              <a:spcBef>
                <a:spcPct val="20000"/>
              </a:spcBef>
              <a:buChar char="•"/>
              <a:defRPr sz="2000" b="1">
                <a:solidFill>
                  <a:srgbClr val="005FAA"/>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4pPr>
            <a:lvl5pPr marL="2057400" indent="-228600">
              <a:spcBef>
                <a:spcPct val="20000"/>
              </a:spcBef>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9pPr>
          </a:lstStyle>
          <a:p>
            <a:pPr algn="ctr" defTabSz="914400" eaLnBrk="0" hangingPunct="0">
              <a:spcBef>
                <a:spcPct val="0"/>
              </a:spcBef>
              <a:buFontTx/>
              <a:buNone/>
            </a:pPr>
            <a:r>
              <a:rPr lang="en-US" altLang="en-US" sz="2000" smtClean="0"/>
              <a:t>Open Community made up of international and national agencies concerned with agricultural monitoring including Ministries of Ag, space agencies, universities, &amp; industry</a:t>
            </a:r>
            <a:endParaRPr lang="en-US" altLang="en-US" sz="2000" i="1" smtClean="0"/>
          </a:p>
        </p:txBody>
      </p:sp>
      <p:sp>
        <p:nvSpPr>
          <p:cNvPr id="5124" name="Rectangle 5"/>
          <p:cNvSpPr txBox="1">
            <a:spLocks noGrp="1" noChangeArrowheads="1"/>
          </p:cNvSpPr>
          <p:nvPr/>
        </p:nvSpPr>
        <p:spPr bwMode="auto">
          <a:xfrm>
            <a:off x="7239000" y="6600825"/>
            <a:ext cx="1905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2800" b="1">
                <a:solidFill>
                  <a:srgbClr val="005FAA"/>
                </a:solidFill>
                <a:latin typeface="Arial Narrow" panose="020B0606020202030204" pitchFamily="34" charset="0"/>
                <a:ea typeface="MS PGothic" panose="020B0600070205080204" pitchFamily="34" charset="-128"/>
                <a:cs typeface="Arial" panose="020B0604020202020204" pitchFamily="34" charset="0"/>
              </a:defRPr>
            </a:lvl1pPr>
            <a:lvl2pPr marL="742950" indent="-285750" defTabSz="457200">
              <a:spcBef>
                <a:spcPct val="20000"/>
              </a:spcBef>
              <a:buChar char="–"/>
              <a:defRPr sz="2400" b="1">
                <a:solidFill>
                  <a:srgbClr val="005FAA"/>
                </a:solidFill>
                <a:latin typeface="Arial Narrow" panose="020B0606020202030204" pitchFamily="34" charset="0"/>
                <a:ea typeface="Arial" panose="020B0604020202020204" pitchFamily="34" charset="0"/>
                <a:cs typeface="Arial" panose="020B0604020202020204" pitchFamily="34" charset="0"/>
              </a:defRPr>
            </a:lvl2pPr>
            <a:lvl3pPr marL="1143000" indent="-228600" defTabSz="457200">
              <a:spcBef>
                <a:spcPct val="20000"/>
              </a:spcBef>
              <a:buChar char="•"/>
              <a:defRPr sz="2000" b="1">
                <a:solidFill>
                  <a:srgbClr val="005FAA"/>
                </a:solidFill>
                <a:latin typeface="Arial Narrow" panose="020B0606020202030204" pitchFamily="34" charset="0"/>
                <a:ea typeface="Arial" panose="020B0604020202020204" pitchFamily="34" charset="0"/>
                <a:cs typeface="Arial" panose="020B0604020202020204" pitchFamily="34" charset="0"/>
              </a:defRPr>
            </a:lvl3pPr>
            <a:lvl4pPr marL="1600200" indent="-228600" defTabSz="457200">
              <a:spcBef>
                <a:spcPct val="20000"/>
              </a:spcBef>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4pPr>
            <a:lvl5pPr marL="2057400" indent="-228600" defTabSz="457200">
              <a:spcBef>
                <a:spcPct val="20000"/>
              </a:spcBef>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9pPr>
          </a:lstStyle>
          <a:p>
            <a:pPr algn="r" eaLnBrk="0" hangingPunct="0">
              <a:spcBef>
                <a:spcPct val="50000"/>
              </a:spcBef>
              <a:buFontTx/>
              <a:buNone/>
            </a:pPr>
            <a:fld id="{39EBB562-1842-4340-B27B-E1B6B4CC155C}" type="slidenum">
              <a:rPr lang="en-US" altLang="en-US" sz="1200" b="0" smtClean="0">
                <a:solidFill>
                  <a:srgbClr val="002569"/>
                </a:solidFill>
                <a:latin typeface="Century Gothic" panose="020B0502020202020204" pitchFamily="34" charset="0"/>
              </a:rPr>
              <a:pPr algn="r" eaLnBrk="0" hangingPunct="0">
                <a:spcBef>
                  <a:spcPct val="50000"/>
                </a:spcBef>
                <a:buFontTx/>
                <a:buNone/>
              </a:pPr>
              <a:t>22</a:t>
            </a:fld>
            <a:r>
              <a:rPr lang="en-US" altLang="en-US" sz="1200" b="0" smtClean="0">
                <a:solidFill>
                  <a:srgbClr val="002569"/>
                </a:solidFill>
                <a:latin typeface="Century Gothic" panose="020B0502020202020204" pitchFamily="34" charset="0"/>
              </a:rPr>
              <a:t> / 21</a:t>
            </a:r>
          </a:p>
        </p:txBody>
      </p:sp>
      <p:sp>
        <p:nvSpPr>
          <p:cNvPr id="5125" name="AutoShape 57" descr="2Q=="/>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005FAA"/>
                </a:solidFill>
                <a:latin typeface="Arial Narrow" panose="020B060602020203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b="1">
                <a:solidFill>
                  <a:srgbClr val="005FAA"/>
                </a:solidFill>
                <a:latin typeface="Arial Narrow" panose="020B0606020202030204" pitchFamily="34" charset="0"/>
                <a:ea typeface="Arial" panose="020B0604020202020204" pitchFamily="34" charset="0"/>
                <a:cs typeface="Arial" panose="020B0604020202020204" pitchFamily="34" charset="0"/>
              </a:defRPr>
            </a:lvl2pPr>
            <a:lvl3pPr marL="1143000" indent="-228600">
              <a:spcBef>
                <a:spcPct val="20000"/>
              </a:spcBef>
              <a:buChar char="•"/>
              <a:defRPr sz="2000" b="1">
                <a:solidFill>
                  <a:srgbClr val="005FAA"/>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4pPr>
            <a:lvl5pPr marL="2057400" indent="-228600">
              <a:spcBef>
                <a:spcPct val="20000"/>
              </a:spcBef>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9pPr>
          </a:lstStyle>
          <a:p>
            <a:pPr defTabSz="914400">
              <a:spcBef>
                <a:spcPct val="0"/>
              </a:spcBef>
              <a:buFontTx/>
              <a:buNone/>
            </a:pPr>
            <a:endParaRPr lang="fr-FR" altLang="en-US" sz="1800" b="0" smtClean="0">
              <a:solidFill>
                <a:srgbClr val="000000"/>
              </a:solidFill>
              <a:latin typeface="Arial" panose="020B0604020202020204" pitchFamily="34" charset="0"/>
            </a:endParaRPr>
          </a:p>
        </p:txBody>
      </p:sp>
      <p:sp>
        <p:nvSpPr>
          <p:cNvPr id="5126" name="Rectangle 30"/>
          <p:cNvSpPr>
            <a:spLocks noChangeArrowheads="1"/>
          </p:cNvSpPr>
          <p:nvPr/>
        </p:nvSpPr>
        <p:spPr bwMode="auto">
          <a:xfrm>
            <a:off x="0" y="1890713"/>
            <a:ext cx="9144000" cy="4946650"/>
          </a:xfrm>
          <a:prstGeom prst="rect">
            <a:avLst/>
          </a:prstGeom>
          <a:solidFill>
            <a:schemeClr val="bg1"/>
          </a:solidFill>
          <a:ln w="38100">
            <a:solidFill>
              <a:srgbClr val="FFFFFF"/>
            </a:solidFill>
            <a:miter lim="800000"/>
            <a:headEnd/>
            <a:tailEnd/>
          </a:ln>
        </p:spPr>
        <p:txBody>
          <a:bodyPr wrap="none" anchor="ctr"/>
          <a:lstStyle>
            <a:lvl1pPr defTabSz="457200">
              <a:spcBef>
                <a:spcPct val="20000"/>
              </a:spcBef>
              <a:buChar char="•"/>
              <a:defRPr sz="2800" b="1">
                <a:solidFill>
                  <a:srgbClr val="005FAA"/>
                </a:solidFill>
                <a:latin typeface="Arial Narrow" panose="020B0606020202030204" pitchFamily="34" charset="0"/>
                <a:ea typeface="MS PGothic" panose="020B0600070205080204" pitchFamily="34" charset="-128"/>
                <a:cs typeface="Arial" panose="020B0604020202020204" pitchFamily="34" charset="0"/>
              </a:defRPr>
            </a:lvl1pPr>
            <a:lvl2pPr marL="742950" indent="-285750" defTabSz="457200">
              <a:spcBef>
                <a:spcPct val="20000"/>
              </a:spcBef>
              <a:buChar char="–"/>
              <a:defRPr sz="2400" b="1">
                <a:solidFill>
                  <a:srgbClr val="005FAA"/>
                </a:solidFill>
                <a:latin typeface="Arial Narrow" panose="020B0606020202030204" pitchFamily="34" charset="0"/>
                <a:ea typeface="Arial" panose="020B0604020202020204" pitchFamily="34" charset="0"/>
                <a:cs typeface="Arial" panose="020B0604020202020204" pitchFamily="34" charset="0"/>
              </a:defRPr>
            </a:lvl2pPr>
            <a:lvl3pPr marL="1143000" indent="-228600" defTabSz="457200">
              <a:spcBef>
                <a:spcPct val="20000"/>
              </a:spcBef>
              <a:buChar char="•"/>
              <a:defRPr sz="2000" b="1">
                <a:solidFill>
                  <a:srgbClr val="005FAA"/>
                </a:solidFill>
                <a:latin typeface="Arial Narrow" panose="020B0606020202030204" pitchFamily="34" charset="0"/>
                <a:ea typeface="Arial" panose="020B0604020202020204" pitchFamily="34" charset="0"/>
                <a:cs typeface="Arial" panose="020B0604020202020204" pitchFamily="34" charset="0"/>
              </a:defRPr>
            </a:lvl3pPr>
            <a:lvl4pPr marL="1600200" indent="-228600" defTabSz="457200">
              <a:spcBef>
                <a:spcPct val="20000"/>
              </a:spcBef>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4pPr>
            <a:lvl5pPr marL="2057400" indent="-228600" defTabSz="457200">
              <a:spcBef>
                <a:spcPct val="20000"/>
              </a:spcBef>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9pPr>
          </a:lstStyle>
          <a:p>
            <a:pPr>
              <a:spcBef>
                <a:spcPct val="0"/>
              </a:spcBef>
              <a:buFontTx/>
              <a:buNone/>
            </a:pPr>
            <a:endParaRPr lang="fr-FR" altLang="en-US" sz="1400" b="0" smtClean="0">
              <a:solidFill>
                <a:srgbClr val="FFFFFF"/>
              </a:solidFill>
              <a:latin typeface="Calibri" panose="020F0502020204030204" pitchFamily="34" charset="0"/>
            </a:endParaRPr>
          </a:p>
        </p:txBody>
      </p:sp>
      <p:pic>
        <p:nvPicPr>
          <p:cNvPr id="5127" name="Picture 4"/>
          <p:cNvPicPr>
            <a:picLocks noChangeAspect="1" noChangeArrowheads="1"/>
          </p:cNvPicPr>
          <p:nvPr/>
        </p:nvPicPr>
        <p:blipFill>
          <a:blip r:embed="rId2">
            <a:extLst>
              <a:ext uri="{28A0092B-C50C-407E-A947-70E740481C1C}">
                <a14:useLocalDpi xmlns:a14="http://schemas.microsoft.com/office/drawing/2010/main" val="0"/>
              </a:ext>
            </a:extLst>
          </a:blip>
          <a:srcRect t="-1697"/>
          <a:stretch>
            <a:fillRect/>
          </a:stretch>
        </p:blipFill>
        <p:spPr bwMode="auto">
          <a:xfrm>
            <a:off x="2847975" y="4738688"/>
            <a:ext cx="950913" cy="53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8" name="Picture 13" descr="sadc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3789363"/>
            <a:ext cx="679450" cy="657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9" name="Picture 16" descr="usaid_logo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492375"/>
            <a:ext cx="1341438"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0" name="Picture 20" descr="esa-logo400"/>
          <p:cNvPicPr>
            <a:picLocks noChangeAspect="1" noChangeArrowheads="1"/>
          </p:cNvPicPr>
          <p:nvPr/>
        </p:nvPicPr>
        <p:blipFill>
          <a:blip r:embed="rId5">
            <a:extLst>
              <a:ext uri="{28A0092B-C50C-407E-A947-70E740481C1C}">
                <a14:useLocalDpi xmlns:a14="http://schemas.microsoft.com/office/drawing/2010/main" val="0"/>
              </a:ext>
            </a:extLst>
          </a:blip>
          <a:srcRect t="20630" b="24356"/>
          <a:stretch>
            <a:fillRect/>
          </a:stretch>
        </p:blipFill>
        <p:spPr bwMode="auto">
          <a:xfrm>
            <a:off x="2771775" y="4149725"/>
            <a:ext cx="1228725" cy="536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1" name="Picture 6" descr="giews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5813" y="1984375"/>
            <a:ext cx="889000" cy="765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2" name="Picture 28" descr="cgiar%20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6063" y="4248150"/>
            <a:ext cx="684212"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3"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3573463"/>
            <a:ext cx="1033462"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4" name="Picture 34" descr="logo-conab.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1763" y="6203950"/>
            <a:ext cx="1179512" cy="569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5" name="Picture 35" descr="isro-logo.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32375" y="5181600"/>
            <a:ext cx="749300" cy="638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6" name="Picture 38" descr="logointa.jpg"/>
          <p:cNvPicPr>
            <a:picLocks noChangeAspect="1"/>
          </p:cNvPicPr>
          <p:nvPr/>
        </p:nvPicPr>
        <p:blipFill>
          <a:blip r:embed="rId11">
            <a:extLst>
              <a:ext uri="{28A0092B-C50C-407E-A947-70E740481C1C}">
                <a14:useLocalDpi xmlns:a14="http://schemas.microsoft.com/office/drawing/2010/main" val="0"/>
              </a:ext>
            </a:extLst>
          </a:blip>
          <a:srcRect l="24866" r="2487"/>
          <a:stretch>
            <a:fillRect/>
          </a:stretch>
        </p:blipFill>
        <p:spPr bwMode="auto">
          <a:xfrm>
            <a:off x="5940425" y="4365625"/>
            <a:ext cx="758825"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7" name="Picture 39" descr="cnsa_logo_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932363" y="4508500"/>
            <a:ext cx="790575" cy="582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8" name="Picture 40" descr="csa-logo.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31013" y="6096000"/>
            <a:ext cx="571500" cy="527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9" name="Picture 41" descr="logo_AgricultureAgriFoodCanada.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61925" y="2036763"/>
            <a:ext cx="1936750" cy="374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40"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30500" y="5229225"/>
            <a:ext cx="1128713" cy="612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41" name="Picture 98" descr="mars2009blu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19550" y="3014663"/>
            <a:ext cx="882650" cy="498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42" name="Picture 9" descr="http://ec.europa.eu/enterprise/newsroom/cf/_getimage.cfm?doc_id=618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11513" y="2111375"/>
            <a:ext cx="1104900" cy="350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43" name="Picture 5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17650" y="4687888"/>
            <a:ext cx="1057275" cy="593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44" name="Picture 24" descr="ARC logo COLOR for WOR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94513" y="5364163"/>
            <a:ext cx="919162" cy="55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45"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31088" y="2997200"/>
            <a:ext cx="765175" cy="612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46" name="Picture 65"/>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8531225" y="3151188"/>
            <a:ext cx="466725" cy="511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47" name="Picture 2" descr="https://encrypted-tbn1.google.com/images?q=tbn:ANd9GcRmZxGsov9t4TSeOMUXxAuA_3imJTpc-PTF-_AIYoduFsJJ_h4k"/>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08963" y="5913438"/>
            <a:ext cx="857250" cy="639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48" name="Picture 2"/>
          <p:cNvPicPr>
            <a:picLocks noChangeAspect="1" noChangeArrowheads="1"/>
          </p:cNvPicPr>
          <p:nvPr/>
        </p:nvPicPr>
        <p:blipFill>
          <a:blip r:embed="rId23">
            <a:extLst>
              <a:ext uri="{28A0092B-C50C-407E-A947-70E740481C1C}">
                <a14:useLocalDpi xmlns:a14="http://schemas.microsoft.com/office/drawing/2010/main" val="0"/>
              </a:ext>
            </a:extLst>
          </a:blip>
          <a:srcRect l="1205" t="17513" r="7782" b="15131"/>
          <a:stretch>
            <a:fillRect/>
          </a:stretch>
        </p:blipFill>
        <p:spPr bwMode="auto">
          <a:xfrm>
            <a:off x="2808288" y="5805488"/>
            <a:ext cx="12954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49" name="Picture 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8272463" y="1938338"/>
            <a:ext cx="760412" cy="1036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50" name="Picture 2" descr="CSIRO Logo">
            <a:hlinkClick r:id="rId25" tooltip="CSIRO Logo"/>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47913" y="1890713"/>
            <a:ext cx="661987" cy="79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51" name="图片 6"/>
          <p:cNvPicPr>
            <a:picLocks noChangeAspect="1"/>
          </p:cNvPicPr>
          <p:nvPr/>
        </p:nvPicPr>
        <p:blipFill>
          <a:blip r:embed="rId27">
            <a:extLst>
              <a:ext uri="{28A0092B-C50C-407E-A947-70E740481C1C}">
                <a14:useLocalDpi xmlns:a14="http://schemas.microsoft.com/office/drawing/2010/main" val="0"/>
              </a:ext>
            </a:extLst>
          </a:blip>
          <a:srcRect l="21297" t="12184" r="27522" b="41943"/>
          <a:stretch>
            <a:fillRect/>
          </a:stretch>
        </p:blipFill>
        <p:spPr bwMode="auto">
          <a:xfrm>
            <a:off x="5343525" y="2887663"/>
            <a:ext cx="692150" cy="688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52" name="Picture 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4019550" y="6308725"/>
            <a:ext cx="984250" cy="284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53"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63700" y="2636838"/>
            <a:ext cx="892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71"/>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908175" y="6189663"/>
            <a:ext cx="6254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2" descr="C:\Users\ireshef\Pictures\logo\umd.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99350" y="6029325"/>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7" descr="caas.jpe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643438" y="3644900"/>
            <a:ext cx="157956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Picture 2" descr="http://www.google.fr/url?source=imglanding&amp;ct=img&amp;q=https://www.ghrsst.org/files/imagelibrary/ceos.png&amp;sa=X&amp;ei=LmZ5UtHlK5OwqAHi34C4BA&amp;ved=0CAkQ8wc&amp;usg=AFQjCNFdShHUo4ZyltzLNV9Hs12sJLGr1w"/>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68288" y="5924550"/>
            <a:ext cx="120967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8" name="AutoShape 59"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005FAA"/>
                </a:solidFill>
                <a:latin typeface="Arial Narrow" panose="020B060602020203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b="1">
                <a:solidFill>
                  <a:srgbClr val="005FAA"/>
                </a:solidFill>
                <a:latin typeface="Arial Narrow" panose="020B0606020202030204" pitchFamily="34" charset="0"/>
                <a:ea typeface="Arial" panose="020B0604020202020204" pitchFamily="34" charset="0"/>
                <a:cs typeface="Arial" panose="020B0604020202020204" pitchFamily="34" charset="0"/>
              </a:defRPr>
            </a:lvl2pPr>
            <a:lvl3pPr marL="1143000" indent="-228600">
              <a:spcBef>
                <a:spcPct val="20000"/>
              </a:spcBef>
              <a:buChar char="•"/>
              <a:defRPr sz="2000" b="1">
                <a:solidFill>
                  <a:srgbClr val="005FAA"/>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4pPr>
            <a:lvl5pPr marL="2057400" indent="-228600">
              <a:spcBef>
                <a:spcPct val="20000"/>
              </a:spcBef>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b="1">
                <a:solidFill>
                  <a:srgbClr val="005FAA"/>
                </a:solidFill>
                <a:latin typeface="Arial Narrow" panose="020B0606020202030204" pitchFamily="34" charset="0"/>
                <a:ea typeface="Arial" panose="020B0604020202020204" pitchFamily="34" charset="0"/>
                <a:cs typeface="Arial" panose="020B0604020202020204" pitchFamily="34" charset="0"/>
              </a:defRPr>
            </a:lvl9pPr>
          </a:lstStyle>
          <a:p>
            <a:pPr defTabSz="914400">
              <a:spcBef>
                <a:spcPct val="0"/>
              </a:spcBef>
              <a:buFontTx/>
              <a:buNone/>
            </a:pPr>
            <a:endParaRPr lang="fr-FR" altLang="en-US" sz="1800" b="0" smtClean="0">
              <a:solidFill>
                <a:srgbClr val="000000"/>
              </a:solidFill>
              <a:latin typeface="Arial" panose="020B0604020202020204" pitchFamily="34" charset="0"/>
            </a:endParaRPr>
          </a:p>
        </p:txBody>
      </p:sp>
      <p:pic>
        <p:nvPicPr>
          <p:cNvPr id="5159" name="Picture 61" descr="ANd9GcTuaFrmUJcTvue5DuMWVfNIXxHU76PV7PA56rmpNjopJoIwDrQLlA"/>
          <p:cNvPicPr>
            <a:picLocks noChangeAspect="1" noChangeArrowheads="1"/>
          </p:cNvPicPr>
          <p:nvPr/>
        </p:nvPicPr>
        <p:blipFill>
          <a:blip r:embed="rId34">
            <a:extLst>
              <a:ext uri="{28A0092B-C50C-407E-A947-70E740481C1C}">
                <a14:useLocalDpi xmlns:a14="http://schemas.microsoft.com/office/drawing/2010/main" val="0"/>
              </a:ext>
            </a:extLst>
          </a:blip>
          <a:srcRect l="9677" r="8298"/>
          <a:stretch>
            <a:fillRect/>
          </a:stretch>
        </p:blipFill>
        <p:spPr bwMode="auto">
          <a:xfrm>
            <a:off x="5127625" y="5876925"/>
            <a:ext cx="6127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0" name="Picture 60" descr="SERVI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172450" y="5229225"/>
            <a:ext cx="79216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Image 59" descr="UCL_Logo.jp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1574800" y="3556000"/>
            <a:ext cx="8636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2" name="Picture 6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227763" y="3500438"/>
            <a:ext cx="12795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3" name="Image 63" descr="ASEAN.jpg"/>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3860800" y="5116513"/>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4" name="Image 64" descr="SIAP.jpg"/>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5795963" y="5516563"/>
            <a:ext cx="86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5" name="Image 65" descr="VITO_2.jpg"/>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250825" y="2997200"/>
            <a:ext cx="10890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6" name="Image 66" descr="SIGMA_FP7.jpg"/>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23850" y="3357563"/>
            <a:ext cx="9493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7" name="Picture 5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940425" y="4941888"/>
            <a:ext cx="6826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8" name="Image 68" descr="FAO.png"/>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6300788" y="2060575"/>
            <a:ext cx="647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9" name="Image 69" descr="USDA.jpg"/>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2700338" y="3573463"/>
            <a:ext cx="6937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0" name="Image 70" descr="RCMRD_logo.jpg"/>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6923088" y="4333875"/>
            <a:ext cx="63023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71" name="Groupe 72"/>
          <p:cNvGrpSpPr>
            <a:grpSpLocks noChangeAspect="1"/>
          </p:cNvGrpSpPr>
          <p:nvPr/>
        </p:nvGrpSpPr>
        <p:grpSpPr bwMode="auto">
          <a:xfrm>
            <a:off x="1417638" y="5364163"/>
            <a:ext cx="1257300" cy="428625"/>
            <a:chOff x="3890420" y="3200400"/>
            <a:chExt cx="1352533" cy="460639"/>
          </a:xfrm>
        </p:grpSpPr>
        <p:pic>
          <p:nvPicPr>
            <p:cNvPr id="5184" name="Image 73" descr="Ukrainian_HydroMet.jpg"/>
            <p:cNvPicPr>
              <a:picLocks noChangeAspect="1"/>
            </p:cNvPicPr>
            <p:nvPr/>
          </p:nvPicPr>
          <p:blipFill>
            <a:blip r:embed="rId46">
              <a:extLst>
                <a:ext uri="{28A0092B-C50C-407E-A947-70E740481C1C}">
                  <a14:useLocalDpi xmlns:a14="http://schemas.microsoft.com/office/drawing/2010/main" val="0"/>
                </a:ext>
              </a:extLst>
            </a:blip>
            <a:srcRect l="4846" r="4846"/>
            <a:stretch>
              <a:fillRect/>
            </a:stretch>
          </p:blipFill>
          <p:spPr bwMode="auto">
            <a:xfrm>
              <a:off x="3901047" y="3200400"/>
              <a:ext cx="13419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5" name="Picture 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890420" y="3212983"/>
              <a:ext cx="288036" cy="44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72" name="Image 75" descr="GEOnetcast.png"/>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4716463" y="4076700"/>
            <a:ext cx="1333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3" name="Image 77" descr="European_Commission.png"/>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4403725" y="2060575"/>
            <a:ext cx="8366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4" name="Image 78" descr="SANSA.jpg"/>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6300788" y="3068638"/>
            <a:ext cx="9969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5" name="Image 79" descr="FEWSNET.jpg"/>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1403350" y="2997200"/>
            <a:ext cx="11890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6" name="Picture 4" descr="DAFF_ABARES_Stacked-01.png"/>
          <p:cNvPicPr>
            <a:picLocks noChangeAspect="1"/>
          </p:cNvPicPr>
          <p:nvPr/>
        </p:nvPicPr>
        <p:blipFill>
          <a:blip r:embed="rId52">
            <a:extLst>
              <a:ext uri="{28A0092B-C50C-407E-A947-70E740481C1C}">
                <a14:useLocalDpi xmlns:a14="http://schemas.microsoft.com/office/drawing/2010/main" val="0"/>
              </a:ext>
            </a:extLst>
          </a:blip>
          <a:srcRect l="5849" t="4596" r="3899" b="4596"/>
          <a:stretch>
            <a:fillRect/>
          </a:stretch>
        </p:blipFill>
        <p:spPr bwMode="auto">
          <a:xfrm>
            <a:off x="2700338" y="2625725"/>
            <a:ext cx="102076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7" name="Image 81" descr="IFPRI.jpg"/>
          <p:cNvPicPr>
            <a:picLocks noChangeAspect="1"/>
          </p:cNvPicPr>
          <p:nvPr/>
        </p:nvPicPr>
        <p:blipFill>
          <a:blip r:embed="rId53">
            <a:extLst>
              <a:ext uri="{28A0092B-C50C-407E-A947-70E740481C1C}">
                <a14:useLocalDpi xmlns:a14="http://schemas.microsoft.com/office/drawing/2010/main" val="0"/>
              </a:ext>
            </a:extLst>
          </a:blip>
          <a:srcRect/>
          <a:stretch>
            <a:fillRect/>
          </a:stretch>
        </p:blipFill>
        <p:spPr bwMode="auto">
          <a:xfrm>
            <a:off x="8466138" y="3971925"/>
            <a:ext cx="569912"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8" name="Image 82" descr="CIMMYT.jpg"/>
          <p:cNvPicPr>
            <a:picLocks noChangeAspect="1"/>
          </p:cNvPicPr>
          <p:nvPr/>
        </p:nvPicPr>
        <p:blipFill>
          <a:blip r:embed="rId54">
            <a:extLst>
              <a:ext uri="{28A0092B-C50C-407E-A947-70E740481C1C}">
                <a14:useLocalDpi xmlns:a14="http://schemas.microsoft.com/office/drawing/2010/main" val="0"/>
              </a:ext>
            </a:extLst>
          </a:blip>
          <a:srcRect/>
          <a:stretch>
            <a:fillRect/>
          </a:stretch>
        </p:blipFill>
        <p:spPr bwMode="auto">
          <a:xfrm>
            <a:off x="7602538" y="4581525"/>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9" name="Picture 1"/>
          <p:cNvPicPr>
            <a:picLocks noChangeAspect="1"/>
          </p:cNvPicPr>
          <p:nvPr/>
        </p:nvPicPr>
        <p:blipFill>
          <a:blip r:embed="rId55">
            <a:extLst>
              <a:ext uri="{28A0092B-C50C-407E-A947-70E740481C1C}">
                <a14:useLocalDpi xmlns:a14="http://schemas.microsoft.com/office/drawing/2010/main" val="0"/>
              </a:ext>
            </a:extLst>
          </a:blip>
          <a:srcRect/>
          <a:stretch>
            <a:fillRect/>
          </a:stretch>
        </p:blipFill>
        <p:spPr bwMode="auto">
          <a:xfrm>
            <a:off x="5776913" y="6203950"/>
            <a:ext cx="8270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0" name="Picture 1"/>
          <p:cNvPicPr>
            <a:picLocks noChangeAspect="1"/>
          </p:cNvPicPr>
          <p:nvPr/>
        </p:nvPicPr>
        <p:blipFill>
          <a:blip r:embed="rId56">
            <a:extLst>
              <a:ext uri="{28A0092B-C50C-407E-A947-70E740481C1C}">
                <a14:useLocalDpi xmlns:a14="http://schemas.microsoft.com/office/drawing/2010/main" val="0"/>
              </a:ext>
            </a:extLst>
          </a:blip>
          <a:srcRect/>
          <a:stretch>
            <a:fillRect/>
          </a:stretch>
        </p:blipFill>
        <p:spPr bwMode="auto">
          <a:xfrm>
            <a:off x="4419600" y="5564188"/>
            <a:ext cx="6889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1" name="Picture 2"/>
          <p:cNvPicPr>
            <a:picLocks noChangeAspect="1"/>
          </p:cNvPicPr>
          <p:nvPr/>
        </p:nvPicPr>
        <p:blipFill>
          <a:blip r:embed="rId57">
            <a:extLst>
              <a:ext uri="{28A0092B-C50C-407E-A947-70E740481C1C}">
                <a14:useLocalDpi xmlns:a14="http://schemas.microsoft.com/office/drawing/2010/main" val="0"/>
              </a:ext>
            </a:extLst>
          </a:blip>
          <a:srcRect l="6863" t="15955" r="2950" b="13934"/>
          <a:stretch>
            <a:fillRect/>
          </a:stretch>
        </p:blipFill>
        <p:spPr bwMode="auto">
          <a:xfrm>
            <a:off x="185738" y="3933825"/>
            <a:ext cx="1263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2" name="Picture 1"/>
          <p:cNvPicPr>
            <a:picLocks noChangeAspect="1"/>
          </p:cNvPicPr>
          <p:nvPr/>
        </p:nvPicPr>
        <p:blipFill>
          <a:blip r:embed="rId58">
            <a:extLst>
              <a:ext uri="{28A0092B-C50C-407E-A947-70E740481C1C}">
                <a14:useLocalDpi xmlns:a14="http://schemas.microsoft.com/office/drawing/2010/main" val="0"/>
              </a:ext>
            </a:extLst>
          </a:blip>
          <a:srcRect l="15697" r="19212"/>
          <a:stretch>
            <a:fillRect/>
          </a:stretch>
        </p:blipFill>
        <p:spPr bwMode="auto">
          <a:xfrm>
            <a:off x="5383213" y="2036763"/>
            <a:ext cx="7477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3" name="Image 65" descr="CNR-IREA.jpg"/>
          <p:cNvPicPr>
            <a:picLocks noChangeAspect="1"/>
          </p:cNvPicPr>
          <p:nvPr/>
        </p:nvPicPr>
        <p:blipFill>
          <a:blip r:embed="rId59">
            <a:extLst>
              <a:ext uri="{28A0092B-C50C-407E-A947-70E740481C1C}">
                <a14:useLocalDpi xmlns:a14="http://schemas.microsoft.com/office/drawing/2010/main" val="0"/>
              </a:ext>
            </a:extLst>
          </a:blip>
          <a:srcRect/>
          <a:stretch>
            <a:fillRect/>
          </a:stretch>
        </p:blipFill>
        <p:spPr bwMode="auto">
          <a:xfrm>
            <a:off x="323850" y="4797425"/>
            <a:ext cx="8493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6849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dirty="0" smtClean="0"/>
          </a:p>
        </p:txBody>
      </p:sp>
      <p:sp>
        <p:nvSpPr>
          <p:cNvPr id="7" name="TextBox 6"/>
          <p:cNvSpPr txBox="1"/>
          <p:nvPr/>
        </p:nvSpPr>
        <p:spPr>
          <a:xfrm>
            <a:off x="208167" y="1354870"/>
            <a:ext cx="8710648" cy="2708434"/>
          </a:xfrm>
          <a:prstGeom prst="rect">
            <a:avLst/>
          </a:prstGeom>
          <a:noFill/>
        </p:spPr>
        <p:txBody>
          <a:bodyPr wrap="square" rtlCol="0">
            <a:spAutoFit/>
          </a:bodyPr>
          <a:lstStyle/>
          <a:p>
            <a:pPr lvl="0"/>
            <a:r>
              <a:rPr lang="en-US" sz="2000" b="1" dirty="0" smtClean="0"/>
              <a:t>Activities Since March 2015</a:t>
            </a:r>
          </a:p>
          <a:p>
            <a:pPr lvl="0"/>
            <a:endParaRPr lang="en-US" sz="2000" b="1" dirty="0"/>
          </a:p>
          <a:p>
            <a:pPr marL="342900" lvl="0" indent="-342900">
              <a:buFont typeface="Arial" panose="020B0604020202020204" pitchFamily="34" charset="0"/>
              <a:buChar char="•"/>
            </a:pPr>
            <a:r>
              <a:rPr lang="en-US" sz="2000" b="1" dirty="0" smtClean="0"/>
              <a:t>Preparations for Advisory Committee Meeting, 9 November 2015</a:t>
            </a:r>
          </a:p>
          <a:p>
            <a:pPr marL="800100" lvl="1" indent="-342900">
              <a:buFont typeface="Arial" panose="020B0604020202020204" pitchFamily="34" charset="0"/>
              <a:buChar char="•"/>
            </a:pPr>
            <a:r>
              <a:rPr lang="en-US" dirty="0" smtClean="0"/>
              <a:t>Membership from USA*, Canada, China, Japan, </a:t>
            </a:r>
            <a:r>
              <a:rPr lang="en-US" dirty="0"/>
              <a:t>European Commission</a:t>
            </a:r>
            <a:r>
              <a:rPr lang="en-US" baseline="30000" dirty="0" smtClean="0"/>
              <a:t>++, </a:t>
            </a:r>
            <a:r>
              <a:rPr lang="en-US" dirty="0"/>
              <a:t>South Africa; </a:t>
            </a:r>
            <a:r>
              <a:rPr lang="en-US" dirty="0" smtClean="0"/>
              <a:t>AMIS, CEOS, WMO, WFP, GEO, FAO, African Union</a:t>
            </a:r>
            <a:r>
              <a:rPr lang="en-US" baseline="30000" dirty="0" smtClean="0"/>
              <a:t>++</a:t>
            </a:r>
            <a:r>
              <a:rPr lang="en-US" dirty="0" smtClean="0"/>
              <a:t>; BMGF</a:t>
            </a:r>
          </a:p>
          <a:p>
            <a:pPr marL="800100" lvl="1" indent="-342900">
              <a:buFont typeface="Arial" panose="020B0604020202020204" pitchFamily="34" charset="0"/>
              <a:buChar char="•"/>
            </a:pPr>
            <a:r>
              <a:rPr lang="en-US" dirty="0" smtClean="0"/>
              <a:t>Formulation of a GEOGLAM Package</a:t>
            </a:r>
          </a:p>
          <a:p>
            <a:pPr marL="800100" lvl="1" indent="-342900">
              <a:buFont typeface="Arial" panose="020B0604020202020204" pitchFamily="34" charset="0"/>
              <a:buChar char="•"/>
            </a:pPr>
            <a:r>
              <a:rPr lang="en-US" dirty="0" smtClean="0"/>
              <a:t>Growth of GEOGLAM Community of Practice </a:t>
            </a:r>
          </a:p>
          <a:p>
            <a:pPr marL="800100" lvl="1"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sz="2000" b="1" dirty="0" smtClean="0"/>
              <a:t>Revision of GEOGLAM Component Structure: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666" t="26000" r="13833" b="28074"/>
          <a:stretch/>
        </p:blipFill>
        <p:spPr>
          <a:xfrm>
            <a:off x="1203071" y="3989783"/>
            <a:ext cx="6720840" cy="2362200"/>
          </a:xfrm>
          <a:prstGeom prst="rect">
            <a:avLst/>
          </a:prstGeom>
        </p:spPr>
      </p:pic>
      <p:sp>
        <p:nvSpPr>
          <p:cNvPr id="8"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chemeClr val="bg1"/>
                </a:solidFill>
                <a:latin typeface="Tahoma" pitchFamily="-106" charset="0"/>
                <a:cs typeface="Tahoma" pitchFamily="-106" charset="0"/>
              </a:rPr>
              <a:t>GEOGLAM: </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2800" kern="0" noProof="0" dirty="0" smtClean="0">
                <a:solidFill>
                  <a:schemeClr val="bg1"/>
                </a:solidFill>
                <a:latin typeface="Tahoma" pitchFamily="-106" charset="0"/>
                <a:cs typeface="Tahoma" pitchFamily="-106" charset="0"/>
              </a:rPr>
              <a:t>Programmatic Updates</a:t>
            </a:r>
            <a:endParaRPr kumimoji="0" lang="en-US" sz="2800"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Tree>
    <p:extLst>
      <p:ext uri="{BB962C8B-B14F-4D97-AF65-F5344CB8AC3E}">
        <p14:creationId xmlns:p14="http://schemas.microsoft.com/office/powerpoint/2010/main" val="287702493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500"/>
                                        <p:tgtEl>
                                          <p:spTgt spid="7">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chemeClr val="bg1"/>
                </a:solidFill>
                <a:latin typeface="Tahoma" pitchFamily="-106" charset="0"/>
                <a:cs typeface="Tahoma" pitchFamily="-106" charset="0"/>
              </a:rPr>
              <a:t>Ad Hoc WG Updates Since SIT-30</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7" name="TextBox 6"/>
          <p:cNvSpPr txBox="1"/>
          <p:nvPr/>
        </p:nvSpPr>
        <p:spPr>
          <a:xfrm>
            <a:off x="129776" y="1433270"/>
            <a:ext cx="8935833" cy="4770537"/>
          </a:xfrm>
          <a:prstGeom prst="rect">
            <a:avLst/>
          </a:prstGeom>
          <a:noFill/>
        </p:spPr>
        <p:txBody>
          <a:bodyPr wrap="square" rtlCol="0">
            <a:spAutoFit/>
          </a:bodyPr>
          <a:lstStyle/>
          <a:p>
            <a:pPr marL="342900" indent="-342900">
              <a:buFont typeface="Arial"/>
              <a:buChar char="•"/>
            </a:pPr>
            <a:r>
              <a:rPr lang="en-US" dirty="0" smtClean="0"/>
              <a:t>CEOS representative to the GEOGLAM Advisory Committee confirmed as incoming CEOS Chair Alex Held (CSIRO)</a:t>
            </a:r>
          </a:p>
          <a:p>
            <a:pPr marL="800100" lvl="1" indent="-342900">
              <a:buFont typeface="Arial"/>
              <a:buChar char="•"/>
            </a:pPr>
            <a:r>
              <a:rPr lang="en-US" altLang="en-US" sz="1400" dirty="0" smtClean="0"/>
              <a:t>First meeting to be convened at GEO Plenary XII, Mexico City, 9 November 2015</a:t>
            </a:r>
          </a:p>
          <a:p>
            <a:pPr marL="800100" lvl="1" indent="-342900">
              <a:buFont typeface="Arial"/>
              <a:buChar char="•"/>
            </a:pPr>
            <a:r>
              <a:rPr lang="en-US" altLang="en-US" sz="1400" dirty="0" smtClean="0"/>
              <a:t>GEOGLAM Side Event at GEO Plenary XII on 10 November 2015 </a:t>
            </a:r>
          </a:p>
          <a:p>
            <a:pPr marL="800100" lvl="1" indent="-342900">
              <a:buFont typeface="Arial"/>
              <a:buChar char="•"/>
            </a:pPr>
            <a:endParaRPr lang="en-US" altLang="en-US" i="1" dirty="0" smtClean="0"/>
          </a:p>
          <a:p>
            <a:pPr marL="342900" indent="-342900">
              <a:buFont typeface="Arial"/>
              <a:buChar char="•"/>
            </a:pPr>
            <a:r>
              <a:rPr lang="en-US" altLang="en-US" dirty="0" smtClean="0"/>
              <a:t>AGRI-4: Revision of the “CEOS Strategic Response to GEOGLAM Requirements” </a:t>
            </a:r>
          </a:p>
          <a:p>
            <a:pPr marL="800100" lvl="1" indent="-342900">
              <a:buFont typeface="Arial"/>
              <a:buChar char="•"/>
            </a:pPr>
            <a:r>
              <a:rPr lang="en-US" altLang="en-US" sz="1400" dirty="0" smtClean="0"/>
              <a:t>Called “The Strategy” herein.  </a:t>
            </a:r>
            <a:r>
              <a:rPr lang="en-US" altLang="en-US" sz="1400" dirty="0"/>
              <a:t>Summary to follow</a:t>
            </a:r>
            <a:endParaRPr lang="en-US" altLang="en-US" sz="1400" dirty="0" smtClean="0"/>
          </a:p>
          <a:p>
            <a:pPr marL="342900" indent="-342900">
              <a:buFont typeface="Arial"/>
              <a:buChar char="•"/>
            </a:pPr>
            <a:endParaRPr lang="en-US" altLang="en-US" dirty="0"/>
          </a:p>
          <a:p>
            <a:pPr marL="342900" indent="-342900">
              <a:buFont typeface="Arial"/>
              <a:buChar char="•"/>
            </a:pPr>
            <a:r>
              <a:rPr lang="en-US" altLang="en-US" dirty="0" smtClean="0"/>
              <a:t>Development of a new “Scope of Work” document</a:t>
            </a:r>
            <a:r>
              <a:rPr lang="en-US" altLang="en-US" i="1" dirty="0" smtClean="0"/>
              <a:t> </a:t>
            </a:r>
            <a:r>
              <a:rPr lang="en-US" altLang="en-US" dirty="0" smtClean="0"/>
              <a:t>for the Ad Hoc WG</a:t>
            </a:r>
          </a:p>
          <a:p>
            <a:pPr marL="800100" lvl="1" indent="-342900">
              <a:buFont typeface="Arial"/>
              <a:buChar char="•"/>
            </a:pPr>
            <a:r>
              <a:rPr lang="en-US" altLang="en-US" sz="1400" dirty="0" smtClean="0"/>
              <a:t>Summary to follow</a:t>
            </a:r>
          </a:p>
          <a:p>
            <a:pPr marL="800100" lvl="1" indent="-342900">
              <a:buFont typeface="Arial"/>
              <a:buChar char="•"/>
            </a:pPr>
            <a:endParaRPr lang="en-US" altLang="en-US" sz="1400" dirty="0"/>
          </a:p>
          <a:p>
            <a:pPr marL="342900" indent="-342900">
              <a:buFont typeface="Arial"/>
              <a:buChar char="•"/>
            </a:pPr>
            <a:r>
              <a:rPr lang="en-US" altLang="en-US" dirty="0" smtClean="0"/>
              <a:t>AGRI-2: JECAM Annual Report.  CLOSED. Report posted at JECAM website</a:t>
            </a:r>
          </a:p>
          <a:p>
            <a:pPr marL="342900" indent="-342900">
              <a:buFont typeface="Arial"/>
              <a:buChar char="•"/>
            </a:pPr>
            <a:endParaRPr lang="en-US" altLang="en-US" dirty="0" smtClean="0"/>
          </a:p>
          <a:p>
            <a:pPr marL="342900" indent="-342900">
              <a:buFont typeface="Arial"/>
              <a:buChar char="•"/>
            </a:pPr>
            <a:r>
              <a:rPr lang="en-US" altLang="en-US" dirty="0" smtClean="0"/>
              <a:t>AGRI-5: Data Services Prototypes and Lessons Learned Report. OPEN. To be completed by the SEO for the CEOS Plenary.  Focused on Asia-Rice and JECAM.</a:t>
            </a:r>
          </a:p>
          <a:p>
            <a:pPr marL="342900" indent="-342900">
              <a:buFont typeface="Arial"/>
              <a:buChar char="•"/>
            </a:pPr>
            <a:endParaRPr lang="en-US" altLang="en-US" dirty="0" smtClean="0"/>
          </a:p>
          <a:p>
            <a:pPr marL="342900" indent="-342900">
              <a:buFont typeface="Arial"/>
              <a:buChar char="•"/>
            </a:pPr>
            <a:r>
              <a:rPr lang="en-US" altLang="en-US" dirty="0" smtClean="0"/>
              <a:t>AGRI-6: Common Data Sharing Strategy for JECAM. CLOSED.  NASA and CSA completed a common data sharing agreement for Radarsat-2 (called a MURF).</a:t>
            </a:r>
          </a:p>
        </p:txBody>
      </p:sp>
    </p:spTree>
    <p:extLst>
      <p:ext uri="{BB962C8B-B14F-4D97-AF65-F5344CB8AC3E}">
        <p14:creationId xmlns:p14="http://schemas.microsoft.com/office/powerpoint/2010/main" val="28664803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800" b="1" kern="0" noProof="0" dirty="0" smtClean="0">
                <a:solidFill>
                  <a:schemeClr val="bg1"/>
                </a:solidFill>
                <a:latin typeface="Tahoma" pitchFamily="-106" charset="0"/>
                <a:cs typeface="Tahoma" pitchFamily="-106" charset="0"/>
              </a:rPr>
              <a:t>CEOS Strategic Response (AGRI-4)</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7" name="TextBox 6"/>
          <p:cNvSpPr txBox="1"/>
          <p:nvPr/>
        </p:nvSpPr>
        <p:spPr>
          <a:xfrm>
            <a:off x="208167" y="1354870"/>
            <a:ext cx="8710648" cy="5139869"/>
          </a:xfrm>
          <a:prstGeom prst="rect">
            <a:avLst/>
          </a:prstGeom>
          <a:noFill/>
        </p:spPr>
        <p:txBody>
          <a:bodyPr wrap="square" rtlCol="0">
            <a:spAutoFit/>
          </a:bodyPr>
          <a:lstStyle/>
          <a:p>
            <a:pPr lvl="0"/>
            <a:r>
              <a:rPr lang="en-US" sz="2000" b="1" dirty="0" smtClean="0"/>
              <a:t>Summary of Main Changes to the Strategy Being Proposed</a:t>
            </a:r>
          </a:p>
          <a:p>
            <a:pPr marL="342900" lvl="0" indent="-342900">
              <a:buFont typeface="Arial"/>
              <a:buChar char="•"/>
            </a:pPr>
            <a:endParaRPr lang="en-US" sz="2000" dirty="0" smtClean="0"/>
          </a:p>
          <a:p>
            <a:pPr marL="342900" lvl="0" indent="-342900">
              <a:buFont typeface="Arial"/>
              <a:buChar char="•"/>
            </a:pPr>
            <a:r>
              <a:rPr lang="en-US" sz="2000" b="1" dirty="0" smtClean="0"/>
              <a:t>Updated from a full-length requirements document</a:t>
            </a:r>
            <a:r>
              <a:rPr lang="en-US" sz="2000" b="1" dirty="0"/>
              <a:t> </a:t>
            </a:r>
            <a:r>
              <a:rPr lang="en-US" sz="2000" b="1" dirty="0" smtClean="0"/>
              <a:t>to one emphasizing CEOS response to the GEOGLAM requirements </a:t>
            </a:r>
          </a:p>
          <a:p>
            <a:pPr marL="800100" lvl="1" indent="-342900">
              <a:buFont typeface="Arial"/>
              <a:buChar char="•"/>
            </a:pPr>
            <a:r>
              <a:rPr lang="en-US" dirty="0" smtClean="0"/>
              <a:t>2013-14: </a:t>
            </a:r>
            <a:r>
              <a:rPr lang="en-AU" i="1" dirty="0" smtClean="0"/>
              <a:t>CEOS Acquisition Strategy for GEOGLAM</a:t>
            </a:r>
            <a:r>
              <a:rPr lang="en-US" i="1" dirty="0" smtClean="0"/>
              <a:t> </a:t>
            </a:r>
            <a:endParaRPr lang="en-US" dirty="0" smtClean="0"/>
          </a:p>
          <a:p>
            <a:pPr marL="800100" lvl="1" indent="-342900">
              <a:buFont typeface="Arial"/>
              <a:buChar char="•"/>
            </a:pPr>
            <a:r>
              <a:rPr lang="en-US" dirty="0" smtClean="0"/>
              <a:t>2015: </a:t>
            </a:r>
            <a:r>
              <a:rPr lang="en-AU" i="1" dirty="0"/>
              <a:t>CEOS </a:t>
            </a:r>
            <a:r>
              <a:rPr lang="en-US" i="1" dirty="0" smtClean="0"/>
              <a:t>Strategic Response to GEOGLAM Requirements </a:t>
            </a:r>
          </a:p>
          <a:p>
            <a:pPr marL="342900" lvl="0" indent="-342900">
              <a:buFont typeface="Arial"/>
              <a:buChar char="•"/>
            </a:pPr>
            <a:endParaRPr lang="en-US" sz="2000" dirty="0" smtClean="0"/>
          </a:p>
          <a:p>
            <a:pPr marL="342900" indent="-342900">
              <a:buFont typeface="Arial"/>
              <a:buChar char="•"/>
            </a:pPr>
            <a:r>
              <a:rPr lang="en-US" sz="2000" b="1" dirty="0"/>
              <a:t>New accompanying document: “Scope of Work” of the Ad Hoc WG: </a:t>
            </a:r>
          </a:p>
          <a:p>
            <a:pPr marL="800100" lvl="1" indent="-342900">
              <a:buFont typeface="Arial"/>
              <a:buChar char="•"/>
            </a:pPr>
            <a:r>
              <a:rPr lang="en-US" dirty="0"/>
              <a:t>Emphasizes that activities go beyond acquisition coordination </a:t>
            </a:r>
          </a:p>
          <a:p>
            <a:pPr marL="800100" lvl="1" indent="-342900">
              <a:buFont typeface="Arial"/>
              <a:buChar char="•"/>
            </a:pPr>
            <a:r>
              <a:rPr lang="en-US" dirty="0"/>
              <a:t>Also encompass </a:t>
            </a:r>
            <a:r>
              <a:rPr lang="en-US" altLang="en-US" i="1" dirty="0"/>
              <a:t>strategic relationships, data access, availability, dissemination, and usability</a:t>
            </a:r>
            <a:r>
              <a:rPr lang="en-US" altLang="en-US" dirty="0"/>
              <a:t>.</a:t>
            </a:r>
            <a:br>
              <a:rPr lang="en-US" altLang="en-US" dirty="0"/>
            </a:br>
            <a:endParaRPr lang="en-US" altLang="en-US" i="1" dirty="0"/>
          </a:p>
          <a:p>
            <a:pPr marL="342900" indent="-342900">
              <a:buFont typeface="Arial"/>
              <a:buChar char="•"/>
            </a:pPr>
            <a:r>
              <a:rPr lang="en-US" sz="2000" dirty="0"/>
              <a:t>Discussion of Ad Hoc WG’s </a:t>
            </a:r>
            <a:r>
              <a:rPr lang="en-US" sz="2000" dirty="0" smtClean="0"/>
              <a:t>“sunset</a:t>
            </a:r>
            <a:r>
              <a:rPr lang="en-US" sz="2000" dirty="0"/>
              <a:t>” goals </a:t>
            </a:r>
            <a:r>
              <a:rPr lang="en-US" sz="2000" dirty="0" smtClean="0"/>
              <a:t>&amp; post-sunset CEOS support to GEOGLAM via existing CEOS </a:t>
            </a:r>
            <a:r>
              <a:rPr lang="en-US" sz="2000" dirty="0"/>
              <a:t>entities (e.g. LSI-VC, CEOS SEO, CEOS Working Groups, etc.)</a:t>
            </a:r>
          </a:p>
          <a:p>
            <a:pPr marL="342900" lvl="0" indent="-342900">
              <a:buFont typeface="Arial"/>
              <a:buChar char="•"/>
            </a:pPr>
            <a:endParaRPr lang="en-US" sz="2000" dirty="0"/>
          </a:p>
          <a:p>
            <a:pPr lvl="0"/>
            <a:endParaRPr lang="en-US" sz="2000" dirty="0"/>
          </a:p>
        </p:txBody>
      </p:sp>
    </p:spTree>
    <p:extLst>
      <p:ext uri="{BB962C8B-B14F-4D97-AF65-F5344CB8AC3E}">
        <p14:creationId xmlns:p14="http://schemas.microsoft.com/office/powerpoint/2010/main" val="10100608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Scope of Work Document</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198120" y="1354870"/>
            <a:ext cx="8717279" cy="5262979"/>
          </a:xfrm>
          <a:prstGeom prst="rect">
            <a:avLst/>
          </a:prstGeom>
          <a:noFill/>
        </p:spPr>
        <p:txBody>
          <a:bodyPr wrap="square" rtlCol="0">
            <a:spAutoFit/>
          </a:bodyPr>
          <a:lstStyle/>
          <a:p>
            <a:pPr lvl="0"/>
            <a:r>
              <a:rPr lang="en-US" sz="2400" b="1" dirty="0" smtClean="0"/>
              <a:t>Scope of Work is a brief 2-page document which outlines the full current and proposed breadth of the Ad Hoc WG.</a:t>
            </a:r>
          </a:p>
          <a:p>
            <a:pPr lvl="0"/>
            <a:endParaRPr lang="en-US" sz="2400" b="1" dirty="0"/>
          </a:p>
          <a:p>
            <a:pPr lvl="0"/>
            <a:r>
              <a:rPr lang="en-US" sz="2400" b="1" dirty="0" smtClean="0"/>
              <a:t>It Addresses These Questions</a:t>
            </a:r>
          </a:p>
          <a:p>
            <a:pPr marL="342900" lvl="0" indent="-342900">
              <a:buFont typeface="Arial"/>
              <a:buChar char="•"/>
            </a:pPr>
            <a:endParaRPr lang="en-US" sz="2400" dirty="0" smtClean="0"/>
          </a:p>
          <a:p>
            <a:pPr marL="342900" lvl="0" indent="-342900">
              <a:buFont typeface="Arial"/>
              <a:buChar char="•"/>
            </a:pPr>
            <a:r>
              <a:rPr lang="en-US" sz="2400" dirty="0" smtClean="0"/>
              <a:t>What is GEOGLAM and with whom are its key relationships?</a:t>
            </a:r>
          </a:p>
          <a:p>
            <a:pPr marL="342900" lvl="0" indent="-342900">
              <a:buFont typeface="Arial"/>
              <a:buChar char="•"/>
            </a:pPr>
            <a:r>
              <a:rPr lang="en-US" sz="2400" dirty="0"/>
              <a:t>What are </a:t>
            </a:r>
            <a:r>
              <a:rPr lang="en-US" sz="2400" dirty="0" smtClean="0"/>
              <a:t>the goals and activities of the Ad Hoc WG?</a:t>
            </a:r>
          </a:p>
          <a:p>
            <a:pPr marL="342900" lvl="0" indent="-342900">
              <a:buFont typeface="Arial"/>
              <a:buChar char="•"/>
            </a:pPr>
            <a:r>
              <a:rPr lang="en-US" sz="2400" dirty="0" smtClean="0"/>
              <a:t>What has CEOS done for GEOGLAM in the past?</a:t>
            </a:r>
            <a:endParaRPr lang="en-US" sz="2400" dirty="0"/>
          </a:p>
          <a:p>
            <a:pPr marL="342900" indent="-342900">
              <a:buFont typeface="Arial"/>
              <a:buChar char="•"/>
            </a:pPr>
            <a:r>
              <a:rPr lang="en-US" sz="2400" dirty="0" smtClean="0"/>
              <a:t>What can CEOS continue to do for GEOGLAM in the future? (ONGOING)</a:t>
            </a:r>
          </a:p>
          <a:p>
            <a:pPr marL="342900" indent="-342900">
              <a:buFont typeface="Arial"/>
              <a:buChar char="•"/>
            </a:pPr>
            <a:r>
              <a:rPr lang="en-US" sz="2400" dirty="0"/>
              <a:t>What </a:t>
            </a:r>
            <a:r>
              <a:rPr lang="en-US" sz="2400" dirty="0" smtClean="0"/>
              <a:t>new activities can CEOS </a:t>
            </a:r>
            <a:r>
              <a:rPr lang="en-US" sz="2400" dirty="0"/>
              <a:t>do for GEOGLAM in the future? (NEW</a:t>
            </a:r>
            <a:r>
              <a:rPr lang="en-US" sz="2400" dirty="0" smtClean="0"/>
              <a:t>)</a:t>
            </a:r>
          </a:p>
          <a:p>
            <a:endParaRPr lang="en-US" sz="2400" dirty="0"/>
          </a:p>
        </p:txBody>
      </p:sp>
    </p:spTree>
    <p:extLst>
      <p:ext uri="{BB962C8B-B14F-4D97-AF65-F5344CB8AC3E}">
        <p14:creationId xmlns:p14="http://schemas.microsoft.com/office/powerpoint/2010/main" val="14753221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5410200" cy="861774"/>
          </a:xfrm>
          <a:ln w="12700">
            <a:miter lim="400000"/>
          </a:ln>
        </p:spPr>
        <p:txBody>
          <a:bodyPr wrap="square" lIns="0" tIns="0" rIns="0" bIns="0">
            <a:spAutoFit/>
          </a:bodyPr>
          <a:lstStyle/>
          <a:p>
            <a:r>
              <a:rPr lang="en-US" sz="2800" b="1" dirty="0">
                <a:latin typeface="Proxima Nova Regular"/>
                <a:ea typeface="Proxima Nova Regular"/>
                <a:cs typeface="Proxima Nova Regular"/>
              </a:rPr>
              <a:t>When is the </a:t>
            </a:r>
            <a:r>
              <a:rPr lang="en-US" sz="2800" b="1" dirty="0" smtClean="0">
                <a:latin typeface="Proxima Nova Regular"/>
                <a:ea typeface="Proxima Nova Regular"/>
                <a:cs typeface="Proxima Nova Regular"/>
              </a:rPr>
              <a:t>Ad Hoc Working Group </a:t>
            </a:r>
            <a:r>
              <a:rPr lang="en-US" sz="2800" b="1" dirty="0">
                <a:latin typeface="Proxima Nova Regular"/>
                <a:ea typeface="Proxima Nova Regular"/>
                <a:cs typeface="Proxima Nova Regular"/>
              </a:rPr>
              <a:t>for GEOGLAM </a:t>
            </a:r>
            <a:r>
              <a:rPr lang="en-US" sz="2800" b="1" dirty="0">
                <a:solidFill>
                  <a:srgbClr val="FFFF00"/>
                </a:solidFill>
                <a:latin typeface="Proxima Nova Regular"/>
                <a:ea typeface="Proxima Nova Regular"/>
                <a:cs typeface="Proxima Nova Regular"/>
              </a:rPr>
              <a:t>finished</a:t>
            </a:r>
            <a:r>
              <a:rPr lang="en-US" sz="2800" b="1" dirty="0">
                <a:latin typeface="Proxima Nova Regular"/>
                <a:ea typeface="Proxima Nova Regular"/>
                <a:cs typeface="Proxima Nova Regular"/>
              </a:rPr>
              <a:t>?</a:t>
            </a:r>
          </a:p>
        </p:txBody>
      </p:sp>
      <p:sp>
        <p:nvSpPr>
          <p:cNvPr id="7" name="Content Placeholder 2"/>
          <p:cNvSpPr txBox="1">
            <a:spLocks/>
          </p:cNvSpPr>
          <p:nvPr/>
        </p:nvSpPr>
        <p:spPr bwMode="auto">
          <a:xfrm>
            <a:off x="152400" y="1405160"/>
            <a:ext cx="8839200" cy="52578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lnSpc>
                <a:spcPct val="90000"/>
              </a:lnSpc>
            </a:pPr>
            <a:r>
              <a:rPr lang="en-US" sz="1800" b="1" dirty="0">
                <a:solidFill>
                  <a:srgbClr val="0000FF"/>
                </a:solidFill>
                <a:latin typeface="Calibri" charset="0"/>
                <a:cs typeface="Calibri" charset="0"/>
              </a:rPr>
              <a:t>Annually, the group reviews whether is has met these goals ... </a:t>
            </a:r>
          </a:p>
          <a:p>
            <a:pPr marL="166688" indent="-166688" defTabSz="914400">
              <a:lnSpc>
                <a:spcPct val="90000"/>
              </a:lnSpc>
              <a:buFont typeface="Arial"/>
              <a:buChar char="•"/>
            </a:pPr>
            <a:r>
              <a:rPr lang="en-US" sz="1800" dirty="0">
                <a:solidFill>
                  <a:srgbClr val="002569"/>
                </a:solidFill>
                <a:latin typeface="Calibri" charset="0"/>
                <a:cs typeface="Calibri" charset="0"/>
              </a:rPr>
              <a:t>GEOGLAM is satisfied </a:t>
            </a:r>
            <a:r>
              <a:rPr lang="en-US" sz="1800" dirty="0" smtClean="0">
                <a:solidFill>
                  <a:srgbClr val="002569"/>
                </a:solidFill>
                <a:latin typeface="Calibri" charset="0"/>
                <a:cs typeface="Calibri" charset="0"/>
              </a:rPr>
              <a:t>that most of its </a:t>
            </a:r>
            <a:r>
              <a:rPr lang="en-US" sz="1800" dirty="0">
                <a:solidFill>
                  <a:srgbClr val="002569"/>
                </a:solidFill>
                <a:latin typeface="Calibri" charset="0"/>
                <a:cs typeface="Calibri" charset="0"/>
              </a:rPr>
              <a:t>EO requirements are </a:t>
            </a:r>
            <a:r>
              <a:rPr lang="en-US" sz="1800" dirty="0" smtClean="0">
                <a:solidFill>
                  <a:srgbClr val="002569"/>
                </a:solidFill>
                <a:latin typeface="Calibri" charset="0"/>
                <a:cs typeface="Calibri" charset="0"/>
              </a:rPr>
              <a:t>being and will continue to be met</a:t>
            </a:r>
            <a:r>
              <a:rPr lang="en-US" sz="1800" dirty="0">
                <a:solidFill>
                  <a:srgbClr val="002569"/>
                </a:solidFill>
                <a:latin typeface="Calibri" charset="0"/>
                <a:cs typeface="Calibri" charset="0"/>
              </a:rPr>
              <a:t>, recognizing the future will bring emerging needs and mission changes.</a:t>
            </a:r>
          </a:p>
          <a:p>
            <a:pPr marL="166688" indent="-166688" defTabSz="914400">
              <a:lnSpc>
                <a:spcPct val="90000"/>
              </a:lnSpc>
              <a:buFont typeface="Arial"/>
              <a:buChar char="•"/>
            </a:pPr>
            <a:r>
              <a:rPr lang="en-US" sz="1800" dirty="0">
                <a:solidFill>
                  <a:srgbClr val="002569"/>
                </a:solidFill>
                <a:latin typeface="Calibri" charset="0"/>
                <a:cs typeface="Calibri" charset="0"/>
              </a:rPr>
              <a:t>GEOGLAM is satisfied it has valid global baseline datasets (e.g. crop area &amp; type masks, and crop calendars) and can use CEOS-coordinated EO to make regular (3-5 years) updates.</a:t>
            </a:r>
          </a:p>
          <a:p>
            <a:pPr marL="166688" indent="-166688" defTabSz="914400">
              <a:lnSpc>
                <a:spcPct val="90000"/>
              </a:lnSpc>
              <a:buFont typeface="Arial"/>
              <a:buChar char="•"/>
            </a:pPr>
            <a:r>
              <a:rPr lang="en-US" sz="1800" dirty="0">
                <a:solidFill>
                  <a:srgbClr val="002569"/>
                </a:solidFill>
                <a:latin typeface="Calibri" charset="0"/>
                <a:cs typeface="Calibri" charset="0"/>
              </a:rPr>
              <a:t>GEOGLAM is satisfied it has a plan for storing, processing, and analyzing space-based EO data through cloud-based or local solutions, and scene-based or data cube solutions. </a:t>
            </a:r>
          </a:p>
          <a:p>
            <a:pPr marL="166688" indent="-166688" defTabSz="914400">
              <a:lnSpc>
                <a:spcPct val="90000"/>
              </a:lnSpc>
              <a:buFont typeface="Arial"/>
              <a:buChar char="•"/>
            </a:pPr>
            <a:r>
              <a:rPr lang="en-US" sz="1800" dirty="0">
                <a:solidFill>
                  <a:srgbClr val="002569"/>
                </a:solidFill>
                <a:latin typeface="Calibri" charset="0"/>
                <a:cs typeface="Calibri" charset="0"/>
              </a:rPr>
              <a:t>GEOGLAM is satisfied it has a baseline user agreement that will allow sharing of restricted data for R&amp;D among many users and sites</a:t>
            </a:r>
            <a:r>
              <a:rPr lang="en-US" sz="1800" dirty="0" smtClean="0">
                <a:solidFill>
                  <a:srgbClr val="002569"/>
                </a:solidFill>
                <a:latin typeface="Calibri" charset="0"/>
                <a:cs typeface="Calibri" charset="0"/>
              </a:rPr>
              <a:t>.</a:t>
            </a:r>
          </a:p>
          <a:p>
            <a:pPr marL="166688" indent="-166688" defTabSz="914400">
              <a:lnSpc>
                <a:spcPct val="90000"/>
              </a:lnSpc>
              <a:buFont typeface="Arial"/>
              <a:buChar char="•"/>
            </a:pPr>
            <a:endParaRPr lang="en-US" sz="1800" dirty="0">
              <a:solidFill>
                <a:srgbClr val="002569"/>
              </a:solidFill>
              <a:latin typeface="Calibri" charset="0"/>
              <a:cs typeface="Calibri" charset="0"/>
            </a:endParaRPr>
          </a:p>
          <a:p>
            <a:pPr marL="0" indent="0" defTabSz="914400">
              <a:lnSpc>
                <a:spcPct val="90000"/>
              </a:lnSpc>
            </a:pPr>
            <a:r>
              <a:rPr lang="en-US" sz="1800" b="1" dirty="0">
                <a:solidFill>
                  <a:srgbClr val="0000FF"/>
                </a:solidFill>
                <a:latin typeface="Calibri" charset="0"/>
                <a:cs typeface="Calibri" charset="0"/>
              </a:rPr>
              <a:t>Once these goals are complete, </a:t>
            </a:r>
            <a:r>
              <a:rPr lang="en-US" sz="1800" b="1" dirty="0">
                <a:solidFill>
                  <a:srgbClr val="FF0000"/>
                </a:solidFill>
                <a:latin typeface="Calibri" charset="0"/>
                <a:cs typeface="Calibri" charset="0"/>
              </a:rPr>
              <a:t>we propose </a:t>
            </a:r>
            <a:r>
              <a:rPr lang="en-US" sz="1800" b="1" dirty="0">
                <a:solidFill>
                  <a:srgbClr val="0000FF"/>
                </a:solidFill>
                <a:latin typeface="Calibri" charset="0"/>
                <a:cs typeface="Calibri" charset="0"/>
              </a:rPr>
              <a:t>....</a:t>
            </a:r>
          </a:p>
          <a:p>
            <a:pPr marL="166688" indent="-166688" defTabSz="914400">
              <a:lnSpc>
                <a:spcPct val="90000"/>
              </a:lnSpc>
              <a:buFont typeface="Arial"/>
              <a:buChar char="•"/>
            </a:pPr>
            <a:r>
              <a:rPr lang="en-US" sz="1800" dirty="0">
                <a:solidFill>
                  <a:srgbClr val="002569"/>
                </a:solidFill>
                <a:latin typeface="Calibri" charset="0"/>
                <a:cs typeface="Calibri" charset="0"/>
              </a:rPr>
              <a:t>Future support to GEOGLAM, including the coordination of data acquisition, can be provided through the Land Surface Imaging Virtual Constellation (LSI-VC) and Systems Engineering Office (SEO).</a:t>
            </a:r>
          </a:p>
          <a:p>
            <a:pPr marL="166688" indent="-166688" defTabSz="914400">
              <a:lnSpc>
                <a:spcPct val="90000"/>
              </a:lnSpc>
              <a:buFont typeface="Arial"/>
              <a:buChar char="•"/>
            </a:pPr>
            <a:r>
              <a:rPr lang="en-US" sz="1800" dirty="0">
                <a:solidFill>
                  <a:srgbClr val="002569"/>
                </a:solidFill>
                <a:latin typeface="Calibri" charset="0"/>
                <a:cs typeface="Calibri" charset="0"/>
              </a:rPr>
              <a:t>The </a:t>
            </a:r>
            <a:r>
              <a:rPr lang="en-US" sz="1800" dirty="0" smtClean="0">
                <a:solidFill>
                  <a:srgbClr val="002569"/>
                </a:solidFill>
                <a:latin typeface="Calibri" charset="0"/>
                <a:cs typeface="Calibri" charset="0"/>
              </a:rPr>
              <a:t>LSI-VC</a:t>
            </a:r>
            <a:r>
              <a:rPr lang="en-US" sz="1800" u="sng" dirty="0" smtClean="0">
                <a:solidFill>
                  <a:srgbClr val="002569"/>
                </a:solidFill>
                <a:latin typeface="Calibri" charset="0"/>
                <a:cs typeface="Calibri" charset="0"/>
              </a:rPr>
              <a:t> </a:t>
            </a:r>
            <a:r>
              <a:rPr lang="en-US" sz="1800" dirty="0">
                <a:solidFill>
                  <a:srgbClr val="002569"/>
                </a:solidFill>
                <a:latin typeface="Calibri" charset="0"/>
                <a:cs typeface="Calibri" charset="0"/>
              </a:rPr>
              <a:t>will evaluate new EO requirements and missions, communicate availability of new EO datasets, and facilitate access to datasets. </a:t>
            </a:r>
            <a:endParaRPr lang="en-US" sz="1800" dirty="0" smtClean="0">
              <a:solidFill>
                <a:srgbClr val="002569"/>
              </a:solidFill>
              <a:latin typeface="Calibri" charset="0"/>
              <a:cs typeface="Calibri" charset="0"/>
            </a:endParaRPr>
          </a:p>
          <a:p>
            <a:pPr marL="166688" indent="-166688" defTabSz="914400">
              <a:lnSpc>
                <a:spcPct val="90000"/>
              </a:lnSpc>
              <a:buFont typeface="Arial"/>
              <a:buChar char="•"/>
            </a:pPr>
            <a:r>
              <a:rPr lang="en-US" sz="1800" dirty="0" smtClean="0">
                <a:solidFill>
                  <a:srgbClr val="002569"/>
                </a:solidFill>
                <a:latin typeface="Calibri" charset="0"/>
                <a:cs typeface="Calibri" charset="0"/>
              </a:rPr>
              <a:t>GEOGLAM </a:t>
            </a:r>
            <a:r>
              <a:rPr lang="en-US" sz="1800" dirty="0">
                <a:solidFill>
                  <a:srgbClr val="002569"/>
                </a:solidFill>
                <a:latin typeface="Calibri" charset="0"/>
                <a:cs typeface="Calibri" charset="0"/>
              </a:rPr>
              <a:t>will appoint a POC to sit on the LSI-VC.</a:t>
            </a:r>
          </a:p>
          <a:p>
            <a:pPr marL="166688" indent="-166688" defTabSz="914400">
              <a:lnSpc>
                <a:spcPct val="90000"/>
              </a:lnSpc>
              <a:buFont typeface="Arial"/>
              <a:buChar char="•"/>
            </a:pPr>
            <a:r>
              <a:rPr lang="en-US" sz="1800" dirty="0">
                <a:solidFill>
                  <a:srgbClr val="002569"/>
                </a:solidFill>
                <a:latin typeface="Calibri" charset="0"/>
                <a:cs typeface="Calibri" charset="0"/>
              </a:rPr>
              <a:t>The SEO will maintain open source tools to support data management including the provision for Data Cubes and will conduct systems analyses, as </a:t>
            </a:r>
            <a:r>
              <a:rPr lang="en-US" sz="1800" dirty="0" smtClean="0">
                <a:solidFill>
                  <a:srgbClr val="002569"/>
                </a:solidFill>
                <a:latin typeface="Calibri" charset="0"/>
                <a:cs typeface="Calibri" charset="0"/>
              </a:rPr>
              <a:t>needed.</a:t>
            </a:r>
            <a:endParaRPr lang="en-US" sz="1800" dirty="0">
              <a:solidFill>
                <a:srgbClr val="002569"/>
              </a:solidFill>
              <a:latin typeface="Calibri" charset="0"/>
              <a:cs typeface="Calibri" charset="0"/>
            </a:endParaRPr>
          </a:p>
        </p:txBody>
      </p:sp>
    </p:spTree>
    <p:extLst>
      <p:ext uri="{BB962C8B-B14F-4D97-AF65-F5344CB8AC3E}">
        <p14:creationId xmlns:p14="http://schemas.microsoft.com/office/powerpoint/2010/main" val="1242341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7" end="7"/>
                                            </p:txEl>
                                          </p:spTgt>
                                        </p:tgtEl>
                                        <p:attrNameLst>
                                          <p:attrName>style.visibility</p:attrName>
                                        </p:attrNameLst>
                                      </p:cBhvr>
                                      <p:to>
                                        <p:strVal val="visible"/>
                                      </p:to>
                                    </p:set>
                                    <p:animEffect transition="in" filter="fade">
                                      <p:cBhvr>
                                        <p:cTn id="10" dur="500"/>
                                        <p:tgtEl>
                                          <p:spTgt spid="7">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animEffect transition="in" filter="fade">
                                      <p:cBhvr>
                                        <p:cTn id="13" dur="500"/>
                                        <p:tgtEl>
                                          <p:spTgt spid="7">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9" end="9"/>
                                            </p:txEl>
                                          </p:spTgt>
                                        </p:tgtEl>
                                        <p:attrNameLst>
                                          <p:attrName>style.visibility</p:attrName>
                                        </p:attrNameLst>
                                      </p:cBhvr>
                                      <p:to>
                                        <p:strVal val="visible"/>
                                      </p:to>
                                    </p:set>
                                    <p:animEffect transition="in" filter="fade">
                                      <p:cBhvr>
                                        <p:cTn id="16" dur="500"/>
                                        <p:tgtEl>
                                          <p:spTgt spid="7">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Effect transition="in" filter="fade">
                                      <p:cBhvr>
                                        <p:cTn id="19"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Decisions Required</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354870"/>
            <a:ext cx="8710648" cy="4524315"/>
          </a:xfrm>
          <a:prstGeom prst="rect">
            <a:avLst/>
          </a:prstGeom>
          <a:noFill/>
        </p:spPr>
        <p:txBody>
          <a:bodyPr wrap="square" rtlCol="0">
            <a:spAutoFit/>
          </a:bodyPr>
          <a:lstStyle/>
          <a:p>
            <a:pPr lvl="0"/>
            <a:r>
              <a:rPr lang="en-US" sz="2400" b="1" dirty="0" smtClean="0"/>
              <a:t>The Ad Hoc Working Group Will Ask Plenary To</a:t>
            </a:r>
          </a:p>
          <a:p>
            <a:pPr marL="342900" lvl="0" indent="-342900">
              <a:buFont typeface="Arial"/>
              <a:buChar char="•"/>
            </a:pPr>
            <a:endParaRPr lang="en-US" sz="2400" dirty="0" smtClean="0"/>
          </a:p>
          <a:p>
            <a:pPr marL="342900" lvl="0" indent="-342900">
              <a:buFont typeface="Arial"/>
              <a:buChar char="•"/>
            </a:pPr>
            <a:r>
              <a:rPr lang="en-US" sz="2400" dirty="0" smtClean="0"/>
              <a:t>Endorse the updated </a:t>
            </a:r>
            <a:r>
              <a:rPr lang="en-US" sz="2400" i="1" dirty="0" smtClean="0"/>
              <a:t>2015 CEOS Strategic Response to GEOGLAM Requirements</a:t>
            </a:r>
          </a:p>
          <a:p>
            <a:pPr marL="342900" lvl="0" indent="-342900">
              <a:buFont typeface="Arial"/>
              <a:buChar char="•"/>
            </a:pPr>
            <a:endParaRPr lang="en-US" sz="2400" dirty="0" smtClean="0"/>
          </a:p>
          <a:p>
            <a:pPr marL="342900" lvl="0" indent="-342900">
              <a:buFont typeface="Arial"/>
              <a:buChar char="•"/>
            </a:pPr>
            <a:r>
              <a:rPr lang="en-US" sz="2400" dirty="0" smtClean="0"/>
              <a:t>Endorse the new </a:t>
            </a:r>
            <a:r>
              <a:rPr lang="en-US" sz="2400" i="1" dirty="0" smtClean="0"/>
              <a:t>CEOS Ad Hoc Working Group on GEOGLAM Scope of Work</a:t>
            </a:r>
          </a:p>
          <a:p>
            <a:pPr marL="342900" lvl="0" indent="-342900">
              <a:buFont typeface="Arial"/>
              <a:buChar char="•"/>
            </a:pPr>
            <a:endParaRPr lang="en-US" sz="2400" i="1" dirty="0"/>
          </a:p>
          <a:p>
            <a:pPr marL="342900" lvl="0" indent="-342900">
              <a:buFont typeface="Arial"/>
              <a:buChar char="•"/>
            </a:pPr>
            <a:r>
              <a:rPr lang="en-US" sz="2400" dirty="0" smtClean="0"/>
              <a:t>Renew the mandate of the Ad Hoc Working Group for another year with consideration for the proposed transition arrangements</a:t>
            </a:r>
          </a:p>
          <a:p>
            <a:pPr lvl="0"/>
            <a:endParaRPr lang="en-US" sz="2400" dirty="0"/>
          </a:p>
        </p:txBody>
      </p:sp>
    </p:spTree>
    <p:extLst>
      <p:ext uri="{BB962C8B-B14F-4D97-AF65-F5344CB8AC3E}">
        <p14:creationId xmlns:p14="http://schemas.microsoft.com/office/powerpoint/2010/main" val="17209676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919606"/>
            <a:ext cx="7886700" cy="1325563"/>
          </a:xfrm>
        </p:spPr>
        <p:txBody>
          <a:bodyPr/>
          <a:lstStyle/>
          <a:p>
            <a:pPr algn="ctr"/>
            <a:r>
              <a:rPr lang="en-US" sz="4400" dirty="0" smtClean="0">
                <a:solidFill>
                  <a:schemeClr val="tx1">
                    <a:lumMod val="50000"/>
                  </a:schemeClr>
                </a:solidFill>
              </a:rPr>
              <a:t>Background Materials</a:t>
            </a:r>
            <a:endParaRPr lang="en-US" sz="4400" dirty="0">
              <a:solidFill>
                <a:schemeClr val="tx1">
                  <a:lumMod val="50000"/>
                </a:schemeClr>
              </a:solidFill>
            </a:endParaRPr>
          </a:p>
        </p:txBody>
      </p:sp>
    </p:spTree>
    <p:extLst>
      <p:ext uri="{BB962C8B-B14F-4D97-AF65-F5344CB8AC3E}">
        <p14:creationId xmlns:p14="http://schemas.microsoft.com/office/powerpoint/2010/main" val="33797295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EOGLAM_ppt_Template">
  <a:themeElements>
    <a:clrScheme name="GEOPowerpoint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OPowerpointPresentation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OPowerpoint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OPowerpointPresentat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OPowerpointPresentat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OPowerpointPresentat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OPowerpointPresentat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OPowerpointPresentat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OPowerpointPresentati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OPowerpointPresentat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OPowerpointPresentat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OPowerpointPresentat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OPowerpointPresentat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OPowerpointPresentat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3426</TotalTime>
  <Words>2747</Words>
  <Application>Microsoft Macintosh PowerPoint</Application>
  <PresentationFormat>On-screen Show (4:3)</PresentationFormat>
  <Paragraphs>274</Paragraphs>
  <Slides>22</Slides>
  <Notes>17</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4_EUM_template_v03</vt:lpstr>
      <vt:lpstr>GEOGLAM_ppt_Template</vt:lpstr>
      <vt:lpstr>5_EUM_template_v03</vt:lpstr>
      <vt:lpstr>CEOS Strategic Response to GEOGLAM Requirements</vt:lpstr>
      <vt:lpstr>PowerPoint Presentation</vt:lpstr>
      <vt:lpstr>PowerPoint Presentation</vt:lpstr>
      <vt:lpstr>PowerPoint Presentation</vt:lpstr>
      <vt:lpstr>PowerPoint Presentation</vt:lpstr>
      <vt:lpstr>PowerPoint Presentation</vt:lpstr>
      <vt:lpstr>When is the Ad Hoc Working Group for GEOGLAM finished?</vt:lpstr>
      <vt:lpstr>PowerPoint Presentation</vt:lpstr>
      <vt:lpstr>Background Materials</vt:lpstr>
      <vt:lpstr>PowerPoint Presentation</vt:lpstr>
      <vt:lpstr>PowerPoint Presentation</vt:lpstr>
      <vt:lpstr>PowerPoint Presentation</vt:lpstr>
      <vt:lpstr>PowerPoint Presentation</vt:lpstr>
      <vt:lpstr>PowerPoint Presentation</vt:lpstr>
      <vt:lpstr>JECAM: Joint Experiment for Crop Assessment &amp; Monitoring</vt:lpstr>
      <vt:lpstr>Asia-RiCE Team Highlights  2015 Achievements</vt:lpstr>
      <vt:lpstr>Asia-RiCE Team Highlights  2016 Plans &amp; Anticipated Challenges</vt:lpstr>
      <vt:lpstr>PowerPoint Presentation</vt:lpstr>
      <vt:lpstr>PowerPoint Presentation</vt:lpstr>
      <vt:lpstr>What has CEOS done for GEOGLAM in the past?</vt:lpstr>
      <vt:lpstr>What can CEOS do for GEOGLAM in the future?</vt:lpstr>
      <vt:lpstr>GEOGLAM Actors GEOGLAM Community of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Brian Killough</cp:lastModifiedBy>
  <cp:revision>536</cp:revision>
  <dcterms:created xsi:type="dcterms:W3CDTF">2012-08-31T01:11:17Z</dcterms:created>
  <dcterms:modified xsi:type="dcterms:W3CDTF">2015-09-16T09:15:54Z</dcterms:modified>
</cp:coreProperties>
</file>