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78" r:id="rId3"/>
    <p:sldId id="259" r:id="rId4"/>
    <p:sldId id="275" r:id="rId5"/>
    <p:sldId id="276" r:id="rId6"/>
    <p:sldId id="277" r:id="rId7"/>
    <p:sldId id="257" r:id="rId8"/>
    <p:sldId id="273" r:id="rId9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66"/>
    <a:srgbClr val="99FF66"/>
    <a:srgbClr val="00FF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0" autoAdjust="0"/>
    <p:restoredTop sz="94660"/>
  </p:normalViewPr>
  <p:slideViewPr>
    <p:cSldViewPr>
      <p:cViewPr>
        <p:scale>
          <a:sx n="75" d="100"/>
          <a:sy n="75" d="100"/>
        </p:scale>
        <p:origin x="-12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536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9600" y="2209800"/>
            <a:ext cx="79248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</a:rPr>
              <a:t>CEOS Work Plan 2015-2017</a:t>
            </a:r>
            <a:br>
              <a:rPr lang="en-AU" sz="4200" b="1" dirty="0" smtClean="0">
                <a:solidFill>
                  <a:srgbClr val="FFFFFF"/>
                </a:solidFill>
              </a:rPr>
            </a:br>
            <a:r>
              <a:rPr lang="en-AU" sz="2800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 looking forward to 2016-2018</a:t>
            </a:r>
            <a:endParaRPr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Executive Officer Team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Item 20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SIT Technical Workshop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EUMETSAT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17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to 18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September 2015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1NIPz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003" y="1905000"/>
            <a:ext cx="7961397" cy="4191000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518926" y="1260157"/>
            <a:ext cx="510812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Brought to you by …</a:t>
            </a:r>
            <a:endParaRPr sz="3200" dirty="0">
              <a:solidFill>
                <a:srgbClr val="000000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8" name="Picture 7" descr="yellow jo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5998" y="1905000"/>
            <a:ext cx="2094279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yellow mj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7477" y="2159372"/>
            <a:ext cx="1905000" cy="2354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hape 3"/>
          <p:cNvSpPr/>
          <p:nvPr/>
        </p:nvSpPr>
        <p:spPr>
          <a:xfrm>
            <a:off x="3426271" y="6248400"/>
            <a:ext cx="510812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The CEOS Minions!</a:t>
            </a:r>
            <a:endParaRPr sz="3200" dirty="0">
              <a:solidFill>
                <a:srgbClr val="000000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3334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1219199"/>
            <a:ext cx="2895600" cy="35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pistoleer.com/shooting-targets/pics/G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295400"/>
            <a:ext cx="22383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495800" y="2011363"/>
            <a:ext cx="1219200" cy="9906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1"/>
          <a:stretch/>
        </p:blipFill>
        <p:spPr bwMode="auto">
          <a:xfrm>
            <a:off x="304801" y="4953000"/>
            <a:ext cx="3810000" cy="173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18200" y="4648200"/>
            <a:ext cx="30638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i="1" dirty="0" smtClean="0"/>
              <a:t>“The </a:t>
            </a:r>
            <a:r>
              <a:rPr lang="en-AU" i="1" dirty="0"/>
              <a:t>purpose of this document is to set forth near-term objectives and deliverables designed to achieve the goals outlined in the CEOS Strategic Guidance </a:t>
            </a:r>
            <a:r>
              <a:rPr lang="en-AU" i="1" dirty="0" smtClean="0"/>
              <a:t>document”</a:t>
            </a:r>
            <a:endParaRPr lang="en-AU" i="1" dirty="0"/>
          </a:p>
        </p:txBody>
      </p:sp>
      <p:sp>
        <p:nvSpPr>
          <p:cNvPr id="9" name="Right Arrow 8"/>
          <p:cNvSpPr/>
          <p:nvPr/>
        </p:nvSpPr>
        <p:spPr>
          <a:xfrm>
            <a:off x="4495800" y="5319236"/>
            <a:ext cx="1219200" cy="9906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5298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"/>
          <p:cNvSpPr/>
          <p:nvPr/>
        </p:nvSpPr>
        <p:spPr>
          <a:xfrm>
            <a:off x="2130871" y="304800"/>
            <a:ext cx="510812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How do we track?</a:t>
            </a:r>
            <a:endParaRPr sz="3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3" name="Shape 3"/>
          <p:cNvSpPr/>
          <p:nvPr/>
        </p:nvSpPr>
        <p:spPr>
          <a:xfrm>
            <a:off x="457200" y="1524000"/>
            <a:ext cx="7772400" cy="3385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514350" lvl="0" indent="-514350" defTabSz="914400">
              <a:spcAft>
                <a:spcPts val="1800"/>
              </a:spcAft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Ceos-deliverables.org updates</a:t>
            </a:r>
          </a:p>
          <a:p>
            <a:pPr marL="936000" lvl="3" indent="-514350" defTabSz="914400">
              <a:spcAft>
                <a:spcPts val="180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Entered by you</a:t>
            </a:r>
          </a:p>
          <a:p>
            <a:pPr marL="936000" lvl="3" indent="-514350" defTabSz="914400">
              <a:spcAft>
                <a:spcPts val="180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Captured from VC/WG </a:t>
            </a:r>
            <a:r>
              <a:rPr lang="en-AU" sz="3200" dirty="0" err="1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TagUps</a:t>
            </a:r>
            <a:endParaRPr lang="en-AU" sz="3200" dirty="0" smtClean="0">
              <a:solidFill>
                <a:schemeClr val="bg1">
                  <a:lumMod val="50000"/>
                </a:schemeClr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marL="514350" lvl="0" indent="-514350" defTabSz="914400">
              <a:spcAft>
                <a:spcPts val="1800"/>
              </a:spcAft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Updates in your ‘backup slides’</a:t>
            </a:r>
          </a:p>
          <a:p>
            <a:pPr marL="514350" lvl="0" indent="-514350" defTabSz="914400">
              <a:spcAft>
                <a:spcPts val="1800"/>
              </a:spcAft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Updates from this session</a:t>
            </a:r>
          </a:p>
        </p:txBody>
      </p:sp>
    </p:spTree>
    <p:extLst>
      <p:ext uri="{BB962C8B-B14F-4D97-AF65-F5344CB8AC3E}">
        <p14:creationId xmlns:p14="http://schemas.microsoft.com/office/powerpoint/2010/main" val="914708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"/>
          <p:cNvSpPr/>
          <p:nvPr/>
        </p:nvSpPr>
        <p:spPr>
          <a:xfrm>
            <a:off x="2130871" y="304800"/>
            <a:ext cx="510812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How are we tracking?</a:t>
            </a:r>
            <a:endParaRPr sz="3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3" name="Shape 3"/>
          <p:cNvSpPr/>
          <p:nvPr/>
        </p:nvSpPr>
        <p:spPr>
          <a:xfrm>
            <a:off x="533400" y="1295400"/>
            <a:ext cx="8305800" cy="1585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spcAft>
                <a:spcPts val="1800"/>
              </a:spcAft>
              <a:defRPr>
                <a:solidFill>
                  <a:srgbClr val="000000"/>
                </a:solidFill>
              </a:defRPr>
            </a:pPr>
            <a:r>
              <a:rPr lang="en-AU" sz="28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General impressions of progress towards </a:t>
            </a:r>
            <a:r>
              <a:rPr lang="en-AU" sz="2800" dirty="0" err="1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objectables</a:t>
            </a:r>
            <a:r>
              <a:rPr lang="en-AU" sz="28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due before or shortly after Plenary </a:t>
            </a:r>
            <a:r>
              <a:rPr lang="en-AU" sz="2800" u="sng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2016</a:t>
            </a:r>
            <a:endParaRPr lang="en-AU" sz="2800" u="sng" dirty="0" smtClean="0">
              <a:solidFill>
                <a:schemeClr val="bg1">
                  <a:lumMod val="50000"/>
                </a:schemeClr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spcAft>
                <a:spcPts val="1800"/>
              </a:spcAft>
              <a:defRPr>
                <a:solidFill>
                  <a:srgbClr val="000000"/>
                </a:solidFill>
              </a:defRPr>
            </a:pPr>
            <a:endParaRPr lang="en-AU" sz="3200" dirty="0" smtClean="0">
              <a:solidFill>
                <a:schemeClr val="bg1">
                  <a:lumMod val="50000"/>
                </a:schemeClr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299718"/>
              </p:ext>
            </p:extLst>
          </p:nvPr>
        </p:nvGraphicFramePr>
        <p:xfrm>
          <a:off x="457200" y="2362200"/>
          <a:ext cx="83439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975"/>
                <a:gridCol w="2085975"/>
                <a:gridCol w="2085975"/>
                <a:gridCol w="2085975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Due</a:t>
                      </a:r>
                      <a:r>
                        <a:rPr lang="en-AU" sz="2400" b="1" baseline="0" dirty="0" smtClean="0">
                          <a:solidFill>
                            <a:srgbClr val="000000"/>
                          </a:solidFill>
                        </a:rPr>
                        <a:t> by Q4 2015</a:t>
                      </a:r>
                      <a:endParaRPr lang="en-AU" sz="2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Due by Q4</a:t>
                      </a:r>
                      <a:r>
                        <a:rPr lang="en-AU" sz="2400" b="1" baseline="0" dirty="0" smtClean="0">
                          <a:solidFill>
                            <a:srgbClr val="000000"/>
                          </a:solidFill>
                        </a:rPr>
                        <a:t> 2016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rgbClr val="000000"/>
                          </a:solidFill>
                        </a:rPr>
                        <a:t>Completed or on track</a:t>
                      </a:r>
                      <a:endParaRPr lang="en-AU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solidFill>
                            <a:srgbClr val="000000"/>
                          </a:solidFill>
                        </a:rPr>
                        <a:t>39</a:t>
                      </a:r>
                      <a:endParaRPr lang="en-AU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solidFill>
                            <a:srgbClr val="000000"/>
                          </a:solidFill>
                        </a:rPr>
                        <a:t>14</a:t>
                      </a:r>
                      <a:endParaRPr lang="en-AU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rgbClr val="000000"/>
                          </a:solidFill>
                        </a:rPr>
                        <a:t>Material Delays</a:t>
                      </a:r>
                      <a:endParaRPr lang="en-AU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AU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AU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rgbClr val="000000"/>
                          </a:solidFill>
                        </a:rPr>
                        <a:t>No progress or other issues</a:t>
                      </a:r>
                      <a:endParaRPr lang="en-AU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AU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AU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rgbClr val="000000"/>
                          </a:solidFill>
                        </a:rPr>
                        <a:t>No update</a:t>
                      </a:r>
                      <a:endParaRPr lang="en-AU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AU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AU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816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"/>
          <p:cNvSpPr/>
          <p:nvPr/>
        </p:nvSpPr>
        <p:spPr>
          <a:xfrm>
            <a:off x="2130871" y="304800"/>
            <a:ext cx="510812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General comment</a:t>
            </a:r>
            <a:endParaRPr sz="3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198130"/>
            <a:ext cx="6172200" cy="369330"/>
          </a:xfrm>
          <a:prstGeom prst="rect">
            <a:avLst/>
          </a:prstGeom>
          <a:solidFill>
            <a:schemeClr val="accent6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rgbClr val="FFFFFF"/>
                </a:solidFill>
              </a:rPr>
              <a:t>Monitoring progress is easier where there are clear steps.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213360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Lesson for the day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3785" y="5943600"/>
            <a:ext cx="690880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Suggest more use of the ‘Actions’ function of the Deliverables Tool.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026" name="Picture 2" descr="http://www.sharrockinsurance.co.uk/wp-content/uploads/2015/08/breakdown_pu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961" y="3429000"/>
            <a:ext cx="2767850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1.sportngin.com/attachments/photo/2225/5197/breakdance-lessons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39" y="3657600"/>
            <a:ext cx="3132522" cy="18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52800" y="5299675"/>
            <a:ext cx="1905000" cy="38100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Break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8386" y="4862511"/>
            <a:ext cx="1905000" cy="38100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Break (</a:t>
            </a:r>
            <a:r>
              <a:rPr lang="en-AU" dirty="0" smtClean="0"/>
              <a:t>It) Down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399" y="3481386"/>
            <a:ext cx="2819401" cy="2012564"/>
            <a:chOff x="152399" y="3481386"/>
            <a:chExt cx="2819401" cy="2012564"/>
          </a:xfrm>
        </p:grpSpPr>
        <p:pic>
          <p:nvPicPr>
            <p:cNvPr id="1032" name="Picture 8" descr="http://img3.themebin.com/1920x1200/broken1920x12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" y="3481386"/>
              <a:ext cx="2819401" cy="176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09599" y="5112950"/>
              <a:ext cx="1905000" cy="381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AU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Break</a:t>
              </a:r>
              <a:endPara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745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1905000" y="304800"/>
            <a:ext cx="5454652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Timeline for work plan update</a:t>
            </a:r>
            <a:endParaRPr sz="3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2" name="Oval 1"/>
          <p:cNvSpPr/>
          <p:nvPr/>
        </p:nvSpPr>
        <p:spPr>
          <a:xfrm>
            <a:off x="152400" y="3221860"/>
            <a:ext cx="1447800" cy="476069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CEOS-29</a:t>
            </a:r>
            <a:endParaRPr kumimoji="0" lang="en-AU" sz="16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1700" y="3192621"/>
            <a:ext cx="838200" cy="58477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>
                <a:lumMod val="20000"/>
                <a:lumOff val="8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v0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Down Arrow 7"/>
          <p:cNvSpPr/>
          <p:nvPr/>
        </p:nvSpPr>
        <p:spPr>
          <a:xfrm rot="10800000">
            <a:off x="2438400" y="3955194"/>
            <a:ext cx="304800" cy="3810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400300" y="2608994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6600" y="1861065"/>
            <a:ext cx="11457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Updated Priorities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4671" y="4386994"/>
            <a:ext cx="11457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Status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Updates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76400" y="3446907"/>
            <a:ext cx="416371" cy="0"/>
          </a:xfrm>
          <a:prstGeom prst="straightConnector1">
            <a:avLst/>
          </a:prstGeom>
          <a:noFill/>
          <a:ln w="381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Rectangle 15"/>
          <p:cNvSpPr/>
          <p:nvPr/>
        </p:nvSpPr>
        <p:spPr>
          <a:xfrm>
            <a:off x="3898899" y="3192907"/>
            <a:ext cx="951135" cy="58477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>
                <a:lumMod val="20000"/>
                <a:lumOff val="8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V0.5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38800" y="3192907"/>
            <a:ext cx="1447800" cy="58477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>
                <a:lumMod val="20000"/>
                <a:lumOff val="8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3200" dirty="0" smtClean="0"/>
              <a:t>Pre-V1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43800" y="3192907"/>
            <a:ext cx="1447800" cy="58477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>
                <a:lumMod val="20000"/>
                <a:lumOff val="8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3200" dirty="0" smtClean="0"/>
              <a:t>V1.0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1" y="1219200"/>
            <a:ext cx="156210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Early Nov 15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5000" y="1219200"/>
            <a:ext cx="142240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Late Nov 15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1219200"/>
            <a:ext cx="160020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Late Jan 16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573" y="1219200"/>
            <a:ext cx="1590227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Mid Feb 16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77573" y="1219200"/>
            <a:ext cx="1590227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28 Feb 16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3" name="Down Arrow 22"/>
          <p:cNvSpPr/>
          <p:nvPr/>
        </p:nvSpPr>
        <p:spPr>
          <a:xfrm rot="10800000">
            <a:off x="4233401" y="3993294"/>
            <a:ext cx="304800" cy="3810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195301" y="2608994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01601" y="1861065"/>
            <a:ext cx="11457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err="1" smtClean="0"/>
              <a:t>MilestoneChanges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0" y="4451865"/>
            <a:ext cx="142444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Add/Remove</a:t>
            </a:r>
            <a:endParaRPr kumimoji="0" lang="en-AU" sz="1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err="1" smtClean="0"/>
              <a:t>Objectables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7400" y="5105400"/>
            <a:ext cx="11457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Plenary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Outcomes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264585" y="3496048"/>
            <a:ext cx="416371" cy="0"/>
          </a:xfrm>
          <a:prstGeom prst="straightConnector1">
            <a:avLst/>
          </a:prstGeom>
          <a:noFill/>
          <a:ln w="381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/>
          <p:cNvCxnSpPr/>
          <p:nvPr/>
        </p:nvCxnSpPr>
        <p:spPr>
          <a:xfrm>
            <a:off x="4947330" y="3446907"/>
            <a:ext cx="416371" cy="0"/>
          </a:xfrm>
          <a:prstGeom prst="straightConnector1">
            <a:avLst/>
          </a:prstGeom>
          <a:noFill/>
          <a:ln w="381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Arrow Connector 29"/>
          <p:cNvCxnSpPr/>
          <p:nvPr/>
        </p:nvCxnSpPr>
        <p:spPr>
          <a:xfrm>
            <a:off x="7114729" y="3473965"/>
            <a:ext cx="416371" cy="0"/>
          </a:xfrm>
          <a:prstGeom prst="straightConnector1">
            <a:avLst/>
          </a:prstGeom>
          <a:noFill/>
          <a:ln w="381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TextBox 35"/>
          <p:cNvSpPr txBox="1"/>
          <p:nvPr/>
        </p:nvSpPr>
        <p:spPr>
          <a:xfrm>
            <a:off x="3680956" y="5105400"/>
            <a:ext cx="134824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Revise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Rationale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6183535" y="2623065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3636" y="2101335"/>
            <a:ext cx="12967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Refinement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1" name="Down Arrow 40"/>
          <p:cNvSpPr/>
          <p:nvPr/>
        </p:nvSpPr>
        <p:spPr>
          <a:xfrm rot="10800000">
            <a:off x="6202586" y="4007364"/>
            <a:ext cx="304800" cy="3810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39485" y="4464565"/>
            <a:ext cx="14244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Validation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8056785" y="2655159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85523" y="2133429"/>
            <a:ext cx="14060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Concurrence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30400" y="6115736"/>
            <a:ext cx="1422400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</a:rPr>
              <a:t>CEO Team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Chair Team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05200" y="6121400"/>
            <a:ext cx="1842523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</a:rPr>
              <a:t>WGs/VCs/AHTs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52775" y="5858472"/>
            <a:ext cx="1842523" cy="923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</a:rPr>
              <a:t>WGs/VCs/AHTs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CEO Team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</a:rPr>
              <a:t>SEC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84199" y="6091578"/>
            <a:ext cx="1645502" cy="53091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</a:rPr>
              <a:t>Principals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050" dirty="0" smtClean="0">
                <a:solidFill>
                  <a:schemeClr val="bg1">
                    <a:lumMod val="50000"/>
                  </a:schemeClr>
                </a:solidFill>
              </a:rPr>
              <a:t>(Virtual Endorsement)</a:t>
            </a:r>
            <a:endParaRPr kumimoji="0" lang="en-AU" sz="1050" b="0" i="0" u="none" strike="noStrike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4800" y="1861065"/>
            <a:ext cx="11457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New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Initiatives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704849" y="2572265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7" name="Down Arrow 46"/>
          <p:cNvSpPr/>
          <p:nvPr/>
        </p:nvSpPr>
        <p:spPr>
          <a:xfrm rot="10800000">
            <a:off x="704849" y="3955194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2400" y="4510730"/>
            <a:ext cx="143510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Discontinued </a:t>
            </a:r>
            <a:r>
              <a:rPr kumimoji="0" lang="en-AU" sz="1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Objectables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7800" y="5193270"/>
            <a:ext cx="143510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Major Slips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6" grpId="0"/>
      <p:bldP spid="11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36" grpId="0"/>
      <p:bldP spid="37" grpId="0" animBg="1"/>
      <p:bldP spid="38" grpId="0"/>
      <p:bldP spid="41" grpId="0" animBg="1"/>
      <p:bldP spid="42" grpId="0"/>
      <p:bldP spid="43" grpId="0" animBg="1"/>
      <p:bldP spid="44" grpId="0"/>
      <p:bldP spid="45" grpId="0" animBg="1"/>
      <p:bldP spid="46" grpId="0" animBg="1"/>
      <p:bldP spid="48" grpId="0" animBg="1"/>
      <p:bldP spid="49" grpId="0" animBg="1"/>
      <p:bldP spid="39" grpId="0"/>
      <p:bldP spid="40" grpId="0" animBg="1"/>
      <p:bldP spid="47" grpId="0" animBg="1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"/>
          <p:cNvSpPr/>
          <p:nvPr/>
        </p:nvSpPr>
        <p:spPr>
          <a:xfrm>
            <a:off x="914400" y="1295400"/>
            <a:ext cx="7162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Who needs to update the information?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Responsible Entities – Typically WG Chairs, VC Co-Leads, Ad-Hoc Team Leads</a:t>
            </a:r>
          </a:p>
        </p:txBody>
      </p:sp>
      <p:sp>
        <p:nvSpPr>
          <p:cNvPr id="3" name="Shape 3"/>
          <p:cNvSpPr/>
          <p:nvPr/>
        </p:nvSpPr>
        <p:spPr>
          <a:xfrm>
            <a:off x="901700" y="2571592"/>
            <a:ext cx="7162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When does it need to be updated?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Suggest monthly, at least quarterly. 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And when something significant (positive or negative) occurs.</a:t>
            </a:r>
          </a:p>
        </p:txBody>
      </p:sp>
      <p:sp>
        <p:nvSpPr>
          <p:cNvPr id="4" name="Shape 3"/>
          <p:cNvSpPr/>
          <p:nvPr/>
        </p:nvSpPr>
        <p:spPr>
          <a:xfrm>
            <a:off x="914400" y="3810000"/>
            <a:ext cx="7162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How can we learn this new system?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For new users (e.g. new Chairs) and those who are perhaps a bit rusty … contact the SEO for very helpful advice.</a:t>
            </a:r>
            <a:endParaRPr lang="en-AU" sz="2000" dirty="0" smtClean="0">
              <a:solidFill>
                <a:srgbClr val="FF0000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5" name="Shape 3"/>
          <p:cNvSpPr/>
          <p:nvPr/>
        </p:nvSpPr>
        <p:spPr>
          <a:xfrm>
            <a:off x="914400" y="5105400"/>
            <a:ext cx="7162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Who do we talk to for support?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Content – The CEO Team.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Functionality/technical – The SEO Team.</a:t>
            </a:r>
          </a:p>
        </p:txBody>
      </p:sp>
      <p:sp>
        <p:nvSpPr>
          <p:cNvPr id="6" name="Shape 3"/>
          <p:cNvSpPr/>
          <p:nvPr/>
        </p:nvSpPr>
        <p:spPr>
          <a:xfrm>
            <a:off x="1841500" y="330200"/>
            <a:ext cx="617220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Frequently Asked Questions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6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Deliverable Tracker</a:t>
            </a:r>
            <a:endParaRPr sz="16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39631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9029</TotalTime>
  <Words>335</Words>
  <Application>Microsoft Office PowerPoint</Application>
  <PresentationFormat>On-screen Show (4:3)</PresentationFormat>
  <Paragraphs>87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</vt:lpstr>
      <vt:lpstr>CEOS Work Plan 2015-2017 And looking forward to 2016-2018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Ross Jonathon</cp:lastModifiedBy>
  <cp:revision>35</cp:revision>
  <dcterms:modified xsi:type="dcterms:W3CDTF">2015-09-17T12:50:57Z</dcterms:modified>
</cp:coreProperties>
</file>