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9" r:id="rId3"/>
    <p:sldId id="265" r:id="rId4"/>
    <p:sldId id="268" r:id="rId5"/>
    <p:sldId id="290" r:id="rId6"/>
    <p:sldId id="291" r:id="rId7"/>
    <p:sldId id="282" r:id="rId8"/>
    <p:sldId id="283" r:id="rId9"/>
    <p:sldId id="284" r:id="rId10"/>
    <p:sldId id="285" r:id="rId11"/>
    <p:sldId id="286" r:id="rId12"/>
    <p:sldId id="287" r:id="rId13"/>
    <p:sldId id="288" r:id="rId14"/>
    <p:sldId id="292" r:id="rId15"/>
    <p:sldId id="293" r:id="rId16"/>
    <p:sldId id="294" r:id="rId1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78655" autoAdjust="0"/>
  </p:normalViewPr>
  <p:slideViewPr>
    <p:cSldViewPr>
      <p:cViewPr varScale="1">
        <p:scale>
          <a:sx n="57" d="100"/>
          <a:sy n="57" d="100"/>
        </p:scale>
        <p:origin x="-163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4788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4408" tIns="42204" rIns="84408" bIns="42204"/>
          <a:lstStyle/>
          <a:p>
            <a:pPr rtl="0"/>
            <a:r>
              <a:rPr lang="en-US" sz="1100" b="1" kern="1200" dirty="0">
                <a:solidFill>
                  <a:schemeClr val="tx1"/>
                </a:solidFill>
              </a:rPr>
              <a:t>ESA with NASA are exploring the value of a multi-hazard landslide pilot, which includes</a:t>
            </a:r>
            <a:endParaRPr lang="en-US" sz="1100" kern="1200" dirty="0">
              <a:solidFill>
                <a:schemeClr val="tx1"/>
              </a:solidFill>
            </a:endParaRPr>
          </a:p>
          <a:p>
            <a:pPr rtl="0"/>
            <a:r>
              <a:rPr lang="en-US" sz="1100" b="1" kern="1200" dirty="0">
                <a:solidFill>
                  <a:schemeClr val="tx1"/>
                </a:solidFill>
              </a:rPr>
              <a:t>- Primary triggers from other hazards (wildfires, rainstorms, earthquakes, volcanoes, permafrost degradation, sedimentation, high stream flows, and inundation) and man-made development activity; </a:t>
            </a:r>
            <a:endParaRPr lang="en-US" sz="1100" kern="1200" dirty="0">
              <a:solidFill>
                <a:schemeClr val="tx1"/>
              </a:solidFill>
            </a:endParaRPr>
          </a:p>
          <a:p>
            <a:pPr rtl="0"/>
            <a:r>
              <a:rPr lang="en-US" sz="1100" b="1" kern="1200" dirty="0">
                <a:solidFill>
                  <a:schemeClr val="tx1"/>
                </a:solidFill>
              </a:rPr>
              <a:t>- Secondary cascading hazards from slope failures, mudslides, diverted or blocked streams, dam burst floods, debris flow, displacement waves and tsunamis; and </a:t>
            </a:r>
            <a:endParaRPr lang="en-US" sz="1100" kern="1200" dirty="0">
              <a:solidFill>
                <a:schemeClr val="tx1"/>
              </a:solidFill>
            </a:endParaRPr>
          </a:p>
          <a:p>
            <a:pPr rtl="0"/>
            <a:r>
              <a:rPr lang="en-US" sz="1100" b="1" kern="1200" dirty="0">
                <a:solidFill>
                  <a:schemeClr val="tx1"/>
                </a:solidFill>
              </a:rPr>
              <a:t>- Infrastructure impacts such as damaged roads-rail lines and utilities</a:t>
            </a:r>
            <a:endParaRPr lang="en-US" sz="1100" kern="1200" dirty="0">
              <a:solidFill>
                <a:schemeClr val="tx1"/>
              </a:solidFill>
            </a:endParaRPr>
          </a:p>
          <a:p>
            <a:pPr rtl="0"/>
            <a:r>
              <a:rPr lang="en-US" sz="1100" kern="1200" dirty="0">
                <a:solidFill>
                  <a:schemeClr val="tx1"/>
                </a:solidFill>
              </a:rPr>
              <a:t/>
            </a:r>
            <a:br>
              <a:rPr lang="en-US" sz="1100" kern="1200" dirty="0">
                <a:solidFill>
                  <a:schemeClr val="tx1"/>
                </a:solidFill>
              </a:rPr>
            </a:br>
            <a:endParaRPr lang="en-US" sz="1100" kern="1200" dirty="0">
              <a:solidFill>
                <a:schemeClr val="tx1"/>
              </a:solidFill>
            </a:endParaRPr>
          </a:p>
          <a:p>
            <a:pPr rtl="0"/>
            <a:r>
              <a:rPr lang="en-US" sz="1100" kern="1200">
                <a:solidFill>
                  <a:schemeClr val="tx1"/>
                </a:solidFill>
              </a:rPr>
              <a:t/>
            </a:r>
            <a:br>
              <a:rPr lang="en-US" sz="1100" kern="1200">
                <a:solidFill>
                  <a:schemeClr val="tx1"/>
                </a:solidFill>
              </a:rPr>
            </a:br>
            <a:endParaRPr lang="en-US" sz="1100" kern="1200">
              <a:solidFill>
                <a:schemeClr val="tx1"/>
              </a:solidFill>
            </a:endParaRPr>
          </a:p>
          <a:p>
            <a:endParaRPr lang="en-GB"/>
          </a:p>
        </p:txBody>
      </p:sp>
      <p:sp>
        <p:nvSpPr>
          <p:cNvPr id="4" name="Slide Number Placeholder 3"/>
          <p:cNvSpPr>
            <a:spLocks noGrp="1"/>
          </p:cNvSpPr>
          <p:nvPr>
            <p:ph type="sldNum" sz="quarter" idx="10"/>
          </p:nvPr>
        </p:nvSpPr>
        <p:spPr>
          <a:xfrm>
            <a:off x="3884463" y="8685878"/>
            <a:ext cx="2972004" cy="456704"/>
          </a:xfrm>
          <a:prstGeom prst="rect">
            <a:avLst/>
          </a:prstGeom>
        </p:spPr>
        <p:txBody>
          <a:bodyPr lIns="84408" tIns="42204" rIns="84408" bIns="42204"/>
          <a:lstStyle/>
          <a:p>
            <a:pPr>
              <a:defRPr/>
            </a:pPr>
            <a:fld id="{8F06024F-2490-4ABB-B1EC-786B8521E0E6}" type="slidenum">
              <a:rPr lang="it-IT" smtClean="0"/>
              <a:pPr>
                <a:defRPr/>
              </a:pPr>
              <a:t>3</a:t>
            </a:fld>
            <a:endParaRPr lang="it-IT"/>
          </a:p>
        </p:txBody>
      </p:sp>
    </p:spTree>
    <p:extLst>
      <p:ext uri="{BB962C8B-B14F-4D97-AF65-F5344CB8AC3E}">
        <p14:creationId xmlns:p14="http://schemas.microsoft.com/office/powerpoint/2010/main" val="297184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84408" tIns="42204" rIns="84408" bIns="42204"/>
          <a:lstStyle/>
          <a:p>
            <a:endParaRPr lang="en-GB"/>
          </a:p>
        </p:txBody>
      </p:sp>
      <p:sp>
        <p:nvSpPr>
          <p:cNvPr id="4" name="Slide Number Placeholder 3"/>
          <p:cNvSpPr>
            <a:spLocks noGrp="1"/>
          </p:cNvSpPr>
          <p:nvPr>
            <p:ph type="sldNum" sz="quarter" idx="10"/>
          </p:nvPr>
        </p:nvSpPr>
        <p:spPr>
          <a:xfrm>
            <a:off x="3884463" y="8685878"/>
            <a:ext cx="2972004" cy="456704"/>
          </a:xfrm>
          <a:prstGeom prst="rect">
            <a:avLst/>
          </a:prstGeom>
        </p:spPr>
        <p:txBody>
          <a:bodyPr lIns="84408" tIns="42204" rIns="84408" bIns="42204"/>
          <a:lstStyle/>
          <a:p>
            <a:pPr>
              <a:defRPr/>
            </a:pPr>
            <a:fld id="{8F06024F-2490-4ABB-B1EC-786B8521E0E6}" type="slidenum">
              <a:rPr lang="it-IT" smtClean="0"/>
              <a:pPr>
                <a:defRPr/>
              </a:pPr>
              <a:t>4</a:t>
            </a:fld>
            <a:endParaRPr lang="it-IT"/>
          </a:p>
        </p:txBody>
      </p:sp>
    </p:spTree>
    <p:extLst>
      <p:ext uri="{BB962C8B-B14F-4D97-AF65-F5344CB8AC3E}">
        <p14:creationId xmlns:p14="http://schemas.microsoft.com/office/powerpoint/2010/main" val="123691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defTabSz="457200" eaLnBrk="1" fontAlgn="auto" latinLnBrk="0" hangingPunct="1">
              <a:lnSpc>
                <a:spcPct val="125000"/>
              </a:lnSpc>
              <a:spcBef>
                <a:spcPts val="0"/>
              </a:spcBef>
              <a:spcAft>
                <a:spcPts val="0"/>
              </a:spcAft>
              <a:buClrTx/>
              <a:buSzTx/>
              <a:buFontTx/>
              <a:buNone/>
              <a:tabLst/>
              <a:defRPr/>
            </a:pPr>
            <a:r>
              <a:rPr lang="en-US" dirty="0" smtClean="0"/>
              <a:t>Data</a:t>
            </a:r>
            <a:r>
              <a:rPr lang="en-US" baseline="0" dirty="0" smtClean="0"/>
              <a:t> Access: </a:t>
            </a:r>
            <a:r>
              <a:rPr lang="en-US" dirty="0" smtClean="0"/>
              <a:t>A non-CEOS agency (which had declined to join the Pilot) is acquiring data (mainly Radarsat-2) that the Pilots would like to use, but their licensing agreements are (unintentionally) making these data inaccessible to the Pilots and preventing the Pilots from demonstrating their (added) value.</a:t>
            </a:r>
          </a:p>
          <a:p>
            <a:endParaRPr lang="en-GB" dirty="0"/>
          </a:p>
        </p:txBody>
      </p:sp>
    </p:spTree>
    <p:extLst>
      <p:ext uri="{BB962C8B-B14F-4D97-AF65-F5344CB8AC3E}">
        <p14:creationId xmlns:p14="http://schemas.microsoft.com/office/powerpoint/2010/main" val="858720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2130871" y="190714"/>
            <a:ext cx="2822129"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endParaRPr sz="1500" dirty="0">
              <a:solidFill>
                <a:srgbClr val="FFFFFF"/>
              </a:solidFill>
              <a:latin typeface="Proxima Nova Regular"/>
              <a:ea typeface="Proxima Nova Regular"/>
              <a:cs typeface="Proxima Nova Regular"/>
              <a:sym typeface="Proxima Nova Regular"/>
            </a:endParaRPr>
          </a:p>
        </p:txBody>
      </p:sp>
      <p:sp>
        <p:nvSpPr>
          <p:cNvPr id="5" name="Title 1"/>
          <p:cNvSpPr>
            <a:spLocks noGrp="1"/>
          </p:cNvSpPr>
          <p:nvPr>
            <p:ph type="title" idx="4294967295" hasCustomPrompt="1"/>
          </p:nvPr>
        </p:nvSpPr>
        <p:spPr>
          <a:xfrm>
            <a:off x="1600200" y="22225"/>
            <a:ext cx="7543800" cy="914400"/>
          </a:xfrm>
          <a:prstGeom prst="rect">
            <a:avLst/>
          </a:prstGeom>
        </p:spPr>
        <p:txBody>
          <a:bodyPr>
            <a:normAutofit fontScale="90000"/>
          </a:bodyPr>
          <a:lstStyle>
            <a:lvl1pPr>
              <a:defRPr/>
            </a:lvl1pPr>
          </a:lstStyle>
          <a:p>
            <a:pPr algn="ctr"/>
            <a:r>
              <a:rPr lang="en-GB" dirty="0" smtClean="0"/>
              <a:t>&lt;TITLE&gt;</a:t>
            </a:r>
            <a:endParaRPr lang="en-GB" dirty="0"/>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79116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GB" sz="4200" b="1" dirty="0" smtClean="0">
                <a:solidFill>
                  <a:srgbClr val="FFFFFF"/>
                </a:solidFill>
              </a:rPr>
              <a:t>WG Disasters, VCs and </a:t>
            </a:r>
            <a:r>
              <a:rPr lang="en-GB" sz="4200" b="1" dirty="0" err="1" smtClean="0">
                <a:solidFill>
                  <a:srgbClr val="FFFFFF"/>
                </a:solidFill>
              </a:rPr>
              <a:t>Hydromet</a:t>
            </a:r>
            <a:r>
              <a:rPr lang="en-GB" sz="4200" b="1" dirty="0" smtClean="0">
                <a:solidFill>
                  <a:srgbClr val="FFFFFF"/>
                </a:solidFill>
              </a:rPr>
              <a:t> Hazards</a:t>
            </a:r>
            <a:endParaRPr dirty="0"/>
          </a:p>
        </p:txBody>
      </p:sp>
      <p:sp>
        <p:nvSpPr>
          <p:cNvPr id="11" name="Shape 11"/>
          <p:cNvSpPr/>
          <p:nvPr/>
        </p:nvSpPr>
        <p:spPr>
          <a:xfrm>
            <a:off x="622789" y="4240211"/>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GB" dirty="0" smtClean="0">
                <a:solidFill>
                  <a:srgbClr val="FFFFFF"/>
                </a:solidFill>
                <a:latin typeface="Arial Bold"/>
                <a:ea typeface="Arial Bold"/>
                <a:cs typeface="Arial Bold"/>
                <a:sym typeface="Arial Bold"/>
              </a:rPr>
              <a:t>Ivan Petiteville, ESA</a:t>
            </a:r>
          </a:p>
          <a:p>
            <a:pPr lvl="0" defTabSz="914400">
              <a:lnSpc>
                <a:spcPct val="150000"/>
              </a:lnSpc>
              <a:defRPr>
                <a:solidFill>
                  <a:srgbClr val="000000"/>
                </a:solidFill>
              </a:defRPr>
            </a:pPr>
            <a:r>
              <a:rPr lang="en-GB" dirty="0" smtClean="0">
                <a:solidFill>
                  <a:srgbClr val="FFFFFF"/>
                </a:solidFill>
                <a:latin typeface="Arial Bold"/>
                <a:ea typeface="Arial Bold"/>
                <a:cs typeface="Arial Bold"/>
                <a:sym typeface="Arial Bold"/>
              </a:rPr>
              <a:t>Juliette </a:t>
            </a:r>
            <a:r>
              <a:rPr lang="en-GB" dirty="0" err="1" smtClean="0">
                <a:solidFill>
                  <a:srgbClr val="FFFFFF"/>
                </a:solidFill>
                <a:latin typeface="Arial Bold"/>
                <a:ea typeface="Arial Bold"/>
                <a:cs typeface="Arial Bold"/>
                <a:sym typeface="Arial Bold"/>
              </a:rPr>
              <a:t>Lambin</a:t>
            </a:r>
            <a:r>
              <a:rPr lang="en-GB" dirty="0" smtClean="0">
                <a:solidFill>
                  <a:srgbClr val="FFFFFF"/>
                </a:solidFill>
                <a:latin typeface="Arial Bold"/>
                <a:ea typeface="Arial Bold"/>
                <a:cs typeface="Arial Bold"/>
                <a:sym typeface="Arial Bold"/>
              </a:rPr>
              <a:t>, CNES</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GB" dirty="0" smtClean="0">
                <a:solidFill>
                  <a:srgbClr val="FFFFFF"/>
                </a:solidFill>
                <a:latin typeface="Arial Bold"/>
                <a:ea typeface="Arial Bold"/>
                <a:cs typeface="Arial Bold"/>
                <a:sym typeface="Arial Bold"/>
              </a:rPr>
              <a:t>VC / WG Day </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EUMETSAT, Darmstadt, Germany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16</a:t>
            </a:r>
            <a:r>
              <a:rPr lang="en-AU" baseline="30000" dirty="0" smtClean="0">
                <a:solidFill>
                  <a:srgbClr val="FFFFFF"/>
                </a:solidFill>
                <a:latin typeface="Arial Bold"/>
                <a:ea typeface="Arial Bold"/>
                <a:cs typeface="Arial Bold"/>
                <a:sym typeface="Arial Bold"/>
              </a:rPr>
              <a:t>th</a:t>
            </a:r>
            <a:r>
              <a:rPr lang="en-AU" dirty="0" smtClean="0">
                <a:solidFill>
                  <a:srgbClr val="FFFFFF"/>
                </a:solidFill>
                <a:latin typeface="Arial Bold"/>
                <a:ea typeface="Arial Bold"/>
                <a:cs typeface="Arial Bold"/>
                <a:sym typeface="Arial Bold"/>
              </a:rPr>
              <a:t>  </a:t>
            </a:r>
            <a:r>
              <a:rPr dirty="0" smtClean="0">
                <a:solidFill>
                  <a:srgbClr val="FFFFFF"/>
                </a:solidFill>
                <a:latin typeface="Arial Bold"/>
                <a:ea typeface="Arial Bold"/>
                <a:cs typeface="Arial Bold"/>
                <a:sym typeface="Arial Bold"/>
              </a:rPr>
              <a:t>September</a:t>
            </a:r>
            <a:r>
              <a:rPr lang="en-AU" dirty="0" smtClean="0">
                <a:solidFill>
                  <a:srgbClr val="FFFFFF"/>
                </a:solidFill>
                <a:latin typeface="Arial Bold"/>
                <a:ea typeface="Arial Bold"/>
                <a:cs typeface="Arial Bold"/>
                <a:sym typeface="Arial Bold"/>
              </a:rPr>
              <a:t> 2015</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GB" smtClean="0"/>
              <a:t>10</a:t>
            </a:fld>
            <a:endParaRPr lang="en-GB"/>
          </a:p>
        </p:txBody>
      </p:sp>
      <p:sp>
        <p:nvSpPr>
          <p:cNvPr id="4" name="Title 3"/>
          <p:cNvSpPr>
            <a:spLocks noGrp="1"/>
          </p:cNvSpPr>
          <p:nvPr>
            <p:ph type="title" idx="4294967295"/>
          </p:nvPr>
        </p:nvSpPr>
        <p:spPr/>
        <p:txBody>
          <a:bodyPr>
            <a:normAutofit fontScale="90000"/>
          </a:bodyPr>
          <a:lstStyle/>
          <a:p>
            <a:pPr algn="ctr"/>
            <a:endParaRPr lang="en-GB" dirty="0">
              <a:solidFill>
                <a:schemeClr val="tx2">
                  <a:lumMod val="40000"/>
                  <a:lumOff val="60000"/>
                </a:schemeClr>
              </a:solidFill>
            </a:endParaRPr>
          </a:p>
        </p:txBody>
      </p:sp>
      <p:pic>
        <p:nvPicPr>
          <p:cNvPr id="5"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04864"/>
            <a:ext cx="3044952" cy="3471941"/>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204864"/>
            <a:ext cx="3044952" cy="3471941"/>
          </a:xfrm>
          <a:prstGeom prst="rect">
            <a:avLst/>
          </a:prstGeom>
        </p:spPr>
      </p:pic>
      <p:pic>
        <p:nvPicPr>
          <p:cNvPr id="7"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9048" y="2204864"/>
            <a:ext cx="3044952" cy="3471941"/>
          </a:xfrm>
          <a:prstGeom prst="rect">
            <a:avLst/>
          </a:prstGeom>
        </p:spPr>
      </p:pic>
      <p:sp>
        <p:nvSpPr>
          <p:cNvPr id="8" name="Title 1"/>
          <p:cNvSpPr txBox="1">
            <a:spLocks/>
          </p:cNvSpPr>
          <p:nvPr/>
        </p:nvSpPr>
        <p:spPr bwMode="auto">
          <a:xfrm>
            <a:off x="0" y="1412776"/>
            <a:ext cx="304495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smtClean="0">
                <a:ln>
                  <a:noFill/>
                </a:ln>
                <a:solidFill>
                  <a:schemeClr val="tx2"/>
                </a:solidFill>
                <a:effectLst/>
                <a:uLnTx/>
                <a:uFillTx/>
                <a:latin typeface="+mj-lt"/>
                <a:ea typeface="+mj-ea"/>
                <a:cs typeface="+mj-cs"/>
              </a:rPr>
              <a:t>ALOS ascending (2007-2011)</a:t>
            </a:r>
          </a:p>
        </p:txBody>
      </p:sp>
      <p:sp>
        <p:nvSpPr>
          <p:cNvPr id="9" name="Title 1"/>
          <p:cNvSpPr txBox="1">
            <a:spLocks/>
          </p:cNvSpPr>
          <p:nvPr/>
        </p:nvSpPr>
        <p:spPr bwMode="auto">
          <a:xfrm>
            <a:off x="3203848" y="1412776"/>
            <a:ext cx="304495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03288" rtl="0" eaLnBrk="0" fontAlgn="base" latinLnBrk="0" hangingPunct="0">
              <a:lnSpc>
                <a:spcPct val="100000"/>
              </a:lnSpc>
              <a:spcBef>
                <a:spcPct val="0"/>
              </a:spcBef>
              <a:spcAft>
                <a:spcPct val="0"/>
              </a:spcAft>
              <a:buClrTx/>
              <a:buSzTx/>
              <a:buFontTx/>
              <a:buNone/>
              <a:tabLst/>
              <a:defRPr/>
            </a:pPr>
            <a:r>
              <a:rPr lang="en-US" altLang="en-US" sz="2400" kern="0" dirty="0" smtClean="0">
                <a:latin typeface="+mj-lt"/>
                <a:ea typeface="+mj-ea"/>
                <a:cs typeface="+mj-cs"/>
              </a:rPr>
              <a:t>CSK</a:t>
            </a:r>
            <a:r>
              <a:rPr kumimoji="0" lang="en-US" altLang="en-US" sz="2400" b="1" i="0" u="none" strike="noStrike" kern="0" cap="none" spc="0" normalizeH="0" baseline="0" noProof="0" dirty="0" smtClean="0">
                <a:ln>
                  <a:noFill/>
                </a:ln>
                <a:solidFill>
                  <a:schemeClr val="tx2"/>
                </a:solidFill>
                <a:effectLst/>
                <a:uLnTx/>
                <a:uFillTx/>
                <a:latin typeface="+mj-lt"/>
                <a:ea typeface="+mj-ea"/>
                <a:cs typeface="+mj-cs"/>
              </a:rPr>
              <a:t> ascending (2013-2015)</a:t>
            </a:r>
          </a:p>
        </p:txBody>
      </p:sp>
      <p:sp>
        <p:nvSpPr>
          <p:cNvPr id="10" name="Title 1"/>
          <p:cNvSpPr txBox="1">
            <a:spLocks/>
          </p:cNvSpPr>
          <p:nvPr/>
        </p:nvSpPr>
        <p:spPr bwMode="auto">
          <a:xfrm>
            <a:off x="6099048" y="1412776"/>
            <a:ext cx="304495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03288" rtl="0" eaLnBrk="0" fontAlgn="base" latinLnBrk="0" hangingPunct="0">
              <a:lnSpc>
                <a:spcPct val="100000"/>
              </a:lnSpc>
              <a:spcBef>
                <a:spcPct val="0"/>
              </a:spcBef>
              <a:spcAft>
                <a:spcPct val="0"/>
              </a:spcAft>
              <a:buClrTx/>
              <a:buSzTx/>
              <a:buFontTx/>
              <a:buNone/>
              <a:tabLst/>
              <a:defRPr/>
            </a:pPr>
            <a:r>
              <a:rPr lang="en-US" altLang="en-US" sz="2400" kern="0" dirty="0" smtClean="0">
                <a:latin typeface="+mj-lt"/>
                <a:ea typeface="+mj-ea"/>
                <a:cs typeface="+mj-cs"/>
              </a:rPr>
              <a:t>Difference </a:t>
            </a:r>
            <a:r>
              <a:rPr kumimoji="0" lang="en-US" altLang="en-US" sz="2400" b="1" i="0" u="none" strike="noStrike" kern="0" cap="none" spc="0" normalizeH="0" baseline="0" noProof="0" dirty="0" smtClean="0">
                <a:ln>
                  <a:noFill/>
                </a:ln>
                <a:solidFill>
                  <a:schemeClr val="tx2"/>
                </a:solidFill>
                <a:effectLst/>
                <a:uLnTx/>
                <a:uFillTx/>
                <a:latin typeface="+mj-lt"/>
                <a:ea typeface="+mj-ea"/>
                <a:cs typeface="+mj-cs"/>
              </a:rPr>
              <a:t>(CSK-ALOS)</a:t>
            </a:r>
          </a:p>
        </p:txBody>
      </p:sp>
      <p:sp>
        <p:nvSpPr>
          <p:cNvPr id="11" name="Title 1"/>
          <p:cNvSpPr txBox="1">
            <a:spLocks/>
          </p:cNvSpPr>
          <p:nvPr/>
        </p:nvSpPr>
        <p:spPr bwMode="auto">
          <a:xfrm>
            <a:off x="6099048" y="5733256"/>
            <a:ext cx="304495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03288" rtl="0" eaLnBrk="0" fontAlgn="base" latinLnBrk="0" hangingPunct="0">
              <a:lnSpc>
                <a:spcPct val="100000"/>
              </a:lnSpc>
              <a:spcBef>
                <a:spcPct val="0"/>
              </a:spcBef>
              <a:spcAft>
                <a:spcPct val="0"/>
              </a:spcAft>
              <a:buClrTx/>
              <a:buSzTx/>
              <a:buFontTx/>
              <a:buNone/>
              <a:tabLst/>
              <a:defRPr/>
            </a:pPr>
            <a:r>
              <a:rPr lang="en-US" altLang="en-US" sz="2000" b="0" kern="0" noProof="0" dirty="0" smtClean="0">
                <a:latin typeface="+mj-lt"/>
                <a:ea typeface="+mj-ea"/>
                <a:cs typeface="+mj-cs"/>
              </a:rPr>
              <a:t>(red = increased rate of subsidence)</a:t>
            </a:r>
            <a:endParaRPr kumimoji="0" lang="en-US" altLang="en-US" sz="20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2" name="Title 3"/>
          <p:cNvSpPr>
            <a:spLocks noGrp="1"/>
          </p:cNvSpPr>
          <p:nvPr>
            <p:ph type="title" idx="4294967295"/>
          </p:nvPr>
        </p:nvSpPr>
        <p:spPr>
          <a:xfrm>
            <a:off x="1219200" y="22225"/>
            <a:ext cx="7543800" cy="914400"/>
          </a:xfrm>
        </p:spPr>
        <p:txBody>
          <a:bodyPr>
            <a:normAutofit fontScale="90000"/>
          </a:bodyPr>
          <a:lstStyle/>
          <a:p>
            <a:pPr algn="ctr"/>
            <a:r>
              <a:rPr lang="en-GB" dirty="0"/>
              <a:t>Floods Pilot: Obj. B -</a:t>
            </a:r>
            <a:br>
              <a:rPr lang="en-GB" dirty="0"/>
            </a:br>
            <a:r>
              <a:rPr lang="en-GB" dirty="0">
                <a:solidFill>
                  <a:schemeClr val="tx2">
                    <a:lumMod val="40000"/>
                    <a:lumOff val="60000"/>
                  </a:schemeClr>
                </a:solidFill>
              </a:rPr>
              <a:t>South-East Asia </a:t>
            </a:r>
          </a:p>
        </p:txBody>
      </p:sp>
    </p:spTree>
    <p:extLst>
      <p:ext uri="{BB962C8B-B14F-4D97-AF65-F5344CB8AC3E}">
        <p14:creationId xmlns:p14="http://schemas.microsoft.com/office/powerpoint/2010/main" val="234630500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pPr algn="ctr"/>
            <a:endParaRPr lang="en-GB" dirty="0"/>
          </a:p>
        </p:txBody>
      </p:sp>
      <p:pic>
        <p:nvPicPr>
          <p:cNvPr id="5" name="Picture 2"/>
          <p:cNvPicPr>
            <a:picLocks noChangeAspect="1" noChangeArrowheads="1"/>
          </p:cNvPicPr>
          <p:nvPr/>
        </p:nvPicPr>
        <p:blipFill>
          <a:blip r:embed="rId2" cstate="screen"/>
          <a:srcRect/>
          <a:stretch>
            <a:fillRect/>
          </a:stretch>
        </p:blipFill>
        <p:spPr bwMode="auto">
          <a:xfrm>
            <a:off x="173620" y="1301187"/>
            <a:ext cx="5463251" cy="4328932"/>
          </a:xfrm>
          <a:prstGeom prst="rect">
            <a:avLst/>
          </a:prstGeom>
          <a:noFill/>
          <a:ln w="9525">
            <a:noFill/>
            <a:miter lim="800000"/>
            <a:headEnd/>
            <a:tailEnd/>
          </a:ln>
        </p:spPr>
      </p:pic>
      <p:sp>
        <p:nvSpPr>
          <p:cNvPr id="6" name="Ovale 16"/>
          <p:cNvSpPr/>
          <p:nvPr/>
        </p:nvSpPr>
        <p:spPr>
          <a:xfrm>
            <a:off x="1599235" y="4235369"/>
            <a:ext cx="657828" cy="4880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15"/>
          <p:cNvSpPr/>
          <p:nvPr/>
        </p:nvSpPr>
        <p:spPr>
          <a:xfrm>
            <a:off x="2349660" y="4397415"/>
            <a:ext cx="694481" cy="4745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10"/>
          <p:cNvSpPr txBox="1"/>
          <p:nvPr/>
        </p:nvSpPr>
        <p:spPr>
          <a:xfrm>
            <a:off x="152400" y="5593140"/>
            <a:ext cx="5484471" cy="1015663"/>
          </a:xfrm>
          <a:prstGeom prst="rect">
            <a:avLst/>
          </a:prstGeom>
          <a:noFill/>
        </p:spPr>
        <p:txBody>
          <a:bodyPr wrap="square" rtlCol="0">
            <a:spAutoFit/>
          </a:bodyPr>
          <a:lstStyle/>
          <a:p>
            <a:r>
              <a:rPr lang="it-IT" sz="2000" b="0" u="sng" dirty="0" smtClean="0">
                <a:solidFill>
                  <a:schemeClr val="tx1"/>
                </a:solidFill>
                <a:cs typeface="Times New Roman" pitchFamily="18" charset="0"/>
              </a:rPr>
              <a:t>Projected</a:t>
            </a:r>
            <a:r>
              <a:rPr lang="it-IT" sz="2000" b="0" dirty="0" smtClean="0">
                <a:solidFill>
                  <a:schemeClr val="tx1"/>
                </a:solidFill>
                <a:cs typeface="Times New Roman" pitchFamily="18" charset="0"/>
              </a:rPr>
              <a:t> total subsidence by 2021 of up to 2.2 m along main drainage </a:t>
            </a:r>
            <a:r>
              <a:rPr lang="it-IT" sz="2000" b="0" dirty="0" err="1" smtClean="0">
                <a:solidFill>
                  <a:schemeClr val="tx1"/>
                </a:solidFill>
                <a:cs typeface="Times New Roman" pitchFamily="18" charset="0"/>
              </a:rPr>
              <a:t>areas</a:t>
            </a:r>
            <a:r>
              <a:rPr lang="it-IT" sz="2000" b="0" dirty="0" smtClean="0">
                <a:solidFill>
                  <a:schemeClr val="tx1"/>
                </a:solidFill>
                <a:cs typeface="Times New Roman" pitchFamily="18" charset="0"/>
              </a:rPr>
              <a:t>.</a:t>
            </a:r>
            <a:endParaRPr lang="it-IT" sz="2000" dirty="0">
              <a:solidFill>
                <a:schemeClr val="tx1"/>
              </a:solidFill>
              <a:cs typeface="Times New Roman" pitchFamily="18" charset="0"/>
            </a:endParaRPr>
          </a:p>
          <a:p>
            <a:r>
              <a:rPr lang="it-IT" sz="2000" dirty="0" smtClean="0">
                <a:solidFill>
                  <a:schemeClr val="tx1"/>
                </a:solidFill>
                <a:latin typeface="Times New Roman"/>
                <a:cs typeface="Times New Roman" pitchFamily="18" charset="0"/>
              </a:rPr>
              <a:t>© INGV</a:t>
            </a:r>
            <a:endParaRPr lang="it-IT" sz="2000" b="0" dirty="0">
              <a:solidFill>
                <a:schemeClr val="tx1"/>
              </a:solidFill>
              <a:cs typeface="Times New Roman" pitchFamily="18" charset="0"/>
            </a:endParaRPr>
          </a:p>
        </p:txBody>
      </p:sp>
      <p:sp>
        <p:nvSpPr>
          <p:cNvPr id="9" name="Slide Number Placeholder 8"/>
          <p:cNvSpPr txBox="1">
            <a:spLocks/>
          </p:cNvSpPr>
          <p:nvPr/>
        </p:nvSpPr>
        <p:spPr>
          <a:xfrm>
            <a:off x="8028384" y="6492875"/>
            <a:ext cx="1115616" cy="365125"/>
          </a:xfrm>
          <a:prstGeom prst="rect">
            <a:avLst/>
          </a:prstGeo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fld id="{C9B8015A-EF71-41EF-838F-244C2EE36FD7}" type="slidenum">
              <a:rPr lang="en-US" sz="1600" smtClean="0">
                <a:solidFill>
                  <a:schemeClr val="tx1"/>
                </a:solidFill>
              </a:rPr>
              <a:pPr algn="ctr"/>
              <a:t>11</a:t>
            </a:fld>
            <a:endParaRPr lang="en-US" sz="1600" smtClean="0">
              <a:solidFill>
                <a:schemeClr val="tx1"/>
              </a:solidFill>
            </a:endParaRPr>
          </a:p>
          <a:p>
            <a:pPr algn="ctr"/>
            <a:endParaRPr lang="en-US" sz="1600" dirty="0">
              <a:solidFill>
                <a:schemeClr val="tx1"/>
              </a:solidFill>
            </a:endParaRPr>
          </a:p>
        </p:txBody>
      </p:sp>
      <p:sp>
        <p:nvSpPr>
          <p:cNvPr id="10" name="TextBox 9"/>
          <p:cNvSpPr txBox="1"/>
          <p:nvPr/>
        </p:nvSpPr>
        <p:spPr>
          <a:xfrm>
            <a:off x="5791200" y="1752600"/>
            <a:ext cx="3352800" cy="42473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b="1" u="sng" dirty="0"/>
              <a:t>Other Activities</a:t>
            </a:r>
            <a:r>
              <a:rPr lang="en-US" b="1" u="sng" dirty="0" smtClean="0"/>
              <a:t>:</a:t>
            </a:r>
          </a:p>
          <a:p>
            <a:pPr algn="l" rtl="0" latinLnBrk="1" hangingPunct="0"/>
            <a:endParaRPr lang="en-US" b="1" dirty="0"/>
          </a:p>
          <a:p>
            <a:pPr algn="l" rtl="0" latinLnBrk="1" hangingPunct="0"/>
            <a:r>
              <a:rPr lang="en-US" dirty="0"/>
              <a:t>Consultations on new pilot </a:t>
            </a:r>
            <a:endParaRPr lang="en-US" dirty="0" smtClean="0"/>
          </a:p>
          <a:p>
            <a:pPr algn="l" rtl="0" latinLnBrk="1" hangingPunct="0"/>
            <a:r>
              <a:rPr lang="en-US" dirty="0" smtClean="0"/>
              <a:t>products </a:t>
            </a:r>
            <a:r>
              <a:rPr lang="en-US" dirty="0"/>
              <a:t>with </a:t>
            </a:r>
            <a:r>
              <a:rPr lang="en-US" b="1" dirty="0"/>
              <a:t>UN, World Bank</a:t>
            </a:r>
            <a:r>
              <a:rPr lang="en-US" dirty="0"/>
              <a:t>, and </a:t>
            </a:r>
            <a:r>
              <a:rPr lang="en-US" b="1" dirty="0" smtClean="0"/>
              <a:t>ICRC</a:t>
            </a:r>
          </a:p>
          <a:p>
            <a:pPr algn="l" rtl="0" latinLnBrk="1" hangingPunct="0"/>
            <a:endParaRPr lang="en-US" dirty="0"/>
          </a:p>
          <a:p>
            <a:pPr algn="l" rtl="0" latinLnBrk="1" hangingPunct="0"/>
            <a:r>
              <a:rPr lang="en-US" b="1" dirty="0"/>
              <a:t>Asian Disaster Preparedness </a:t>
            </a:r>
            <a:endParaRPr lang="en-US" b="1" dirty="0" smtClean="0"/>
          </a:p>
          <a:p>
            <a:pPr algn="l" rtl="0" latinLnBrk="1" hangingPunct="0"/>
            <a:r>
              <a:rPr lang="en-US" b="1" dirty="0" smtClean="0"/>
              <a:t>Center </a:t>
            </a:r>
            <a:r>
              <a:rPr lang="en-US" dirty="0"/>
              <a:t>(</a:t>
            </a:r>
            <a:r>
              <a:rPr lang="en-US" dirty="0" smtClean="0"/>
              <a:t>ADPC, Bangkok </a:t>
            </a:r>
          </a:p>
          <a:p>
            <a:pPr algn="l" rtl="0" latinLnBrk="1" hangingPunct="0"/>
            <a:r>
              <a:rPr lang="en-US" dirty="0" smtClean="0"/>
              <a:t>Thailand) </a:t>
            </a:r>
            <a:r>
              <a:rPr lang="en-US" dirty="0"/>
              <a:t>to setup instance of </a:t>
            </a:r>
            <a:endParaRPr lang="en-US" dirty="0" smtClean="0"/>
          </a:p>
          <a:p>
            <a:pPr algn="l" rtl="0" latinLnBrk="1" hangingPunct="0"/>
            <a:r>
              <a:rPr lang="en-US" dirty="0" smtClean="0"/>
              <a:t>flood </a:t>
            </a:r>
            <a:r>
              <a:rPr lang="en-US" dirty="0"/>
              <a:t>modeling and monitoring </a:t>
            </a:r>
            <a:endParaRPr lang="en-US" dirty="0" smtClean="0"/>
          </a:p>
          <a:p>
            <a:pPr algn="l" rtl="0" latinLnBrk="1" hangingPunct="0"/>
            <a:r>
              <a:rPr lang="en-US" dirty="0" smtClean="0"/>
              <a:t>processing </a:t>
            </a:r>
            <a:r>
              <a:rPr lang="en-US" dirty="0"/>
              <a:t>and distribution </a:t>
            </a:r>
            <a:endParaRPr lang="en-US" dirty="0" smtClean="0"/>
          </a:p>
          <a:p>
            <a:pPr algn="l" rtl="0" latinLnBrk="1" hangingPunct="0"/>
            <a:r>
              <a:rPr lang="en-US" dirty="0" smtClean="0"/>
              <a:t>software </a:t>
            </a:r>
            <a:r>
              <a:rPr lang="en-US" dirty="0"/>
              <a:t>installed under </a:t>
            </a:r>
            <a:endParaRPr lang="en-US" dirty="0" smtClean="0"/>
          </a:p>
          <a:p>
            <a:pPr algn="l" rtl="0" latinLnBrk="1" hangingPunct="0"/>
            <a:r>
              <a:rPr lang="en-US" dirty="0" smtClean="0"/>
              <a:t>cooperation </a:t>
            </a:r>
            <a:r>
              <a:rPr lang="en-US" dirty="0"/>
              <a:t>with SERVIR and </a:t>
            </a:r>
            <a:endParaRPr lang="en-US" dirty="0" smtClean="0"/>
          </a:p>
          <a:p>
            <a:pPr algn="l" rtl="0" latinLnBrk="1" hangingPunct="0"/>
            <a:r>
              <a:rPr lang="en-US" dirty="0" smtClean="0"/>
              <a:t>USAID </a:t>
            </a:r>
            <a:r>
              <a:rPr lang="en-US" dirty="0"/>
              <a:t>Oct-Nov 2015</a:t>
            </a:r>
          </a:p>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2569"/>
              </a:solidFill>
              <a:effectLst/>
              <a:uFillTx/>
            </a:endParaRPr>
          </a:p>
        </p:txBody>
      </p:sp>
      <p:sp>
        <p:nvSpPr>
          <p:cNvPr id="11" name="Title 3"/>
          <p:cNvSpPr>
            <a:spLocks noGrp="1"/>
          </p:cNvSpPr>
          <p:nvPr>
            <p:ph type="title" idx="4294967295"/>
          </p:nvPr>
        </p:nvSpPr>
        <p:spPr>
          <a:xfrm>
            <a:off x="1219200" y="22225"/>
            <a:ext cx="7543800" cy="914400"/>
          </a:xfrm>
        </p:spPr>
        <p:txBody>
          <a:bodyPr>
            <a:normAutofit fontScale="90000"/>
          </a:bodyPr>
          <a:lstStyle/>
          <a:p>
            <a:pPr algn="ctr"/>
            <a:r>
              <a:rPr lang="en-GB" dirty="0"/>
              <a:t>Floods Pilot: Obj. B -</a:t>
            </a:r>
            <a:br>
              <a:rPr lang="en-GB" dirty="0"/>
            </a:br>
            <a:r>
              <a:rPr lang="en-GB" dirty="0">
                <a:solidFill>
                  <a:schemeClr val="tx2">
                    <a:lumMod val="40000"/>
                    <a:lumOff val="60000"/>
                  </a:schemeClr>
                </a:solidFill>
              </a:rPr>
              <a:t>Subsidence Projection</a:t>
            </a:r>
          </a:p>
        </p:txBody>
      </p:sp>
    </p:spTree>
    <p:extLst>
      <p:ext uri="{BB962C8B-B14F-4D97-AF65-F5344CB8AC3E}">
        <p14:creationId xmlns:p14="http://schemas.microsoft.com/office/powerpoint/2010/main" val="164134372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GB" smtClean="0"/>
              <a:t>12</a:t>
            </a:fld>
            <a:endParaRPr lang="en-GB"/>
          </a:p>
        </p:txBody>
      </p:sp>
      <p:sp>
        <p:nvSpPr>
          <p:cNvPr id="3" name="Content Placeholder 2"/>
          <p:cNvSpPr>
            <a:spLocks noGrp="1"/>
          </p:cNvSpPr>
          <p:nvPr>
            <p:ph sz="quarter" idx="10"/>
          </p:nvPr>
        </p:nvSpPr>
        <p:spPr/>
        <p:txBody>
          <a:bodyPr/>
          <a:lstStyle/>
          <a:p>
            <a:r>
              <a:rPr lang="en-US" b="1" dirty="0"/>
              <a:t>Data provided: </a:t>
            </a:r>
            <a:r>
              <a:rPr lang="en-US" dirty="0"/>
              <a:t>EO-1, ASTER, COSMO-</a:t>
            </a:r>
            <a:r>
              <a:rPr lang="en-US" dirty="0" err="1"/>
              <a:t>SkyMed</a:t>
            </a:r>
            <a:r>
              <a:rPr lang="en-US" dirty="0"/>
              <a:t>, Sentinel-1, and LANDSAT, plus high-resolution GFMS </a:t>
            </a:r>
            <a:r>
              <a:rPr lang="en-US" dirty="0" smtClean="0"/>
              <a:t>forecasts</a:t>
            </a:r>
          </a:p>
          <a:p>
            <a:endParaRPr lang="en-US" dirty="0"/>
          </a:p>
          <a:p>
            <a:r>
              <a:rPr lang="en-US" b="1" dirty="0"/>
              <a:t>Users:</a:t>
            </a:r>
            <a:r>
              <a:rPr lang="en-US" dirty="0"/>
              <a:t> FEMA, US Forest Service, EPA, Texas Water Development Board and Texas Commission on Water Quality, plus briefings by UT-Austin personnel to Texas Emergency Operations Center and Governor’s Emergency Management </a:t>
            </a:r>
            <a:r>
              <a:rPr lang="en-US" dirty="0" smtClean="0"/>
              <a:t>Council</a:t>
            </a:r>
          </a:p>
          <a:p>
            <a:endParaRPr lang="en-US" dirty="0"/>
          </a:p>
          <a:p>
            <a:r>
              <a:rPr lang="en-US" b="1" dirty="0"/>
              <a:t>Feedback from Theresa Howard and Gordon Wells (UT-Austin):</a:t>
            </a:r>
          </a:p>
          <a:p>
            <a:pPr marL="426027" lvl="1" indent="0">
              <a:buNone/>
            </a:pPr>
            <a:r>
              <a:rPr lang="en-US" dirty="0"/>
              <a:t>“</a:t>
            </a:r>
            <a:r>
              <a:rPr lang="en-US" dirty="0">
                <a:solidFill>
                  <a:schemeClr val="bg2">
                    <a:lumMod val="25000"/>
                  </a:schemeClr>
                </a:solidFill>
              </a:rPr>
              <a:t>The imagery offered a detailed view of inundation impacting agriculture in rural areas, which is information that can be difficult to obtain from other sources. The imagery also helps to fill in the coverage gaps between stream gages that are monitored for current and forecast conditions.”</a:t>
            </a:r>
          </a:p>
          <a:p>
            <a:endParaRPr lang="en-GB" dirty="0"/>
          </a:p>
        </p:txBody>
      </p:sp>
      <p:sp>
        <p:nvSpPr>
          <p:cNvPr id="4" name="Title 3"/>
          <p:cNvSpPr>
            <a:spLocks noGrp="1"/>
          </p:cNvSpPr>
          <p:nvPr>
            <p:ph type="title" idx="4294967295"/>
          </p:nvPr>
        </p:nvSpPr>
        <p:spPr/>
        <p:txBody>
          <a:bodyPr>
            <a:normAutofit fontScale="90000"/>
          </a:bodyPr>
          <a:lstStyle/>
          <a:p>
            <a:pPr algn="ctr"/>
            <a:endParaRPr lang="en-GB" dirty="0"/>
          </a:p>
        </p:txBody>
      </p:sp>
      <p:sp>
        <p:nvSpPr>
          <p:cNvPr id="5" name="Title 3"/>
          <p:cNvSpPr>
            <a:spLocks noGrp="1"/>
          </p:cNvSpPr>
          <p:nvPr>
            <p:ph type="title" idx="4294967295"/>
          </p:nvPr>
        </p:nvSpPr>
        <p:spPr>
          <a:xfrm>
            <a:off x="1219200" y="22225"/>
            <a:ext cx="7543800" cy="914400"/>
          </a:xfrm>
        </p:spPr>
        <p:txBody>
          <a:bodyPr>
            <a:normAutofit fontScale="90000"/>
          </a:bodyPr>
          <a:lstStyle/>
          <a:p>
            <a:pPr algn="ctr"/>
            <a:r>
              <a:rPr lang="en-GB" dirty="0"/>
              <a:t>Floods Pilot: Obj. B -</a:t>
            </a:r>
            <a:br>
              <a:rPr lang="en-GB" dirty="0"/>
            </a:br>
            <a:r>
              <a:rPr lang="en-GB" dirty="0">
                <a:solidFill>
                  <a:schemeClr val="tx2">
                    <a:lumMod val="40000"/>
                    <a:lumOff val="60000"/>
                  </a:schemeClr>
                </a:solidFill>
              </a:rPr>
              <a:t>Texas</a:t>
            </a:r>
          </a:p>
        </p:txBody>
      </p:sp>
    </p:spTree>
    <p:extLst>
      <p:ext uri="{BB962C8B-B14F-4D97-AF65-F5344CB8AC3E}">
        <p14:creationId xmlns:p14="http://schemas.microsoft.com/office/powerpoint/2010/main" val="250028310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GB" smtClean="0"/>
              <a:t>13</a:t>
            </a:fld>
            <a:endParaRPr lang="en-GB"/>
          </a:p>
        </p:txBody>
      </p:sp>
      <p:sp>
        <p:nvSpPr>
          <p:cNvPr id="4" name="Title 3"/>
          <p:cNvSpPr>
            <a:spLocks noGrp="1"/>
          </p:cNvSpPr>
          <p:nvPr>
            <p:ph type="title" idx="4294967295"/>
          </p:nvPr>
        </p:nvSpPr>
        <p:spPr>
          <a:xfrm>
            <a:off x="1600200" y="22225"/>
            <a:ext cx="7543800" cy="914400"/>
          </a:xfrm>
          <a:prstGeom prst="rect">
            <a:avLst/>
          </a:prstGeom>
        </p:spPr>
        <p:txBody>
          <a:bodyPr>
            <a:normAutofit fontScale="90000"/>
          </a:bodyPr>
          <a:lstStyle/>
          <a:p>
            <a:pPr algn="ctr"/>
            <a:r>
              <a:rPr lang="en-GB" dirty="0"/>
              <a:t>Floods Pilot: Obj. B -</a:t>
            </a:r>
            <a:br>
              <a:rPr lang="en-GB" dirty="0"/>
            </a:br>
            <a:r>
              <a:rPr lang="en-GB" dirty="0" smtClean="0">
                <a:solidFill>
                  <a:schemeClr val="tx2">
                    <a:lumMod val="40000"/>
                    <a:lumOff val="60000"/>
                  </a:schemeClr>
                </a:solidFill>
              </a:rPr>
              <a:t>Texas</a:t>
            </a:r>
            <a:endParaRPr lang="en-GB" dirty="0"/>
          </a:p>
        </p:txBody>
      </p:sp>
      <p:sp>
        <p:nvSpPr>
          <p:cNvPr id="5" name="Content Placeholder 4"/>
          <p:cNvSpPr>
            <a:spLocks noGrp="1"/>
          </p:cNvSpPr>
          <p:nvPr>
            <p:ph sz="quarter" idx="10"/>
          </p:nvPr>
        </p:nvSpPr>
        <p:spPr/>
        <p:txBody>
          <a:bodyPr/>
          <a:lstStyle/>
          <a:p>
            <a:endParaRPr lang="en-GB"/>
          </a:p>
        </p:txBody>
      </p:sp>
      <p:pic>
        <p:nvPicPr>
          <p:cNvPr id="6" name="Picture 5" descr="Figure1.jpeg"/>
          <p:cNvPicPr>
            <a:picLocks noChangeAspect="1"/>
          </p:cNvPicPr>
          <p:nvPr/>
        </p:nvPicPr>
        <p:blipFill>
          <a:blip r:embed="rId2" cstate="print"/>
          <a:stretch>
            <a:fillRect/>
          </a:stretch>
        </p:blipFill>
        <p:spPr>
          <a:xfrm>
            <a:off x="0" y="1196752"/>
            <a:ext cx="4572000" cy="4553029"/>
          </a:xfrm>
          <a:prstGeom prst="rect">
            <a:avLst/>
          </a:prstGeom>
        </p:spPr>
      </p:pic>
      <p:pic>
        <p:nvPicPr>
          <p:cNvPr id="7" name="Picture 6" descr="Figure2.jpg"/>
          <p:cNvPicPr>
            <a:picLocks noChangeAspect="1"/>
          </p:cNvPicPr>
          <p:nvPr/>
        </p:nvPicPr>
        <p:blipFill>
          <a:blip r:embed="rId3" cstate="print"/>
          <a:stretch>
            <a:fillRect/>
          </a:stretch>
        </p:blipFill>
        <p:spPr>
          <a:xfrm>
            <a:off x="4572000" y="1268760"/>
            <a:ext cx="4572000" cy="3701945"/>
          </a:xfrm>
          <a:prstGeom prst="rect">
            <a:avLst/>
          </a:prstGeom>
        </p:spPr>
      </p:pic>
      <p:sp>
        <p:nvSpPr>
          <p:cNvPr id="8" name="TextBox 7"/>
          <p:cNvSpPr txBox="1"/>
          <p:nvPr/>
        </p:nvSpPr>
        <p:spPr>
          <a:xfrm>
            <a:off x="0" y="5733256"/>
            <a:ext cx="4572000" cy="707886"/>
          </a:xfrm>
          <a:prstGeom prst="rect">
            <a:avLst/>
          </a:prstGeom>
          <a:noFill/>
        </p:spPr>
        <p:txBody>
          <a:bodyPr wrap="square" rtlCol="0">
            <a:spAutoFit/>
          </a:bodyPr>
          <a:lstStyle/>
          <a:p>
            <a:pPr algn="ctr"/>
            <a:r>
              <a:rPr lang="en-US" sz="2000" b="0" dirty="0" smtClean="0"/>
              <a:t>EO-1, 1045 CDT 27 May 2015</a:t>
            </a:r>
          </a:p>
          <a:p>
            <a:pPr algn="ctr"/>
            <a:r>
              <a:rPr lang="en-US" sz="2000" b="0" dirty="0" smtClean="0"/>
              <a:t>Imaged processed by Texas partners</a:t>
            </a:r>
            <a:endParaRPr lang="en-US" sz="2000" b="0" dirty="0"/>
          </a:p>
        </p:txBody>
      </p:sp>
      <p:sp>
        <p:nvSpPr>
          <p:cNvPr id="9" name="TextBox 8"/>
          <p:cNvSpPr txBox="1"/>
          <p:nvPr/>
        </p:nvSpPr>
        <p:spPr>
          <a:xfrm>
            <a:off x="4572000" y="4941168"/>
            <a:ext cx="4572000" cy="707886"/>
          </a:xfrm>
          <a:prstGeom prst="rect">
            <a:avLst/>
          </a:prstGeom>
          <a:noFill/>
        </p:spPr>
        <p:txBody>
          <a:bodyPr wrap="square" rtlCol="0">
            <a:spAutoFit/>
          </a:bodyPr>
          <a:lstStyle/>
          <a:p>
            <a:pPr algn="ctr"/>
            <a:r>
              <a:rPr lang="en-US" sz="2000" b="0" dirty="0" smtClean="0"/>
              <a:t>COSMO-</a:t>
            </a:r>
            <a:r>
              <a:rPr lang="en-US" sz="2000" b="0" dirty="0" err="1" smtClean="0"/>
              <a:t>SkyMed</a:t>
            </a:r>
            <a:r>
              <a:rPr lang="en-US" sz="2000" b="0" dirty="0" smtClean="0"/>
              <a:t>, 2 June 2015 as processed and analyzed by LIST</a:t>
            </a:r>
            <a:endParaRPr lang="en-US" sz="2000" b="0" dirty="0"/>
          </a:p>
        </p:txBody>
      </p:sp>
    </p:spTree>
    <p:extLst>
      <p:ext uri="{BB962C8B-B14F-4D97-AF65-F5344CB8AC3E}">
        <p14:creationId xmlns:p14="http://schemas.microsoft.com/office/powerpoint/2010/main" val="54976699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GB" smtClean="0"/>
              <a:t>14</a:t>
            </a:fld>
            <a:endParaRPr lang="en-GB"/>
          </a:p>
        </p:txBody>
      </p:sp>
      <p:sp>
        <p:nvSpPr>
          <p:cNvPr id="3" name="Content Placeholder 2"/>
          <p:cNvSpPr>
            <a:spLocks noGrp="1"/>
          </p:cNvSpPr>
          <p:nvPr>
            <p:ph sz="quarter" idx="10"/>
          </p:nvPr>
        </p:nvSpPr>
        <p:spPr/>
        <p:txBody>
          <a:bodyPr/>
          <a:lstStyle/>
          <a:p>
            <a:r>
              <a:rPr lang="en-US" sz="2800" b="1" dirty="0"/>
              <a:t>Data acquisition</a:t>
            </a:r>
            <a:r>
              <a:rPr lang="en-US" sz="2800" dirty="0"/>
              <a:t>: all negotiated acquisition agreements are being honored by the data </a:t>
            </a:r>
            <a:r>
              <a:rPr lang="en-US" sz="2800" dirty="0" smtClean="0"/>
              <a:t>providers for limited periods that have to be renegotiated every 2 years.</a:t>
            </a:r>
            <a:endParaRPr lang="en-US" sz="2800" dirty="0"/>
          </a:p>
          <a:p>
            <a:endParaRPr lang="en-GB" sz="2800" dirty="0" smtClean="0"/>
          </a:p>
          <a:p>
            <a:r>
              <a:rPr lang="en-US" sz="2800" b="1" dirty="0"/>
              <a:t>Data </a:t>
            </a:r>
            <a:r>
              <a:rPr lang="en-US" sz="2800" b="1" dirty="0" smtClean="0"/>
              <a:t>access: </a:t>
            </a:r>
            <a:r>
              <a:rPr lang="en-US" sz="2800" dirty="0" smtClean="0"/>
              <a:t> access </a:t>
            </a:r>
            <a:r>
              <a:rPr lang="en-US" sz="2800" dirty="0"/>
              <a:t>to some data is limited because of licensing </a:t>
            </a:r>
            <a:r>
              <a:rPr lang="en-US" sz="2800" dirty="0" smtClean="0"/>
              <a:t>issues (commercial customers have priority over Flood pilot and data unavailable to pilot)</a:t>
            </a:r>
          </a:p>
          <a:p>
            <a:endParaRPr lang="en-US" sz="2800" dirty="0"/>
          </a:p>
          <a:p>
            <a:endParaRPr lang="en-US" sz="2800" dirty="0" smtClean="0"/>
          </a:p>
          <a:p>
            <a:endParaRPr lang="en-US" sz="2800" dirty="0"/>
          </a:p>
          <a:p>
            <a:endParaRPr lang="en-US" sz="2800" dirty="0"/>
          </a:p>
          <a:p>
            <a:endParaRPr lang="en-US" sz="2800" dirty="0"/>
          </a:p>
          <a:p>
            <a:endParaRPr lang="en-US" sz="2800" dirty="0"/>
          </a:p>
          <a:p>
            <a:endParaRPr lang="en-GB" sz="2800" dirty="0"/>
          </a:p>
        </p:txBody>
      </p:sp>
      <p:sp>
        <p:nvSpPr>
          <p:cNvPr id="4" name="Title 3"/>
          <p:cNvSpPr>
            <a:spLocks noGrp="1"/>
          </p:cNvSpPr>
          <p:nvPr>
            <p:ph type="title" idx="4294967295"/>
          </p:nvPr>
        </p:nvSpPr>
        <p:spPr/>
        <p:txBody>
          <a:bodyPr>
            <a:normAutofit fontScale="90000"/>
          </a:bodyPr>
          <a:lstStyle/>
          <a:p>
            <a:pPr algn="ctr"/>
            <a:endParaRPr lang="en-GB" dirty="0"/>
          </a:p>
        </p:txBody>
      </p:sp>
      <p:sp>
        <p:nvSpPr>
          <p:cNvPr id="5" name="Rectangle 2"/>
          <p:cNvSpPr txBox="1">
            <a:spLocks noChangeArrowheads="1"/>
          </p:cNvSpPr>
          <p:nvPr/>
        </p:nvSpPr>
        <p:spPr bwMode="auto">
          <a:xfrm>
            <a:off x="107504"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r>
              <a:rPr lang="en-GB" dirty="0"/>
              <a:t>Main Flood Pilot Issues</a:t>
            </a:r>
            <a:endParaRPr lang="en-GB" dirty="0" smtClean="0">
              <a:solidFill>
                <a:srgbClr val="FFFFFF"/>
              </a:solidFill>
            </a:endParaRPr>
          </a:p>
        </p:txBody>
      </p:sp>
    </p:spTree>
    <p:extLst>
      <p:ext uri="{BB962C8B-B14F-4D97-AF65-F5344CB8AC3E}">
        <p14:creationId xmlns:p14="http://schemas.microsoft.com/office/powerpoint/2010/main" val="215916076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GB" smtClean="0"/>
              <a:t>15</a:t>
            </a:fld>
            <a:endParaRPr lang="en-GB"/>
          </a:p>
        </p:txBody>
      </p:sp>
      <p:sp>
        <p:nvSpPr>
          <p:cNvPr id="3" name="Content Placeholder 2"/>
          <p:cNvSpPr>
            <a:spLocks noGrp="1"/>
          </p:cNvSpPr>
          <p:nvPr>
            <p:ph sz="quarter" idx="10"/>
          </p:nvPr>
        </p:nvSpPr>
        <p:spPr/>
        <p:txBody>
          <a:bodyPr/>
          <a:lstStyle/>
          <a:p>
            <a:r>
              <a:rPr lang="en-GB" sz="2400" b="1" dirty="0" smtClean="0"/>
              <a:t>WGDisasters currently cooperate with WGCapD and WGISS on respectively Capacity Building activities and on the Recovery Observatory.</a:t>
            </a:r>
          </a:p>
          <a:p>
            <a:endParaRPr lang="en-GB" sz="2400" b="1" dirty="0"/>
          </a:p>
          <a:p>
            <a:r>
              <a:rPr lang="en-GB" sz="2400" b="1" dirty="0" smtClean="0"/>
              <a:t>Currently no specific activities with VCs though VCs are key to climate change studies and in particular several  VCs focus on phenomena related to </a:t>
            </a:r>
            <a:r>
              <a:rPr lang="en-GB" sz="2400" b="1" dirty="0" err="1" smtClean="0"/>
              <a:t>hydromet</a:t>
            </a:r>
            <a:r>
              <a:rPr lang="en-GB" sz="2400" b="1" dirty="0" smtClean="0"/>
              <a:t> hazards.</a:t>
            </a:r>
          </a:p>
          <a:p>
            <a:endParaRPr lang="en-GB" sz="2400" b="1" dirty="0"/>
          </a:p>
          <a:p>
            <a:endParaRPr lang="en-GB" sz="2400" b="1" dirty="0"/>
          </a:p>
          <a:p>
            <a:endParaRPr lang="en-GB" sz="2400" b="1" dirty="0"/>
          </a:p>
        </p:txBody>
      </p:sp>
      <p:sp>
        <p:nvSpPr>
          <p:cNvPr id="4" name="Title 3"/>
          <p:cNvSpPr>
            <a:spLocks noGrp="1"/>
          </p:cNvSpPr>
          <p:nvPr>
            <p:ph type="title" idx="4294967295"/>
          </p:nvPr>
        </p:nvSpPr>
        <p:spPr/>
        <p:txBody>
          <a:bodyPr>
            <a:normAutofit fontScale="90000"/>
          </a:bodyPr>
          <a:lstStyle/>
          <a:p>
            <a:pPr algn="ctr"/>
            <a:endParaRPr lang="en-GB" dirty="0"/>
          </a:p>
        </p:txBody>
      </p:sp>
      <p:sp>
        <p:nvSpPr>
          <p:cNvPr id="5" name="Rectangle 2"/>
          <p:cNvSpPr txBox="1">
            <a:spLocks noChangeArrowheads="1"/>
          </p:cNvSpPr>
          <p:nvPr/>
        </p:nvSpPr>
        <p:spPr bwMode="auto">
          <a:xfrm>
            <a:off x="107504"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r>
              <a:rPr lang="en-GB" dirty="0" err="1"/>
              <a:t>WGDisaters</a:t>
            </a:r>
            <a:r>
              <a:rPr lang="en-GB" dirty="0"/>
              <a:t>, VCs and </a:t>
            </a:r>
            <a:br>
              <a:rPr lang="en-GB" dirty="0"/>
            </a:br>
            <a:r>
              <a:rPr lang="en-GB" dirty="0" err="1"/>
              <a:t>Hydromet</a:t>
            </a:r>
            <a:r>
              <a:rPr lang="en-GB" dirty="0"/>
              <a:t> Hazards</a:t>
            </a:r>
            <a:endParaRPr lang="en-GB" dirty="0" smtClean="0">
              <a:solidFill>
                <a:srgbClr val="FFFFFF"/>
              </a:solidFill>
            </a:endParaRPr>
          </a:p>
        </p:txBody>
      </p:sp>
    </p:spTree>
    <p:extLst>
      <p:ext uri="{BB962C8B-B14F-4D97-AF65-F5344CB8AC3E}">
        <p14:creationId xmlns:p14="http://schemas.microsoft.com/office/powerpoint/2010/main" val="265209799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GB" smtClean="0"/>
              <a:t>16</a:t>
            </a:fld>
            <a:endParaRPr lang="en-GB"/>
          </a:p>
        </p:txBody>
      </p:sp>
      <p:sp>
        <p:nvSpPr>
          <p:cNvPr id="3" name="Content Placeholder 2"/>
          <p:cNvSpPr>
            <a:spLocks noGrp="1"/>
          </p:cNvSpPr>
          <p:nvPr>
            <p:ph sz="quarter" idx="10"/>
          </p:nvPr>
        </p:nvSpPr>
        <p:spPr/>
        <p:txBody>
          <a:bodyPr/>
          <a:lstStyle/>
          <a:p>
            <a:pPr marL="0" indent="0">
              <a:buNone/>
            </a:pPr>
            <a:r>
              <a:rPr lang="en-GB" sz="2400" b="1" u="sng" dirty="0" smtClean="0">
                <a:solidFill>
                  <a:schemeClr val="tx2"/>
                </a:solidFill>
              </a:rPr>
              <a:t>Question 1:</a:t>
            </a:r>
            <a:r>
              <a:rPr lang="en-GB" sz="2400" b="1" dirty="0" smtClean="0">
                <a:solidFill>
                  <a:schemeClr val="tx2"/>
                </a:solidFill>
              </a:rPr>
              <a:t>  </a:t>
            </a:r>
          </a:p>
          <a:p>
            <a:pPr marL="0" indent="0">
              <a:buNone/>
            </a:pPr>
            <a:r>
              <a:rPr lang="en-GB" sz="2400" b="1" dirty="0" smtClean="0">
                <a:solidFill>
                  <a:schemeClr val="tx2"/>
                </a:solidFill>
              </a:rPr>
              <a:t>Do some VCs conduct activities directly related to disasters ?</a:t>
            </a:r>
            <a:endParaRPr lang="en-GB" sz="2400" b="1" dirty="0">
              <a:solidFill>
                <a:schemeClr val="tx2"/>
              </a:solidFill>
            </a:endParaRPr>
          </a:p>
          <a:p>
            <a:pPr marL="0" indent="0">
              <a:buNone/>
            </a:pPr>
            <a:endParaRPr lang="en-GB" sz="2400" b="1" dirty="0" smtClean="0">
              <a:solidFill>
                <a:schemeClr val="tx2"/>
              </a:solidFill>
            </a:endParaRPr>
          </a:p>
          <a:p>
            <a:pPr marL="0" indent="0">
              <a:buNone/>
            </a:pPr>
            <a:r>
              <a:rPr lang="en-GB" sz="2400" b="1" u="sng" dirty="0">
                <a:solidFill>
                  <a:schemeClr val="tx2"/>
                </a:solidFill>
              </a:rPr>
              <a:t>Question </a:t>
            </a:r>
            <a:r>
              <a:rPr lang="en-GB" sz="2400" b="1" u="sng" dirty="0" smtClean="0">
                <a:solidFill>
                  <a:schemeClr val="tx2"/>
                </a:solidFill>
              </a:rPr>
              <a:t>2:</a:t>
            </a:r>
            <a:r>
              <a:rPr lang="en-GB" sz="2400" b="1" dirty="0" smtClean="0">
                <a:solidFill>
                  <a:schemeClr val="tx2"/>
                </a:solidFill>
              </a:rPr>
              <a:t>  </a:t>
            </a:r>
            <a:endParaRPr lang="en-GB" sz="2400" b="1" dirty="0">
              <a:solidFill>
                <a:schemeClr val="tx2"/>
              </a:solidFill>
            </a:endParaRPr>
          </a:p>
          <a:p>
            <a:pPr marL="0" indent="0">
              <a:buNone/>
            </a:pPr>
            <a:r>
              <a:rPr lang="en-GB" sz="2400" b="1" dirty="0" smtClean="0">
                <a:solidFill>
                  <a:schemeClr val="tx2"/>
                </a:solidFill>
              </a:rPr>
              <a:t>Are there areas of cooperation that could benefit to the WG Disasters ? Either related to on-going activities (e.g. Flood, Recovery observatory, Landslides) of future ones (e.g. GEO-DARMA)</a:t>
            </a:r>
          </a:p>
          <a:p>
            <a:endParaRPr lang="en-GB" sz="2400" b="1" dirty="0"/>
          </a:p>
          <a:p>
            <a:endParaRPr lang="en-GB" sz="2400" b="1" dirty="0"/>
          </a:p>
        </p:txBody>
      </p:sp>
      <p:sp>
        <p:nvSpPr>
          <p:cNvPr id="4" name="Title 3"/>
          <p:cNvSpPr>
            <a:spLocks noGrp="1"/>
          </p:cNvSpPr>
          <p:nvPr>
            <p:ph type="title" idx="4294967295"/>
          </p:nvPr>
        </p:nvSpPr>
        <p:spPr>
          <a:xfrm>
            <a:off x="1600200" y="22225"/>
            <a:ext cx="7543800" cy="914400"/>
          </a:xfrm>
          <a:prstGeom prst="rect">
            <a:avLst/>
          </a:prstGeom>
        </p:spPr>
        <p:txBody>
          <a:bodyPr>
            <a:normAutofit fontScale="90000"/>
          </a:bodyPr>
          <a:lstStyle/>
          <a:p>
            <a:pPr algn="ctr"/>
            <a:r>
              <a:rPr lang="en-GB" dirty="0" err="1" smtClean="0"/>
              <a:t>WGDisaters</a:t>
            </a:r>
            <a:r>
              <a:rPr lang="en-GB" dirty="0" smtClean="0"/>
              <a:t>, VCs and </a:t>
            </a:r>
            <a:br>
              <a:rPr lang="en-GB" dirty="0" smtClean="0"/>
            </a:br>
            <a:r>
              <a:rPr lang="en-GB" dirty="0" err="1" smtClean="0"/>
              <a:t>Hydromet</a:t>
            </a:r>
            <a:r>
              <a:rPr lang="en-GB" dirty="0" smtClean="0"/>
              <a:t> Hazards (</a:t>
            </a:r>
            <a:r>
              <a:rPr lang="en-GB" dirty="0" err="1" smtClean="0"/>
              <a:t>cont</a:t>
            </a:r>
            <a:r>
              <a:rPr lang="en-GB" dirty="0" smtClean="0"/>
              <a:t>’)</a:t>
            </a:r>
            <a:endParaRPr lang="en-GB" dirty="0"/>
          </a:p>
        </p:txBody>
      </p:sp>
    </p:spTree>
    <p:extLst>
      <p:ext uri="{BB962C8B-B14F-4D97-AF65-F5344CB8AC3E}">
        <p14:creationId xmlns:p14="http://schemas.microsoft.com/office/powerpoint/2010/main" val="100051382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GB" smtClean="0"/>
              <a:t>2</a:t>
            </a:fld>
            <a:endParaRPr lang="en-GB"/>
          </a:p>
        </p:txBody>
      </p:sp>
      <p:sp>
        <p:nvSpPr>
          <p:cNvPr id="3" name="Content Placeholder 2"/>
          <p:cNvSpPr>
            <a:spLocks noGrp="1"/>
          </p:cNvSpPr>
          <p:nvPr>
            <p:ph sz="quarter" idx="10"/>
          </p:nvPr>
        </p:nvSpPr>
        <p:spPr>
          <a:xfrm>
            <a:off x="457200" y="1600200"/>
            <a:ext cx="8382000" cy="4724400"/>
          </a:xfrm>
        </p:spPr>
        <p:txBody>
          <a:bodyPr/>
          <a:lstStyle/>
          <a:p>
            <a:r>
              <a:rPr lang="en-US" sz="2800" b="1" dirty="0"/>
              <a:t>A large portion of disasters – over 90% by some assessments – are linked </a:t>
            </a:r>
            <a:r>
              <a:rPr lang="en-US" sz="2800" b="1" dirty="0" smtClean="0"/>
              <a:t>to hydrometeorological </a:t>
            </a:r>
            <a:r>
              <a:rPr lang="en-US" sz="2800" b="1" dirty="0"/>
              <a:t>hazards. </a:t>
            </a:r>
            <a:endParaRPr lang="en-US" sz="2800" b="1" dirty="0" smtClean="0"/>
          </a:p>
          <a:p>
            <a:endParaRPr lang="en-US" sz="2800" b="1" dirty="0"/>
          </a:p>
          <a:p>
            <a:r>
              <a:rPr lang="en-US" sz="2800" b="1" dirty="0" smtClean="0"/>
              <a:t>Climate change is </a:t>
            </a:r>
            <a:r>
              <a:rPr lang="en-US" sz="2800" b="1" dirty="0"/>
              <a:t>expected to lead to an increase in the intensity and frequency of some of these </a:t>
            </a:r>
            <a:r>
              <a:rPr lang="en-US" sz="2800" b="1" dirty="0" smtClean="0"/>
              <a:t>hazards</a:t>
            </a:r>
            <a:r>
              <a:rPr lang="en-US" sz="2800" b="1" dirty="0"/>
              <a:t> </a:t>
            </a:r>
            <a:r>
              <a:rPr lang="en-US" sz="2800" dirty="0" smtClean="0"/>
              <a:t>(number of extreme weather events x3 </a:t>
            </a:r>
            <a:r>
              <a:rPr lang="en-US" sz="2800" dirty="0" smtClean="0"/>
              <a:t>by 2100).</a:t>
            </a:r>
          </a:p>
          <a:p>
            <a:endParaRPr lang="en-US" sz="2800" b="1" dirty="0"/>
          </a:p>
          <a:p>
            <a:r>
              <a:rPr lang="en-US" sz="2800" b="1" dirty="0" smtClean="0"/>
              <a:t>Disasters induced by </a:t>
            </a:r>
            <a:r>
              <a:rPr lang="en-US" sz="2800" b="1" dirty="0" err="1" smtClean="0"/>
              <a:t>hydromet</a:t>
            </a:r>
            <a:r>
              <a:rPr lang="en-US" sz="2800" b="1" dirty="0" smtClean="0"/>
              <a:t> hazards: all types of floods, coastal hazards, landslides,..</a:t>
            </a:r>
          </a:p>
          <a:p>
            <a:pPr marL="0" indent="0">
              <a:buNone/>
            </a:pPr>
            <a:endParaRPr lang="en-US" sz="2800" dirty="0"/>
          </a:p>
        </p:txBody>
      </p:sp>
      <p:sp>
        <p:nvSpPr>
          <p:cNvPr id="4" name="Title 3"/>
          <p:cNvSpPr>
            <a:spLocks noGrp="1"/>
          </p:cNvSpPr>
          <p:nvPr>
            <p:ph type="title" idx="4294967295"/>
          </p:nvPr>
        </p:nvSpPr>
        <p:spPr/>
        <p:txBody>
          <a:bodyPr>
            <a:normAutofit fontScale="90000"/>
          </a:bodyPr>
          <a:lstStyle/>
          <a:p>
            <a:pPr algn="ctr"/>
            <a:endParaRPr lang="en-GB" dirty="0"/>
          </a:p>
        </p:txBody>
      </p:sp>
      <p:sp>
        <p:nvSpPr>
          <p:cNvPr id="5" name="Rectangle 2"/>
          <p:cNvSpPr txBox="1">
            <a:spLocks noChangeArrowheads="1"/>
          </p:cNvSpPr>
          <p:nvPr/>
        </p:nvSpPr>
        <p:spPr bwMode="auto">
          <a:xfrm>
            <a:off x="381000" y="163138"/>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ctr"/>
            <a:r>
              <a:rPr lang="en-GB" dirty="0"/>
              <a:t>The Context </a:t>
            </a:r>
            <a:endParaRPr lang="en-GB" dirty="0" smtClean="0">
              <a:solidFill>
                <a:srgbClr val="FFFFFF"/>
              </a:solidFill>
            </a:endParaRPr>
          </a:p>
        </p:txBody>
      </p:sp>
    </p:spTree>
    <p:extLst>
      <p:ext uri="{BB962C8B-B14F-4D97-AF65-F5344CB8AC3E}">
        <p14:creationId xmlns:p14="http://schemas.microsoft.com/office/powerpoint/2010/main" val="167899165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466584" cy="4724400"/>
          </a:xfrm>
          <a:prstGeom prst="rect">
            <a:avLst/>
          </a:prstGeom>
        </p:spPr>
        <p:txBody>
          <a:bodyPr/>
          <a:lstStyle/>
          <a:p>
            <a:pPr marL="0" indent="0">
              <a:buNone/>
            </a:pPr>
            <a:r>
              <a:rPr lang="en-US" sz="2400" b="1" dirty="0" smtClean="0"/>
              <a:t>1. Series of on-going end-to end projects to demonstrate benefits of satellite EO to </a:t>
            </a:r>
            <a:r>
              <a:rPr lang="en-US" sz="2400" b="1" dirty="0" smtClean="0">
                <a:solidFill>
                  <a:srgbClr val="0000FF"/>
                </a:solidFill>
              </a:rPr>
              <a:t>ALL DRM phases, with strong user involvement:</a:t>
            </a:r>
          </a:p>
          <a:p>
            <a:r>
              <a:rPr lang="en-US" sz="2400" b="1" dirty="0" smtClean="0">
                <a:solidFill>
                  <a:srgbClr val="0000FF"/>
                </a:solidFill>
              </a:rPr>
              <a:t>Floods, Volcanoes, Seismic Hazards </a:t>
            </a:r>
            <a:r>
              <a:rPr lang="en-US" sz="2400" dirty="0"/>
              <a:t>(end in </a:t>
            </a:r>
            <a:r>
              <a:rPr lang="en-US" sz="2400" dirty="0" smtClean="0"/>
              <a:t>2017)</a:t>
            </a:r>
          </a:p>
          <a:p>
            <a:r>
              <a:rPr lang="en-US" sz="2400" b="1" dirty="0" smtClean="0">
                <a:solidFill>
                  <a:srgbClr val="0000FF"/>
                </a:solidFill>
              </a:rPr>
              <a:t>Recovery Observatory </a:t>
            </a:r>
            <a:r>
              <a:rPr lang="en-US" sz="2400" dirty="0"/>
              <a:t>(multi hazard – not yet triggered)</a:t>
            </a:r>
          </a:p>
          <a:p>
            <a:pPr marL="0" indent="0">
              <a:buNone/>
            </a:pPr>
            <a:endParaRPr lang="en-US" sz="2400" b="1" dirty="0" smtClean="0">
              <a:solidFill>
                <a:srgbClr val="0000FF"/>
              </a:solidFill>
            </a:endParaRPr>
          </a:p>
          <a:p>
            <a:pPr marL="0" indent="0">
              <a:buNone/>
            </a:pPr>
            <a:r>
              <a:rPr lang="en-US" sz="2400" b="1" dirty="0" smtClean="0"/>
              <a:t>2. New </a:t>
            </a:r>
            <a:r>
              <a:rPr lang="en-US" sz="2400" b="1" dirty="0"/>
              <a:t>pilot focused on </a:t>
            </a:r>
            <a:r>
              <a:rPr lang="en-US" sz="2400" b="1" dirty="0" smtClean="0">
                <a:solidFill>
                  <a:srgbClr val="0000FF"/>
                </a:solidFill>
              </a:rPr>
              <a:t>Landslides</a:t>
            </a:r>
            <a:r>
              <a:rPr lang="en-US" sz="2400" b="1" dirty="0" smtClean="0"/>
              <a:t> </a:t>
            </a:r>
            <a:r>
              <a:rPr lang="en-US" sz="2400" b="1" dirty="0"/>
              <a:t>following a multi-hazard </a:t>
            </a:r>
            <a:r>
              <a:rPr lang="en-US" sz="2400" b="1" dirty="0" smtClean="0"/>
              <a:t>approach (</a:t>
            </a:r>
            <a:r>
              <a:rPr lang="en-US" sz="2400" b="1" dirty="0" err="1" smtClean="0"/>
              <a:t>geohazards</a:t>
            </a:r>
            <a:r>
              <a:rPr lang="en-US" sz="2400" b="1" dirty="0" smtClean="0"/>
              <a:t>, </a:t>
            </a:r>
            <a:r>
              <a:rPr lang="en-US" sz="2400" b="1" dirty="0" err="1" smtClean="0"/>
              <a:t>hydromet</a:t>
            </a:r>
            <a:r>
              <a:rPr lang="en-US" sz="2400" b="1" dirty="0" smtClean="0"/>
              <a:t> hazards)</a:t>
            </a:r>
            <a:endParaRPr lang="en-US" sz="2400" b="1" dirty="0"/>
          </a:p>
          <a:p>
            <a:endParaRPr lang="en-US" sz="2400" dirty="0"/>
          </a:p>
        </p:txBody>
      </p:sp>
      <p:sp>
        <p:nvSpPr>
          <p:cNvPr id="5" name="Rectangle 2"/>
          <p:cNvSpPr txBox="1">
            <a:spLocks noChangeArrowheads="1"/>
          </p:cNvSpPr>
          <p:nvPr/>
        </p:nvSpPr>
        <p:spPr bwMode="auto">
          <a:xfrm>
            <a:off x="107504"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r>
              <a:rPr lang="en-GB" dirty="0" smtClean="0">
                <a:solidFill>
                  <a:srgbClr val="FFFFFF"/>
                </a:solidFill>
              </a:rPr>
              <a:t>Single &amp; Multi Hazard </a:t>
            </a:r>
          </a:p>
          <a:p>
            <a:pPr algn="ctr"/>
            <a:r>
              <a:rPr lang="en-GB" dirty="0" smtClean="0">
                <a:solidFill>
                  <a:srgbClr val="FFFFFF"/>
                </a:solidFill>
              </a:rPr>
              <a:t>               Pilot Projects</a:t>
            </a:r>
          </a:p>
        </p:txBody>
      </p:sp>
      <p:grpSp>
        <p:nvGrpSpPr>
          <p:cNvPr id="7" name="Group 6"/>
          <p:cNvGrpSpPr/>
          <p:nvPr/>
        </p:nvGrpSpPr>
        <p:grpSpPr>
          <a:xfrm>
            <a:off x="4191000" y="4671910"/>
            <a:ext cx="4732784" cy="2338489"/>
            <a:chOff x="3233813" y="3523434"/>
            <a:chExt cx="5833988" cy="3211731"/>
          </a:xfrm>
        </p:grpSpPr>
        <p:pic>
          <p:nvPicPr>
            <p:cNvPr id="8" name="Picture 7" descr="C:\Users\mhandy\Documents\Photos\Namibia 2013\DSCN46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813" y="3523434"/>
              <a:ext cx="5833988" cy="32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3261244" y="3541722"/>
              <a:ext cx="2950696" cy="2212226"/>
            </a:xfrm>
            <a:prstGeom prst="rect">
              <a:avLst/>
            </a:prstGeom>
            <a:ln w="38100">
              <a:solidFill>
                <a:schemeClr val="accent2">
                  <a:lumMod val="50000"/>
                </a:schemeClr>
              </a:solidFill>
            </a:ln>
          </p:spPr>
        </p:pic>
      </p:grpSp>
      <p:sp>
        <p:nvSpPr>
          <p:cNvPr id="10" name="TextBox 9"/>
          <p:cNvSpPr txBox="1"/>
          <p:nvPr/>
        </p:nvSpPr>
        <p:spPr>
          <a:xfrm>
            <a:off x="4193136" y="6349425"/>
            <a:ext cx="4950864" cy="584775"/>
          </a:xfrm>
          <a:prstGeom prst="rect">
            <a:avLst/>
          </a:prstGeom>
          <a:solidFill>
            <a:schemeClr val="bg1">
              <a:lumMod val="85000"/>
            </a:schemeClr>
          </a:solidFill>
        </p:spPr>
        <p:txBody>
          <a:bodyPr wrap="square" rtlCol="0">
            <a:spAutoFit/>
          </a:bodyPr>
          <a:lstStyle/>
          <a:p>
            <a:r>
              <a:rPr lang="en-GB" sz="1200" b="1" dirty="0" smtClean="0">
                <a:solidFill>
                  <a:schemeClr val="tx1"/>
                </a:solidFill>
              </a:rPr>
              <a:t>NASA staff with two Namibian agents </a:t>
            </a:r>
            <a:r>
              <a:rPr lang="en-GB" sz="1100" i="1" dirty="0" smtClean="0">
                <a:solidFill>
                  <a:schemeClr val="tx1"/>
                </a:solidFill>
              </a:rPr>
              <a:t>(</a:t>
            </a:r>
            <a:r>
              <a:rPr lang="en-US" sz="1100" i="1" dirty="0">
                <a:solidFill>
                  <a:schemeClr val="tx1"/>
                </a:solidFill>
              </a:rPr>
              <a:t>Namibian Department of Water Affairs and Forestry) </a:t>
            </a:r>
            <a:r>
              <a:rPr lang="en-US" sz="1200" b="1" dirty="0" smtClean="0">
                <a:solidFill>
                  <a:schemeClr val="tx1"/>
                </a:solidFill>
              </a:rPr>
              <a:t>and one villager</a:t>
            </a:r>
          </a:p>
          <a:p>
            <a:r>
              <a:rPr lang="en-GB" sz="800" b="1" dirty="0" smtClean="0">
                <a:solidFill>
                  <a:schemeClr val="tx1"/>
                </a:solidFill>
              </a:rPr>
              <a:t>Courtesy  NASA.</a:t>
            </a:r>
            <a:endParaRPr lang="en-GB" sz="800" b="1" dirty="0">
              <a:solidFill>
                <a:schemeClr val="tx1"/>
              </a:solidFill>
            </a:endParaRPr>
          </a:p>
        </p:txBody>
      </p:sp>
      <p:sp>
        <p:nvSpPr>
          <p:cNvPr id="11" name="Content Placeholder 1"/>
          <p:cNvSpPr txBox="1">
            <a:spLocks/>
          </p:cNvSpPr>
          <p:nvPr/>
        </p:nvSpPr>
        <p:spPr bwMode="auto">
          <a:xfrm>
            <a:off x="422794" y="4419600"/>
            <a:ext cx="3357118" cy="21860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pPr>
            <a:endParaRPr lang="en-US" dirty="0">
              <a:solidFill>
                <a:srgbClr val="002569"/>
              </a:solidFill>
              <a:latin typeface="Arial" panose="020B0604020202020204" pitchFamily="34" charset="0"/>
              <a:ea typeface="Arial Bold"/>
              <a:cs typeface="Arial" panose="020B0604020202020204" pitchFamily="34" charset="0"/>
              <a:sym typeface="Arial Bold"/>
            </a:endParaRPr>
          </a:p>
          <a:p>
            <a:pPr marL="0" indent="0">
              <a:buNone/>
            </a:pPr>
            <a:r>
              <a:rPr lang="en-US" dirty="0" smtClean="0">
                <a:solidFill>
                  <a:srgbClr val="002569"/>
                </a:solidFill>
                <a:latin typeface="Arial" panose="020B0604020202020204" pitchFamily="34" charset="0"/>
                <a:ea typeface="Arial Bold"/>
                <a:cs typeface="Arial" panose="020B0604020202020204" pitchFamily="34" charset="0"/>
                <a:sym typeface="Arial Bold"/>
              </a:rPr>
              <a:t>3. New multi-hazard </a:t>
            </a:r>
            <a:r>
              <a:rPr lang="en-US" dirty="0">
                <a:solidFill>
                  <a:srgbClr val="002569"/>
                </a:solidFill>
                <a:latin typeface="Arial" panose="020B0604020202020204" pitchFamily="34" charset="0"/>
                <a:ea typeface="Arial Bold"/>
                <a:cs typeface="Arial" panose="020B0604020202020204" pitchFamily="34" charset="0"/>
                <a:sym typeface="Arial Bold"/>
              </a:rPr>
              <a:t>GEO </a:t>
            </a:r>
            <a:r>
              <a:rPr lang="en-US" dirty="0" smtClean="0">
                <a:solidFill>
                  <a:srgbClr val="002569"/>
                </a:solidFill>
                <a:latin typeface="Arial" panose="020B0604020202020204" pitchFamily="34" charset="0"/>
                <a:ea typeface="Arial Bold"/>
                <a:cs typeface="Arial" panose="020B0604020202020204" pitchFamily="34" charset="0"/>
                <a:sym typeface="Arial Bold"/>
              </a:rPr>
              <a:t>initiative </a:t>
            </a:r>
            <a:r>
              <a:rPr lang="en-US" dirty="0">
                <a:solidFill>
                  <a:srgbClr val="002569"/>
                </a:solidFill>
                <a:latin typeface="Arial" panose="020B0604020202020204" pitchFamily="34" charset="0"/>
                <a:ea typeface="Arial Bold"/>
                <a:cs typeface="Arial" panose="020B0604020202020204" pitchFamily="34" charset="0"/>
                <a:sym typeface="Arial Bold"/>
              </a:rPr>
              <a:t>proposed to the GEO community:  </a:t>
            </a:r>
          </a:p>
          <a:p>
            <a:pPr marL="0" indent="0">
              <a:buNone/>
            </a:pPr>
            <a:r>
              <a:rPr lang="en-US" dirty="0" smtClean="0">
                <a:solidFill>
                  <a:schemeClr val="tx1"/>
                </a:solidFill>
                <a:latin typeface="Arial" panose="020B0604020202020204" pitchFamily="34" charset="0"/>
                <a:ea typeface="Arial Bold"/>
                <a:cs typeface="Arial" panose="020B0604020202020204" pitchFamily="34" charset="0"/>
                <a:sym typeface="Arial Bold"/>
              </a:rPr>
              <a:t>GEO-DARMA</a:t>
            </a:r>
            <a:endParaRPr lang="en-US" dirty="0">
              <a:solidFill>
                <a:schemeClr val="tx1"/>
              </a:solidFill>
              <a:latin typeface="Arial" panose="020B0604020202020204" pitchFamily="34" charset="0"/>
              <a:ea typeface="Arial Bold"/>
              <a:cs typeface="Arial" panose="020B0604020202020204" pitchFamily="34" charset="0"/>
              <a:sym typeface="Arial Bold"/>
            </a:endParaRPr>
          </a:p>
        </p:txBody>
      </p:sp>
    </p:spTree>
    <p:extLst>
      <p:ext uri="{BB962C8B-B14F-4D97-AF65-F5344CB8AC3E}">
        <p14:creationId xmlns:p14="http://schemas.microsoft.com/office/powerpoint/2010/main" val="125496208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1049" y="2286000"/>
            <a:ext cx="7974751" cy="4572001"/>
            <a:chOff x="0" y="1457325"/>
            <a:chExt cx="5238543" cy="2856339"/>
          </a:xfrm>
        </p:grpSpPr>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57325"/>
              <a:ext cx="5238543" cy="2856339"/>
            </a:xfrm>
            <a:prstGeom prst="rect">
              <a:avLst/>
            </a:prstGeom>
            <a:noFill/>
            <a:ln>
              <a:noFill/>
            </a:ln>
            <a:effectLst/>
            <a:extLst/>
          </p:spPr>
        </p:pic>
        <p:sp>
          <p:nvSpPr>
            <p:cNvPr id="6" name="TextBox 5"/>
            <p:cNvSpPr txBox="1"/>
            <p:nvPr/>
          </p:nvSpPr>
          <p:spPr>
            <a:xfrm>
              <a:off x="90480" y="2885494"/>
              <a:ext cx="1146468" cy="369332"/>
            </a:xfrm>
            <a:prstGeom prst="rect">
              <a:avLst/>
            </a:prstGeom>
            <a:noFill/>
          </p:spPr>
          <p:txBody>
            <a:bodyPr wrap="none" rtlCol="0">
              <a:spAutoFit/>
            </a:bodyPr>
            <a:lstStyle/>
            <a:p>
              <a:r>
                <a:rPr lang="en-GB" b="1" dirty="0" smtClean="0">
                  <a:solidFill>
                    <a:schemeClr val="bg1"/>
                  </a:solidFill>
                </a:rPr>
                <a:t>FLOODS</a:t>
              </a:r>
              <a:endParaRPr lang="en-GB" b="1" dirty="0">
                <a:solidFill>
                  <a:schemeClr val="bg1"/>
                </a:solidFill>
              </a:endParaRPr>
            </a:p>
          </p:txBody>
        </p:sp>
      </p:grpSp>
      <p:sp>
        <p:nvSpPr>
          <p:cNvPr id="14" name="TextBox 13"/>
          <p:cNvSpPr txBox="1"/>
          <p:nvPr/>
        </p:nvSpPr>
        <p:spPr>
          <a:xfrm>
            <a:off x="762000" y="1448886"/>
            <a:ext cx="8142849" cy="3570208"/>
          </a:xfrm>
          <a:prstGeom prst="rect">
            <a:avLst/>
          </a:prstGeom>
          <a:noFill/>
        </p:spPr>
        <p:txBody>
          <a:bodyPr wrap="square" rtlCol="0">
            <a:spAutoFit/>
          </a:bodyPr>
          <a:lstStyle/>
          <a:p>
            <a:r>
              <a:rPr lang="en-GB" sz="2800" b="1" dirty="0" smtClean="0"/>
              <a:t>Both global and regional acti</a:t>
            </a:r>
            <a:r>
              <a:rPr lang="en-GB" sz="2800" b="1" dirty="0"/>
              <a:t>v</a:t>
            </a:r>
            <a:r>
              <a:rPr lang="en-GB" sz="2800" b="1" dirty="0" smtClean="0"/>
              <a:t>ities.</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15" name="Title 1"/>
          <p:cNvSpPr txBox="1">
            <a:spLocks/>
          </p:cNvSpPr>
          <p:nvPr/>
        </p:nvSpPr>
        <p:spPr bwMode="auto">
          <a:xfrm>
            <a:off x="1066800"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ctr"/>
            <a:r>
              <a:rPr lang="en-GB" dirty="0" smtClean="0">
                <a:solidFill>
                  <a:srgbClr val="FFFFFF"/>
                </a:solidFill>
              </a:rPr>
              <a:t>Flood Pilot</a:t>
            </a:r>
            <a:endParaRPr lang="en-GB" dirty="0">
              <a:solidFill>
                <a:srgbClr val="FFFFFF"/>
              </a:solidFill>
            </a:endParaRPr>
          </a:p>
        </p:txBody>
      </p:sp>
    </p:spTree>
    <p:extLst>
      <p:ext uri="{BB962C8B-B14F-4D97-AF65-F5344CB8AC3E}">
        <p14:creationId xmlns:p14="http://schemas.microsoft.com/office/powerpoint/2010/main" val="63995221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GB" smtClean="0"/>
              <a:t>5</a:t>
            </a:fld>
            <a:endParaRPr lang="en-GB"/>
          </a:p>
        </p:txBody>
      </p:sp>
      <p:sp>
        <p:nvSpPr>
          <p:cNvPr id="3" name="Content Placeholder 2"/>
          <p:cNvSpPr>
            <a:spLocks noGrp="1"/>
          </p:cNvSpPr>
          <p:nvPr>
            <p:ph sz="quarter" idx="10"/>
          </p:nvPr>
        </p:nvSpPr>
        <p:spPr>
          <a:xfrm>
            <a:off x="228600" y="1600200"/>
            <a:ext cx="8915400" cy="4724400"/>
          </a:xfrm>
        </p:spPr>
        <p:txBody>
          <a:bodyPr/>
          <a:lstStyle/>
          <a:p>
            <a:pPr marL="0" indent="0">
              <a:buNone/>
            </a:pPr>
            <a:r>
              <a:rPr lang="en-US" sz="2800" b="1" dirty="0"/>
              <a:t>Goal: demonstrate effective application of EO to the full cycle of flood management at all scales by:</a:t>
            </a:r>
          </a:p>
          <a:p>
            <a:r>
              <a:rPr lang="en-US" b="1" dirty="0"/>
              <a:t>Objective A:</a:t>
            </a:r>
            <a:r>
              <a:rPr lang="en-US" dirty="0"/>
              <a:t> Integrating information from existing NRT global flood monitoring / modeling systems into a Global Flood Dashboard;</a:t>
            </a:r>
          </a:p>
          <a:p>
            <a:r>
              <a:rPr lang="en-US" b="1" dirty="0"/>
              <a:t>Objective B:</a:t>
            </a:r>
            <a:r>
              <a:rPr lang="en-US" dirty="0"/>
              <a:t> Delivering EO-based flood mitigation, warning, and response products and services through regional end-to-end pilots in:</a:t>
            </a:r>
          </a:p>
          <a:p>
            <a:pPr lvl="1"/>
            <a:r>
              <a:rPr lang="en-US" dirty="0"/>
              <a:t>Caribbean/Central America (focus on Haiti)</a:t>
            </a:r>
          </a:p>
          <a:p>
            <a:pPr lvl="1"/>
            <a:r>
              <a:rPr lang="en-US" dirty="0"/>
              <a:t>Southern Africa (</a:t>
            </a:r>
            <a:r>
              <a:rPr lang="en-US" dirty="0" err="1"/>
              <a:t>inc.</a:t>
            </a:r>
            <a:r>
              <a:rPr lang="en-US" dirty="0"/>
              <a:t> Namibia, South Africa, Zambia, Zimbabwe, Mozambique, and Malawi);</a:t>
            </a:r>
          </a:p>
          <a:p>
            <a:pPr lvl="1"/>
            <a:r>
              <a:rPr lang="en-US" dirty="0"/>
              <a:t>Southeast Asia (focus on lower Mekong Basin and Java)</a:t>
            </a:r>
          </a:p>
          <a:p>
            <a:r>
              <a:rPr lang="en-US" b="1" dirty="0"/>
              <a:t>Objective C:</a:t>
            </a:r>
            <a:r>
              <a:rPr lang="en-US" dirty="0"/>
              <a:t> Encouraging at least base-level in-country capacity to access EO and integrate it into their operational systems and flood management practices</a:t>
            </a:r>
          </a:p>
          <a:p>
            <a:endParaRPr lang="en-GB" dirty="0"/>
          </a:p>
        </p:txBody>
      </p:sp>
      <p:sp>
        <p:nvSpPr>
          <p:cNvPr id="4" name="Title 3"/>
          <p:cNvSpPr>
            <a:spLocks noGrp="1"/>
          </p:cNvSpPr>
          <p:nvPr>
            <p:ph type="title" idx="4294967295"/>
          </p:nvPr>
        </p:nvSpPr>
        <p:spPr/>
        <p:txBody>
          <a:bodyPr>
            <a:normAutofit fontScale="90000"/>
          </a:bodyPr>
          <a:lstStyle/>
          <a:p>
            <a:pPr algn="ctr"/>
            <a:endParaRPr lang="en-GB" dirty="0"/>
          </a:p>
        </p:txBody>
      </p:sp>
      <p:sp>
        <p:nvSpPr>
          <p:cNvPr id="5" name="Rectangle 2"/>
          <p:cNvSpPr txBox="1">
            <a:spLocks noChangeArrowheads="1"/>
          </p:cNvSpPr>
          <p:nvPr/>
        </p:nvSpPr>
        <p:spPr bwMode="auto">
          <a:xfrm>
            <a:off x="107504"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r>
              <a:rPr lang="en-GB" dirty="0" smtClean="0"/>
              <a:t>CEOS </a:t>
            </a:r>
            <a:r>
              <a:rPr lang="en-GB" dirty="0"/>
              <a:t>Flood Pilot Overview</a:t>
            </a:r>
            <a:endParaRPr lang="en-GB" dirty="0" smtClean="0">
              <a:solidFill>
                <a:srgbClr val="FFFFFF"/>
              </a:solidFill>
            </a:endParaRPr>
          </a:p>
        </p:txBody>
      </p:sp>
    </p:spTree>
    <p:extLst>
      <p:ext uri="{BB962C8B-B14F-4D97-AF65-F5344CB8AC3E}">
        <p14:creationId xmlns:p14="http://schemas.microsoft.com/office/powerpoint/2010/main" val="243077346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GB" smtClean="0"/>
              <a:t>6</a:t>
            </a:fld>
            <a:endParaRPr lang="en-GB"/>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284078151"/>
              </p:ext>
            </p:extLst>
          </p:nvPr>
        </p:nvGraphicFramePr>
        <p:xfrm>
          <a:off x="457200" y="2438400"/>
          <a:ext cx="7920879" cy="4365099"/>
        </p:xfrm>
        <a:graphic>
          <a:graphicData uri="http://schemas.openxmlformats.org/drawingml/2006/table">
            <a:tbl>
              <a:tblPr/>
              <a:tblGrid>
                <a:gridCol w="1968630"/>
                <a:gridCol w="656210"/>
                <a:gridCol w="1187597"/>
                <a:gridCol w="1298155"/>
                <a:gridCol w="627679"/>
                <a:gridCol w="727536"/>
                <a:gridCol w="727536"/>
                <a:gridCol w="727536"/>
              </a:tblGrid>
              <a:tr h="198844">
                <a:tc rowSpan="2">
                  <a:txBody>
                    <a:bodyPr/>
                    <a:lstStyle/>
                    <a:p>
                      <a:pPr algn="ctr" fontAlgn="b"/>
                      <a:r>
                        <a:rPr lang="en-US" sz="1000" b="1" i="0" u="none" strike="noStrike" dirty="0">
                          <a:solidFill>
                            <a:srgbClr val="000000"/>
                          </a:solidFill>
                          <a:latin typeface="Calibri"/>
                        </a:rPr>
                        <a:t>Mission / Instrument</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1" i="0" u="none" strike="noStrike">
                          <a:solidFill>
                            <a:srgbClr val="000000"/>
                          </a:solidFill>
                          <a:latin typeface="Calibri"/>
                        </a:rPr>
                        <a:t>Repeat or Revisit</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1" i="0" u="none" strike="noStrike">
                          <a:solidFill>
                            <a:srgbClr val="000000"/>
                          </a:solidFill>
                          <a:latin typeface="Calibri"/>
                        </a:rPr>
                        <a:t>Swath</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1" i="0" u="none" strike="noStrike" dirty="0">
                          <a:solidFill>
                            <a:srgbClr val="000000"/>
                          </a:solidFill>
                          <a:latin typeface="Calibri"/>
                        </a:rPr>
                        <a:t>Resolution</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1" i="0" u="none" strike="noStrike">
                          <a:solidFill>
                            <a:srgbClr val="000000"/>
                          </a:solidFill>
                          <a:latin typeface="Calibri"/>
                        </a:rPr>
                        <a:t>Agency</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000" b="1" i="0" u="none" strike="noStrike">
                          <a:solidFill>
                            <a:srgbClr val="000000"/>
                          </a:solidFill>
                          <a:latin typeface="Calibri"/>
                        </a:rPr>
                        <a:t>Image Counts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76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1" i="0" u="none" strike="noStrike">
                          <a:solidFill>
                            <a:srgbClr val="000000"/>
                          </a:solidFill>
                          <a:latin typeface="Calibri"/>
                        </a:rPr>
                        <a:t>Annual Quota</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Last 6 months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Total</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719">
                <a:tc gridSpan="8">
                  <a:txBody>
                    <a:bodyPr/>
                    <a:lstStyle/>
                    <a:p>
                      <a:pPr algn="l" fontAlgn="b"/>
                      <a:r>
                        <a:rPr lang="en-US" sz="1200" b="1" i="0" u="none" strike="noStrike" dirty="0">
                          <a:solidFill>
                            <a:srgbClr val="000000"/>
                          </a:solidFill>
                          <a:latin typeface="Calibri"/>
                        </a:rPr>
                        <a:t>Optical - Coarse Resolution (&gt;100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844">
                <a:tc>
                  <a:txBody>
                    <a:bodyPr/>
                    <a:lstStyle/>
                    <a:p>
                      <a:pPr algn="l" fontAlgn="b"/>
                      <a:r>
                        <a:rPr lang="en-US" sz="1000" b="0" i="0" u="none" strike="noStrike">
                          <a:solidFill>
                            <a:srgbClr val="000000"/>
                          </a:solidFill>
                          <a:latin typeface="Calibri"/>
                        </a:rPr>
                        <a:t>Terra / MODIS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 day</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2230 km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250, 500, 1000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NASA</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solidFill>
                            <a:srgbClr val="000000"/>
                          </a:solidFill>
                          <a:latin typeface="Calibri"/>
                        </a:rPr>
                        <a:t> </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solidFill>
                            <a:srgbClr val="000000"/>
                          </a:solidFill>
                          <a:latin typeface="Calibri"/>
                        </a:rPr>
                        <a:t> </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8844">
                <a:tc>
                  <a:txBody>
                    <a:bodyPr/>
                    <a:lstStyle/>
                    <a:p>
                      <a:pPr algn="l" fontAlgn="b"/>
                      <a:r>
                        <a:rPr lang="en-US" sz="1000" b="0" i="0" u="none" strike="noStrike">
                          <a:solidFill>
                            <a:srgbClr val="000000"/>
                          </a:solidFill>
                          <a:latin typeface="Calibri"/>
                        </a:rPr>
                        <a:t>Aqua / MODIS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 day</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2230 km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250, 500, 1000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NASA</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solidFill>
                            <a:srgbClr val="000000"/>
                          </a:solidFill>
                          <a:latin typeface="Calibri"/>
                        </a:rPr>
                        <a:t> </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solidFill>
                            <a:srgbClr val="000000"/>
                          </a:solidFill>
                          <a:latin typeface="Calibri"/>
                        </a:rPr>
                        <a:t> </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8844">
                <a:tc>
                  <a:txBody>
                    <a:bodyPr/>
                    <a:lstStyle/>
                    <a:p>
                      <a:pPr algn="l" fontAlgn="b"/>
                      <a:r>
                        <a:rPr lang="en-US" sz="1000" b="0" i="0" u="none" strike="noStrike">
                          <a:solidFill>
                            <a:srgbClr val="000000"/>
                          </a:solidFill>
                          <a:latin typeface="Calibri"/>
                        </a:rPr>
                        <a:t>NPP / VIIRS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 day</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3000 km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375, 750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NASA</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solidFill>
                            <a:srgbClr val="000000"/>
                          </a:solidFill>
                          <a:latin typeface="Calibri"/>
                        </a:rPr>
                        <a:t> </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solidFill>
                            <a:srgbClr val="000000"/>
                          </a:solidFill>
                          <a:latin typeface="Calibri"/>
                        </a:rPr>
                        <a:t> </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36719">
                <a:tc gridSpan="8">
                  <a:txBody>
                    <a:bodyPr/>
                    <a:lstStyle/>
                    <a:p>
                      <a:pPr algn="l" fontAlgn="b"/>
                      <a:r>
                        <a:rPr lang="en-US" sz="1200" b="1" i="0" u="none" strike="noStrike">
                          <a:solidFill>
                            <a:srgbClr val="000000"/>
                          </a:solidFill>
                          <a:latin typeface="Calibri"/>
                        </a:rPr>
                        <a:t>Optical - Moderate Resolution (10 to 100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844">
                <a:tc>
                  <a:txBody>
                    <a:bodyPr/>
                    <a:lstStyle/>
                    <a:p>
                      <a:pPr algn="l" fontAlgn="b"/>
                      <a:r>
                        <a:rPr lang="en-US" sz="1000" b="0" i="0" u="none" strike="noStrike">
                          <a:solidFill>
                            <a:srgbClr val="000000"/>
                          </a:solidFill>
                          <a:latin typeface="Calibri"/>
                        </a:rPr>
                        <a:t>Sentinel-2A / MSI</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10 days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290 km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10, 20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ESA</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N/A</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N/A</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844">
                <a:tc>
                  <a:txBody>
                    <a:bodyPr/>
                    <a:lstStyle/>
                    <a:p>
                      <a:pPr algn="l" fontAlgn="b"/>
                      <a:r>
                        <a:rPr lang="en-US" sz="1000" b="0" i="0" u="none" strike="noStrike">
                          <a:solidFill>
                            <a:srgbClr val="000000"/>
                          </a:solidFill>
                          <a:latin typeface="Calibri"/>
                        </a:rPr>
                        <a:t>EO-1 / ALI</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204 days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185 km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10, 30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NASA</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300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42</a:t>
                      </a:r>
                      <a:endParaRPr lang="en-US" sz="1000" b="0" i="0" u="none" strike="noStrike" dirty="0">
                        <a:solidFill>
                          <a:srgbClr val="000000"/>
                        </a:solidFill>
                        <a:latin typeface="Calibri"/>
                      </a:endParaRP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112</a:t>
                      </a:r>
                      <a:endParaRPr lang="en-US" sz="1000" b="0" i="0" u="none" strike="noStrike" dirty="0">
                        <a:solidFill>
                          <a:srgbClr val="000000"/>
                        </a:solidFill>
                        <a:latin typeface="Calibri"/>
                      </a:endParaRP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844">
                <a:tc>
                  <a:txBody>
                    <a:bodyPr/>
                    <a:lstStyle/>
                    <a:p>
                      <a:pPr algn="l" fontAlgn="b"/>
                      <a:r>
                        <a:rPr lang="en-US" sz="1000" b="0" i="0" u="none" strike="noStrike" dirty="0">
                          <a:solidFill>
                            <a:srgbClr val="000000"/>
                          </a:solidFill>
                          <a:latin typeface="Calibri"/>
                        </a:rPr>
                        <a:t>Landsat-8 / OLI</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16 days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183 km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15, 30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USGS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730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719">
                <a:tc gridSpan="8">
                  <a:txBody>
                    <a:bodyPr/>
                    <a:lstStyle/>
                    <a:p>
                      <a:pPr algn="l" fontAlgn="b"/>
                      <a:r>
                        <a:rPr lang="en-US" sz="1200" b="1" i="0" u="none" strike="noStrike">
                          <a:solidFill>
                            <a:srgbClr val="000000"/>
                          </a:solidFill>
                          <a:latin typeface="Calibri"/>
                        </a:rPr>
                        <a:t>Optical - High Resolution (&lt;10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844">
                <a:tc>
                  <a:txBody>
                    <a:bodyPr/>
                    <a:lstStyle/>
                    <a:p>
                      <a:pPr algn="l" fontAlgn="b"/>
                      <a:r>
                        <a:rPr lang="en-US" sz="1000" b="0" i="0" u="none" strike="noStrike">
                          <a:solidFill>
                            <a:srgbClr val="000000"/>
                          </a:solidFill>
                          <a:latin typeface="Calibri"/>
                        </a:rPr>
                        <a:t>SPOT (archive only)</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26 days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60 km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1.5 and 6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CNES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solidFill>
                            <a:srgbClr val="000000"/>
                          </a:solidFill>
                          <a:latin typeface="Calibri"/>
                        </a:rPr>
                        <a:t>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844">
                <a:tc>
                  <a:txBody>
                    <a:bodyPr/>
                    <a:lstStyle/>
                    <a:p>
                      <a:pPr algn="l" fontAlgn="b"/>
                      <a:r>
                        <a:rPr lang="en-US" sz="1000" b="0" i="0" u="none" strike="noStrike">
                          <a:solidFill>
                            <a:srgbClr val="000000"/>
                          </a:solidFill>
                          <a:latin typeface="Calibri"/>
                        </a:rPr>
                        <a:t>Pleiades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26 days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20 km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50 cm and 2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CNES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719">
                <a:tc gridSpan="8">
                  <a:txBody>
                    <a:bodyPr/>
                    <a:lstStyle/>
                    <a:p>
                      <a:pPr algn="l" fontAlgn="b"/>
                      <a:r>
                        <a:rPr lang="en-US" sz="1200" b="1" i="0" u="none" strike="noStrike">
                          <a:solidFill>
                            <a:srgbClr val="000000"/>
                          </a:solidFill>
                          <a:latin typeface="Calibri"/>
                        </a:rPr>
                        <a:t>C-Band SAR</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844">
                <a:tc>
                  <a:txBody>
                    <a:bodyPr/>
                    <a:lstStyle/>
                    <a:p>
                      <a:pPr algn="l" fontAlgn="b"/>
                      <a:r>
                        <a:rPr lang="en-US" sz="1000" b="0" i="0" u="none" strike="noStrike">
                          <a:solidFill>
                            <a:srgbClr val="000000"/>
                          </a:solidFill>
                          <a:latin typeface="Calibri"/>
                        </a:rPr>
                        <a:t>Sentinel-1A / SAR</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12 days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80, 250, 400 km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9, 20, 50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ESA</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solidFill>
                            <a:srgbClr val="000000"/>
                          </a:solidFill>
                          <a:latin typeface="Calibri"/>
                        </a:rPr>
                        <a:t>15</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15</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844">
                <a:tc>
                  <a:txBody>
                    <a:bodyPr/>
                    <a:lstStyle/>
                    <a:p>
                      <a:pPr algn="l" fontAlgn="b"/>
                      <a:r>
                        <a:rPr lang="en-US" sz="1000" b="0" i="0" u="none" strike="noStrike">
                          <a:solidFill>
                            <a:srgbClr val="000000"/>
                          </a:solidFill>
                          <a:latin typeface="Calibri"/>
                        </a:rPr>
                        <a:t>Radarsat-2 / SAR-C</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1-6 days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8-500 km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0.8 to 100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CSA</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500 (3 yr)</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110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200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844">
                <a:tc>
                  <a:txBody>
                    <a:bodyPr/>
                    <a:lstStyle/>
                    <a:p>
                      <a:pPr algn="l" fontAlgn="b"/>
                      <a:r>
                        <a:rPr lang="en-US" sz="1000" b="0" i="0" u="none" strike="noStrike">
                          <a:solidFill>
                            <a:srgbClr val="000000"/>
                          </a:solidFill>
                          <a:latin typeface="Calibri"/>
                        </a:rPr>
                        <a:t>ALOS-2 / PALSAR-2</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14 days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25 to 490 km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10 to 100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JAXA</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100?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719">
                <a:tc gridSpan="8">
                  <a:txBody>
                    <a:bodyPr/>
                    <a:lstStyle/>
                    <a:p>
                      <a:pPr algn="l" fontAlgn="b"/>
                      <a:r>
                        <a:rPr lang="en-US" sz="1200" b="1" i="0" u="none" strike="noStrike">
                          <a:solidFill>
                            <a:srgbClr val="000000"/>
                          </a:solidFill>
                          <a:latin typeface="Calibri"/>
                        </a:rPr>
                        <a:t>X-Band SAR</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844">
                <a:tc>
                  <a:txBody>
                    <a:bodyPr/>
                    <a:lstStyle/>
                    <a:p>
                      <a:pPr algn="l" fontAlgn="b"/>
                      <a:r>
                        <a:rPr lang="en-US" sz="1000" b="0" i="0" u="none" strike="noStrike">
                          <a:solidFill>
                            <a:srgbClr val="000000"/>
                          </a:solidFill>
                          <a:latin typeface="Calibri"/>
                        </a:rPr>
                        <a:t>Cosmo Sky-Med / SAR-2000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 days</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10-200 km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 to 100 m</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ASI</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300</a:t>
                      </a: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67*</a:t>
                      </a:r>
                      <a:endParaRPr lang="en-US" sz="1000" b="0" i="0" u="none" strike="noStrike" dirty="0">
                        <a:solidFill>
                          <a:srgbClr val="000000"/>
                        </a:solidFill>
                        <a:latin typeface="Calibri"/>
                      </a:endParaRP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67*</a:t>
                      </a:r>
                      <a:endParaRPr lang="en-US" sz="1000" b="0" i="0" u="none" strike="noStrike" dirty="0">
                        <a:solidFill>
                          <a:srgbClr val="000000"/>
                        </a:solidFill>
                        <a:latin typeface="Calibri"/>
                      </a:endParaRPr>
                    </a:p>
                  </a:txBody>
                  <a:tcPr marL="8238" marR="8238" marT="82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844">
                <a:tc gridSpan="6">
                  <a:txBody>
                    <a:bodyPr/>
                    <a:lstStyle/>
                    <a:p>
                      <a:pPr algn="l" fontAlgn="b"/>
                      <a:r>
                        <a:rPr lang="en-US" sz="1000" b="0" i="0" u="none" strike="noStrike" dirty="0">
                          <a:solidFill>
                            <a:srgbClr val="000000"/>
                          </a:solidFill>
                          <a:latin typeface="Calibri"/>
                        </a:rPr>
                        <a:t>* 50 of the 66 CSK images were archive images that counted toward the 2014 quota</a:t>
                      </a: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latin typeface="Calibri"/>
                      </a:endParaRP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dirty="0">
                        <a:solidFill>
                          <a:srgbClr val="000000"/>
                        </a:solidFill>
                        <a:latin typeface="Calibri"/>
                      </a:endParaRPr>
                    </a:p>
                  </a:txBody>
                  <a:tcPr marL="8238" marR="8238" marT="8238"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4" name="Title 3"/>
          <p:cNvSpPr>
            <a:spLocks noGrp="1"/>
          </p:cNvSpPr>
          <p:nvPr>
            <p:ph type="title" idx="4294967295"/>
          </p:nvPr>
        </p:nvSpPr>
        <p:spPr/>
        <p:txBody>
          <a:bodyPr>
            <a:normAutofit fontScale="90000"/>
          </a:bodyPr>
          <a:lstStyle/>
          <a:p>
            <a:pPr algn="ctr"/>
            <a:endParaRPr lang="en-GB" dirty="0"/>
          </a:p>
        </p:txBody>
      </p:sp>
      <p:sp>
        <p:nvSpPr>
          <p:cNvPr id="6" name="Rectangle 4"/>
          <p:cNvSpPr>
            <a:spLocks noChangeArrowheads="1"/>
          </p:cNvSpPr>
          <p:nvPr/>
        </p:nvSpPr>
        <p:spPr bwMode="auto">
          <a:xfrm>
            <a:off x="251521" y="980728"/>
            <a:ext cx="8424936" cy="1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600" b="1">
                <a:solidFill>
                  <a:schemeClr val="tx2"/>
                </a:solidFill>
                <a:latin typeface="Times New Roman" panose="02020603050405020304" pitchFamily="18" charset="0"/>
              </a:defRPr>
            </a:lvl1pPr>
            <a:lvl2pPr marL="800100" indent="-342900">
              <a:defRPr sz="3600" b="1">
                <a:solidFill>
                  <a:schemeClr val="tx2"/>
                </a:solidFill>
                <a:latin typeface="Times New Roman" panose="02020603050405020304" pitchFamily="18" charset="0"/>
              </a:defRPr>
            </a:lvl2pPr>
            <a:lvl3pPr marL="1143000" indent="-228600">
              <a:defRPr sz="3600" b="1">
                <a:solidFill>
                  <a:schemeClr val="tx2"/>
                </a:solidFill>
                <a:latin typeface="Times New Roman" panose="02020603050405020304" pitchFamily="18" charset="0"/>
              </a:defRPr>
            </a:lvl3pPr>
            <a:lvl4pPr marL="1600200" indent="-228600">
              <a:defRPr sz="3600" b="1">
                <a:solidFill>
                  <a:schemeClr val="tx2"/>
                </a:solidFill>
                <a:latin typeface="Times New Roman" panose="02020603050405020304" pitchFamily="18" charset="0"/>
              </a:defRPr>
            </a:lvl4pPr>
            <a:lvl5pPr marL="2057400" indent="-228600">
              <a:defRPr sz="36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2"/>
                </a:solidFill>
                <a:latin typeface="Times New Roman" panose="02020603050405020304" pitchFamily="18" charset="0"/>
              </a:defRPr>
            </a:lvl9pPr>
          </a:lstStyle>
          <a:p>
            <a:pPr>
              <a:lnSpc>
                <a:spcPct val="90000"/>
              </a:lnSpc>
              <a:spcBef>
                <a:spcPts val="600"/>
              </a:spcBef>
              <a:buFont typeface="Arial" panose="020B0604020202020204" pitchFamily="34" charset="0"/>
              <a:buChar char="•"/>
              <a:defRPr/>
            </a:pPr>
            <a:r>
              <a:rPr lang="en-GB" altLang="ja-JP" sz="2400" b="0" dirty="0" smtClean="0">
                <a:solidFill>
                  <a:schemeClr val="tx1"/>
                </a:solidFill>
                <a:latin typeface="+mn-lt"/>
                <a:ea typeface="ＭＳ Ｐゴシック" panose="020B0600070205080204" pitchFamily="34" charset="-128"/>
                <a:cs typeface="Arial" panose="020B0604020202020204" pitchFamily="34" charset="0"/>
              </a:rPr>
              <a:t>Detailed EO Requirements for each Pilot approved at 2013 Plenary; acquisition allocations approved at 2014 Plenary</a:t>
            </a:r>
          </a:p>
          <a:p>
            <a:pPr>
              <a:lnSpc>
                <a:spcPct val="90000"/>
              </a:lnSpc>
              <a:spcBef>
                <a:spcPts val="600"/>
              </a:spcBef>
              <a:buFont typeface="Arial" panose="020B0604020202020204" pitchFamily="34" charset="0"/>
              <a:buChar char="•"/>
              <a:defRPr/>
            </a:pPr>
            <a:r>
              <a:rPr lang="en-GB" altLang="ja-JP" sz="2400" b="0" dirty="0" smtClean="0">
                <a:solidFill>
                  <a:schemeClr val="tx1"/>
                </a:solidFill>
                <a:latin typeface="+mn-lt"/>
                <a:ea typeface="ＭＳ Ｐゴシック" panose="020B0600070205080204" pitchFamily="34" charset="-128"/>
                <a:cs typeface="Arial" panose="020B0604020202020204" pitchFamily="34" charset="0"/>
              </a:rPr>
              <a:t>Individual requests from each Pilot coordinated by co-leads and detailed on consolidated request form</a:t>
            </a:r>
          </a:p>
        </p:txBody>
      </p:sp>
      <p:sp>
        <p:nvSpPr>
          <p:cNvPr id="7" name="Rectangle 2"/>
          <p:cNvSpPr txBox="1">
            <a:spLocks noChangeArrowheads="1"/>
          </p:cNvSpPr>
          <p:nvPr/>
        </p:nvSpPr>
        <p:spPr bwMode="auto">
          <a:xfrm>
            <a:off x="6810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ctr"/>
            <a:r>
              <a:rPr lang="en-GB" dirty="0" smtClean="0">
                <a:solidFill>
                  <a:srgbClr val="FFFFFF"/>
                </a:solidFill>
              </a:rPr>
              <a:t>Flood Pilot: </a:t>
            </a:r>
          </a:p>
          <a:p>
            <a:pPr algn="ctr"/>
            <a:r>
              <a:rPr lang="en-GB" dirty="0" smtClean="0"/>
              <a:t>Data </a:t>
            </a:r>
            <a:r>
              <a:rPr lang="en-GB" dirty="0"/>
              <a:t>Acquisition Status</a:t>
            </a:r>
            <a:endParaRPr lang="en-GB" dirty="0" smtClean="0">
              <a:solidFill>
                <a:srgbClr val="FFFFFF"/>
              </a:solidFill>
            </a:endParaRPr>
          </a:p>
        </p:txBody>
      </p:sp>
    </p:spTree>
    <p:extLst>
      <p:ext uri="{BB962C8B-B14F-4D97-AF65-F5344CB8AC3E}">
        <p14:creationId xmlns:p14="http://schemas.microsoft.com/office/powerpoint/2010/main" val="222423051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GB" smtClean="0"/>
              <a:t>7</a:t>
            </a:fld>
            <a:endParaRPr lang="en-GB"/>
          </a:p>
        </p:txBody>
      </p:sp>
      <p:sp>
        <p:nvSpPr>
          <p:cNvPr id="4" name="Title 3"/>
          <p:cNvSpPr>
            <a:spLocks noGrp="1"/>
          </p:cNvSpPr>
          <p:nvPr>
            <p:ph type="title" idx="4294967295"/>
          </p:nvPr>
        </p:nvSpPr>
        <p:spPr/>
        <p:txBody>
          <a:bodyPr>
            <a:normAutofit fontScale="90000"/>
          </a:bodyPr>
          <a:lstStyle/>
          <a:p>
            <a:pPr algn="ctr"/>
            <a:r>
              <a:rPr lang="en-US" dirty="0">
                <a:solidFill>
                  <a:schemeClr val="tx2">
                    <a:lumMod val="40000"/>
                    <a:lumOff val="60000"/>
                  </a:schemeClr>
                </a:solidFill>
              </a:rPr>
              <a:t/>
            </a:r>
            <a:br>
              <a:rPr lang="en-US" dirty="0">
                <a:solidFill>
                  <a:schemeClr val="tx2">
                    <a:lumMod val="40000"/>
                    <a:lumOff val="60000"/>
                  </a:schemeClr>
                </a:solidFill>
              </a:rPr>
            </a:br>
            <a:endParaRPr lang="en-GB" dirty="0">
              <a:solidFill>
                <a:schemeClr val="tx2">
                  <a:lumMod val="40000"/>
                  <a:lumOff val="6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43475930"/>
              </p:ext>
            </p:extLst>
          </p:nvPr>
        </p:nvGraphicFramePr>
        <p:xfrm>
          <a:off x="80962" y="1143000"/>
          <a:ext cx="8940120" cy="4632960"/>
        </p:xfrm>
        <a:graphic>
          <a:graphicData uri="http://schemas.openxmlformats.org/drawingml/2006/table">
            <a:tbl>
              <a:tblPr firstRow="1" bandRow="1">
                <a:tableStyleId>{3C2FFA5D-87B4-456A-9821-1D502468CF0F}</a:tableStyleId>
              </a:tblPr>
              <a:tblGrid>
                <a:gridCol w="2733472"/>
                <a:gridCol w="3226608"/>
                <a:gridCol w="2980040"/>
              </a:tblGrid>
              <a:tr h="0">
                <a:tc>
                  <a:txBody>
                    <a:bodyPr/>
                    <a:lstStyle/>
                    <a:p>
                      <a:r>
                        <a:rPr lang="en-US" dirty="0" smtClean="0">
                          <a:solidFill>
                            <a:srgbClr val="002569"/>
                          </a:solidFill>
                        </a:rPr>
                        <a:t>Geographic Area</a:t>
                      </a:r>
                      <a:endParaRPr lang="en-US" dirty="0">
                        <a:solidFill>
                          <a:srgbClr val="002569"/>
                        </a:solidFill>
                      </a:endParaRPr>
                    </a:p>
                  </a:txBody>
                  <a:tcPr/>
                </a:tc>
                <a:tc>
                  <a:txBody>
                    <a:bodyPr/>
                    <a:lstStyle/>
                    <a:p>
                      <a:r>
                        <a:rPr lang="en-US" dirty="0" smtClean="0">
                          <a:solidFill>
                            <a:srgbClr val="002569"/>
                          </a:solidFill>
                        </a:rPr>
                        <a:t>Product</a:t>
                      </a:r>
                      <a:endParaRPr lang="en-US" dirty="0">
                        <a:solidFill>
                          <a:srgbClr val="002569"/>
                        </a:solidFill>
                      </a:endParaRPr>
                    </a:p>
                  </a:txBody>
                  <a:tcPr/>
                </a:tc>
                <a:tc>
                  <a:txBody>
                    <a:bodyPr/>
                    <a:lstStyle/>
                    <a:p>
                      <a:r>
                        <a:rPr lang="en-US" dirty="0" smtClean="0">
                          <a:solidFill>
                            <a:srgbClr val="002569"/>
                          </a:solidFill>
                        </a:rPr>
                        <a:t>Value</a:t>
                      </a:r>
                      <a:r>
                        <a:rPr lang="en-US" baseline="0" dirty="0" smtClean="0">
                          <a:solidFill>
                            <a:srgbClr val="002569"/>
                          </a:solidFill>
                        </a:rPr>
                        <a:t> Added P</a:t>
                      </a:r>
                      <a:r>
                        <a:rPr lang="en-US" dirty="0" smtClean="0">
                          <a:solidFill>
                            <a:srgbClr val="002569"/>
                          </a:solidFill>
                        </a:rPr>
                        <a:t>artner</a:t>
                      </a:r>
                      <a:endParaRPr lang="en-US" dirty="0">
                        <a:solidFill>
                          <a:srgbClr val="002569"/>
                        </a:solidFill>
                      </a:endParaRPr>
                    </a:p>
                  </a:txBody>
                  <a:tcPr/>
                </a:tc>
              </a:tr>
              <a:tr h="440965">
                <a:tc>
                  <a:txBody>
                    <a:bodyPr/>
                    <a:lstStyle/>
                    <a:p>
                      <a:r>
                        <a:rPr lang="en-US" sz="1400" dirty="0" smtClean="0">
                          <a:solidFill>
                            <a:srgbClr val="002569"/>
                          </a:solidFill>
                        </a:rPr>
                        <a:t>Haiti</a:t>
                      </a:r>
                      <a:endParaRPr lang="en-US" sz="1400" dirty="0">
                        <a:solidFill>
                          <a:srgbClr val="002569"/>
                        </a:solidFill>
                      </a:endParaRPr>
                    </a:p>
                  </a:txBody>
                  <a:tcPr/>
                </a:tc>
                <a:tc>
                  <a:txBody>
                    <a:bodyPr/>
                    <a:lstStyle/>
                    <a:p>
                      <a:r>
                        <a:rPr lang="en-US" sz="1400" dirty="0" smtClean="0">
                          <a:solidFill>
                            <a:srgbClr val="002569"/>
                          </a:solidFill>
                        </a:rPr>
                        <a:t>Flood extent maps, flood risk maps,</a:t>
                      </a:r>
                      <a:r>
                        <a:rPr lang="en-US" sz="1400" baseline="0" dirty="0" smtClean="0">
                          <a:solidFill>
                            <a:srgbClr val="002569"/>
                          </a:solidFill>
                        </a:rPr>
                        <a:t> landslide maps, flash flood guidance / threat maps, integrated risk assessment platform</a:t>
                      </a:r>
                      <a:endParaRPr lang="en-US" sz="1400" dirty="0">
                        <a:solidFill>
                          <a:srgbClr val="002569"/>
                        </a:solidFill>
                      </a:endParaRPr>
                    </a:p>
                  </a:txBody>
                  <a:tcPr/>
                </a:tc>
                <a:tc>
                  <a:txBody>
                    <a:bodyPr/>
                    <a:lstStyle/>
                    <a:p>
                      <a:r>
                        <a:rPr lang="en-US" sz="1400" dirty="0" smtClean="0">
                          <a:solidFill>
                            <a:srgbClr val="002569"/>
                          </a:solidFill>
                        </a:rPr>
                        <a:t>SERTIT, CIMA,</a:t>
                      </a:r>
                      <a:r>
                        <a:rPr lang="en-US" sz="1400" baseline="0" dirty="0" smtClean="0">
                          <a:solidFill>
                            <a:srgbClr val="002569"/>
                          </a:solidFill>
                        </a:rPr>
                        <a:t> INGV, Altamira, CIMH, RASOR FP7, NOAA/HRC</a:t>
                      </a:r>
                      <a:endParaRPr lang="en-US" sz="1400" dirty="0">
                        <a:solidFill>
                          <a:srgbClr val="002569"/>
                        </a:solidFill>
                      </a:endParaRPr>
                    </a:p>
                  </a:txBody>
                  <a:tcPr/>
                </a:tc>
              </a:tr>
              <a:tr h="440965">
                <a:tc>
                  <a:txBody>
                    <a:bodyPr/>
                    <a:lstStyle/>
                    <a:p>
                      <a:r>
                        <a:rPr lang="en-US" sz="1400" dirty="0" smtClean="0">
                          <a:solidFill>
                            <a:srgbClr val="002569"/>
                          </a:solidFill>
                        </a:rPr>
                        <a:t>Other Caribbean</a:t>
                      </a:r>
                      <a:r>
                        <a:rPr lang="en-US" sz="1400" baseline="0" dirty="0" smtClean="0">
                          <a:solidFill>
                            <a:srgbClr val="002569"/>
                          </a:solidFill>
                        </a:rPr>
                        <a:t> islands, Central America</a:t>
                      </a:r>
                      <a:endParaRPr lang="en-US" sz="1400" dirty="0">
                        <a:solidFill>
                          <a:srgbClr val="002569"/>
                        </a:solidFill>
                      </a:endParaRPr>
                    </a:p>
                  </a:txBody>
                  <a:tcPr/>
                </a:tc>
                <a:tc>
                  <a:txBody>
                    <a:bodyPr/>
                    <a:lstStyle/>
                    <a:p>
                      <a:r>
                        <a:rPr lang="en-US" sz="1400" dirty="0" smtClean="0">
                          <a:solidFill>
                            <a:srgbClr val="002569"/>
                          </a:solidFill>
                        </a:rPr>
                        <a:t>Flood damage maps,</a:t>
                      </a:r>
                      <a:r>
                        <a:rPr lang="en-US" sz="1400" baseline="0" dirty="0" smtClean="0">
                          <a:solidFill>
                            <a:srgbClr val="002569"/>
                          </a:solidFill>
                        </a:rPr>
                        <a:t> change detection products, co-registered map overlays</a:t>
                      </a:r>
                      <a:endParaRPr lang="en-US" sz="1400" dirty="0">
                        <a:solidFill>
                          <a:srgbClr val="002569"/>
                        </a:solidFill>
                      </a:endParaRPr>
                    </a:p>
                  </a:txBody>
                  <a:tcPr/>
                </a:tc>
                <a:tc>
                  <a:txBody>
                    <a:bodyPr/>
                    <a:lstStyle/>
                    <a:p>
                      <a:r>
                        <a:rPr lang="en-US" sz="1400" dirty="0" smtClean="0">
                          <a:solidFill>
                            <a:srgbClr val="002569"/>
                          </a:solidFill>
                        </a:rPr>
                        <a:t>CATHALAC, CIMH,</a:t>
                      </a:r>
                      <a:r>
                        <a:rPr lang="en-US" sz="1400" baseline="0" dirty="0" smtClean="0">
                          <a:solidFill>
                            <a:srgbClr val="002569"/>
                          </a:solidFill>
                        </a:rPr>
                        <a:t> NASA/GSFC</a:t>
                      </a:r>
                      <a:endParaRPr lang="en-US" sz="1400" dirty="0">
                        <a:solidFill>
                          <a:srgbClr val="002569"/>
                        </a:solidFill>
                      </a:endParaRPr>
                    </a:p>
                  </a:txBody>
                  <a:tcPr/>
                </a:tc>
              </a:tr>
              <a:tr h="440965">
                <a:tc>
                  <a:txBody>
                    <a:bodyPr/>
                    <a:lstStyle/>
                    <a:p>
                      <a:r>
                        <a:rPr lang="en-US" sz="1400" dirty="0" smtClean="0">
                          <a:solidFill>
                            <a:srgbClr val="002569"/>
                          </a:solidFill>
                        </a:rPr>
                        <a:t>Namibia</a:t>
                      </a:r>
                      <a:endParaRPr lang="en-US" sz="1400" dirty="0">
                        <a:solidFill>
                          <a:srgbClr val="002569"/>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2569"/>
                          </a:solidFill>
                        </a:rPr>
                        <a:t>Flood extent maps, flood warning products, </a:t>
                      </a:r>
                      <a:r>
                        <a:rPr lang="en-US" sz="1400" baseline="0" dirty="0" smtClean="0">
                          <a:solidFill>
                            <a:srgbClr val="002569"/>
                          </a:solidFill>
                        </a:rPr>
                        <a:t>co-registered map overlays</a:t>
                      </a:r>
                      <a:endParaRPr lang="en-US" sz="1400" dirty="0" smtClean="0">
                        <a:solidFill>
                          <a:srgbClr val="002569"/>
                        </a:solidFill>
                      </a:endParaRPr>
                    </a:p>
                  </a:txBody>
                  <a:tcPr/>
                </a:tc>
                <a:tc>
                  <a:txBody>
                    <a:bodyPr/>
                    <a:lstStyle/>
                    <a:p>
                      <a:r>
                        <a:rPr lang="en-US" sz="1400" dirty="0" smtClean="0">
                          <a:solidFill>
                            <a:srgbClr val="002569"/>
                          </a:solidFill>
                        </a:rPr>
                        <a:t>Namibia Hydrology Dept, Namibian Water Authority, NASA</a:t>
                      </a:r>
                      <a:endParaRPr lang="en-US" sz="1400" dirty="0">
                        <a:solidFill>
                          <a:srgbClr val="002569"/>
                        </a:solidFill>
                      </a:endParaRPr>
                    </a:p>
                  </a:txBody>
                  <a:tcPr/>
                </a:tc>
              </a:tr>
              <a:tr h="440965">
                <a:tc>
                  <a:txBody>
                    <a:bodyPr/>
                    <a:lstStyle/>
                    <a:p>
                      <a:r>
                        <a:rPr lang="en-US" sz="1400" dirty="0" smtClean="0">
                          <a:solidFill>
                            <a:srgbClr val="002569"/>
                          </a:solidFill>
                        </a:rPr>
                        <a:t>Zambezi</a:t>
                      </a:r>
                      <a:r>
                        <a:rPr lang="en-US" sz="1400" baseline="0" dirty="0" smtClean="0">
                          <a:solidFill>
                            <a:srgbClr val="002569"/>
                          </a:solidFill>
                        </a:rPr>
                        <a:t> basin</a:t>
                      </a:r>
                      <a:endParaRPr lang="en-US" sz="1400" dirty="0">
                        <a:solidFill>
                          <a:srgbClr val="002569"/>
                        </a:solidFill>
                      </a:endParaRPr>
                    </a:p>
                  </a:txBody>
                  <a:tcPr/>
                </a:tc>
                <a:tc>
                  <a:txBody>
                    <a:bodyPr/>
                    <a:lstStyle/>
                    <a:p>
                      <a:r>
                        <a:rPr lang="en-US" sz="1400" dirty="0" smtClean="0">
                          <a:solidFill>
                            <a:srgbClr val="002569"/>
                          </a:solidFill>
                        </a:rPr>
                        <a:t>Flood extent maps, flood forecast models, </a:t>
                      </a:r>
                      <a:r>
                        <a:rPr lang="en-US" sz="1400" b="0" dirty="0" smtClean="0">
                          <a:solidFill>
                            <a:srgbClr val="002569"/>
                          </a:solidFill>
                        </a:rPr>
                        <a:t>flood hazard maps, </a:t>
                      </a:r>
                      <a:r>
                        <a:rPr lang="en-US" sz="1400" dirty="0" smtClean="0">
                          <a:solidFill>
                            <a:srgbClr val="002569"/>
                          </a:solidFill>
                        </a:rPr>
                        <a:t>flood depth forecasts</a:t>
                      </a:r>
                      <a:endParaRPr lang="en-US" sz="1400" dirty="0">
                        <a:solidFill>
                          <a:srgbClr val="002569"/>
                        </a:solidFill>
                      </a:endParaRPr>
                    </a:p>
                  </a:txBody>
                  <a:tcPr/>
                </a:tc>
                <a:tc>
                  <a:txBody>
                    <a:bodyPr/>
                    <a:lstStyle/>
                    <a:p>
                      <a:r>
                        <a:rPr lang="en-US" sz="1400" dirty="0" smtClean="0">
                          <a:solidFill>
                            <a:srgbClr val="002569"/>
                          </a:solidFill>
                        </a:rPr>
                        <a:t>Lippmann Institute (PAPARAZZI,</a:t>
                      </a:r>
                      <a:r>
                        <a:rPr lang="en-US" sz="1400" baseline="0" dirty="0" smtClean="0">
                          <a:solidFill>
                            <a:srgbClr val="002569"/>
                          </a:solidFill>
                        </a:rPr>
                        <a:t> HAZARD, WATCHFUL</a:t>
                      </a:r>
                      <a:r>
                        <a:rPr lang="en-US" sz="1400" b="0" baseline="0" dirty="0" smtClean="0">
                          <a:solidFill>
                            <a:srgbClr val="002569"/>
                          </a:solidFill>
                        </a:rPr>
                        <a:t>), DELTARES, NASA/JPL</a:t>
                      </a:r>
                      <a:endParaRPr lang="en-US" sz="1400" b="0" dirty="0">
                        <a:solidFill>
                          <a:srgbClr val="002569"/>
                        </a:solidFill>
                      </a:endParaRPr>
                    </a:p>
                  </a:txBody>
                  <a:tcPr/>
                </a:tc>
              </a:tr>
              <a:tr h="440965">
                <a:tc>
                  <a:txBody>
                    <a:bodyPr/>
                    <a:lstStyle/>
                    <a:p>
                      <a:r>
                        <a:rPr lang="en-US" sz="1400" dirty="0" smtClean="0">
                          <a:solidFill>
                            <a:srgbClr val="002569"/>
                          </a:solidFill>
                        </a:rPr>
                        <a:t>Mekong</a:t>
                      </a:r>
                      <a:endParaRPr lang="en-US" sz="1400" dirty="0">
                        <a:solidFill>
                          <a:srgbClr val="002569"/>
                        </a:solidFill>
                      </a:endParaRPr>
                    </a:p>
                  </a:txBody>
                  <a:tcPr/>
                </a:tc>
                <a:tc>
                  <a:txBody>
                    <a:bodyPr/>
                    <a:lstStyle/>
                    <a:p>
                      <a:r>
                        <a:rPr lang="en-US" sz="1400" dirty="0" smtClean="0">
                          <a:solidFill>
                            <a:srgbClr val="002569"/>
                          </a:solidFill>
                        </a:rPr>
                        <a:t>Flood extent maps, flood risk maps, flash flood guidance / threat maps</a:t>
                      </a:r>
                      <a:endParaRPr lang="en-US" sz="1400" dirty="0">
                        <a:solidFill>
                          <a:srgbClr val="002569"/>
                        </a:solidFill>
                      </a:endParaRPr>
                    </a:p>
                  </a:txBody>
                  <a:tcPr/>
                </a:tc>
                <a:tc>
                  <a:txBody>
                    <a:bodyPr/>
                    <a:lstStyle/>
                    <a:p>
                      <a:r>
                        <a:rPr lang="en-US" sz="1400" dirty="0" smtClean="0">
                          <a:solidFill>
                            <a:srgbClr val="002569"/>
                          </a:solidFill>
                        </a:rPr>
                        <a:t>Mekong River Commission, NASA, NOAA/HRC, USGS, University of South Carolina, Texas A&amp;M </a:t>
                      </a:r>
                      <a:endParaRPr lang="en-US" sz="1400" dirty="0">
                        <a:solidFill>
                          <a:srgbClr val="002569"/>
                        </a:solidFill>
                      </a:endParaRPr>
                    </a:p>
                  </a:txBody>
                  <a:tcPr/>
                </a:tc>
              </a:tr>
              <a:tr h="440965">
                <a:tc>
                  <a:txBody>
                    <a:bodyPr/>
                    <a:lstStyle/>
                    <a:p>
                      <a:r>
                        <a:rPr lang="en-US" sz="1400" dirty="0" smtClean="0">
                          <a:solidFill>
                            <a:srgbClr val="002569"/>
                          </a:solidFill>
                        </a:rPr>
                        <a:t>Java (Bandung, Jakarta, </a:t>
                      </a:r>
                      <a:r>
                        <a:rPr lang="en-US" sz="1400" dirty="0" err="1" smtClean="0">
                          <a:solidFill>
                            <a:srgbClr val="002569"/>
                          </a:solidFill>
                        </a:rPr>
                        <a:t>Cilacap</a:t>
                      </a:r>
                      <a:r>
                        <a:rPr lang="en-US" sz="1400" dirty="0" smtClean="0">
                          <a:solidFill>
                            <a:srgbClr val="002569"/>
                          </a:solidFill>
                        </a:rPr>
                        <a:t>)</a:t>
                      </a:r>
                      <a:endParaRPr lang="en-US" sz="1400" dirty="0">
                        <a:solidFill>
                          <a:srgbClr val="002569"/>
                        </a:solidFill>
                      </a:endParaRPr>
                    </a:p>
                  </a:txBody>
                  <a:tcPr/>
                </a:tc>
                <a:tc>
                  <a:txBody>
                    <a:bodyPr/>
                    <a:lstStyle/>
                    <a:p>
                      <a:r>
                        <a:rPr lang="en-US" sz="1400" dirty="0" smtClean="0">
                          <a:solidFill>
                            <a:srgbClr val="002569"/>
                          </a:solidFill>
                        </a:rPr>
                        <a:t>Flood risk maps, subsidence maps tied to flood risk, tsunami risk maps (</a:t>
                      </a:r>
                      <a:r>
                        <a:rPr lang="en-US" sz="1400" dirty="0" err="1" smtClean="0">
                          <a:solidFill>
                            <a:srgbClr val="002569"/>
                          </a:solidFill>
                        </a:rPr>
                        <a:t>Cilacap</a:t>
                      </a:r>
                      <a:r>
                        <a:rPr lang="en-US" sz="1400" dirty="0" smtClean="0">
                          <a:solidFill>
                            <a:srgbClr val="002569"/>
                          </a:solidFill>
                        </a:rPr>
                        <a:t> only), flood extent maps</a:t>
                      </a:r>
                      <a:endParaRPr lang="en-US" sz="1400" dirty="0">
                        <a:solidFill>
                          <a:srgbClr val="002569"/>
                        </a:solidFill>
                      </a:endParaRPr>
                    </a:p>
                  </a:txBody>
                  <a:tcPr/>
                </a:tc>
                <a:tc>
                  <a:txBody>
                    <a:bodyPr/>
                    <a:lstStyle/>
                    <a:p>
                      <a:r>
                        <a:rPr lang="en-US" sz="1400" dirty="0" smtClean="0">
                          <a:solidFill>
                            <a:srgbClr val="002569"/>
                          </a:solidFill>
                        </a:rPr>
                        <a:t>SERTIT, </a:t>
                      </a:r>
                      <a:r>
                        <a:rPr lang="en-US" sz="1400" dirty="0" err="1" smtClean="0">
                          <a:solidFill>
                            <a:srgbClr val="002569"/>
                          </a:solidFill>
                        </a:rPr>
                        <a:t>Deltares</a:t>
                      </a:r>
                      <a:r>
                        <a:rPr lang="en-US" sz="1400" dirty="0" smtClean="0">
                          <a:solidFill>
                            <a:srgbClr val="002569"/>
                          </a:solidFill>
                        </a:rPr>
                        <a:t>, CIMA, Altamira, INGV, RASOR FP7 </a:t>
                      </a:r>
                      <a:endParaRPr lang="en-US" sz="1400" dirty="0">
                        <a:solidFill>
                          <a:srgbClr val="002569"/>
                        </a:solidFill>
                      </a:endParaRPr>
                    </a:p>
                  </a:txBody>
                  <a:tcPr/>
                </a:tc>
              </a:tr>
            </a:tbl>
          </a:graphicData>
        </a:graphic>
      </p:graphicFrame>
      <p:sp>
        <p:nvSpPr>
          <p:cNvPr id="6" name="TextBox 5"/>
          <p:cNvSpPr txBox="1"/>
          <p:nvPr/>
        </p:nvSpPr>
        <p:spPr>
          <a:xfrm>
            <a:off x="152400" y="5858472"/>
            <a:ext cx="8839200"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b="1" dirty="0"/>
              <a:t>Products used by: </a:t>
            </a:r>
            <a:r>
              <a:rPr lang="en-US" b="1" dirty="0">
                <a:solidFill>
                  <a:schemeClr val="bg2">
                    <a:lumMod val="25000"/>
                  </a:schemeClr>
                </a:solidFill>
              </a:rPr>
              <a:t>national end users, civil protection agencies, World Bank, </a:t>
            </a:r>
            <a:endParaRPr lang="en-US" b="1" dirty="0" smtClean="0">
              <a:solidFill>
                <a:schemeClr val="bg2">
                  <a:lumMod val="25000"/>
                </a:schemeClr>
              </a:solidFill>
            </a:endParaRPr>
          </a:p>
          <a:p>
            <a:pPr algn="l" rtl="0" latinLnBrk="1" hangingPunct="0"/>
            <a:r>
              <a:rPr lang="en-US" b="1" dirty="0" smtClean="0">
                <a:solidFill>
                  <a:schemeClr val="bg2">
                    <a:lumMod val="25000"/>
                  </a:schemeClr>
                </a:solidFill>
              </a:rPr>
              <a:t>Red </a:t>
            </a:r>
            <a:r>
              <a:rPr lang="en-US" b="1" dirty="0">
                <a:solidFill>
                  <a:schemeClr val="bg2">
                    <a:lumMod val="25000"/>
                  </a:schemeClr>
                </a:solidFill>
              </a:rPr>
              <a:t>Cross, World Food Program, River Commissions (</a:t>
            </a:r>
            <a:r>
              <a:rPr lang="en-US" b="1" dirty="0" err="1">
                <a:solidFill>
                  <a:schemeClr val="bg2">
                    <a:lumMod val="25000"/>
                  </a:schemeClr>
                </a:solidFill>
              </a:rPr>
              <a:t>Kavango</a:t>
            </a:r>
            <a:r>
              <a:rPr lang="en-US" b="1" dirty="0">
                <a:solidFill>
                  <a:schemeClr val="bg2">
                    <a:lumMod val="25000"/>
                  </a:schemeClr>
                </a:solidFill>
              </a:rPr>
              <a:t>, Zambezi, </a:t>
            </a:r>
            <a:endParaRPr lang="en-US" b="1" dirty="0" smtClean="0">
              <a:solidFill>
                <a:schemeClr val="bg2">
                  <a:lumMod val="25000"/>
                </a:schemeClr>
              </a:solidFill>
            </a:endParaRPr>
          </a:p>
          <a:p>
            <a:pPr algn="l" rtl="0" latinLnBrk="1" hangingPunct="0"/>
            <a:r>
              <a:rPr lang="en-US" b="1" dirty="0" smtClean="0">
                <a:solidFill>
                  <a:schemeClr val="bg2">
                    <a:lumMod val="25000"/>
                  </a:schemeClr>
                </a:solidFill>
              </a:rPr>
              <a:t>Mekong</a:t>
            </a:r>
            <a:r>
              <a:rPr lang="en-US" b="1" dirty="0">
                <a:solidFill>
                  <a:schemeClr val="bg2">
                    <a:lumMod val="25000"/>
                  </a:schemeClr>
                </a:solidFill>
              </a:rPr>
              <a:t>)</a:t>
            </a:r>
            <a:endParaRPr kumimoji="0" lang="en-GB" sz="1800" b="1" i="0" u="none" strike="noStrike" cap="none" spc="0" normalizeH="0" baseline="0" dirty="0">
              <a:ln>
                <a:noFill/>
              </a:ln>
              <a:solidFill>
                <a:schemeClr val="bg2">
                  <a:lumMod val="25000"/>
                </a:schemeClr>
              </a:solidFill>
              <a:effectLst/>
              <a:uFillTx/>
            </a:endParaRPr>
          </a:p>
        </p:txBody>
      </p:sp>
      <p:sp>
        <p:nvSpPr>
          <p:cNvPr id="7" name="Title 3"/>
          <p:cNvSpPr>
            <a:spLocks noGrp="1"/>
          </p:cNvSpPr>
          <p:nvPr>
            <p:ph type="title" idx="4294967295"/>
          </p:nvPr>
        </p:nvSpPr>
        <p:spPr>
          <a:xfrm>
            <a:off x="1219200" y="22225"/>
            <a:ext cx="7543800" cy="914400"/>
          </a:xfrm>
        </p:spPr>
        <p:txBody>
          <a:bodyPr>
            <a:normAutofit fontScale="90000"/>
          </a:bodyPr>
          <a:lstStyle/>
          <a:p>
            <a:pPr algn="ctr"/>
            <a:r>
              <a:rPr lang="en-GB" dirty="0"/>
              <a:t>Floods Pilot: </a:t>
            </a:r>
            <a:r>
              <a:rPr lang="en-US" dirty="0">
                <a:solidFill>
                  <a:schemeClr val="tx2">
                    <a:lumMod val="40000"/>
                    <a:lumOff val="60000"/>
                  </a:schemeClr>
                </a:solidFill>
              </a:rPr>
              <a:t>How Data Are </a:t>
            </a:r>
            <a:br>
              <a:rPr lang="en-US" dirty="0">
                <a:solidFill>
                  <a:schemeClr val="tx2">
                    <a:lumMod val="40000"/>
                    <a:lumOff val="60000"/>
                  </a:schemeClr>
                </a:solidFill>
              </a:rPr>
            </a:br>
            <a:r>
              <a:rPr lang="en-US" dirty="0">
                <a:solidFill>
                  <a:schemeClr val="tx2">
                    <a:lumMod val="40000"/>
                    <a:lumOff val="60000"/>
                  </a:schemeClr>
                </a:solidFill>
              </a:rPr>
              <a:t>Being Exploited</a:t>
            </a:r>
            <a:endParaRPr lang="en-GB" dirty="0">
              <a:solidFill>
                <a:schemeClr val="tx2">
                  <a:lumMod val="40000"/>
                  <a:lumOff val="60000"/>
                </a:schemeClr>
              </a:solidFill>
            </a:endParaRPr>
          </a:p>
        </p:txBody>
      </p:sp>
    </p:spTree>
    <p:extLst>
      <p:ext uri="{BB962C8B-B14F-4D97-AF65-F5344CB8AC3E}">
        <p14:creationId xmlns:p14="http://schemas.microsoft.com/office/powerpoint/2010/main" val="176687788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7239000" y="6747049"/>
            <a:ext cx="1554363" cy="187151"/>
          </a:xfrm>
        </p:spPr>
        <p:txBody>
          <a:bodyPr/>
          <a:lstStyle/>
          <a:p>
            <a:pPr lvl="0"/>
            <a:fld id="{86CB4B4D-7CA3-9044-876B-883B54F8677D}" type="slidenum">
              <a:rPr lang="en-GB" smtClean="0"/>
              <a:t>8</a:t>
            </a:fld>
            <a:endParaRPr lang="en-GB"/>
          </a:p>
        </p:txBody>
      </p:sp>
      <p:sp>
        <p:nvSpPr>
          <p:cNvPr id="3" name="Content Placeholder 2"/>
          <p:cNvSpPr>
            <a:spLocks noGrp="1"/>
          </p:cNvSpPr>
          <p:nvPr>
            <p:ph sz="quarter" idx="10"/>
          </p:nvPr>
        </p:nvSpPr>
        <p:spPr>
          <a:xfrm>
            <a:off x="228600" y="1219200"/>
            <a:ext cx="8763000" cy="4724400"/>
          </a:xfrm>
        </p:spPr>
        <p:txBody>
          <a:bodyPr/>
          <a:lstStyle/>
          <a:p>
            <a:pPr marL="0" indent="0">
              <a:buNone/>
            </a:pPr>
            <a:r>
              <a:rPr lang="en-US" b="1" dirty="0"/>
              <a:t>GFMS cited by UN World Food Program</a:t>
            </a:r>
            <a:r>
              <a:rPr lang="en-US" b="1" dirty="0" smtClean="0"/>
              <a:t>:</a:t>
            </a:r>
            <a:endParaRPr lang="en-US" b="1" dirty="0"/>
          </a:p>
          <a:p>
            <a:r>
              <a:rPr lang="en-US" dirty="0"/>
              <a:t>"</a:t>
            </a:r>
            <a:r>
              <a:rPr lang="en-US" i="1" dirty="0">
                <a:solidFill>
                  <a:schemeClr val="bg2">
                    <a:lumMod val="25000"/>
                  </a:schemeClr>
                </a:solidFill>
              </a:rPr>
              <a:t>The Global Flood Monitoring System (GFMS) provides one key step further by indicating how an excess rainfall event will impact river flow, and also whether there is a potential for flooding downstream away from the heavy rain event,</a:t>
            </a:r>
            <a:r>
              <a:rPr lang="en-US" dirty="0"/>
              <a:t>" said </a:t>
            </a:r>
            <a:r>
              <a:rPr lang="en-US" dirty="0" err="1" smtClean="0"/>
              <a:t>E.Niebuhr</a:t>
            </a:r>
            <a:r>
              <a:rPr lang="en-US" dirty="0" smtClean="0"/>
              <a:t>, World </a:t>
            </a:r>
            <a:r>
              <a:rPr lang="en-US" dirty="0"/>
              <a:t>Food </a:t>
            </a:r>
            <a:r>
              <a:rPr lang="en-US" dirty="0" smtClean="0"/>
              <a:t>Program. </a:t>
            </a:r>
            <a:r>
              <a:rPr lang="en-US" dirty="0"/>
              <a:t>"</a:t>
            </a:r>
            <a:r>
              <a:rPr lang="en-US" dirty="0">
                <a:solidFill>
                  <a:schemeClr val="bg2">
                    <a:lumMod val="25000"/>
                  </a:schemeClr>
                </a:solidFill>
              </a:rPr>
              <a:t>We check the GFMS nearly every single day to monitor current flood concerns, and also to assist in discovering new flood events that may not have been reported yet or are developing</a:t>
            </a:r>
            <a:r>
              <a:rPr lang="en-US" dirty="0" smtClean="0"/>
              <a:t>”.</a:t>
            </a:r>
          </a:p>
          <a:p>
            <a:endParaRPr lang="en-US" dirty="0" smtClean="0"/>
          </a:p>
          <a:p>
            <a:pPr marL="0" indent="0">
              <a:buNone/>
            </a:pPr>
            <a:r>
              <a:rPr lang="en-US" b="1" dirty="0" smtClean="0"/>
              <a:t>Nepal </a:t>
            </a:r>
            <a:r>
              <a:rPr lang="en-US" b="1" dirty="0"/>
              <a:t>Department of Hydrology and Meteorology </a:t>
            </a:r>
            <a:r>
              <a:rPr lang="en-US" dirty="0"/>
              <a:t>and</a:t>
            </a:r>
            <a:r>
              <a:rPr lang="en-US" b="1" dirty="0"/>
              <a:t> ICIMOD used GFMS data after the Nepal earthquake</a:t>
            </a:r>
          </a:p>
          <a:p>
            <a:endParaRPr lang="en-GB" dirty="0"/>
          </a:p>
        </p:txBody>
      </p:sp>
      <p:sp>
        <p:nvSpPr>
          <p:cNvPr id="4" name="Title 3"/>
          <p:cNvSpPr>
            <a:spLocks noGrp="1"/>
          </p:cNvSpPr>
          <p:nvPr>
            <p:ph type="title" idx="4294967295"/>
          </p:nvPr>
        </p:nvSpPr>
        <p:spPr>
          <a:xfrm>
            <a:off x="1447800" y="22225"/>
            <a:ext cx="7543800" cy="914400"/>
          </a:xfrm>
        </p:spPr>
        <p:txBody>
          <a:bodyPr>
            <a:normAutofit fontScale="90000"/>
          </a:bodyPr>
          <a:lstStyle/>
          <a:p>
            <a:pPr algn="ctr"/>
            <a:r>
              <a:rPr lang="en-GB" dirty="0"/>
              <a:t>Floods Pilot:  </a:t>
            </a:r>
            <a:r>
              <a:rPr lang="en-GB" i="1" dirty="0" smtClean="0"/>
              <a:t>Obj. A</a:t>
            </a:r>
            <a:r>
              <a:rPr lang="en-GB" dirty="0" smtClean="0"/>
              <a:t/>
            </a:r>
            <a:br>
              <a:rPr lang="en-GB" dirty="0" smtClean="0"/>
            </a:br>
            <a:r>
              <a:rPr lang="en-GB" dirty="0" smtClean="0">
                <a:solidFill>
                  <a:schemeClr val="tx2">
                    <a:lumMod val="40000"/>
                    <a:lumOff val="60000"/>
                  </a:schemeClr>
                </a:solidFill>
              </a:rPr>
              <a:t>Global </a:t>
            </a:r>
            <a:r>
              <a:rPr lang="en-GB" dirty="0">
                <a:solidFill>
                  <a:schemeClr val="tx2">
                    <a:lumMod val="40000"/>
                    <a:lumOff val="60000"/>
                  </a:schemeClr>
                </a:solidFill>
              </a:rPr>
              <a:t>Component </a:t>
            </a:r>
            <a:r>
              <a:rPr lang="en-GB" dirty="0" smtClean="0">
                <a:solidFill>
                  <a:schemeClr val="tx2">
                    <a:lumMod val="40000"/>
                    <a:lumOff val="60000"/>
                  </a:schemeClr>
                </a:solidFill>
              </a:rPr>
              <a:t>: </a:t>
            </a:r>
            <a:r>
              <a:rPr lang="en-GB" dirty="0">
                <a:solidFill>
                  <a:schemeClr val="tx2">
                    <a:lumMod val="40000"/>
                    <a:lumOff val="60000"/>
                  </a:schemeClr>
                </a:solidFill>
              </a:rPr>
              <a:t>GFMS</a:t>
            </a:r>
          </a:p>
        </p:txBody>
      </p:sp>
      <p:pic>
        <p:nvPicPr>
          <p:cNvPr id="5" name="Picture 4"/>
          <p:cNvPicPr>
            <a:picLocks noChangeAspect="1"/>
          </p:cNvPicPr>
          <p:nvPr/>
        </p:nvPicPr>
        <p:blipFill>
          <a:blip r:embed="rId2" cstate="print"/>
          <a:stretch>
            <a:fillRect/>
          </a:stretch>
        </p:blipFill>
        <p:spPr>
          <a:xfrm>
            <a:off x="755576" y="4927962"/>
            <a:ext cx="2984376" cy="1915248"/>
          </a:xfrm>
          <a:prstGeom prst="rect">
            <a:avLst/>
          </a:prstGeom>
        </p:spPr>
      </p:pic>
      <p:pic>
        <p:nvPicPr>
          <p:cNvPr id="6" name="Picture 5"/>
          <p:cNvPicPr>
            <a:picLocks noChangeAspect="1"/>
          </p:cNvPicPr>
          <p:nvPr/>
        </p:nvPicPr>
        <p:blipFill>
          <a:blip r:embed="rId3" cstate="print"/>
          <a:stretch>
            <a:fillRect/>
          </a:stretch>
        </p:blipFill>
        <p:spPr>
          <a:xfrm>
            <a:off x="4788024" y="4872972"/>
            <a:ext cx="2984376" cy="1990688"/>
          </a:xfrm>
          <a:prstGeom prst="rect">
            <a:avLst/>
          </a:prstGeom>
        </p:spPr>
      </p:pic>
    </p:spTree>
    <p:extLst>
      <p:ext uri="{BB962C8B-B14F-4D97-AF65-F5344CB8AC3E}">
        <p14:creationId xmlns:p14="http://schemas.microsoft.com/office/powerpoint/2010/main" val="58185600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GB" smtClean="0"/>
              <a:t>9</a:t>
            </a:fld>
            <a:endParaRPr lang="en-GB"/>
          </a:p>
        </p:txBody>
      </p:sp>
      <p:sp>
        <p:nvSpPr>
          <p:cNvPr id="3" name="Content Placeholder 2"/>
          <p:cNvSpPr>
            <a:spLocks noGrp="1"/>
          </p:cNvSpPr>
          <p:nvPr>
            <p:ph sz="quarter" idx="10"/>
          </p:nvPr>
        </p:nvSpPr>
        <p:spPr>
          <a:xfrm>
            <a:off x="381000" y="1371600"/>
            <a:ext cx="4191000" cy="4724400"/>
          </a:xfrm>
        </p:spPr>
        <p:txBody>
          <a:bodyPr/>
          <a:lstStyle/>
          <a:p>
            <a:r>
              <a:rPr lang="en-US" sz="2400" dirty="0"/>
              <a:t>LIST flood hazard maps determine flood severity by comparing flood extent in a SAR image with computed extent / return period from simulated historic </a:t>
            </a:r>
            <a:r>
              <a:rPr lang="en-US" sz="2400" dirty="0" smtClean="0"/>
              <a:t>floods</a:t>
            </a:r>
          </a:p>
          <a:p>
            <a:endParaRPr lang="en-US" sz="2400" dirty="0"/>
          </a:p>
          <a:p>
            <a:r>
              <a:rPr lang="en-US" sz="2400" b="1" dirty="0"/>
              <a:t>The UN World Food </a:t>
            </a:r>
            <a:r>
              <a:rPr lang="en-US" sz="2400" b="1" dirty="0" err="1"/>
              <a:t>Programme</a:t>
            </a:r>
            <a:r>
              <a:rPr lang="en-US" sz="2400" b="1" dirty="0"/>
              <a:t> has shown interest</a:t>
            </a:r>
          </a:p>
          <a:p>
            <a:endParaRPr lang="en-GB" sz="2400" dirty="0"/>
          </a:p>
        </p:txBody>
      </p:sp>
      <p:sp>
        <p:nvSpPr>
          <p:cNvPr id="4" name="Title 3"/>
          <p:cNvSpPr>
            <a:spLocks noGrp="1"/>
          </p:cNvSpPr>
          <p:nvPr>
            <p:ph type="title" idx="4294967295"/>
          </p:nvPr>
        </p:nvSpPr>
        <p:spPr/>
        <p:txBody>
          <a:bodyPr>
            <a:normAutofit fontScale="90000"/>
          </a:bodyPr>
          <a:lstStyle/>
          <a:p>
            <a:pPr algn="ctr"/>
            <a:r>
              <a:rPr lang="en-GB" dirty="0" smtClean="0"/>
              <a:t/>
            </a:r>
            <a:br>
              <a:rPr lang="en-GB" dirty="0" smtClean="0"/>
            </a:br>
            <a:endParaRPr lang="en-GB" dirty="0"/>
          </a:p>
        </p:txBody>
      </p:sp>
      <p:pic>
        <p:nvPicPr>
          <p:cNvPr id="5" name="Picture 5"/>
          <p:cNvPicPr>
            <a:picLocks noChangeAspect="1"/>
          </p:cNvPicPr>
          <p:nvPr/>
        </p:nvPicPr>
        <p:blipFill>
          <a:blip r:embed="rId2" cstate="print"/>
          <a:srcRect/>
          <a:stretch>
            <a:fillRect/>
          </a:stretch>
        </p:blipFill>
        <p:spPr bwMode="auto">
          <a:xfrm>
            <a:off x="4564142" y="1905000"/>
            <a:ext cx="4345390" cy="4132296"/>
          </a:xfrm>
          <a:prstGeom prst="rect">
            <a:avLst/>
          </a:prstGeom>
          <a:noFill/>
          <a:ln w="9525">
            <a:noFill/>
            <a:miter lim="800000"/>
            <a:headEnd/>
            <a:tailEnd/>
          </a:ln>
        </p:spPr>
      </p:pic>
      <p:sp>
        <p:nvSpPr>
          <p:cNvPr id="6" name="Title 3"/>
          <p:cNvSpPr>
            <a:spLocks noGrp="1"/>
          </p:cNvSpPr>
          <p:nvPr>
            <p:ph type="title" idx="4294967295"/>
          </p:nvPr>
        </p:nvSpPr>
        <p:spPr>
          <a:xfrm>
            <a:off x="1219200" y="22225"/>
            <a:ext cx="7543800" cy="914400"/>
          </a:xfrm>
        </p:spPr>
        <p:txBody>
          <a:bodyPr>
            <a:normAutofit fontScale="90000"/>
          </a:bodyPr>
          <a:lstStyle/>
          <a:p>
            <a:pPr algn="ctr"/>
            <a:r>
              <a:rPr lang="en-GB" dirty="0"/>
              <a:t>Floods Pilot: Obj. B -</a:t>
            </a:r>
            <a:br>
              <a:rPr lang="en-GB" dirty="0"/>
            </a:br>
            <a:r>
              <a:rPr lang="en-GB" dirty="0">
                <a:solidFill>
                  <a:schemeClr val="tx2">
                    <a:lumMod val="40000"/>
                    <a:lumOff val="60000"/>
                  </a:schemeClr>
                </a:solidFill>
              </a:rPr>
              <a:t>Southern Africa</a:t>
            </a:r>
          </a:p>
        </p:txBody>
      </p:sp>
    </p:spTree>
    <p:extLst>
      <p:ext uri="{BB962C8B-B14F-4D97-AF65-F5344CB8AC3E}">
        <p14:creationId xmlns:p14="http://schemas.microsoft.com/office/powerpoint/2010/main" val="108262119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1535</Words>
  <Application>Microsoft Office PowerPoint</Application>
  <PresentationFormat>On-screen Show (4:3)</PresentationFormat>
  <Paragraphs>270</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vt:lpstr>
      <vt:lpstr>WG Disasters, VCs and Hydromet Hazards</vt:lpstr>
      <vt:lpstr>PowerPoint Presentation</vt:lpstr>
      <vt:lpstr>PowerPoint Presentation</vt:lpstr>
      <vt:lpstr>PowerPoint Presentation</vt:lpstr>
      <vt:lpstr>PowerPoint Presentation</vt:lpstr>
      <vt:lpstr>PowerPoint Presentation</vt:lpstr>
      <vt:lpstr> </vt:lpstr>
      <vt:lpstr>Floods Pilot:  Obj. A Global Component : GFMS</vt:lpstr>
      <vt:lpstr> </vt:lpstr>
      <vt:lpstr>PowerPoint Presentation</vt:lpstr>
      <vt:lpstr>PowerPoint Presentation</vt:lpstr>
      <vt:lpstr>PowerPoint Presentation</vt:lpstr>
      <vt:lpstr>Floods Pilot: Obj. B - Texas</vt:lpstr>
      <vt:lpstr>PowerPoint Presentation</vt:lpstr>
      <vt:lpstr>PowerPoint Presentation</vt:lpstr>
      <vt:lpstr>WGDisaters, VCs and  Hydromet Hazards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Ivan Petiteville</cp:lastModifiedBy>
  <cp:revision>122</cp:revision>
  <dcterms:modified xsi:type="dcterms:W3CDTF">2015-09-16T07:47:39Z</dcterms:modified>
</cp:coreProperties>
</file>