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64" r:id="rId5"/>
    <p:sldId id="268" r:id="rId6"/>
    <p:sldId id="267" r:id="rId7"/>
    <p:sldId id="265" r:id="rId8"/>
    <p:sldId id="266" r:id="rId9"/>
    <p:sldId id="271" r:id="rId10"/>
    <p:sldId id="269" r:id="rId11"/>
    <p:sldId id="270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4" autoAdjust="0"/>
    <p:restoredTop sz="72533" autoAdjust="0"/>
  </p:normalViewPr>
  <p:slideViewPr>
    <p:cSldViewPr>
      <p:cViewPr varScale="1">
        <p:scale>
          <a:sx n="66" d="100"/>
          <a:sy n="66" d="100"/>
        </p:scale>
        <p:origin x="206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2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>
              <a:effectLst/>
              <a:latin typeface="+mn-lt"/>
              <a:ea typeface="+mn-ea"/>
              <a:cs typeface="+mn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689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4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67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 TWS ‘16, 14-15 Sept 2016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Incoming Themes for 2017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Frank Kelly, USGS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 Tech Workshop 2016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</a:t>
            </a: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trategic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Implementation Team Tech Workshop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Oxford, UK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14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-15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September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Consultation on initiatives to continue in the lead up to their presentation </a:t>
            </a:r>
            <a:r>
              <a:rPr lang="en-US" b="1" dirty="0"/>
              <a:t>for endorsement at Plenary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Initiatives </a:t>
            </a:r>
            <a:r>
              <a:rPr lang="en-US" dirty="0"/>
              <a:t>paper circulated for comment before SIT Technical </a:t>
            </a:r>
            <a:r>
              <a:rPr lang="en-US" dirty="0" smtClean="0"/>
              <a:t>Workshop – </a:t>
            </a:r>
            <a:r>
              <a:rPr lang="en-US" b="1" dirty="0" smtClean="0"/>
              <a:t>feedback still welcome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Proposed SIT Technical Workshop ACTION:</a:t>
            </a:r>
            <a:r>
              <a:rPr lang="en-US" dirty="0" smtClean="0"/>
              <a:t> </a:t>
            </a:r>
            <a:r>
              <a:rPr lang="en-US" i="1" dirty="0" smtClean="0"/>
              <a:t>CEOS agencies to provide the USGS CEOS Chair Team with comments on the </a:t>
            </a:r>
            <a:r>
              <a:rPr lang="en-AU" i="1" dirty="0"/>
              <a:t>Proposed 2017 CEOS Chair </a:t>
            </a:r>
            <a:r>
              <a:rPr lang="en-AU" i="1" dirty="0" smtClean="0"/>
              <a:t>Initiatives</a:t>
            </a:r>
            <a:r>
              <a:rPr lang="en-US" i="1" dirty="0"/>
              <a:t> </a:t>
            </a:r>
            <a:r>
              <a:rPr lang="en-US" i="1" dirty="0" smtClean="0"/>
              <a:t>paper </a:t>
            </a:r>
            <a:r>
              <a:rPr lang="en-US" b="1" i="1" dirty="0" smtClean="0"/>
              <a:t>by Friday 30 September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Next Steps to Plenary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701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763000" y="65532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81534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We look forward to welcoming you to Rapid City, South Dakota and the Black Hills National Forest –  18</a:t>
            </a:r>
            <a:r>
              <a:rPr lang="en-US" i="1" baseline="30000" dirty="0" smtClean="0"/>
              <a:t>th</a:t>
            </a:r>
            <a:r>
              <a:rPr lang="en-US" i="1" dirty="0" smtClean="0"/>
              <a:t>-20</a:t>
            </a:r>
            <a:r>
              <a:rPr lang="en-US" i="1" baseline="30000" dirty="0" smtClean="0"/>
              <a:t>th</a:t>
            </a:r>
            <a:r>
              <a:rPr lang="en-US" i="1" dirty="0" smtClean="0"/>
              <a:t> October 2017!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9"/>
          <a:stretch/>
        </p:blipFill>
        <p:spPr>
          <a:xfrm>
            <a:off x="910629" y="1931218"/>
            <a:ext cx="7395171" cy="4012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/>
          <a:stretch/>
        </p:blipFill>
        <p:spPr>
          <a:xfrm>
            <a:off x="6781800" y="5343978"/>
            <a:ext cx="1487417" cy="1107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89" y="5353695"/>
            <a:ext cx="1509111" cy="1097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81" y="5353695"/>
            <a:ext cx="1492584" cy="1097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r="14029"/>
          <a:stretch/>
        </p:blipFill>
        <p:spPr>
          <a:xfrm>
            <a:off x="2885635" y="5334000"/>
            <a:ext cx="1509111" cy="1117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1466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Presentation Overview</a:t>
            </a:r>
          </a:p>
          <a:p>
            <a:pPr marL="0" indent="0">
              <a:buNone/>
            </a:pPr>
            <a:endParaRPr lang="en-AU" b="1" dirty="0" smtClean="0"/>
          </a:p>
          <a:p>
            <a:r>
              <a:rPr lang="en-AU" dirty="0" smtClean="0"/>
              <a:t>2017 Objectives</a:t>
            </a:r>
          </a:p>
          <a:p>
            <a:r>
              <a:rPr lang="en-AU" dirty="0" smtClean="0"/>
              <a:t>Context</a:t>
            </a:r>
          </a:p>
          <a:p>
            <a:r>
              <a:rPr lang="en-AU" dirty="0" smtClean="0"/>
              <a:t>Process and Initiatives Paper</a:t>
            </a:r>
          </a:p>
          <a:p>
            <a:pPr marL="0" indent="0">
              <a:buNone/>
            </a:pPr>
            <a:endParaRPr lang="en-AU" b="1" dirty="0" smtClean="0"/>
          </a:p>
          <a:p>
            <a:pPr marL="0" indent="0" algn="just">
              <a:buNone/>
            </a:pPr>
            <a:r>
              <a:rPr lang="en-AU" b="1" dirty="0" smtClean="0"/>
              <a:t>Initiatives</a:t>
            </a:r>
          </a:p>
          <a:p>
            <a:pPr marL="457200" lvl="0" indent="-457200" algn="just">
              <a:buFont typeface="+mj-lt"/>
              <a:buAutoNum type="arabicPeriod"/>
            </a:pPr>
            <a:endParaRPr lang="en-AU" b="1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AU" i="1" dirty="0" smtClean="0"/>
              <a:t>Implementation </a:t>
            </a:r>
            <a:r>
              <a:rPr lang="en-AU" i="1" dirty="0"/>
              <a:t>of the Future Data Architectures report </a:t>
            </a:r>
            <a:r>
              <a:rPr lang="en-AU" i="1" dirty="0" smtClean="0"/>
              <a:t>recommendations.</a:t>
            </a:r>
            <a:endParaRPr lang="en-AU" i="1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AU" i="1" dirty="0" smtClean="0"/>
              <a:t>An </a:t>
            </a:r>
            <a:r>
              <a:rPr lang="en-AU" i="1" dirty="0"/>
              <a:t>initiative on moderate resolution sensor </a:t>
            </a:r>
            <a:r>
              <a:rPr lang="en-AU" i="1" dirty="0" smtClean="0"/>
              <a:t>interoperability</a:t>
            </a:r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2017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053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 smtClean="0"/>
              <a:t>Maintain and build upon current processes and accomplishments</a:t>
            </a:r>
          </a:p>
          <a:p>
            <a:endParaRPr lang="en-AU" dirty="0"/>
          </a:p>
          <a:p>
            <a:r>
              <a:rPr lang="en-AU" dirty="0" smtClean="0"/>
              <a:t>Ensure </a:t>
            </a:r>
            <a:r>
              <a:rPr lang="en-AU" dirty="0"/>
              <a:t>continuity and coherence of CEOS </a:t>
            </a:r>
            <a:r>
              <a:rPr lang="en-AU" dirty="0" smtClean="0"/>
              <a:t>activities</a:t>
            </a:r>
          </a:p>
          <a:p>
            <a:endParaRPr lang="en-AU" dirty="0"/>
          </a:p>
          <a:p>
            <a:r>
              <a:rPr lang="en-AU" dirty="0" smtClean="0"/>
              <a:t>Ensure </a:t>
            </a:r>
            <a:r>
              <a:rPr lang="en-AU" dirty="0"/>
              <a:t>that the priorities and themes identified by the current Chair (CSIRO) and the current SIT Chair (ESA) are supported and further developed through </a:t>
            </a:r>
            <a:r>
              <a:rPr lang="en-AU" dirty="0" smtClean="0"/>
              <a:t>2017</a:t>
            </a:r>
            <a:endParaRPr lang="en-AU" dirty="0"/>
          </a:p>
          <a:p>
            <a:endParaRPr lang="en-US" dirty="0" smtClean="0"/>
          </a:p>
          <a:p>
            <a:r>
              <a:rPr lang="en-AU" dirty="0" smtClean="0"/>
              <a:t>Pursue </a:t>
            </a:r>
            <a:r>
              <a:rPr lang="en-AU" dirty="0"/>
              <a:t>conclusions and recommendations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AU" dirty="0" smtClean="0"/>
              <a:t>the </a:t>
            </a:r>
            <a:r>
              <a:rPr lang="en-AU" dirty="0"/>
              <a:t>two </a:t>
            </a:r>
            <a:r>
              <a:rPr lang="en-AU" i="1" dirty="0"/>
              <a:t>ad hoc</a:t>
            </a:r>
            <a:r>
              <a:rPr lang="en-AU" dirty="0"/>
              <a:t> teams which have been operating in </a:t>
            </a:r>
            <a:r>
              <a:rPr lang="en-AU" dirty="0" smtClean="0"/>
              <a:t>2016</a:t>
            </a:r>
          </a:p>
          <a:p>
            <a:pPr lvl="1"/>
            <a:r>
              <a:rPr lang="en-US" sz="1800" i="1" dirty="0"/>
              <a:t>Future Data Access &amp; Analysis </a:t>
            </a:r>
            <a:r>
              <a:rPr lang="en-US" sz="1800" i="1" dirty="0" smtClean="0"/>
              <a:t>Architectures</a:t>
            </a:r>
          </a:p>
          <a:p>
            <a:pPr lvl="1"/>
            <a:r>
              <a:rPr lang="en-US" sz="1800" i="1" dirty="0" smtClean="0"/>
              <a:t>Non-meteorological </a:t>
            </a:r>
            <a:r>
              <a:rPr lang="en-US" sz="1800" i="1" dirty="0"/>
              <a:t>Applications for Next Generation Geostationary Satellites</a:t>
            </a:r>
            <a:endParaRPr lang="en-AU" sz="1800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2017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3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2016 initiatives </a:t>
            </a:r>
            <a:r>
              <a:rPr lang="en-AU" b="1" dirty="0"/>
              <a:t>and themes </a:t>
            </a:r>
            <a:r>
              <a:rPr lang="en-AU" b="1" dirty="0" smtClean="0"/>
              <a:t>established </a:t>
            </a:r>
            <a:r>
              <a:rPr lang="en-AU" b="1" dirty="0"/>
              <a:t>by CSIRO and </a:t>
            </a:r>
            <a:r>
              <a:rPr lang="en-AU" b="1" dirty="0" smtClean="0"/>
              <a:t>ESA</a:t>
            </a:r>
            <a:endParaRPr lang="en-US" b="1" dirty="0" smtClean="0"/>
          </a:p>
          <a:p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AU" dirty="0" smtClean="0"/>
              <a:t>Future </a:t>
            </a:r>
            <a:r>
              <a:rPr lang="en-AU" dirty="0"/>
              <a:t>data access and analysis architectures.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AU" dirty="0" smtClean="0"/>
              <a:t>Non-meteorological </a:t>
            </a:r>
            <a:r>
              <a:rPr lang="en-AU" dirty="0"/>
              <a:t>applications for next generation geostationary satellites.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AU" dirty="0"/>
              <a:t>Consideration of future partnerships and priorities for CEOS, notably with GEO, the UN system, development banks, and the </a:t>
            </a:r>
            <a:r>
              <a:rPr lang="en-AU" i="1" dirty="0"/>
              <a:t>big data</a:t>
            </a:r>
            <a:r>
              <a:rPr lang="en-AU" dirty="0"/>
              <a:t> players.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AU" dirty="0"/>
              <a:t>Expediting existing CEOS thematic acquisition strategies – in relation to forests, agriculture, disasters, climate, carbon and water</a:t>
            </a:r>
            <a:r>
              <a:rPr lang="en-AU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Context – Established Themes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52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AU" b="1" dirty="0"/>
              <a:t>Analysis Ready </a:t>
            </a:r>
            <a:r>
              <a:rPr lang="en-AU" b="1" dirty="0" smtClean="0"/>
              <a:t>Data (ARD) </a:t>
            </a:r>
            <a:r>
              <a:rPr lang="en-AU" dirty="0"/>
              <a:t>d</a:t>
            </a:r>
            <a:r>
              <a:rPr lang="en-AU" dirty="0" smtClean="0"/>
              <a:t>efinition </a:t>
            </a:r>
            <a:r>
              <a:rPr lang="en-AU" dirty="0"/>
              <a:t>and development of a CEOS </a:t>
            </a:r>
            <a:r>
              <a:rPr lang="en-AU" dirty="0" smtClean="0"/>
              <a:t>strategy, and reducing obstacles </a:t>
            </a:r>
            <a:r>
              <a:rPr lang="en-AU" dirty="0"/>
              <a:t>facing users interested in EO satellite data uptake and </a:t>
            </a:r>
            <a:r>
              <a:rPr lang="en-AU" dirty="0" smtClean="0"/>
              <a:t>application.</a:t>
            </a:r>
          </a:p>
          <a:p>
            <a:pPr lvl="0"/>
            <a:endParaRPr lang="en-US" dirty="0"/>
          </a:p>
          <a:p>
            <a:pPr lvl="0"/>
            <a:r>
              <a:rPr lang="en-AU" b="1" dirty="0" smtClean="0"/>
              <a:t>CEOS </a:t>
            </a:r>
            <a:r>
              <a:rPr lang="en-AU" b="1" dirty="0"/>
              <a:t>Data </a:t>
            </a:r>
            <a:r>
              <a:rPr lang="en-AU" b="1" dirty="0" smtClean="0"/>
              <a:t>Cube</a:t>
            </a:r>
            <a:r>
              <a:rPr lang="en-AU" dirty="0" smtClean="0"/>
              <a:t> </a:t>
            </a:r>
            <a:r>
              <a:rPr lang="en-AU" dirty="0"/>
              <a:t>in support of existing CEOS activities and as part of a solution to the </a:t>
            </a:r>
            <a:r>
              <a:rPr lang="en-AU" dirty="0" smtClean="0"/>
              <a:t>challenges.</a:t>
            </a:r>
          </a:p>
          <a:p>
            <a:pPr lvl="0"/>
            <a:endParaRPr lang="en-US" dirty="0"/>
          </a:p>
          <a:p>
            <a:pPr lvl="0"/>
            <a:r>
              <a:rPr lang="en-AU" b="1" dirty="0"/>
              <a:t>Trial implementations of these </a:t>
            </a:r>
            <a:r>
              <a:rPr lang="en-AU" b="1" dirty="0" smtClean="0"/>
              <a:t>activities</a:t>
            </a:r>
            <a:r>
              <a:rPr lang="en-AU" dirty="0" smtClean="0"/>
              <a:t> demonstrating utility </a:t>
            </a:r>
            <a:r>
              <a:rPr lang="en-AU" dirty="0"/>
              <a:t>for CEOS and its agencies </a:t>
            </a:r>
            <a:r>
              <a:rPr lang="en-AU" dirty="0" smtClean="0"/>
              <a:t>building on </a:t>
            </a:r>
            <a:r>
              <a:rPr lang="en-AU" dirty="0"/>
              <a:t>efforts already </a:t>
            </a:r>
            <a:r>
              <a:rPr lang="en-AU" dirty="0" smtClean="0"/>
              <a:t>underway.</a:t>
            </a:r>
          </a:p>
          <a:p>
            <a:pPr lvl="0"/>
            <a:endParaRPr lang="en-US" dirty="0"/>
          </a:p>
          <a:p>
            <a:pPr lvl="0"/>
            <a:r>
              <a:rPr lang="en-AU" b="1" dirty="0"/>
              <a:t>Interoperability of moderate resolution optical data </a:t>
            </a:r>
            <a:r>
              <a:rPr lang="en-AU" b="1" dirty="0" smtClean="0"/>
              <a:t>products</a:t>
            </a:r>
            <a:r>
              <a:rPr lang="en-AU" dirty="0" smtClean="0"/>
              <a:t> </a:t>
            </a:r>
            <a:r>
              <a:rPr lang="en-AU" dirty="0"/>
              <a:t>i</a:t>
            </a:r>
            <a:r>
              <a:rPr lang="en-AU" dirty="0" smtClean="0"/>
              <a:t>n </a:t>
            </a:r>
            <a:r>
              <a:rPr lang="en-AU" dirty="0"/>
              <a:t>parallel to </a:t>
            </a:r>
            <a:r>
              <a:rPr lang="en-AU" dirty="0" smtClean="0"/>
              <a:t>ARD efforts, pursue </a:t>
            </a:r>
            <a:r>
              <a:rPr lang="en-AU" dirty="0"/>
              <a:t>progress on interoperability among key data streams for maximum benefit from the multitude of instruments now </a:t>
            </a:r>
            <a:r>
              <a:rPr lang="en-AU" dirty="0" smtClean="0"/>
              <a:t>operating.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Context </a:t>
            </a:r>
            <a:r>
              <a:rPr lang="en-US" dirty="0"/>
              <a:t>– </a:t>
            </a:r>
            <a:r>
              <a:rPr lang="en-US" dirty="0" smtClean="0"/>
              <a:t>Priority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678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 smtClean="0"/>
              <a:t>Short </a:t>
            </a:r>
            <a:r>
              <a:rPr lang="en-AU" dirty="0"/>
              <a:t>paper </a:t>
            </a:r>
            <a:r>
              <a:rPr lang="en-AU" dirty="0" smtClean="0"/>
              <a:t>to </a:t>
            </a:r>
            <a:r>
              <a:rPr lang="en-AU" dirty="0"/>
              <a:t>communicate to the CEOS community the USGS proposals for its activities and priorities as Chair in </a:t>
            </a:r>
            <a:r>
              <a:rPr lang="en-AU" dirty="0" smtClean="0"/>
              <a:t>2017</a:t>
            </a:r>
          </a:p>
          <a:p>
            <a:endParaRPr lang="en-AU" dirty="0"/>
          </a:p>
          <a:p>
            <a:r>
              <a:rPr lang="en-AU" dirty="0" smtClean="0"/>
              <a:t>Paper serves as </a:t>
            </a:r>
            <a:r>
              <a:rPr lang="en-AU" dirty="0"/>
              <a:t>a focus for discussion and debate </a:t>
            </a:r>
            <a:r>
              <a:rPr lang="en-AU" dirty="0" smtClean="0"/>
              <a:t>in the lead-up to the SIT </a:t>
            </a:r>
            <a:r>
              <a:rPr lang="en-AU" dirty="0"/>
              <a:t>Technical </a:t>
            </a:r>
            <a:r>
              <a:rPr lang="en-AU" dirty="0" smtClean="0"/>
              <a:t>Workshop and </a:t>
            </a:r>
            <a:r>
              <a:rPr lang="en-AU" dirty="0"/>
              <a:t>the CEOS </a:t>
            </a:r>
            <a:r>
              <a:rPr lang="en-AU" dirty="0" smtClean="0"/>
              <a:t>Plenary</a:t>
            </a:r>
          </a:p>
          <a:p>
            <a:endParaRPr lang="en-AU" dirty="0" smtClean="0"/>
          </a:p>
          <a:p>
            <a:r>
              <a:rPr lang="en-AU" dirty="0" smtClean="0"/>
              <a:t>Aims is </a:t>
            </a:r>
            <a:r>
              <a:rPr lang="en-AU" dirty="0"/>
              <a:t>to establish support and consensus among CEOS agencies for these proposals and to harvest feedback in order to best shape and direct the plans for </a:t>
            </a:r>
            <a:r>
              <a:rPr lang="en-AU" dirty="0" smtClean="0"/>
              <a:t>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Process and Initiatives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438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AU" dirty="0"/>
              <a:t>Finalization of the </a:t>
            </a:r>
            <a:r>
              <a:rPr lang="en-AU" b="1" dirty="0"/>
              <a:t>CEOS ARD definition </a:t>
            </a:r>
            <a:r>
              <a:rPr lang="en-AU" dirty="0" smtClean="0"/>
              <a:t>by </a:t>
            </a:r>
            <a:r>
              <a:rPr lang="en-AU" dirty="0"/>
              <a:t>the </a:t>
            </a:r>
            <a:r>
              <a:rPr lang="en-AU" dirty="0" smtClean="0"/>
              <a:t>SEO and LSI-VC.</a:t>
            </a:r>
          </a:p>
          <a:p>
            <a:pPr lvl="0"/>
            <a:endParaRPr lang="en-US" sz="1000" dirty="0"/>
          </a:p>
          <a:p>
            <a:pPr lvl="0"/>
            <a:r>
              <a:rPr lang="en-AU" dirty="0" smtClean="0"/>
              <a:t>Systematic </a:t>
            </a:r>
            <a:r>
              <a:rPr lang="en-AU" b="1" dirty="0" smtClean="0"/>
              <a:t>availability of ARD </a:t>
            </a:r>
            <a:r>
              <a:rPr lang="en-AU" dirty="0"/>
              <a:t>from multiple CEOS </a:t>
            </a:r>
            <a:r>
              <a:rPr lang="en-AU" dirty="0" smtClean="0"/>
              <a:t>agencies.</a:t>
            </a:r>
          </a:p>
          <a:p>
            <a:pPr lvl="0"/>
            <a:endParaRPr lang="en-AU" sz="1000" dirty="0" smtClean="0"/>
          </a:p>
          <a:p>
            <a:pPr lvl="0"/>
            <a:r>
              <a:rPr lang="en-AU" dirty="0" smtClean="0"/>
              <a:t>Consultation </a:t>
            </a:r>
            <a:r>
              <a:rPr lang="en-AU" dirty="0"/>
              <a:t>with the </a:t>
            </a:r>
            <a:r>
              <a:rPr lang="en-AU" i="1" dirty="0"/>
              <a:t>big data</a:t>
            </a:r>
            <a:r>
              <a:rPr lang="en-AU" dirty="0"/>
              <a:t> players to </a:t>
            </a:r>
            <a:r>
              <a:rPr lang="en-AU" b="1" dirty="0"/>
              <a:t>maximize </a:t>
            </a:r>
            <a:r>
              <a:rPr lang="en-AU" b="1" dirty="0" smtClean="0"/>
              <a:t>ARD uptake</a:t>
            </a:r>
            <a:r>
              <a:rPr lang="en-AU" dirty="0" smtClean="0"/>
              <a:t>.</a:t>
            </a:r>
          </a:p>
          <a:p>
            <a:pPr lvl="0"/>
            <a:endParaRPr lang="en-US" sz="1000" dirty="0"/>
          </a:p>
          <a:p>
            <a:pPr lvl="0"/>
            <a:r>
              <a:rPr lang="en-AU" dirty="0"/>
              <a:t>Advance </a:t>
            </a:r>
            <a:r>
              <a:rPr lang="en-AU" b="1" dirty="0" smtClean="0"/>
              <a:t>Data </a:t>
            </a:r>
            <a:r>
              <a:rPr lang="en-AU" b="1" dirty="0"/>
              <a:t>Cube 3-Year Work Plan </a:t>
            </a:r>
            <a:r>
              <a:rPr lang="en-AU" dirty="0"/>
              <a:t>and </a:t>
            </a:r>
            <a:r>
              <a:rPr lang="en-AU" dirty="0" smtClean="0"/>
              <a:t>implementation arrangements.</a:t>
            </a:r>
          </a:p>
          <a:p>
            <a:pPr lvl="0"/>
            <a:endParaRPr lang="en-AU" sz="1000" dirty="0" smtClean="0"/>
          </a:p>
          <a:p>
            <a:pPr lvl="0"/>
            <a:r>
              <a:rPr lang="en-AU" dirty="0" smtClean="0"/>
              <a:t>Further </a:t>
            </a:r>
            <a:r>
              <a:rPr lang="en-AU" dirty="0"/>
              <a:t>development of existing </a:t>
            </a:r>
            <a:r>
              <a:rPr lang="en-AU" b="1" dirty="0" smtClean="0"/>
              <a:t>Data Cube and </a:t>
            </a:r>
            <a:r>
              <a:rPr lang="en-AU" b="1" dirty="0"/>
              <a:t>ARD </a:t>
            </a:r>
            <a:r>
              <a:rPr lang="en-AU" b="1" dirty="0" smtClean="0"/>
              <a:t>prototypes</a:t>
            </a:r>
            <a:r>
              <a:rPr lang="en-AU" dirty="0" smtClean="0"/>
              <a:t>.</a:t>
            </a:r>
          </a:p>
          <a:p>
            <a:pPr lvl="0"/>
            <a:endParaRPr lang="en-US" sz="1000" dirty="0"/>
          </a:p>
          <a:p>
            <a:pPr lvl="0"/>
            <a:r>
              <a:rPr lang="en-AU" dirty="0" smtClean="0"/>
              <a:t>Address opportunities and challenges raised </a:t>
            </a:r>
            <a:r>
              <a:rPr lang="en-AU" dirty="0"/>
              <a:t>by the </a:t>
            </a:r>
            <a:r>
              <a:rPr lang="en-AU" b="1" dirty="0"/>
              <a:t>GFOI Global Data Flows </a:t>
            </a:r>
            <a:r>
              <a:rPr lang="en-AU" b="1" dirty="0" smtClean="0"/>
              <a:t>study</a:t>
            </a:r>
            <a:r>
              <a:rPr lang="en-AU" dirty="0" smtClean="0"/>
              <a:t>.</a:t>
            </a:r>
          </a:p>
          <a:p>
            <a:pPr lvl="0"/>
            <a:endParaRPr lang="en-US" sz="1000" dirty="0"/>
          </a:p>
          <a:p>
            <a:pPr lvl="0"/>
            <a:r>
              <a:rPr lang="en-AU" b="1" dirty="0" smtClean="0"/>
              <a:t>Deployment mix </a:t>
            </a:r>
            <a:r>
              <a:rPr lang="en-AU" dirty="0" smtClean="0"/>
              <a:t>in </a:t>
            </a:r>
            <a:r>
              <a:rPr lang="en-AU" dirty="0"/>
              <a:t>support of CEOS and agency objectives</a:t>
            </a:r>
            <a:r>
              <a:rPr lang="en-AU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257800" cy="533400"/>
          </a:xfrm>
        </p:spPr>
        <p:txBody>
          <a:bodyPr/>
          <a:lstStyle/>
          <a:p>
            <a:r>
              <a:rPr lang="en-US" smtClean="0"/>
              <a:t>Implementation of FDA </a:t>
            </a:r>
            <a:r>
              <a:rPr lang="en-US" dirty="0" smtClean="0"/>
              <a:t>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234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 lvl="0"/>
            <a:r>
              <a:rPr lang="en-AU" b="1" dirty="0" smtClean="0"/>
              <a:t>Generally </a:t>
            </a:r>
            <a:r>
              <a:rPr lang="en-AU" b="1" dirty="0"/>
              <a:t>applicable </a:t>
            </a:r>
            <a:r>
              <a:rPr lang="en-AU" b="1" dirty="0" smtClean="0"/>
              <a:t>framework </a:t>
            </a:r>
            <a:r>
              <a:rPr lang="en-AU" dirty="0"/>
              <a:t>for </a:t>
            </a:r>
            <a:r>
              <a:rPr lang="en-AU" dirty="0" smtClean="0"/>
              <a:t>land moderate </a:t>
            </a:r>
            <a:r>
              <a:rPr lang="en-AU" dirty="0"/>
              <a:t>resolution </a:t>
            </a:r>
            <a:r>
              <a:rPr lang="en-AU" dirty="0" smtClean="0"/>
              <a:t>interoperability</a:t>
            </a:r>
            <a:endParaRPr lang="en-AU" dirty="0" smtClean="0"/>
          </a:p>
          <a:p>
            <a:pPr lvl="1"/>
            <a:r>
              <a:rPr lang="en-AU" dirty="0" smtClean="0"/>
              <a:t>Radiometry</a:t>
            </a:r>
            <a:r>
              <a:rPr lang="en-AU" dirty="0"/>
              <a:t>, geometry, data formats, metadata, and data access, and metrics and </a:t>
            </a:r>
            <a:r>
              <a:rPr lang="en-AU" dirty="0" smtClean="0"/>
              <a:t>reporting</a:t>
            </a:r>
            <a:endParaRPr lang="en-AU" dirty="0" smtClean="0"/>
          </a:p>
          <a:p>
            <a:endParaRPr lang="en-US" sz="2400" dirty="0"/>
          </a:p>
          <a:p>
            <a:pPr lvl="0"/>
            <a:r>
              <a:rPr lang="en-AU" b="1" dirty="0"/>
              <a:t>C</a:t>
            </a:r>
            <a:r>
              <a:rPr lang="en-AU" b="1" dirty="0" smtClean="0"/>
              <a:t>ase </a:t>
            </a:r>
            <a:r>
              <a:rPr lang="en-AU" b="1" dirty="0"/>
              <a:t>study </a:t>
            </a:r>
            <a:r>
              <a:rPr lang="en-AU" dirty="0"/>
              <a:t>focused on Landsat-Sentinel-2 </a:t>
            </a:r>
            <a:r>
              <a:rPr lang="en-AU" dirty="0" smtClean="0"/>
              <a:t>interoperability</a:t>
            </a:r>
            <a:endParaRPr lang="en-AU" dirty="0" smtClean="0"/>
          </a:p>
          <a:p>
            <a:pPr lvl="1"/>
            <a:r>
              <a:rPr lang="en-AU" dirty="0" smtClean="0"/>
              <a:t>Document</a:t>
            </a:r>
            <a:r>
              <a:rPr lang="en-AU" dirty="0"/>
              <a:t>, publish, and communicate clearly to the community the objectives and intended uses of the interoperable </a:t>
            </a:r>
            <a:r>
              <a:rPr lang="en-AU" dirty="0" smtClean="0"/>
              <a:t>products</a:t>
            </a:r>
            <a:endParaRPr lang="en-AU" dirty="0" smtClean="0"/>
          </a:p>
          <a:p>
            <a:pPr lvl="1"/>
            <a:endParaRPr lang="en-AU" dirty="0" smtClean="0"/>
          </a:p>
          <a:p>
            <a:pPr lvl="0"/>
            <a:r>
              <a:rPr lang="en-AU" dirty="0" smtClean="0"/>
              <a:t>Case </a:t>
            </a:r>
            <a:r>
              <a:rPr lang="en-AU" dirty="0"/>
              <a:t>study </a:t>
            </a:r>
            <a:r>
              <a:rPr lang="en-AU" dirty="0" smtClean="0"/>
              <a:t>to be </a:t>
            </a:r>
            <a:r>
              <a:rPr lang="en-AU" dirty="0"/>
              <a:t>conducted </a:t>
            </a:r>
            <a:r>
              <a:rPr lang="en-AU" b="1" dirty="0"/>
              <a:t>in concert with </a:t>
            </a:r>
            <a:r>
              <a:rPr lang="en-AU" b="1" dirty="0" smtClean="0"/>
              <a:t>WGCV</a:t>
            </a:r>
            <a:endParaRPr lang="en-US" dirty="0"/>
          </a:p>
          <a:p>
            <a:pPr lvl="1"/>
            <a:r>
              <a:rPr lang="en-AU" dirty="0" smtClean="0"/>
              <a:t>Evaluating </a:t>
            </a:r>
            <a:r>
              <a:rPr lang="en-AU" dirty="0" smtClean="0"/>
              <a:t>processors </a:t>
            </a:r>
            <a:r>
              <a:rPr lang="en-AU" dirty="0"/>
              <a:t>for atmospheric correction and surface reflectance </a:t>
            </a:r>
            <a:r>
              <a:rPr lang="en-AU" dirty="0" smtClean="0"/>
              <a:t>retrievals</a:t>
            </a:r>
            <a:endParaRPr lang="en-US" sz="2400" dirty="0"/>
          </a:p>
          <a:p>
            <a:pPr lvl="1"/>
            <a:r>
              <a:rPr lang="en-AU" dirty="0" smtClean="0"/>
              <a:t>Defining </a:t>
            </a:r>
            <a:r>
              <a:rPr lang="en-AU" dirty="0"/>
              <a:t>calibration </a:t>
            </a:r>
            <a:r>
              <a:rPr lang="en-AU" dirty="0" smtClean="0"/>
              <a:t>protocols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r>
              <a:rPr lang="en-US" dirty="0" smtClean="0"/>
              <a:t>Moderate Resolution Interoperability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6172200"/>
            <a:ext cx="3733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Moderate resolution = 10 – 100m</a:t>
            </a:r>
          </a:p>
        </p:txBody>
      </p:sp>
    </p:spTree>
    <p:extLst>
      <p:ext uri="{BB962C8B-B14F-4D97-AF65-F5344CB8AC3E}">
        <p14:creationId xmlns:p14="http://schemas.microsoft.com/office/powerpoint/2010/main" val="13261092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In order to maintain momentum and continuity, the intention is that both initiatives will be taken forward </a:t>
            </a:r>
            <a:r>
              <a:rPr lang="en-US" b="1" dirty="0" smtClean="0"/>
              <a:t>within existing </a:t>
            </a:r>
            <a:r>
              <a:rPr lang="en-US" dirty="0" smtClean="0"/>
              <a:t>Ad Hoc </a:t>
            </a:r>
            <a:r>
              <a:rPr lang="en-US" dirty="0"/>
              <a:t>T</a:t>
            </a:r>
            <a:r>
              <a:rPr lang="en-US" dirty="0" smtClean="0"/>
              <a:t>eams, Working Groups, and VCs</a:t>
            </a:r>
          </a:p>
          <a:p>
            <a:endParaRPr lang="en-US" dirty="0"/>
          </a:p>
          <a:p>
            <a:r>
              <a:rPr lang="en-US" dirty="0"/>
              <a:t>No new CEOS organizations or structures being proposed, but coordination </a:t>
            </a:r>
            <a:r>
              <a:rPr lang="en-US" dirty="0" smtClean="0"/>
              <a:t>with existing structures is required</a:t>
            </a:r>
          </a:p>
          <a:p>
            <a:endParaRPr lang="en-US" dirty="0"/>
          </a:p>
          <a:p>
            <a:r>
              <a:rPr lang="en-US" dirty="0" smtClean="0"/>
              <a:t>Groups may include:</a:t>
            </a:r>
          </a:p>
          <a:p>
            <a:pPr lvl="1"/>
            <a:r>
              <a:rPr lang="en-US" dirty="0" smtClean="0"/>
              <a:t>CEOS SEO</a:t>
            </a:r>
          </a:p>
          <a:p>
            <a:pPr lvl="1"/>
            <a:r>
              <a:rPr lang="en-US" dirty="0" smtClean="0"/>
              <a:t>WGCV</a:t>
            </a:r>
          </a:p>
          <a:p>
            <a:pPr lvl="1"/>
            <a:r>
              <a:rPr lang="en-US" dirty="0" smtClean="0"/>
              <a:t>WGISS</a:t>
            </a:r>
          </a:p>
          <a:p>
            <a:pPr lvl="1"/>
            <a:r>
              <a:rPr lang="en-US" dirty="0" smtClean="0"/>
              <a:t>LSI-VC</a:t>
            </a:r>
          </a:p>
          <a:p>
            <a:pPr lvl="1"/>
            <a:r>
              <a:rPr lang="en-US" dirty="0" smtClean="0"/>
              <a:t>FDA Ad </a:t>
            </a:r>
            <a:r>
              <a:rPr lang="en-US" dirty="0"/>
              <a:t>H</a:t>
            </a:r>
            <a:r>
              <a:rPr lang="en-US" dirty="0" smtClean="0"/>
              <a:t>oc Team (future to be discussed)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181600" cy="533400"/>
          </a:xfrm>
        </p:spPr>
        <p:txBody>
          <a:bodyPr/>
          <a:lstStyle/>
          <a:p>
            <a:r>
              <a:rPr lang="en-US" dirty="0" smtClean="0"/>
              <a:t>Approach within CEOS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117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9602</TotalTime>
  <Words>714</Words>
  <Application>Microsoft Office PowerPoint</Application>
  <PresentationFormat>On-screen Show (4:3)</PresentationFormat>
  <Paragraphs>103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Incoming Themes for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Labahn, Steven T</cp:lastModifiedBy>
  <cp:revision>280</cp:revision>
  <cp:lastPrinted>2016-08-17T13:53:38Z</cp:lastPrinted>
  <dcterms:modified xsi:type="dcterms:W3CDTF">2016-09-13T15:42:47Z</dcterms:modified>
</cp:coreProperties>
</file>