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61" r:id="rId3"/>
    <p:sldId id="262" r:id="rId4"/>
    <p:sldId id="263" r:id="rId5"/>
    <p:sldId id="265" r:id="rId6"/>
    <p:sldId id="266" r:id="rId7"/>
    <p:sldId id="267" r:id="rId8"/>
    <p:sldId id="269" r:id="rId9"/>
    <p:sldId id="270" r:id="rId10"/>
    <p:sldId id="272" r:id="rId11"/>
    <p:sldId id="273" r:id="rId12"/>
    <p:sldId id="274" r:id="rId13"/>
    <p:sldId id="277" r:id="rId14"/>
    <p:sldId id="276" r:id="rId1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94716"/>
  </p:normalViewPr>
  <p:slideViewPr>
    <p:cSldViewPr>
      <p:cViewPr varScale="1">
        <p:scale>
          <a:sx n="84" d="100"/>
          <a:sy n="84" d="100"/>
        </p:scale>
        <p:origin x="-16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11</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12</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14</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4239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4239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10</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31424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sp>
        <p:nvSpPr>
          <p:cNvPr id="8" name="Rectangle 7"/>
          <p:cNvSpPr/>
          <p:nvPr userDrawn="1"/>
        </p:nvSpPr>
        <p:spPr>
          <a:xfrm>
            <a:off x="1308" y="1193962"/>
            <a:ext cx="9144000" cy="56640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5128665"/>
      </p:ext>
    </p:extLst>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dirty="0" smtClean="0"/>
              <a:t>Datacube Training Workshop</a:t>
            </a:r>
            <a:endParaRPr lang="en-AU" dirty="0"/>
          </a:p>
        </p:txBody>
      </p:sp>
      <p:sp>
        <p:nvSpPr>
          <p:cNvPr id="5" name="Rectangle 4"/>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143901314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Lst>
  <p:transition xmlns:p14="http://schemas.microsoft.com/office/powerpoint/2010/mai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133600"/>
            <a:ext cx="69210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CEOS Data Cube Initiative</a:t>
            </a:r>
            <a:endParaRPr sz="4200" b="1" dirty="0">
              <a:solidFill>
                <a:srgbClr val="FFFFFF"/>
              </a:solidFill>
              <a:latin typeface="+mj-lt"/>
            </a:endParaRPr>
          </a:p>
        </p:txBody>
      </p:sp>
      <p:sp>
        <p:nvSpPr>
          <p:cNvPr id="11" name="Shape 11"/>
          <p:cNvSpPr/>
          <p:nvPr/>
        </p:nvSpPr>
        <p:spPr>
          <a:xfrm>
            <a:off x="609600" y="30480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Brian Killough</a:t>
            </a:r>
            <a:br>
              <a:rPr lang="en-US" dirty="0">
                <a:solidFill>
                  <a:srgbClr val="FFFFFF"/>
                </a:solidFill>
                <a:latin typeface="+mj-lt"/>
                <a:ea typeface="Arial Bold"/>
                <a:cs typeface="Arial Bold"/>
                <a:sym typeface="Arial Bold"/>
              </a:rPr>
            </a:br>
            <a:r>
              <a:rPr lang="en-US" dirty="0">
                <a:solidFill>
                  <a:srgbClr val="FFFFFF"/>
                </a:solidFill>
                <a:latin typeface="+mj-lt"/>
                <a:ea typeface="Arial Bold"/>
                <a:cs typeface="Arial Bold"/>
                <a:sym typeface="Arial Bold"/>
              </a:rPr>
              <a:t>NASA, CEOS Systems Engineering Office</a:t>
            </a:r>
          </a:p>
          <a:p>
            <a:pPr lvl="0" defTabSz="914400">
              <a:lnSpc>
                <a:spcPct val="150000"/>
              </a:lnSpc>
              <a:defRPr>
                <a:solidFill>
                  <a:srgbClr val="000000"/>
                </a:solidFill>
              </a:defRPr>
            </a:pP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SIT Tech Workshop 2016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en-US" dirty="0">
                <a:solidFill>
                  <a:srgbClr val="FFFFFF"/>
                </a:solidFill>
                <a:latin typeface="+mj-lt"/>
                <a:ea typeface="Arial Bold"/>
                <a:cs typeface="Arial Bold"/>
                <a:sym typeface="Arial Bold"/>
              </a:rPr>
              <a:t>5</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err="1">
                <a:solidFill>
                  <a:srgbClr val="FFFFFF"/>
                </a:solidFill>
                <a:latin typeface="+mj-lt"/>
                <a:ea typeface="Arial Bold"/>
                <a:cs typeface="Arial Bold"/>
                <a:sym typeface="Arial Bold"/>
              </a:rPr>
              <a:t>IT</a:t>
            </a:r>
            <a:r>
              <a:rPr lang="en-AU" dirty="0" smtClean="0">
                <a:solidFill>
                  <a:srgbClr val="FFFFFF"/>
                </a:solidFill>
                <a:latin typeface="+mj-lt"/>
                <a:ea typeface="Arial Bold"/>
                <a:cs typeface="Arial Bold"/>
                <a:sym typeface="Arial Bold"/>
              </a:rPr>
              <a:t> Technical Workshop</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Oxford, UK</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14</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-15</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September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533400"/>
            <a:ext cx="2507906" cy="993132"/>
          </a:xfrm>
          <a:prstGeom prst="rect">
            <a:avLst/>
          </a:prstGeom>
          <a:ln w="12700">
            <a:miter lim="400000"/>
          </a:ln>
        </p:spPr>
      </p:pic>
      <p:sp>
        <p:nvSpPr>
          <p:cNvPr id="5" name="Shape 10"/>
          <p:cNvSpPr txBox="1">
            <a:spLocks/>
          </p:cNvSpPr>
          <p:nvPr/>
        </p:nvSpPr>
        <p:spPr>
          <a:xfrm>
            <a:off x="622789" y="1524000"/>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228600"/>
            <a:ext cx="5410200" cy="646331"/>
          </a:xfrm>
        </p:spPr>
        <p:txBody>
          <a:bodyPr wrap="square">
            <a:spAutoFit/>
          </a:bodyPr>
          <a:lstStyle/>
          <a:p>
            <a:pPr algn="l" eaLnBrk="1" hangingPunct="1"/>
            <a:r>
              <a:rPr lang="en-US" sz="3600" b="1" dirty="0">
                <a:latin typeface="Tahoma" charset="0"/>
                <a:ea typeface="ＭＳ Ｐゴシック" charset="0"/>
                <a:cs typeface="ＭＳ Ｐゴシック" charset="0"/>
              </a:rPr>
              <a:t>Data Cube Work Plan</a:t>
            </a:r>
            <a:endParaRPr lang="en-US" sz="40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3" name="Picture 2"/>
          <p:cNvPicPr>
            <a:picLocks noChangeAspect="1"/>
          </p:cNvPicPr>
          <p:nvPr/>
        </p:nvPicPr>
        <p:blipFill>
          <a:blip r:embed="rId3"/>
          <a:stretch>
            <a:fillRect/>
          </a:stretch>
        </p:blipFill>
        <p:spPr>
          <a:xfrm>
            <a:off x="6413699" y="1371601"/>
            <a:ext cx="2579812" cy="3657600"/>
          </a:xfrm>
          <a:prstGeom prst="rect">
            <a:avLst/>
          </a:prstGeom>
        </p:spPr>
      </p:pic>
      <p:sp>
        <p:nvSpPr>
          <p:cNvPr id="6" name="Content Placeholder 2"/>
          <p:cNvSpPr txBox="1">
            <a:spLocks/>
          </p:cNvSpPr>
          <p:nvPr/>
        </p:nvSpPr>
        <p:spPr>
          <a:xfrm>
            <a:off x="152400" y="1295400"/>
            <a:ext cx="6172200" cy="4953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22250" indent="-222250">
              <a:buFont typeface="Wingdings" charset="2"/>
              <a:buChar char="§"/>
            </a:pPr>
            <a:r>
              <a:rPr lang="en-US" sz="2000" dirty="0">
                <a:solidFill>
                  <a:schemeClr val="tx1"/>
                </a:solidFill>
                <a:latin typeface="Calibri" charset="0"/>
                <a:ea typeface="ＭＳ Ｐゴシック" charset="0"/>
                <a:cs typeface="Calibri" charset="0"/>
              </a:rPr>
              <a:t>Provides a reference for internal and external Data Cube activities as there is great interest in Data Cubes and Future Data Architectures (FDA)</a:t>
            </a:r>
          </a:p>
          <a:p>
            <a:pPr marL="222250" indent="-222250">
              <a:buFont typeface="Wingdings" charset="2"/>
              <a:buChar char="§"/>
            </a:pPr>
            <a:r>
              <a:rPr lang="en-US" sz="2000" dirty="0">
                <a:solidFill>
                  <a:schemeClr val="tx1"/>
                </a:solidFill>
                <a:latin typeface="Calibri" charset="0"/>
                <a:ea typeface="ＭＳ Ｐゴシック" charset="0"/>
                <a:cs typeface="Calibri" charset="0"/>
              </a:rPr>
              <a:t>Provides a reference for CEOS agency contributions and discussion by CEOS leadership regarding coordination to ensure outcomes</a:t>
            </a:r>
          </a:p>
          <a:p>
            <a:pPr marL="222250" indent="-222250">
              <a:buFont typeface="Wingdings" charset="2"/>
              <a:buChar char="§"/>
            </a:pPr>
            <a:r>
              <a:rPr lang="en-US" sz="2000" dirty="0">
                <a:solidFill>
                  <a:schemeClr val="tx1"/>
                </a:solidFill>
                <a:latin typeface="Calibri" charset="0"/>
                <a:ea typeface="ＭＳ Ｐゴシック" charset="0"/>
                <a:cs typeface="Calibri" charset="0"/>
              </a:rPr>
              <a:t>Formal endorsement by CEOS to be discussed.</a:t>
            </a:r>
          </a:p>
          <a:p>
            <a:pPr marL="222250" indent="-222250">
              <a:buFont typeface="Wingdings" charset="2"/>
              <a:buChar char="§"/>
            </a:pPr>
            <a:r>
              <a:rPr lang="en-US" sz="2000" dirty="0">
                <a:solidFill>
                  <a:schemeClr val="tx1"/>
                </a:solidFill>
                <a:latin typeface="Calibri" charset="0"/>
                <a:ea typeface="ＭＳ Ｐゴシック" charset="0"/>
                <a:cs typeface="Calibri" charset="0"/>
              </a:rPr>
              <a:t>The majority of the work is managed and funded by the SEO with significant contributions by CSIRO and GA.</a:t>
            </a:r>
          </a:p>
          <a:p>
            <a:pPr marL="222250" indent="-222250">
              <a:buFont typeface="Wingdings" charset="2"/>
              <a:buChar char="§"/>
            </a:pPr>
            <a:r>
              <a:rPr lang="en-US" sz="2000" dirty="0">
                <a:solidFill>
                  <a:schemeClr val="tx1"/>
                </a:solidFill>
                <a:latin typeface="Calibri" charset="0"/>
                <a:ea typeface="ＭＳ Ｐゴシック" charset="0"/>
                <a:cs typeface="Calibri" charset="0"/>
              </a:rPr>
              <a:t>The SEO works closely with Australia to utilize elements of the AGDC development and communicates with USGS regarding its plans for LCMAP.</a:t>
            </a:r>
          </a:p>
          <a:p>
            <a:pPr marL="222250" indent="-222250">
              <a:buFont typeface="Wingdings" charset="2"/>
              <a:buChar char="§"/>
            </a:pPr>
            <a:r>
              <a:rPr lang="en-US" sz="2000" dirty="0">
                <a:solidFill>
                  <a:schemeClr val="tx1"/>
                </a:solidFill>
                <a:latin typeface="Calibri" charset="0"/>
                <a:ea typeface="ＭＳ Ｐゴシック" charset="0"/>
                <a:cs typeface="Calibri" charset="0"/>
              </a:rPr>
              <a:t>The document captures expected outcomes, task descriptions and target dates of completion.</a:t>
            </a:r>
          </a:p>
          <a:p>
            <a:pPr marL="222250" indent="-222250">
              <a:buFont typeface="Wingdings" charset="2"/>
              <a:buChar char="§"/>
            </a:pPr>
            <a:r>
              <a:rPr lang="en-US" sz="2000" dirty="0">
                <a:solidFill>
                  <a:schemeClr val="tx1"/>
                </a:solidFill>
                <a:latin typeface="Calibri" charset="0"/>
                <a:ea typeface="ＭＳ Ｐゴシック" charset="0"/>
                <a:cs typeface="Calibri" charset="0"/>
              </a:rPr>
              <a:t>Version-1 (Sept 2016) released. </a:t>
            </a:r>
          </a:p>
          <a:p>
            <a:pPr marL="222250" indent="-222250">
              <a:buFont typeface="Wingdings" charset="2"/>
              <a:buChar char="§"/>
            </a:pPr>
            <a:endParaRPr lang="en-US" sz="2000" dirty="0">
              <a:solidFill>
                <a:schemeClr val="tx1"/>
              </a:solidFill>
              <a:latin typeface="Calibri" charset="0"/>
              <a:ea typeface="ＭＳ Ｐゴシック" charset="0"/>
              <a:cs typeface="Calibri" charset="0"/>
            </a:endParaRPr>
          </a:p>
        </p:txBody>
      </p:sp>
    </p:spTree>
    <p:extLst>
      <p:ext uri="{BB962C8B-B14F-4D97-AF65-F5344CB8AC3E}">
        <p14:creationId xmlns:p14="http://schemas.microsoft.com/office/powerpoint/2010/main" val="131859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304800"/>
            <a:ext cx="5486400" cy="571524"/>
          </a:xfrm>
        </p:spPr>
        <p:txBody>
          <a:bodyPr wrap="square">
            <a:spAutoFit/>
          </a:bodyPr>
          <a:lstStyle/>
          <a:p>
            <a:pPr algn="l" eaLnBrk="1" hangingPunct="1">
              <a:lnSpc>
                <a:spcPts val="3620"/>
              </a:lnSpc>
            </a:pPr>
            <a:r>
              <a:rPr lang="en-US" sz="3600" b="1" dirty="0">
                <a:latin typeface="Tahoma" charset="0"/>
                <a:ea typeface="ＭＳ Ｐゴシック" charset="0"/>
                <a:cs typeface="ＭＳ Ｐゴシック" charset="0"/>
              </a:rPr>
              <a:t>Work Plan Outcomes</a:t>
            </a:r>
            <a:endParaRPr lang="en-US" sz="40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1" name="Content Placeholder 2"/>
          <p:cNvSpPr txBox="1">
            <a:spLocks/>
          </p:cNvSpPr>
          <p:nvPr/>
        </p:nvSpPr>
        <p:spPr>
          <a:xfrm>
            <a:off x="152400" y="1295400"/>
            <a:ext cx="8839200" cy="5410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2000" dirty="0">
                <a:solidFill>
                  <a:schemeClr val="tx1"/>
                </a:solidFill>
                <a:latin typeface="Calibri" charset="0"/>
                <a:ea typeface="ＭＳ Ｐゴシック" charset="0"/>
                <a:cs typeface="Calibri" charset="0"/>
              </a:rPr>
              <a:t>There are 5 major categories of Data Cube (DC) outcomes:</a:t>
            </a:r>
          </a:p>
          <a:p>
            <a:pPr marL="285750" lvl="1" indent="0">
              <a:buNone/>
            </a:pPr>
            <a:r>
              <a:rPr lang="en-US" sz="2000" b="1" dirty="0">
                <a:solidFill>
                  <a:schemeClr val="tx1"/>
                </a:solidFill>
                <a:latin typeface="Calibri" charset="0"/>
                <a:ea typeface="ＭＳ Ｐゴシック" charset="0"/>
                <a:cs typeface="Calibri" charset="0"/>
              </a:rPr>
              <a:t>(1) Core Technology</a:t>
            </a:r>
          </a:p>
          <a:p>
            <a:pPr marL="508000" lvl="2" indent="-222250">
              <a:buFont typeface="Wingdings" charset="2"/>
              <a:buChar char="§"/>
            </a:pPr>
            <a:r>
              <a:rPr lang="en-US" sz="1800" dirty="0">
                <a:solidFill>
                  <a:schemeClr val="tx1"/>
                </a:solidFill>
                <a:latin typeface="Calibri" charset="0"/>
                <a:ea typeface="ＭＳ Ｐゴシック" charset="0"/>
                <a:cs typeface="Calibri" charset="0"/>
              </a:rPr>
              <a:t>General Software Development – ingestors, APIs</a:t>
            </a:r>
          </a:p>
          <a:p>
            <a:pPr marL="508000" lvl="2" indent="-222250">
              <a:buFont typeface="Wingdings" charset="2"/>
              <a:buChar char="§"/>
            </a:pPr>
            <a:r>
              <a:rPr lang="en-US" sz="1800" dirty="0">
                <a:solidFill>
                  <a:schemeClr val="tx1"/>
                </a:solidFill>
                <a:latin typeface="Calibri" charset="0"/>
                <a:ea typeface="ＭＳ Ｐゴシック" charset="0"/>
                <a:cs typeface="Calibri" charset="0"/>
              </a:rPr>
              <a:t>Interfaces with GIS tools (e.g. ArcMap, QGIS)</a:t>
            </a:r>
          </a:p>
          <a:p>
            <a:pPr marL="508000" lvl="2" indent="-222250">
              <a:buFont typeface="Wingdings" charset="2"/>
              <a:buChar char="§"/>
            </a:pPr>
            <a:r>
              <a:rPr lang="en-US" sz="1800" dirty="0">
                <a:solidFill>
                  <a:schemeClr val="tx1"/>
                </a:solidFill>
                <a:latin typeface="Calibri" charset="0"/>
                <a:ea typeface="ＭＳ Ｐゴシック" charset="0"/>
                <a:cs typeface="Calibri" charset="0"/>
              </a:rPr>
              <a:t>User Interface (UI) tools (e.g. cloud-free mosaics, water)</a:t>
            </a:r>
          </a:p>
          <a:p>
            <a:pPr marL="285750" lvl="1" indent="0">
              <a:buNone/>
            </a:pPr>
            <a:r>
              <a:rPr lang="en-US" sz="2000" b="1" dirty="0">
                <a:solidFill>
                  <a:schemeClr val="tx1"/>
                </a:solidFill>
                <a:latin typeface="Calibri" charset="0"/>
                <a:ea typeface="ＭＳ Ｐゴシック" charset="0"/>
                <a:cs typeface="Calibri" charset="0"/>
              </a:rPr>
              <a:t>(2) Data Preparation and Formatting</a:t>
            </a:r>
          </a:p>
          <a:p>
            <a:pPr marL="508000" lvl="2" indent="-222250">
              <a:buFont typeface="Wingdings" charset="2"/>
              <a:buChar char="§"/>
            </a:pPr>
            <a:r>
              <a:rPr lang="en-US" sz="1800" dirty="0">
                <a:solidFill>
                  <a:schemeClr val="tx1"/>
                </a:solidFill>
                <a:latin typeface="Calibri" charset="0"/>
                <a:ea typeface="ＭＳ Ｐゴシック" charset="0"/>
                <a:cs typeface="Calibri" charset="0"/>
              </a:rPr>
              <a:t>Analysis Ready Data (ARD) definition – supported by LSI-VC</a:t>
            </a:r>
          </a:p>
          <a:p>
            <a:pPr marL="508000" lvl="2" indent="-222250">
              <a:buFont typeface="Wingdings" charset="2"/>
              <a:buChar char="§"/>
            </a:pPr>
            <a:r>
              <a:rPr lang="en-US" sz="1800" dirty="0">
                <a:solidFill>
                  <a:schemeClr val="tx1"/>
                </a:solidFill>
                <a:latin typeface="Calibri" charset="0"/>
                <a:ea typeface="ＭＳ Ｐゴシック" charset="0"/>
                <a:cs typeface="Calibri" charset="0"/>
              </a:rPr>
              <a:t>New v2 ingestor configurations (MODIS, SRTM, ALOS, SPOT-5, climate data)</a:t>
            </a:r>
          </a:p>
          <a:p>
            <a:pPr marL="280987" lvl="1" indent="0">
              <a:buNone/>
            </a:pPr>
            <a:r>
              <a:rPr lang="en-US" sz="2000" b="1" dirty="0">
                <a:solidFill>
                  <a:schemeClr val="tx1"/>
                </a:solidFill>
                <a:latin typeface="Calibri" charset="0"/>
                <a:ea typeface="ＭＳ Ｐゴシック" charset="0"/>
                <a:cs typeface="Calibri" charset="0"/>
              </a:rPr>
              <a:t>(3) User Requirements and Engagement</a:t>
            </a:r>
          </a:p>
          <a:p>
            <a:pPr marL="511175" lvl="2" indent="-230188">
              <a:buFont typeface="Wingdings" charset="2"/>
              <a:buChar char="§"/>
            </a:pPr>
            <a:r>
              <a:rPr lang="en-US" sz="1800" dirty="0">
                <a:solidFill>
                  <a:schemeClr val="tx1"/>
                </a:solidFill>
                <a:latin typeface="Calibri" charset="0"/>
                <a:ea typeface="ＭＳ Ｐゴシック" charset="0"/>
                <a:cs typeface="Calibri" charset="0"/>
              </a:rPr>
              <a:t>GFOI and FAO – future end-to-end country demo (Colombia), SEPAL integration</a:t>
            </a:r>
          </a:p>
          <a:p>
            <a:pPr marL="511175" lvl="2" indent="-230188">
              <a:buFont typeface="Wingdings" charset="2"/>
              <a:buChar char="§"/>
            </a:pPr>
            <a:r>
              <a:rPr lang="en-US" sz="1800" dirty="0">
                <a:solidFill>
                  <a:schemeClr val="tx1"/>
                </a:solidFill>
                <a:latin typeface="Calibri" charset="0"/>
                <a:ea typeface="ＭＳ Ｐゴシック" charset="0"/>
                <a:cs typeface="Calibri" charset="0"/>
              </a:rPr>
              <a:t>GEOGLAM – possible Asia-Rice demo, RAPP demo in Caramagua, Colombia </a:t>
            </a:r>
          </a:p>
          <a:p>
            <a:pPr marL="280987" lvl="2" indent="0">
              <a:buNone/>
            </a:pPr>
            <a:r>
              <a:rPr lang="en-US" sz="2000" b="1" dirty="0">
                <a:solidFill>
                  <a:schemeClr val="tx1"/>
                </a:solidFill>
                <a:latin typeface="Calibri" charset="0"/>
                <a:ea typeface="ＭＳ Ｐゴシック" charset="0"/>
                <a:cs typeface="Calibri" charset="0"/>
              </a:rPr>
              <a:t>(4) Capacity Building</a:t>
            </a:r>
          </a:p>
          <a:p>
            <a:pPr marL="511175" lvl="2" indent="-230188">
              <a:buFont typeface="Wingdings" charset="2"/>
              <a:buChar char="§"/>
            </a:pPr>
            <a:r>
              <a:rPr lang="en-US" sz="1800" dirty="0">
                <a:solidFill>
                  <a:schemeClr val="tx1"/>
                </a:solidFill>
                <a:latin typeface="Calibri" charset="0"/>
                <a:ea typeface="ＭＳ Ｐゴシック" charset="0"/>
                <a:cs typeface="Calibri" charset="0"/>
              </a:rPr>
              <a:t>Data Cube Documentation and Training (deployment, use)</a:t>
            </a:r>
          </a:p>
          <a:p>
            <a:pPr marL="511175" lvl="2" indent="-230188">
              <a:buFont typeface="Wingdings" charset="2"/>
              <a:buChar char="§"/>
            </a:pPr>
            <a:r>
              <a:rPr lang="en-US" sz="1800" dirty="0">
                <a:solidFill>
                  <a:schemeClr val="tx1"/>
                </a:solidFill>
                <a:latin typeface="Calibri" charset="0"/>
                <a:ea typeface="ＭＳ Ｐゴシック" charset="0"/>
                <a:cs typeface="Calibri" charset="0"/>
              </a:rPr>
              <a:t>World Bank – heavy interest, primary focus on water, possible prototypes</a:t>
            </a:r>
          </a:p>
          <a:p>
            <a:pPr marL="511175" lvl="2" indent="-230188">
              <a:buFont typeface="Wingdings" charset="2"/>
              <a:buChar char="§"/>
            </a:pPr>
            <a:r>
              <a:rPr lang="en-US" sz="1800" dirty="0">
                <a:solidFill>
                  <a:schemeClr val="tx1"/>
                </a:solidFill>
                <a:latin typeface="Calibri" charset="0"/>
                <a:ea typeface="ＭＳ Ｐゴシック" charset="0"/>
                <a:cs typeface="Calibri" charset="0"/>
              </a:rPr>
              <a:t>CEOS WGCapD – planning to discuss regional training coordinators at 2017 meeting</a:t>
            </a:r>
          </a:p>
          <a:p>
            <a:pPr marL="91383" lvl="1" indent="-230188">
              <a:buFont typeface="Wingdings" charset="2"/>
              <a:buChar char="§"/>
            </a:pPr>
            <a:endParaRPr lang="en-US" sz="1800" dirty="0">
              <a:solidFill>
                <a:schemeClr val="tx1"/>
              </a:solidFill>
              <a:latin typeface="Calibri" charset="0"/>
              <a:ea typeface="ＭＳ Ｐゴシック" charset="0"/>
              <a:cs typeface="Calibri" charset="0"/>
            </a:endParaRPr>
          </a:p>
        </p:txBody>
      </p:sp>
    </p:spTree>
    <p:extLst>
      <p:ext uri="{BB962C8B-B14F-4D97-AF65-F5344CB8AC3E}">
        <p14:creationId xmlns:p14="http://schemas.microsoft.com/office/powerpoint/2010/main" val="2593651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202888"/>
            <a:ext cx="5486400" cy="863912"/>
          </a:xfrm>
        </p:spPr>
        <p:txBody>
          <a:bodyPr wrap="square">
            <a:spAutoFit/>
          </a:bodyPr>
          <a:lstStyle/>
          <a:p>
            <a:pPr algn="l" eaLnBrk="1" hangingPunct="1">
              <a:lnSpc>
                <a:spcPts val="2920"/>
              </a:lnSpc>
            </a:pPr>
            <a:r>
              <a:rPr lang="en-US" sz="3600" b="1" dirty="0">
                <a:latin typeface="Tahoma" charset="0"/>
                <a:ea typeface="ＭＳ Ｐゴシック" charset="0"/>
                <a:cs typeface="ＭＳ Ｐゴシック" charset="0"/>
              </a:rPr>
              <a:t>Work Plan Outcomes</a:t>
            </a:r>
            <a:br>
              <a:rPr lang="en-US" sz="3600" b="1" dirty="0">
                <a:latin typeface="Tahoma" charset="0"/>
                <a:ea typeface="ＭＳ Ｐゴシック" charset="0"/>
                <a:cs typeface="ＭＳ Ｐゴシック" charset="0"/>
              </a:rPr>
            </a:br>
            <a:r>
              <a:rPr lang="en-US" sz="2800" i="1" dirty="0">
                <a:latin typeface="Tahoma" charset="0"/>
                <a:ea typeface="ＭＳ Ｐゴシック" charset="0"/>
                <a:cs typeface="ＭＳ Ｐゴシック" charset="0"/>
              </a:rPr>
              <a:t>continued</a:t>
            </a:r>
            <a:endParaRPr lang="en-US" i="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1" name="Content Placeholder 2"/>
          <p:cNvSpPr txBox="1">
            <a:spLocks/>
          </p:cNvSpPr>
          <p:nvPr/>
        </p:nvSpPr>
        <p:spPr>
          <a:xfrm>
            <a:off x="152400" y="1219200"/>
            <a:ext cx="8839200" cy="5410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2800" b="1" dirty="0">
                <a:solidFill>
                  <a:schemeClr val="tx1"/>
                </a:solidFill>
                <a:latin typeface="Calibri" charset="0"/>
                <a:ea typeface="ＭＳ Ｐゴシック" charset="0"/>
                <a:cs typeface="Calibri" charset="0"/>
              </a:rPr>
              <a:t>(5) Prototypes</a:t>
            </a:r>
          </a:p>
          <a:p>
            <a:pPr marL="230188" lvl="1" indent="-230188">
              <a:buFont typeface="Wingdings" charset="2"/>
              <a:buChar char="§"/>
            </a:pPr>
            <a:r>
              <a:rPr lang="en-US" b="1" dirty="0">
                <a:solidFill>
                  <a:schemeClr val="tx1"/>
                </a:solidFill>
                <a:latin typeface="Calibri" charset="0"/>
                <a:ea typeface="ＭＳ Ｐゴシック" charset="0"/>
                <a:cs typeface="Calibri" charset="0"/>
              </a:rPr>
              <a:t>Colombia </a:t>
            </a:r>
            <a:r>
              <a:rPr lang="en-US" dirty="0">
                <a:solidFill>
                  <a:schemeClr val="tx1"/>
                </a:solidFill>
                <a:latin typeface="Calibri" charset="0"/>
                <a:ea typeface="ＭＳ Ｐゴシック" charset="0"/>
                <a:cs typeface="Calibri" charset="0"/>
              </a:rPr>
              <a:t>– The government (IDEAM) and Andes University teams have made considerable progress in learning how to create and use Data Cubes! Land change detection and water detection are the primary application needs. Future plans will add many more datasets and applications. </a:t>
            </a:r>
            <a:r>
              <a:rPr lang="en-US" dirty="0">
                <a:solidFill>
                  <a:srgbClr val="FF0000"/>
                </a:solidFill>
                <a:latin typeface="Calibri" charset="0"/>
                <a:ea typeface="ＭＳ Ｐゴシック" charset="0"/>
                <a:cs typeface="Calibri" charset="0"/>
              </a:rPr>
              <a:t>SEO and CSIRO are supporting.</a:t>
            </a:r>
          </a:p>
          <a:p>
            <a:pPr marL="230188" lvl="1" indent="-230188">
              <a:buFont typeface="Wingdings" charset="2"/>
              <a:buChar char="§"/>
            </a:pPr>
            <a:r>
              <a:rPr lang="en-US" b="1" dirty="0">
                <a:solidFill>
                  <a:schemeClr val="tx1"/>
                </a:solidFill>
                <a:latin typeface="Calibri" charset="0"/>
                <a:ea typeface="ＭＳ Ｐゴシック" charset="0"/>
                <a:cs typeface="Calibri" charset="0"/>
              </a:rPr>
              <a:t>Kenya </a:t>
            </a:r>
            <a:r>
              <a:rPr lang="en-US" dirty="0">
                <a:solidFill>
                  <a:schemeClr val="tx1"/>
                </a:solidFill>
                <a:latin typeface="Calibri" charset="0"/>
                <a:ea typeface="ＭＳ Ｐゴシック" charset="0"/>
                <a:cs typeface="Calibri" charset="0"/>
              </a:rPr>
              <a:t>– Recent changes in the government have caused uncertainty in the plans for a Data Cube project in 2017. Australia and Clinton Foundation have terminated their work.</a:t>
            </a:r>
          </a:p>
          <a:p>
            <a:pPr marL="230188" lvl="1" indent="-230188">
              <a:buFont typeface="Wingdings" charset="2"/>
              <a:buChar char="§"/>
            </a:pPr>
            <a:r>
              <a:rPr lang="en-US" b="1" dirty="0">
                <a:solidFill>
                  <a:schemeClr val="tx1"/>
                </a:solidFill>
                <a:latin typeface="Calibri" charset="0"/>
                <a:ea typeface="ＭＳ Ｐゴシック" charset="0"/>
                <a:cs typeface="Calibri" charset="0"/>
              </a:rPr>
              <a:t>Lake Chad, Africa </a:t>
            </a:r>
            <a:r>
              <a:rPr lang="en-US" dirty="0">
                <a:solidFill>
                  <a:schemeClr val="tx1"/>
                </a:solidFill>
                <a:latin typeface="Calibri" charset="0"/>
                <a:ea typeface="ＭＳ Ｐゴシック" charset="0"/>
                <a:cs typeface="Calibri" charset="0"/>
              </a:rPr>
              <a:t>– Considerable interest from World Bank in using a Data Cube for time series analysis of land and water in the Lake Chad region. Possible project to begin in mid-2017, pending approval</a:t>
            </a:r>
            <a:r>
              <a:rPr lang="en-US" dirty="0">
                <a:solidFill>
                  <a:srgbClr val="FF0000"/>
                </a:solidFill>
                <a:latin typeface="Calibri" charset="0"/>
                <a:ea typeface="ＭＳ Ｐゴシック" charset="0"/>
                <a:cs typeface="Calibri" charset="0"/>
              </a:rPr>
              <a:t>. SEO is leading.</a:t>
            </a:r>
          </a:p>
        </p:txBody>
      </p:sp>
    </p:spTree>
    <p:extLst>
      <p:ext uri="{BB962C8B-B14F-4D97-AF65-F5344CB8AC3E}">
        <p14:creationId xmlns:p14="http://schemas.microsoft.com/office/powerpoint/2010/main" val="351924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202888"/>
            <a:ext cx="5486400" cy="863912"/>
          </a:xfrm>
        </p:spPr>
        <p:txBody>
          <a:bodyPr wrap="square">
            <a:spAutoFit/>
          </a:bodyPr>
          <a:lstStyle/>
          <a:p>
            <a:pPr algn="l" eaLnBrk="1" hangingPunct="1">
              <a:lnSpc>
                <a:spcPts val="2920"/>
              </a:lnSpc>
            </a:pPr>
            <a:r>
              <a:rPr lang="en-US" sz="3600" b="1" dirty="0">
                <a:latin typeface="Tahoma" charset="0"/>
                <a:ea typeface="ＭＳ Ｐゴシック" charset="0"/>
                <a:cs typeface="ＭＳ Ｐゴシック" charset="0"/>
              </a:rPr>
              <a:t>Work Plan Outcomes</a:t>
            </a:r>
            <a:br>
              <a:rPr lang="en-US" sz="3600" b="1" dirty="0">
                <a:latin typeface="Tahoma" charset="0"/>
                <a:ea typeface="ＭＳ Ｐゴシック" charset="0"/>
                <a:cs typeface="ＭＳ Ｐゴシック" charset="0"/>
              </a:rPr>
            </a:br>
            <a:r>
              <a:rPr lang="en-US" sz="2800" i="1" dirty="0">
                <a:latin typeface="Tahoma" charset="0"/>
                <a:ea typeface="ＭＳ Ｐゴシック" charset="0"/>
                <a:cs typeface="ＭＳ Ｐゴシック" charset="0"/>
              </a:rPr>
              <a:t>continued</a:t>
            </a:r>
            <a:endParaRPr lang="en-US" i="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1" name="Content Placeholder 2"/>
          <p:cNvSpPr txBox="1">
            <a:spLocks/>
          </p:cNvSpPr>
          <p:nvPr/>
        </p:nvSpPr>
        <p:spPr>
          <a:xfrm>
            <a:off x="152400" y="1219200"/>
            <a:ext cx="8839200" cy="5410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30188" lvl="1" indent="-230188">
              <a:buFont typeface="Wingdings" charset="2"/>
              <a:buChar char="§"/>
            </a:pPr>
            <a:r>
              <a:rPr lang="en-US" b="1" dirty="0">
                <a:solidFill>
                  <a:schemeClr val="tx1"/>
                </a:solidFill>
                <a:latin typeface="Calibri" charset="0"/>
                <a:ea typeface="ＭＳ Ｐゴシック" charset="0"/>
                <a:cs typeface="Calibri" charset="0"/>
              </a:rPr>
              <a:t>Asia Mekong </a:t>
            </a:r>
            <a:r>
              <a:rPr lang="en-US" dirty="0">
                <a:solidFill>
                  <a:schemeClr val="tx1"/>
                </a:solidFill>
                <a:latin typeface="Calibri" charset="0"/>
                <a:ea typeface="ＭＳ Ｐゴシック" charset="0"/>
                <a:cs typeface="Calibri" charset="0"/>
              </a:rPr>
              <a:t>– Investigating possible project with SERVIR and JAXA to serve Data Cubes to the Mekong region. </a:t>
            </a:r>
            <a:r>
              <a:rPr lang="en-US" dirty="0">
                <a:solidFill>
                  <a:srgbClr val="FF0000"/>
                </a:solidFill>
                <a:latin typeface="Calibri" charset="0"/>
                <a:ea typeface="ＭＳ Ｐゴシック" charset="0"/>
                <a:cs typeface="Calibri" charset="0"/>
              </a:rPr>
              <a:t>CSIRO leading with SEO support. </a:t>
            </a:r>
          </a:p>
          <a:p>
            <a:pPr marL="230188" lvl="1" indent="-230188">
              <a:buFont typeface="Wingdings" charset="2"/>
              <a:buChar char="§"/>
            </a:pPr>
            <a:r>
              <a:rPr lang="en-US" b="1" dirty="0">
                <a:solidFill>
                  <a:schemeClr val="tx1"/>
                </a:solidFill>
                <a:latin typeface="Calibri" charset="0"/>
                <a:ea typeface="ＭＳ Ｐゴシック" charset="0"/>
                <a:cs typeface="Calibri" charset="0"/>
              </a:rPr>
              <a:t>Balkans</a:t>
            </a:r>
            <a:r>
              <a:rPr lang="en-US" dirty="0">
                <a:solidFill>
                  <a:schemeClr val="tx1"/>
                </a:solidFill>
                <a:latin typeface="Calibri" charset="0"/>
                <a:ea typeface="ＭＳ Ｐゴシック" charset="0"/>
                <a:cs typeface="Calibri" charset="0"/>
              </a:rPr>
              <a:t> – Recent proposal submitted to World Bank to develop a Data Cube to support multiple applications in Albania. Proposed start by mid-2017. </a:t>
            </a:r>
            <a:r>
              <a:rPr lang="en-US" dirty="0">
                <a:solidFill>
                  <a:srgbClr val="FF0000"/>
                </a:solidFill>
                <a:latin typeface="Calibri" charset="0"/>
                <a:ea typeface="ＭＳ Ｐゴシック" charset="0"/>
                <a:cs typeface="Calibri" charset="0"/>
              </a:rPr>
              <a:t>SEO is leading.</a:t>
            </a:r>
          </a:p>
          <a:p>
            <a:pPr marL="230188" lvl="1" indent="-230188">
              <a:buFont typeface="Wingdings" charset="2"/>
              <a:buChar char="§"/>
            </a:pPr>
            <a:r>
              <a:rPr lang="en-US" b="1" dirty="0">
                <a:solidFill>
                  <a:schemeClr val="tx1"/>
                </a:solidFill>
                <a:latin typeface="Calibri" charset="0"/>
                <a:ea typeface="ＭＳ Ｐゴシック" charset="0"/>
                <a:cs typeface="Calibri" charset="0"/>
              </a:rPr>
              <a:t>Switzerland</a:t>
            </a:r>
            <a:r>
              <a:rPr lang="en-US" dirty="0">
                <a:solidFill>
                  <a:schemeClr val="tx1"/>
                </a:solidFill>
                <a:latin typeface="Calibri" charset="0"/>
                <a:ea typeface="ＭＳ Ｐゴシック" charset="0"/>
                <a:cs typeface="Calibri" charset="0"/>
              </a:rPr>
              <a:t> – SEO approached by UNEP GRID Geneva and the Univ. of Geneva to develop a Data Cube pilot project. Significant computing and programming resources exist, so little effort is needed to get them started. They are running fast ...  </a:t>
            </a:r>
            <a:r>
              <a:rPr lang="en-US" dirty="0">
                <a:solidFill>
                  <a:srgbClr val="FF0000"/>
                </a:solidFill>
                <a:latin typeface="Calibri" charset="0"/>
                <a:ea typeface="ＭＳ Ｐゴシック" charset="0"/>
                <a:cs typeface="Calibri" charset="0"/>
              </a:rPr>
              <a:t>SEO is leading</a:t>
            </a:r>
            <a:r>
              <a:rPr lang="en-US" dirty="0">
                <a:solidFill>
                  <a:schemeClr val="tx1"/>
                </a:solidFill>
                <a:latin typeface="Calibri" charset="0"/>
                <a:ea typeface="ＭＳ Ｐゴシック" charset="0"/>
                <a:cs typeface="Calibri" charset="0"/>
              </a:rPr>
              <a:t>.</a:t>
            </a:r>
          </a:p>
          <a:p>
            <a:pPr marL="230188" lvl="1" indent="-230188">
              <a:buFont typeface="Wingdings" charset="2"/>
              <a:buChar char="§"/>
            </a:pPr>
            <a:r>
              <a:rPr lang="en-US" b="1" dirty="0">
                <a:solidFill>
                  <a:schemeClr val="tx1"/>
                </a:solidFill>
                <a:latin typeface="Calibri" charset="0"/>
                <a:ea typeface="ＭＳ Ｐゴシック" charset="0"/>
                <a:cs typeface="Calibri" charset="0"/>
              </a:rPr>
              <a:t>Disasters Pilot </a:t>
            </a:r>
            <a:r>
              <a:rPr lang="en-US" dirty="0">
                <a:solidFill>
                  <a:schemeClr val="tx1"/>
                </a:solidFill>
                <a:latin typeface="Calibri" charset="0"/>
                <a:ea typeface="ＭＳ Ｐゴシック" charset="0"/>
                <a:cs typeface="Calibri" charset="0"/>
              </a:rPr>
              <a:t>– Recent discussion with David Green (NASA Disasters Lead). Evaluating the potential to test the </a:t>
            </a:r>
            <a:br>
              <a:rPr lang="en-US" dirty="0">
                <a:solidFill>
                  <a:schemeClr val="tx1"/>
                </a:solidFill>
                <a:latin typeface="Calibri" charset="0"/>
                <a:ea typeface="ＭＳ Ｐゴシック" charset="0"/>
                <a:cs typeface="Calibri" charset="0"/>
              </a:rPr>
            </a:br>
            <a:r>
              <a:rPr lang="en-US" dirty="0">
                <a:solidFill>
                  <a:schemeClr val="tx1"/>
                </a:solidFill>
                <a:latin typeface="Calibri" charset="0"/>
                <a:ea typeface="ＭＳ Ｐゴシック" charset="0"/>
                <a:cs typeface="Calibri" charset="0"/>
              </a:rPr>
              <a:t>SLIP-DRIP landslide analysis code with a Data Cube. </a:t>
            </a:r>
            <a:r>
              <a:rPr lang="en-US" dirty="0">
                <a:solidFill>
                  <a:srgbClr val="FF0000"/>
                </a:solidFill>
                <a:latin typeface="Calibri" charset="0"/>
                <a:ea typeface="ＭＳ Ｐゴシック" charset="0"/>
                <a:cs typeface="Calibri" charset="0"/>
              </a:rPr>
              <a:t>SEO is leading.</a:t>
            </a:r>
            <a:endParaRPr lang="en-US" dirty="0">
              <a:solidFill>
                <a:srgbClr val="FF0000"/>
              </a:solidFill>
              <a:latin typeface="Calibri" charset="0"/>
              <a:ea typeface="ＭＳ Ｐゴシック" charset="0"/>
              <a:cs typeface="Calibri" charset="0"/>
            </a:endParaRPr>
          </a:p>
        </p:txBody>
      </p:sp>
    </p:spTree>
    <p:extLst>
      <p:ext uri="{BB962C8B-B14F-4D97-AF65-F5344CB8AC3E}">
        <p14:creationId xmlns:p14="http://schemas.microsoft.com/office/powerpoint/2010/main" val="2971758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86000" y="228600"/>
            <a:ext cx="5105400" cy="646331"/>
          </a:xfrm>
        </p:spPr>
        <p:txBody>
          <a:bodyPr wrap="square">
            <a:spAutoFit/>
          </a:bodyPr>
          <a:lstStyle/>
          <a:p>
            <a:pPr algn="l" eaLnBrk="1" hangingPunct="1"/>
            <a:r>
              <a:rPr lang="en-US" sz="3600" b="1" dirty="0">
                <a:latin typeface="Tahoma" charset="0"/>
                <a:ea typeface="ＭＳ Ｐゴシック" charset="0"/>
                <a:cs typeface="ＭＳ Ｐゴシック" charset="0"/>
              </a:rPr>
              <a:t>Leading to Plenary</a:t>
            </a:r>
            <a:endParaRPr lang="en-US" sz="40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1" name="Content Placeholder 2"/>
          <p:cNvSpPr txBox="1">
            <a:spLocks/>
          </p:cNvSpPr>
          <p:nvPr/>
        </p:nvSpPr>
        <p:spPr>
          <a:xfrm>
            <a:off x="152400" y="1295400"/>
            <a:ext cx="8763000" cy="4953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b="1" dirty="0">
                <a:solidFill>
                  <a:schemeClr val="tx1"/>
                </a:solidFill>
                <a:latin typeface="Calibri" charset="0"/>
                <a:ea typeface="ＭＳ Ｐゴシック" charset="0"/>
                <a:cs typeface="Calibri" charset="0"/>
              </a:rPr>
              <a:t>CEOS Plenary Decisions</a:t>
            </a:r>
          </a:p>
          <a:p>
            <a:pPr marL="222250" indent="-222250">
              <a:buFont typeface="Wingdings" charset="2"/>
              <a:buChar char="§"/>
            </a:pPr>
            <a:r>
              <a:rPr lang="en-US" dirty="0">
                <a:solidFill>
                  <a:schemeClr val="tx1"/>
                </a:solidFill>
                <a:latin typeface="Calibri" charset="0"/>
                <a:ea typeface="ＭＳ Ｐゴシック" charset="0"/>
                <a:cs typeface="Calibri" charset="0"/>
              </a:rPr>
              <a:t>Endorsement of the 3-year Data Cube Work Plan</a:t>
            </a:r>
            <a:br>
              <a:rPr lang="en-US" dirty="0">
                <a:solidFill>
                  <a:schemeClr val="tx1"/>
                </a:solidFill>
                <a:latin typeface="Calibri" charset="0"/>
                <a:ea typeface="ＭＳ Ｐゴシック" charset="0"/>
                <a:cs typeface="Calibri" charset="0"/>
              </a:rPr>
            </a:br>
            <a:endParaRPr lang="en-US" dirty="0">
              <a:solidFill>
                <a:schemeClr val="tx1"/>
              </a:solidFill>
              <a:latin typeface="Calibri" charset="0"/>
              <a:ea typeface="ＭＳ Ｐゴシック" charset="0"/>
              <a:cs typeface="Calibri" charset="0"/>
            </a:endParaRPr>
          </a:p>
          <a:p>
            <a:pPr marL="0" indent="0">
              <a:buNone/>
            </a:pPr>
            <a:r>
              <a:rPr lang="en-US" b="1" dirty="0">
                <a:solidFill>
                  <a:schemeClr val="tx1"/>
                </a:solidFill>
                <a:latin typeface="Calibri" charset="0"/>
                <a:ea typeface="ＭＳ Ｐゴシック" charset="0"/>
                <a:cs typeface="Calibri" charset="0"/>
              </a:rPr>
              <a:t>Other items of interest leading to the CEOS Plenary ...</a:t>
            </a:r>
          </a:p>
          <a:p>
            <a:pPr marL="222250" indent="-222250">
              <a:buFont typeface="Wingdings" charset="2"/>
              <a:buChar char="§"/>
            </a:pPr>
            <a:r>
              <a:rPr lang="en-US" dirty="0">
                <a:solidFill>
                  <a:schemeClr val="tx1"/>
                </a:solidFill>
                <a:latin typeface="Calibri" charset="0"/>
                <a:ea typeface="ＭＳ Ｐゴシック" charset="0"/>
                <a:cs typeface="Calibri" charset="0"/>
              </a:rPr>
              <a:t>How should we manage this effort in the future? Is this a SIT or CEOS Chair task? Should SEO continue to lead with high support from GA, CSIRO, and USGS?</a:t>
            </a:r>
          </a:p>
          <a:p>
            <a:pPr marL="222250" indent="-222250">
              <a:buFont typeface="Wingdings" charset="2"/>
              <a:buChar char="§"/>
            </a:pPr>
            <a:r>
              <a:rPr lang="en-US" dirty="0">
                <a:solidFill>
                  <a:schemeClr val="tx1"/>
                </a:solidFill>
                <a:latin typeface="Calibri" charset="0"/>
                <a:ea typeface="ＭＳ Ｐゴシック" charset="0"/>
                <a:cs typeface="Calibri" charset="0"/>
              </a:rPr>
              <a:t>Additional contributions are welcome from other CEOS agencies in support of Data Cube tasks. To date, this effort is supported by the SEO, GA, CSIRO and USGS. We need new data ingestors, regional trainers, application tools and prototype support.</a:t>
            </a:r>
          </a:p>
        </p:txBody>
      </p:sp>
    </p:spTree>
    <p:extLst>
      <p:ext uri="{BB962C8B-B14F-4D97-AF65-F5344CB8AC3E}">
        <p14:creationId xmlns:p14="http://schemas.microsoft.com/office/powerpoint/2010/main" val="396173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28600"/>
            <a:ext cx="5410200" cy="677108"/>
          </a:xfrm>
          <a:prstGeom prst="rect">
            <a:avLst/>
          </a:prstGeom>
          <a:ln w="12700">
            <a:miter lim="400000"/>
          </a:ln>
        </p:spPr>
        <p:txBody>
          <a:bodyPr wrap="square" lIns="0" tIns="0" rIns="0" bIns="0">
            <a:spAutoFit/>
          </a:bodyPr>
          <a:lstStyle/>
          <a:p>
            <a:pPr algn="l"/>
            <a:r>
              <a:rPr lang="en-US" sz="4400" b="1" dirty="0">
                <a:latin typeface="Proxima Nova Regular"/>
                <a:ea typeface="Proxima Nova Regular"/>
                <a:cs typeface="Proxima Nova Regular"/>
              </a:rPr>
              <a:t>The Latest Trends</a:t>
            </a:r>
          </a:p>
        </p:txBody>
      </p:sp>
      <p:sp>
        <p:nvSpPr>
          <p:cNvPr id="5" name="Content Placeholder 2"/>
          <p:cNvSpPr txBox="1">
            <a:spLocks/>
          </p:cNvSpPr>
          <p:nvPr/>
        </p:nvSpPr>
        <p:spPr bwMode="auto">
          <a:xfrm>
            <a:off x="304800" y="1524000"/>
            <a:ext cx="4419600" cy="49530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349250" indent="-349250" defTabSz="914400">
              <a:spcBef>
                <a:spcPct val="20000"/>
              </a:spcBef>
              <a:buFont typeface="Arial"/>
              <a:buChar char="•"/>
            </a:pPr>
            <a:r>
              <a:rPr lang="en-US" sz="3400" dirty="0">
                <a:solidFill>
                  <a:srgbClr val="002569"/>
                </a:solidFill>
                <a:latin typeface="Calibri" charset="0"/>
                <a:cs typeface="Calibri" charset="0"/>
              </a:rPr>
              <a:t>Free and open data</a:t>
            </a:r>
          </a:p>
          <a:p>
            <a:pPr marL="349250" indent="-349250" defTabSz="914400">
              <a:spcBef>
                <a:spcPct val="20000"/>
              </a:spcBef>
              <a:buFont typeface="Arial"/>
              <a:buChar char="•"/>
            </a:pPr>
            <a:r>
              <a:rPr lang="en-US" sz="3400" dirty="0">
                <a:solidFill>
                  <a:srgbClr val="002569"/>
                </a:solidFill>
                <a:latin typeface="Calibri" charset="0"/>
                <a:cs typeface="Calibri" charset="0"/>
              </a:rPr>
              <a:t>Growing data volumes</a:t>
            </a:r>
          </a:p>
          <a:p>
            <a:pPr marL="349250" indent="-349250" defTabSz="914400">
              <a:spcBef>
                <a:spcPct val="20000"/>
              </a:spcBef>
              <a:buFont typeface="Arial"/>
              <a:buChar char="•"/>
            </a:pPr>
            <a:r>
              <a:rPr lang="en-US" sz="3400" dirty="0">
                <a:solidFill>
                  <a:srgbClr val="002569"/>
                </a:solidFill>
                <a:latin typeface="Calibri" charset="0"/>
                <a:cs typeface="Calibri" charset="0"/>
              </a:rPr>
              <a:t>Improved computing technologies</a:t>
            </a:r>
          </a:p>
          <a:p>
            <a:pPr marL="349250" indent="-349250" defTabSz="914400">
              <a:spcBef>
                <a:spcPct val="20000"/>
              </a:spcBef>
              <a:buFont typeface="Arial"/>
              <a:buChar char="•"/>
            </a:pPr>
            <a:r>
              <a:rPr lang="en-US" sz="3400" dirty="0">
                <a:solidFill>
                  <a:srgbClr val="002569"/>
                </a:solidFill>
                <a:latin typeface="Calibri" charset="0"/>
                <a:cs typeface="Calibri" charset="0"/>
              </a:rPr>
              <a:t>Open source software</a:t>
            </a:r>
          </a:p>
          <a:p>
            <a:pPr marL="349250" indent="-349250" defTabSz="914400">
              <a:spcBef>
                <a:spcPct val="20000"/>
              </a:spcBef>
              <a:buFont typeface="Arial"/>
              <a:buChar char="•"/>
            </a:pPr>
            <a:r>
              <a:rPr lang="en-US" sz="3400" dirty="0">
                <a:solidFill>
                  <a:srgbClr val="002569"/>
                </a:solidFill>
                <a:latin typeface="Calibri" charset="0"/>
                <a:cs typeface="Calibri" charset="0"/>
              </a:rPr>
              <a:t>Pre-processed products</a:t>
            </a:r>
          </a:p>
        </p:txBody>
      </p:sp>
      <p:pic>
        <p:nvPicPr>
          <p:cNvPr id="4" name="Picture 3"/>
          <p:cNvPicPr>
            <a:picLocks noChangeAspect="1"/>
          </p:cNvPicPr>
          <p:nvPr/>
        </p:nvPicPr>
        <p:blipFill>
          <a:blip r:embed="rId3"/>
          <a:stretch>
            <a:fillRect/>
          </a:stretch>
        </p:blipFill>
        <p:spPr>
          <a:xfrm>
            <a:off x="4953000" y="1320800"/>
            <a:ext cx="4042986" cy="3175000"/>
          </a:xfrm>
          <a:prstGeom prst="rect">
            <a:avLst/>
          </a:prstGeom>
        </p:spPr>
      </p:pic>
      <p:pic>
        <p:nvPicPr>
          <p:cNvPr id="6" name="Picture 5"/>
          <p:cNvPicPr>
            <a:picLocks noChangeAspect="1"/>
          </p:cNvPicPr>
          <p:nvPr/>
        </p:nvPicPr>
        <p:blipFill>
          <a:blip r:embed="rId4"/>
          <a:stretch>
            <a:fillRect/>
          </a:stretch>
        </p:blipFill>
        <p:spPr>
          <a:xfrm>
            <a:off x="5105400" y="4691683"/>
            <a:ext cx="3886200" cy="1937717"/>
          </a:xfrm>
          <a:prstGeom prst="rect">
            <a:avLst/>
          </a:prstGeom>
        </p:spPr>
      </p:pic>
    </p:spTree>
    <p:extLst>
      <p:ext uri="{BB962C8B-B14F-4D97-AF65-F5344CB8AC3E}">
        <p14:creationId xmlns:p14="http://schemas.microsoft.com/office/powerpoint/2010/main" val="19138810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228600"/>
            <a:ext cx="5486400" cy="615553"/>
          </a:xfrm>
          <a:prstGeom prst="rect">
            <a:avLst/>
          </a:prstGeom>
          <a:ln w="12700">
            <a:miter lim="400000"/>
          </a:ln>
        </p:spPr>
        <p:txBody>
          <a:bodyPr wrap="square" lIns="0" tIns="0" rIns="0" bIns="0">
            <a:spAutoFit/>
          </a:bodyPr>
          <a:lstStyle/>
          <a:p>
            <a:pPr algn="l"/>
            <a:r>
              <a:rPr lang="en-US" sz="4000" b="1" dirty="0">
                <a:latin typeface="Proxima Nova Regular"/>
                <a:ea typeface="Proxima Nova Regular"/>
                <a:cs typeface="Proxima Nova Regular"/>
              </a:rPr>
              <a:t>What are Data Cubes?</a:t>
            </a:r>
          </a:p>
        </p:txBody>
      </p:sp>
      <p:sp>
        <p:nvSpPr>
          <p:cNvPr id="5" name="Content Placeholder 2"/>
          <p:cNvSpPr txBox="1">
            <a:spLocks/>
          </p:cNvSpPr>
          <p:nvPr/>
        </p:nvSpPr>
        <p:spPr bwMode="auto">
          <a:xfrm>
            <a:off x="76200" y="1219200"/>
            <a:ext cx="4800600" cy="51054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166688" indent="-166688" defTabSz="914400">
              <a:spcBef>
                <a:spcPct val="20000"/>
              </a:spcBef>
              <a:buFont typeface="Arial"/>
              <a:buChar char="•"/>
            </a:pPr>
            <a:r>
              <a:rPr lang="en-US" sz="1900" b="1" dirty="0">
                <a:solidFill>
                  <a:srgbClr val="002569"/>
                </a:solidFill>
                <a:latin typeface="Calibri" charset="0"/>
                <a:cs typeface="Calibri" charset="0"/>
              </a:rPr>
              <a:t>Data Cube </a:t>
            </a:r>
            <a:r>
              <a:rPr lang="en-US" sz="1900" dirty="0">
                <a:solidFill>
                  <a:srgbClr val="002569"/>
                </a:solidFill>
                <a:latin typeface="Calibri" charset="0"/>
                <a:cs typeface="Calibri" charset="0"/>
              </a:rPr>
              <a:t>= Time-series multi-dimensional (space, time, data type) stack of spatially aligned pixels ready for analysis</a:t>
            </a:r>
          </a:p>
          <a:p>
            <a:pPr marL="166688" indent="-166688" defTabSz="914400">
              <a:spcBef>
                <a:spcPct val="20000"/>
              </a:spcBef>
              <a:buFont typeface="Arial"/>
              <a:buChar char="•"/>
            </a:pPr>
            <a:r>
              <a:rPr lang="en-US" sz="1900" b="1" dirty="0">
                <a:solidFill>
                  <a:srgbClr val="002569"/>
                </a:solidFill>
                <a:latin typeface="Calibri" charset="0"/>
                <a:cs typeface="Calibri" charset="0"/>
              </a:rPr>
              <a:t>Proven concept </a:t>
            </a:r>
            <a:r>
              <a:rPr lang="en-US" sz="1900" dirty="0">
                <a:solidFill>
                  <a:srgbClr val="002569"/>
                </a:solidFill>
                <a:latin typeface="Calibri" charset="0"/>
                <a:cs typeface="Calibri" charset="0"/>
              </a:rPr>
              <a:t>by Geoscience Australia (GA) and the Australian Space Agency (CSIRO) and planned for the future USGS Landsat archive.</a:t>
            </a:r>
          </a:p>
          <a:p>
            <a:pPr marL="166688" indent="-166688" defTabSz="914400">
              <a:spcBef>
                <a:spcPct val="20000"/>
              </a:spcBef>
              <a:buFont typeface="Arial"/>
              <a:buChar char="•"/>
            </a:pPr>
            <a:r>
              <a:rPr lang="en-US" sz="1900" b="1" dirty="0">
                <a:solidFill>
                  <a:srgbClr val="002569"/>
                </a:solidFill>
                <a:latin typeface="Calibri" charset="0"/>
                <a:cs typeface="Calibri" charset="0"/>
              </a:rPr>
              <a:t>Shift in Paradigm </a:t>
            </a:r>
            <a:r>
              <a:rPr lang="en-US" sz="1900" dirty="0">
                <a:solidFill>
                  <a:srgbClr val="002569"/>
                </a:solidFill>
                <a:latin typeface="Calibri" charset="0"/>
                <a:cs typeface="Calibri" charset="0"/>
              </a:rPr>
              <a:t>... Pixels vs </a:t>
            </a:r>
            <a:r>
              <a:rPr lang="en-US" sz="1900" dirty="0" smtClean="0">
                <a:solidFill>
                  <a:srgbClr val="002569"/>
                </a:solidFill>
                <a:latin typeface="Calibri" charset="0"/>
                <a:cs typeface="Calibri" charset="0"/>
              </a:rPr>
              <a:t>Scenes</a:t>
            </a:r>
            <a:r>
              <a:rPr lang="en-US" sz="1900" dirty="0">
                <a:solidFill>
                  <a:srgbClr val="002569"/>
                </a:solidFill>
                <a:latin typeface="Calibri" charset="0"/>
                <a:cs typeface="Calibri" charset="0"/>
              </a:rPr>
              <a:t> </a:t>
            </a:r>
            <a:endParaRPr lang="en-US" sz="1900" dirty="0" smtClean="0">
              <a:solidFill>
                <a:srgbClr val="002569"/>
              </a:solidFill>
              <a:latin typeface="Calibri" charset="0"/>
              <a:cs typeface="Calibri" charset="0"/>
            </a:endParaRPr>
          </a:p>
          <a:p>
            <a:pPr marL="166688" indent="-166688" defTabSz="914400">
              <a:spcBef>
                <a:spcPct val="20000"/>
              </a:spcBef>
              <a:buFont typeface="Arial"/>
              <a:buChar char="•"/>
            </a:pPr>
            <a:r>
              <a:rPr lang="en-US" sz="1900" b="1" dirty="0" smtClean="0">
                <a:solidFill>
                  <a:srgbClr val="002569"/>
                </a:solidFill>
                <a:latin typeface="Calibri" charset="0"/>
                <a:cs typeface="Calibri" charset="0"/>
              </a:rPr>
              <a:t>Analysis </a:t>
            </a:r>
            <a:r>
              <a:rPr lang="en-US" sz="1900" b="1" dirty="0">
                <a:solidFill>
                  <a:srgbClr val="002569"/>
                </a:solidFill>
                <a:latin typeface="Calibri" charset="0"/>
                <a:cs typeface="Calibri" charset="0"/>
              </a:rPr>
              <a:t>Ready Data (ARD) .</a:t>
            </a:r>
            <a:r>
              <a:rPr lang="en-US" sz="1900" dirty="0">
                <a:solidFill>
                  <a:srgbClr val="002569"/>
                </a:solidFill>
                <a:latin typeface="Calibri" charset="0"/>
                <a:cs typeface="Calibri" charset="0"/>
              </a:rPr>
              <a:t>.. Dependent on processed products to reduce processing burden on users</a:t>
            </a:r>
          </a:p>
          <a:p>
            <a:pPr marL="166688" indent="-166688" defTabSz="914400">
              <a:spcBef>
                <a:spcPct val="20000"/>
              </a:spcBef>
              <a:buFont typeface="Arial"/>
              <a:buChar char="•"/>
            </a:pPr>
            <a:r>
              <a:rPr lang="en-US" sz="1900" b="1" dirty="0">
                <a:solidFill>
                  <a:srgbClr val="002569"/>
                </a:solidFill>
                <a:latin typeface="Calibri" charset="0"/>
                <a:cs typeface="Calibri" charset="0"/>
              </a:rPr>
              <a:t>Open source </a:t>
            </a:r>
            <a:r>
              <a:rPr lang="en-US" sz="1900" dirty="0">
                <a:solidFill>
                  <a:srgbClr val="002569"/>
                </a:solidFill>
                <a:latin typeface="Calibri" charset="0"/>
                <a:cs typeface="Calibri" charset="0"/>
              </a:rPr>
              <a:t>software approach allows free access, promotes expanded capabilities, and increases data usage. </a:t>
            </a:r>
          </a:p>
          <a:p>
            <a:pPr marL="166688" indent="-166688" defTabSz="914400">
              <a:spcBef>
                <a:spcPct val="20000"/>
              </a:spcBef>
              <a:buFont typeface="Arial"/>
              <a:buChar char="•"/>
            </a:pPr>
            <a:r>
              <a:rPr lang="en-US" sz="1900" b="1" dirty="0">
                <a:solidFill>
                  <a:srgbClr val="002569"/>
                </a:solidFill>
                <a:latin typeface="Calibri" charset="0"/>
                <a:cs typeface="Calibri" charset="0"/>
              </a:rPr>
              <a:t>Unique features: </a:t>
            </a:r>
            <a:r>
              <a:rPr lang="en-US" sz="1900" dirty="0">
                <a:solidFill>
                  <a:srgbClr val="002569"/>
                </a:solidFill>
                <a:latin typeface="Calibri" charset="0"/>
                <a:cs typeface="Calibri" charset="0"/>
              </a:rPr>
              <a:t>exploits time series, increases data interoperability, and supports many new</a:t>
            </a:r>
            <a:r>
              <a:rPr lang="en-US" sz="1900" b="1" dirty="0">
                <a:solidFill>
                  <a:srgbClr val="002569"/>
                </a:solidFill>
                <a:latin typeface="Calibri" charset="0"/>
                <a:cs typeface="Calibri" charset="0"/>
              </a:rPr>
              <a:t> </a:t>
            </a:r>
            <a:r>
              <a:rPr lang="en-US" sz="1900" dirty="0">
                <a:solidFill>
                  <a:srgbClr val="002569"/>
                </a:solidFill>
                <a:latin typeface="Calibri" charset="0"/>
                <a:cs typeface="Calibri" charset="0"/>
              </a:rPr>
              <a:t>applications.</a:t>
            </a:r>
          </a:p>
        </p:txBody>
      </p:sp>
      <p:pic>
        <p:nvPicPr>
          <p:cNvPr id="8" name="Picture 7"/>
          <p:cNvPicPr>
            <a:picLocks noChangeAspect="1"/>
          </p:cNvPicPr>
          <p:nvPr/>
        </p:nvPicPr>
        <p:blipFill>
          <a:blip r:embed="rId3"/>
          <a:stretch>
            <a:fillRect/>
          </a:stretch>
        </p:blipFill>
        <p:spPr>
          <a:xfrm>
            <a:off x="6629400" y="4191000"/>
            <a:ext cx="2514600" cy="2514600"/>
          </a:xfrm>
          <a:prstGeom prst="rect">
            <a:avLst/>
          </a:prstGeom>
        </p:spPr>
      </p:pic>
      <p:pic>
        <p:nvPicPr>
          <p:cNvPr id="3" name="Picture 2" descr="Cube_Lay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371600"/>
            <a:ext cx="2280693" cy="3204051"/>
          </a:xfrm>
          <a:prstGeom prst="rect">
            <a:avLst/>
          </a:prstGeom>
        </p:spPr>
      </p:pic>
      <p:cxnSp>
        <p:nvCxnSpPr>
          <p:cNvPr id="9" name="Straight Arrow Connector 8"/>
          <p:cNvCxnSpPr/>
          <p:nvPr/>
        </p:nvCxnSpPr>
        <p:spPr bwMode="auto">
          <a:xfrm>
            <a:off x="6172200" y="2514600"/>
            <a:ext cx="0" cy="2667000"/>
          </a:xfrm>
          <a:prstGeom prst="straightConnector1">
            <a:avLst/>
          </a:prstGeom>
          <a:ln w="76200">
            <a:solidFill>
              <a:srgbClr val="FF0000"/>
            </a:solidFill>
            <a:headEnd type="none" w="med" len="med"/>
            <a:tailEnd type="triangle" w="med" len="lg"/>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5867400" y="5257800"/>
            <a:ext cx="64371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2569"/>
                </a:solidFill>
                <a:effectLst/>
                <a:uFillTx/>
              </a:rPr>
              <a:t>TIME</a:t>
            </a:r>
          </a:p>
        </p:txBody>
      </p:sp>
      <p:sp>
        <p:nvSpPr>
          <p:cNvPr id="10" name="Content Placeholder 2"/>
          <p:cNvSpPr txBox="1">
            <a:spLocks/>
          </p:cNvSpPr>
          <p:nvPr/>
        </p:nvSpPr>
        <p:spPr bwMode="auto">
          <a:xfrm>
            <a:off x="76200" y="6248400"/>
            <a:ext cx="8229600" cy="3810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spcBef>
                <a:spcPct val="20000"/>
              </a:spcBef>
            </a:pPr>
            <a:r>
              <a:rPr lang="en-US" sz="2400" b="1" dirty="0">
                <a:solidFill>
                  <a:srgbClr val="FF0000"/>
                </a:solidFill>
                <a:latin typeface="Calibri" charset="0"/>
                <a:cs typeface="Calibri" charset="0"/>
              </a:rPr>
              <a:t>Data Cubes are an example of a Future Data Architecture</a:t>
            </a:r>
          </a:p>
        </p:txBody>
      </p:sp>
    </p:spTree>
    <p:extLst>
      <p:ext uri="{BB962C8B-B14F-4D97-AF65-F5344CB8AC3E}">
        <p14:creationId xmlns:p14="http://schemas.microsoft.com/office/powerpoint/2010/main" val="35825775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bwMode="auto">
          <a:xfrm flipV="1">
            <a:off x="990600" y="1946689"/>
            <a:ext cx="0" cy="3793550"/>
          </a:xfrm>
          <a:prstGeom prst="straightConnector1">
            <a:avLst/>
          </a:prstGeom>
          <a:ln w="50800">
            <a:solidFill>
              <a:schemeClr val="tx1">
                <a:lumMod val="50000"/>
              </a:schemeClr>
            </a:solidFill>
            <a:headEnd type="arrow" w="sm" len="med"/>
            <a:tailEnd type="arrow" w="sm" len="med"/>
          </a:ln>
        </p:spPr>
        <p:style>
          <a:lnRef idx="3">
            <a:schemeClr val="accent6"/>
          </a:lnRef>
          <a:fillRef idx="0">
            <a:schemeClr val="accent6"/>
          </a:fillRef>
          <a:effectRef idx="2">
            <a:schemeClr val="accent6"/>
          </a:effectRef>
          <a:fontRef idx="minor">
            <a:schemeClr val="tx1"/>
          </a:fontRef>
        </p:style>
      </p:cxnSp>
      <p:sp>
        <p:nvSpPr>
          <p:cNvPr id="2" name="Title 1"/>
          <p:cNvSpPr>
            <a:spLocks noGrp="1"/>
          </p:cNvSpPr>
          <p:nvPr>
            <p:ph type="title" idx="4294967295"/>
          </p:nvPr>
        </p:nvSpPr>
        <p:spPr>
          <a:xfrm>
            <a:off x="2133600" y="284202"/>
            <a:ext cx="5486400" cy="553998"/>
          </a:xfrm>
          <a:prstGeom prst="rect">
            <a:avLst/>
          </a:prstGeom>
          <a:ln w="12700">
            <a:miter lim="400000"/>
          </a:ln>
        </p:spPr>
        <p:txBody>
          <a:bodyPr wrap="square" lIns="0" tIns="0" rIns="0" bIns="0">
            <a:spAutoFit/>
          </a:bodyPr>
          <a:lstStyle/>
          <a:p>
            <a:pPr algn="l"/>
            <a:r>
              <a:rPr lang="en-US" sz="3600" b="1" dirty="0">
                <a:latin typeface="Proxima Nova Regular"/>
                <a:ea typeface="Proxima Nova Regular"/>
                <a:cs typeface="Proxima Nova Regular"/>
              </a:rPr>
              <a:t>Data Cube Architecture</a:t>
            </a:r>
          </a:p>
        </p:txBody>
      </p:sp>
      <p:sp>
        <p:nvSpPr>
          <p:cNvPr id="5" name="Content Placeholder 2"/>
          <p:cNvSpPr txBox="1">
            <a:spLocks/>
          </p:cNvSpPr>
          <p:nvPr/>
        </p:nvSpPr>
        <p:spPr bwMode="auto">
          <a:xfrm>
            <a:off x="1981200" y="1427998"/>
            <a:ext cx="7010400" cy="106680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1800" dirty="0">
                <a:solidFill>
                  <a:srgbClr val="002569"/>
                </a:solidFill>
                <a:latin typeface="Calibri" charset="0"/>
                <a:cs typeface="Calibri" charset="0"/>
              </a:rPr>
              <a:t>Working with CEOS Space Agencies to develop plans for sustained provision of Analysis Ready Data (ARD)</a:t>
            </a:r>
          </a:p>
          <a:p>
            <a:pPr marL="285750" indent="-285750" algn="l" defTabSz="914400">
              <a:spcBef>
                <a:spcPct val="20000"/>
              </a:spcBef>
              <a:buFont typeface="Arial"/>
              <a:buChar char="•"/>
            </a:pPr>
            <a:r>
              <a:rPr lang="en-US" sz="1800" dirty="0">
                <a:solidFill>
                  <a:srgbClr val="002569"/>
                </a:solidFill>
                <a:latin typeface="Calibri" charset="0"/>
                <a:cs typeface="Calibri" charset="0"/>
              </a:rPr>
              <a:t>Landsat, Sentinels, MODIS, climate data and more ....</a:t>
            </a:r>
          </a:p>
        </p:txBody>
      </p:sp>
      <p:pic>
        <p:nvPicPr>
          <p:cNvPr id="8" name="Picture 7"/>
          <p:cNvPicPr>
            <a:picLocks noChangeAspect="1"/>
          </p:cNvPicPr>
          <p:nvPr/>
        </p:nvPicPr>
        <p:blipFill rotWithShape="1">
          <a:blip r:embed="rId3"/>
          <a:srcRect l="7778"/>
          <a:stretch/>
        </p:blipFill>
        <p:spPr>
          <a:xfrm>
            <a:off x="304800" y="3053622"/>
            <a:ext cx="1382058" cy="1483069"/>
          </a:xfrm>
          <a:prstGeom prst="rect">
            <a:avLst/>
          </a:prstGeom>
        </p:spPr>
      </p:pic>
      <p:sp>
        <p:nvSpPr>
          <p:cNvPr id="14" name="Rectangle 13"/>
          <p:cNvSpPr/>
          <p:nvPr/>
        </p:nvSpPr>
        <p:spPr>
          <a:xfrm>
            <a:off x="338187" y="5773631"/>
            <a:ext cx="1271439" cy="627169"/>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i="1" dirty="0">
                <a:solidFill>
                  <a:schemeClr val="tx1">
                    <a:lumMod val="50000"/>
                  </a:schemeClr>
                </a:solidFill>
                <a:latin typeface="Calibri"/>
                <a:cs typeface="Calibri"/>
              </a:rPr>
              <a:t>Users</a:t>
            </a:r>
          </a:p>
        </p:txBody>
      </p:sp>
      <p:sp>
        <p:nvSpPr>
          <p:cNvPr id="22" name="TextBox 21"/>
          <p:cNvSpPr txBox="1"/>
          <p:nvPr/>
        </p:nvSpPr>
        <p:spPr>
          <a:xfrm>
            <a:off x="319071" y="4444854"/>
            <a:ext cx="1361959" cy="400108"/>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b="1" dirty="0"/>
              <a:t>Data </a:t>
            </a:r>
            <a:r>
              <a:rPr lang="en-US" sz="2000" b="1" dirty="0">
                <a:latin typeface="Calibri"/>
                <a:cs typeface="Calibri"/>
              </a:rPr>
              <a:t>Cubes</a:t>
            </a:r>
          </a:p>
        </p:txBody>
      </p:sp>
      <p:sp>
        <p:nvSpPr>
          <p:cNvPr id="23" name="Rectangle 22"/>
          <p:cNvSpPr/>
          <p:nvPr/>
        </p:nvSpPr>
        <p:spPr>
          <a:xfrm>
            <a:off x="376559" y="1600200"/>
            <a:ext cx="1233067" cy="674674"/>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eaLnBrk="1" fontAlgn="auto" hangingPunct="1">
              <a:spcBef>
                <a:spcPts val="0"/>
              </a:spcBef>
              <a:spcAft>
                <a:spcPts val="0"/>
              </a:spcAft>
            </a:pPr>
            <a:r>
              <a:rPr lang="en-US" sz="3600" b="1" i="1" dirty="0">
                <a:solidFill>
                  <a:schemeClr val="tx1">
                    <a:lumMod val="50000"/>
                  </a:schemeClr>
                </a:solidFill>
                <a:latin typeface="Calibri"/>
                <a:cs typeface="Calibri"/>
              </a:rPr>
              <a:t>Data</a:t>
            </a:r>
          </a:p>
        </p:txBody>
      </p:sp>
      <p:sp>
        <p:nvSpPr>
          <p:cNvPr id="26" name="Content Placeholder 2"/>
          <p:cNvSpPr txBox="1">
            <a:spLocks/>
          </p:cNvSpPr>
          <p:nvPr/>
        </p:nvSpPr>
        <p:spPr bwMode="auto">
          <a:xfrm>
            <a:off x="2008552" y="5257800"/>
            <a:ext cx="6983048" cy="1389574"/>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1800" dirty="0">
                <a:solidFill>
                  <a:srgbClr val="002569"/>
                </a:solidFill>
                <a:latin typeface="Calibri" charset="0"/>
                <a:cs typeface="Calibri" charset="0"/>
              </a:rPr>
              <a:t>Working prototype in Colombia with more planned</a:t>
            </a:r>
          </a:p>
          <a:p>
            <a:pPr marL="285750" indent="-285750" algn="l" defTabSz="914400">
              <a:spcBef>
                <a:spcPct val="20000"/>
              </a:spcBef>
              <a:buFont typeface="Arial"/>
              <a:buChar char="•"/>
            </a:pPr>
            <a:r>
              <a:rPr lang="en-US" sz="1800" dirty="0">
                <a:solidFill>
                  <a:srgbClr val="002569"/>
                </a:solidFill>
                <a:latin typeface="Calibri" charset="0"/>
                <a:cs typeface="Calibri" charset="0"/>
              </a:rPr>
              <a:t>Developing and testing user interfaces for custom mosaics and </a:t>
            </a:r>
            <a:br>
              <a:rPr lang="en-US" sz="1800" dirty="0">
                <a:solidFill>
                  <a:srgbClr val="002569"/>
                </a:solidFill>
                <a:latin typeface="Calibri" charset="0"/>
                <a:cs typeface="Calibri" charset="0"/>
              </a:rPr>
            </a:br>
            <a:r>
              <a:rPr lang="en-US" sz="1800" dirty="0">
                <a:solidFill>
                  <a:srgbClr val="002569"/>
                </a:solidFill>
                <a:latin typeface="Calibri" charset="0"/>
                <a:cs typeface="Calibri" charset="0"/>
              </a:rPr>
              <a:t>water management</a:t>
            </a:r>
          </a:p>
          <a:p>
            <a:pPr marL="285750" indent="-285750" algn="l" defTabSz="914400">
              <a:spcBef>
                <a:spcPct val="20000"/>
              </a:spcBef>
              <a:buFont typeface="Arial"/>
              <a:buChar char="•"/>
            </a:pPr>
            <a:r>
              <a:rPr lang="en-US" sz="1800" dirty="0">
                <a:solidFill>
                  <a:srgbClr val="002569"/>
                </a:solidFill>
                <a:latin typeface="Calibri" charset="0"/>
                <a:cs typeface="Calibri" charset="0"/>
              </a:rPr>
              <a:t>Capacity building options (SilvaCarbon, World Bank, SERVIR)</a:t>
            </a:r>
          </a:p>
        </p:txBody>
      </p:sp>
      <p:sp>
        <p:nvSpPr>
          <p:cNvPr id="27" name="Content Placeholder 2"/>
          <p:cNvSpPr txBox="1">
            <a:spLocks/>
          </p:cNvSpPr>
          <p:nvPr/>
        </p:nvSpPr>
        <p:spPr bwMode="auto">
          <a:xfrm>
            <a:off x="1981200" y="2895600"/>
            <a:ext cx="7010400" cy="198120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1800" dirty="0">
                <a:solidFill>
                  <a:srgbClr val="002569"/>
                </a:solidFill>
                <a:latin typeface="Calibri" charset="0"/>
                <a:cs typeface="Calibri" charset="0"/>
              </a:rPr>
              <a:t>Open source software, developed and sustained by CEOS</a:t>
            </a:r>
          </a:p>
          <a:p>
            <a:pPr marL="285750" indent="-285750" algn="l" defTabSz="914400">
              <a:spcBef>
                <a:spcPct val="20000"/>
              </a:spcBef>
              <a:buFont typeface="Arial"/>
              <a:buChar char="•"/>
            </a:pPr>
            <a:r>
              <a:rPr lang="en-US" sz="1800" dirty="0">
                <a:solidFill>
                  <a:srgbClr val="002569"/>
                </a:solidFill>
                <a:latin typeface="Calibri" charset="0"/>
                <a:cs typeface="Calibri" charset="0"/>
              </a:rPr>
              <a:t>Support for diverse datasets</a:t>
            </a:r>
          </a:p>
          <a:p>
            <a:pPr marL="285750" indent="-285750" algn="l" defTabSz="914400">
              <a:spcBef>
                <a:spcPct val="20000"/>
              </a:spcBef>
              <a:buFont typeface="Arial"/>
              <a:buChar char="•"/>
            </a:pPr>
            <a:r>
              <a:rPr lang="en-US" sz="1800" dirty="0">
                <a:solidFill>
                  <a:srgbClr val="002569"/>
                </a:solidFill>
                <a:latin typeface="Calibri" charset="0"/>
                <a:cs typeface="Calibri" charset="0"/>
              </a:rPr>
              <a:t>Deployment via local computers, regional hubs (e.g. SERVIR), or computing cloud (e.g. Amazon)</a:t>
            </a:r>
          </a:p>
          <a:p>
            <a:pPr marL="285750" indent="-285750" algn="l" defTabSz="914400">
              <a:spcBef>
                <a:spcPct val="20000"/>
              </a:spcBef>
              <a:buFont typeface="Arial"/>
              <a:buChar char="•"/>
            </a:pPr>
            <a:r>
              <a:rPr lang="en-US" sz="1800" dirty="0">
                <a:solidFill>
                  <a:srgbClr val="002569"/>
                </a:solidFill>
                <a:latin typeface="Calibri" charset="0"/>
                <a:cs typeface="Calibri" charset="0"/>
              </a:rPr>
              <a:t>Connections to common GIS tools (e.g. ArcGIS, QGIS)</a:t>
            </a:r>
          </a:p>
          <a:p>
            <a:pPr marL="285750" indent="-285750" algn="l" defTabSz="914400">
              <a:spcBef>
                <a:spcPct val="20000"/>
              </a:spcBef>
              <a:buFont typeface="Arial"/>
              <a:buChar char="•"/>
            </a:pPr>
            <a:r>
              <a:rPr lang="en-US" sz="1800" dirty="0">
                <a:solidFill>
                  <a:srgbClr val="002569"/>
                </a:solidFill>
                <a:latin typeface="Calibri" charset="0"/>
                <a:cs typeface="Calibri" charset="0"/>
              </a:rPr>
              <a:t>Advanced Programming Interfaces (APIs) for users</a:t>
            </a:r>
          </a:p>
          <a:p>
            <a:pPr marL="285750" indent="-285750" algn="l" defTabSz="914400">
              <a:spcBef>
                <a:spcPct val="20000"/>
              </a:spcBef>
              <a:buFont typeface="Arial"/>
              <a:buChar char="•"/>
            </a:pPr>
            <a:endParaRPr lang="en-US" sz="1800" dirty="0">
              <a:solidFill>
                <a:srgbClr val="002569"/>
              </a:solidFill>
              <a:latin typeface="Calibri" charset="0"/>
              <a:cs typeface="Calibri" charset="0"/>
            </a:endParaRPr>
          </a:p>
        </p:txBody>
      </p:sp>
    </p:spTree>
    <p:extLst>
      <p:ext uri="{BB962C8B-B14F-4D97-AF65-F5344CB8AC3E}">
        <p14:creationId xmlns:p14="http://schemas.microsoft.com/office/powerpoint/2010/main" val="10789051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2151688" y="228600"/>
            <a:ext cx="5163513" cy="615553"/>
          </a:xfrm>
          <a:prstGeom prst="rect">
            <a:avLst/>
          </a:prstGeom>
          <a:ln w="12700">
            <a:miter lim="400000"/>
          </a:ln>
        </p:spPr>
        <p:txBody>
          <a:bodyPr wrap="square" lIns="0" tIns="0" rIns="0" bIns="0">
            <a:spAutoFit/>
          </a:bodyPr>
          <a:lstStyle/>
          <a:p>
            <a:pPr algn="l"/>
            <a:r>
              <a:rPr lang="en-US" sz="4000" b="1" dirty="0">
                <a:solidFill>
                  <a:srgbClr val="FFFFFF"/>
                </a:solidFill>
                <a:latin typeface="Proxima Nova Regular"/>
                <a:ea typeface="Proxima Nova Regular"/>
                <a:cs typeface="Proxima Nova Regular"/>
              </a:rPr>
              <a:t>Water Detection Tool</a:t>
            </a:r>
            <a:endParaRPr lang="pt-BR" sz="4000" b="1" dirty="0">
              <a:solidFill>
                <a:srgbClr val="FFFFFF"/>
              </a:solidFill>
              <a:latin typeface="Proxima Nova Regular"/>
              <a:ea typeface="Proxima Nova Regular"/>
              <a:cs typeface="Proxima Nova Regular"/>
            </a:endParaRPr>
          </a:p>
        </p:txBody>
      </p:sp>
      <p:sp>
        <p:nvSpPr>
          <p:cNvPr id="17410" name="Content Placeholder 2"/>
          <p:cNvSpPr>
            <a:spLocks noGrp="1"/>
          </p:cNvSpPr>
          <p:nvPr>
            <p:ph idx="4294967295"/>
          </p:nvPr>
        </p:nvSpPr>
        <p:spPr>
          <a:xfrm>
            <a:off x="198061" y="1237521"/>
            <a:ext cx="5223425" cy="896079"/>
          </a:xfrm>
          <a:prstGeom prst="rect">
            <a:avLst/>
          </a:prstGeom>
        </p:spPr>
        <p:txBody>
          <a:bodyPr/>
          <a:lstStyle/>
          <a:p>
            <a:pPr marL="0" indent="0">
              <a:buNone/>
            </a:pPr>
            <a:r>
              <a:rPr lang="en-GB" sz="2400" b="1" dirty="0"/>
              <a:t>Kenya</a:t>
            </a:r>
          </a:p>
          <a:p>
            <a:pPr marL="0" indent="0">
              <a:buNone/>
            </a:pPr>
            <a:r>
              <a:rPr lang="en-GB" sz="2400" b="1" dirty="0"/>
              <a:t>Lake Baringo National Park</a:t>
            </a:r>
          </a:p>
        </p:txBody>
      </p:sp>
      <p:pic>
        <p:nvPicPr>
          <p:cNvPr id="5" name="Picture 4"/>
          <p:cNvPicPr>
            <a:picLocks noChangeAspect="1"/>
          </p:cNvPicPr>
          <p:nvPr/>
        </p:nvPicPr>
        <p:blipFill>
          <a:blip r:embed="rId3"/>
          <a:stretch>
            <a:fillRect/>
          </a:stretch>
        </p:blipFill>
        <p:spPr>
          <a:xfrm>
            <a:off x="152400" y="2512132"/>
            <a:ext cx="4491481" cy="4193468"/>
          </a:xfrm>
          <a:prstGeom prst="rect">
            <a:avLst/>
          </a:prstGeom>
        </p:spPr>
      </p:pic>
      <p:pic>
        <p:nvPicPr>
          <p:cNvPr id="3" name="Picture 2"/>
          <p:cNvPicPr>
            <a:picLocks noChangeAspect="1"/>
          </p:cNvPicPr>
          <p:nvPr/>
        </p:nvPicPr>
        <p:blipFill>
          <a:blip r:embed="rId4"/>
          <a:stretch>
            <a:fillRect/>
          </a:stretch>
        </p:blipFill>
        <p:spPr>
          <a:xfrm>
            <a:off x="5105400" y="1371600"/>
            <a:ext cx="3687781" cy="5166946"/>
          </a:xfrm>
          <a:prstGeom prst="rect">
            <a:avLst/>
          </a:prstGeom>
        </p:spPr>
      </p:pic>
    </p:spTree>
    <p:extLst>
      <p:ext uri="{BB962C8B-B14F-4D97-AF65-F5344CB8AC3E}">
        <p14:creationId xmlns:p14="http://schemas.microsoft.com/office/powerpoint/2010/main" val="16957612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52400" y="1295400"/>
            <a:ext cx="8686800" cy="5334000"/>
          </a:xfrm>
          <a:prstGeom prst="rect">
            <a:avLst/>
          </a:prstGeom>
          <a:solidFill>
            <a:srgbClr val="FFFFFF"/>
          </a:solidFill>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2200" b="1" dirty="0">
                <a:solidFill>
                  <a:schemeClr val="tx1"/>
                </a:solidFill>
                <a:latin typeface="Calibri" charset="0"/>
                <a:ea typeface="ＭＳ Ｐゴシック" charset="0"/>
                <a:cs typeface="Calibri" charset="0"/>
              </a:rPr>
              <a:t>Data Preparation</a:t>
            </a:r>
          </a:p>
          <a:p>
            <a:pPr marL="171450" indent="-171450">
              <a:buFont typeface="Wingdings" charset="2"/>
              <a:buChar char="§"/>
            </a:pPr>
            <a:r>
              <a:rPr lang="en-US" sz="2200" dirty="0">
                <a:solidFill>
                  <a:schemeClr val="tx1"/>
                </a:solidFill>
                <a:latin typeface="Calibri" charset="0"/>
                <a:ea typeface="ＭＳ Ｐゴシック" charset="0"/>
                <a:cs typeface="Calibri" charset="0"/>
              </a:rPr>
              <a:t>Landsat 7, 2005 to 2016 (11 years)</a:t>
            </a:r>
          </a:p>
          <a:p>
            <a:pPr marL="171450" indent="-171450">
              <a:buFont typeface="Wingdings" charset="2"/>
              <a:buChar char="§"/>
            </a:pPr>
            <a:r>
              <a:rPr lang="en-US" sz="2200" dirty="0">
                <a:solidFill>
                  <a:schemeClr val="tx1"/>
                </a:solidFill>
                <a:latin typeface="Calibri" charset="0"/>
                <a:ea typeface="ＭＳ Ｐゴシック" charset="0"/>
                <a:cs typeface="Calibri" charset="0"/>
              </a:rPr>
              <a:t>169 original scenes (202 GB of data)</a:t>
            </a:r>
          </a:p>
          <a:p>
            <a:pPr marL="171450" indent="-171450">
              <a:buFont typeface="Wingdings" charset="2"/>
              <a:buChar char="§"/>
            </a:pPr>
            <a:r>
              <a:rPr lang="en-US" sz="2200" dirty="0">
                <a:solidFill>
                  <a:schemeClr val="tx1"/>
                </a:solidFill>
                <a:latin typeface="Calibri" charset="0"/>
                <a:ea typeface="ＭＳ Ｐゴシック" charset="0"/>
                <a:cs typeface="Calibri" charset="0"/>
              </a:rPr>
              <a:t>1x1 degree Data Cube “stack” with annual</a:t>
            </a:r>
            <a:br>
              <a:rPr lang="en-US" sz="2200" dirty="0">
                <a:solidFill>
                  <a:schemeClr val="tx1"/>
                </a:solidFill>
                <a:latin typeface="Calibri" charset="0"/>
                <a:ea typeface="ＭＳ Ｐゴシック" charset="0"/>
                <a:cs typeface="Calibri" charset="0"/>
              </a:rPr>
            </a:br>
            <a:r>
              <a:rPr lang="en-US" sz="2200" dirty="0">
                <a:solidFill>
                  <a:schemeClr val="tx1"/>
                </a:solidFill>
                <a:latin typeface="Calibri" charset="0"/>
                <a:ea typeface="ＭＳ Ｐゴシック" charset="0"/>
                <a:cs typeface="Calibri" charset="0"/>
              </a:rPr>
              <a:t>storage unit “chunks”</a:t>
            </a:r>
          </a:p>
          <a:p>
            <a:pPr marL="171450" indent="-171450">
              <a:buFont typeface="Wingdings" charset="2"/>
              <a:buChar char="§"/>
            </a:pPr>
            <a:r>
              <a:rPr lang="en-US" sz="2200" dirty="0">
                <a:solidFill>
                  <a:schemeClr val="tx1"/>
                </a:solidFill>
                <a:latin typeface="Calibri" charset="0"/>
                <a:ea typeface="ＭＳ Ｐゴシック" charset="0"/>
                <a:cs typeface="Calibri" charset="0"/>
              </a:rPr>
              <a:t>3710 x 3710 x 169 = 2.3 billion pixels total</a:t>
            </a:r>
          </a:p>
          <a:p>
            <a:pPr marL="171450" indent="-171450">
              <a:buFont typeface="Wingdings" charset="2"/>
              <a:buChar char="§"/>
            </a:pPr>
            <a:r>
              <a:rPr lang="en-US" sz="2200" dirty="0">
                <a:solidFill>
                  <a:schemeClr val="tx1"/>
                </a:solidFill>
                <a:latin typeface="Calibri" charset="0"/>
                <a:ea typeface="ＭＳ Ｐゴシック" charset="0"/>
                <a:cs typeface="Calibri" charset="0"/>
              </a:rPr>
              <a:t>37 GB NetCDF data volume (5:1 compression)</a:t>
            </a:r>
          </a:p>
          <a:p>
            <a:pPr marL="0" indent="0">
              <a:buNone/>
            </a:pPr>
            <a:endParaRPr lang="en-US" sz="2200" dirty="0">
              <a:solidFill>
                <a:schemeClr val="tx1"/>
              </a:solidFill>
              <a:latin typeface="Calibri" charset="0"/>
              <a:ea typeface="ＭＳ Ｐゴシック" charset="0"/>
              <a:cs typeface="Calibri" charset="0"/>
            </a:endParaRPr>
          </a:p>
          <a:p>
            <a:pPr marL="0" indent="0">
              <a:buNone/>
            </a:pPr>
            <a:r>
              <a:rPr lang="en-US" sz="2200" b="1" dirty="0">
                <a:solidFill>
                  <a:schemeClr val="tx1"/>
                </a:solidFill>
                <a:latin typeface="Calibri" charset="0"/>
                <a:ea typeface="ＭＳ Ｐゴシック" charset="0"/>
                <a:cs typeface="Calibri" charset="0"/>
              </a:rPr>
              <a:t>Data Analysis</a:t>
            </a:r>
          </a:p>
          <a:p>
            <a:pPr marL="171450" indent="-171450">
              <a:buFont typeface="Wingdings" charset="2"/>
              <a:buChar char="§"/>
            </a:pPr>
            <a:r>
              <a:rPr lang="en-US" sz="2200" dirty="0">
                <a:solidFill>
                  <a:schemeClr val="tx1"/>
                </a:solidFill>
                <a:latin typeface="Calibri" charset="0"/>
                <a:ea typeface="ＭＳ Ｐゴシック" charset="0"/>
                <a:cs typeface="Calibri" charset="0"/>
              </a:rPr>
              <a:t>3.5 GHz Intel processor (4-core), 64GB RAM, Linux computer</a:t>
            </a:r>
          </a:p>
          <a:p>
            <a:pPr marL="171450" indent="-171450">
              <a:buFont typeface="Wingdings" charset="2"/>
              <a:buChar char="§"/>
            </a:pPr>
            <a:r>
              <a:rPr lang="en-US" sz="2200" dirty="0">
                <a:solidFill>
                  <a:schemeClr val="tx1"/>
                </a:solidFill>
                <a:latin typeface="Calibri" charset="0"/>
                <a:ea typeface="ＭＳ Ｐゴシック" charset="0"/>
                <a:cs typeface="Calibri" charset="0"/>
              </a:rPr>
              <a:t>Modified Australian water detection algorithm (WOFS) uses multiple Landsat bands for 97% accuracy</a:t>
            </a:r>
          </a:p>
          <a:p>
            <a:pPr marL="171450" indent="-171450">
              <a:buFont typeface="Wingdings" charset="2"/>
              <a:buChar char="§"/>
            </a:pPr>
            <a:r>
              <a:rPr lang="en-US" sz="2200" dirty="0">
                <a:solidFill>
                  <a:schemeClr val="tx1"/>
                </a:solidFill>
                <a:latin typeface="Calibri" charset="0"/>
                <a:ea typeface="ＭＳ Ｐゴシック" charset="0"/>
                <a:cs typeface="Calibri" charset="0"/>
              </a:rPr>
              <a:t>~30 minutes for a full time series analysis</a:t>
            </a:r>
          </a:p>
        </p:txBody>
      </p:sp>
      <p:sp>
        <p:nvSpPr>
          <p:cNvPr id="6146" name="Title 1"/>
          <p:cNvSpPr>
            <a:spLocks noGrp="1"/>
          </p:cNvSpPr>
          <p:nvPr>
            <p:ph type="title" idx="4294967295"/>
          </p:nvPr>
        </p:nvSpPr>
        <p:spPr>
          <a:xfrm>
            <a:off x="2057400" y="76200"/>
            <a:ext cx="5562600" cy="984885"/>
          </a:xfrm>
          <a:prstGeom prst="rect">
            <a:avLst/>
          </a:prstGeom>
          <a:ln w="12700">
            <a:miter lim="400000"/>
          </a:ln>
        </p:spPr>
        <p:txBody>
          <a:bodyPr wrap="square" lIns="0" tIns="0" rIns="0" bIns="0">
            <a:spAutoFit/>
          </a:bodyPr>
          <a:lstStyle/>
          <a:p>
            <a:pPr algn="l"/>
            <a:r>
              <a:rPr lang="en-US" b="1" dirty="0">
                <a:solidFill>
                  <a:srgbClr val="FFFFFF"/>
                </a:solidFill>
                <a:latin typeface="Proxima Nova Regular"/>
                <a:ea typeface="Proxima Nova Regular"/>
                <a:cs typeface="Proxima Nova Regular"/>
              </a:rPr>
              <a:t>Data Preparation and Analysis </a:t>
            </a:r>
            <a:endParaRPr lang="pt-BR" b="1" dirty="0">
              <a:solidFill>
                <a:srgbClr val="FFFFFF"/>
              </a:solidFill>
              <a:latin typeface="Proxima Nova Regular"/>
              <a:ea typeface="Proxima Nova Regular"/>
              <a:cs typeface="Proxima Nova Regular"/>
            </a:endParaRPr>
          </a:p>
        </p:txBody>
      </p:sp>
      <p:pic>
        <p:nvPicPr>
          <p:cNvPr id="3" name="Picture 2"/>
          <p:cNvPicPr>
            <a:picLocks noChangeAspect="1"/>
          </p:cNvPicPr>
          <p:nvPr/>
        </p:nvPicPr>
        <p:blipFill>
          <a:blip r:embed="rId3"/>
          <a:stretch>
            <a:fillRect/>
          </a:stretch>
        </p:blipFill>
        <p:spPr>
          <a:xfrm>
            <a:off x="5943600" y="1366824"/>
            <a:ext cx="3005438" cy="3357576"/>
          </a:xfrm>
          <a:prstGeom prst="rect">
            <a:avLst/>
          </a:prstGeom>
        </p:spPr>
      </p:pic>
    </p:spTree>
    <p:extLst>
      <p:ext uri="{BB962C8B-B14F-4D97-AF65-F5344CB8AC3E}">
        <p14:creationId xmlns:p14="http://schemas.microsoft.com/office/powerpoint/2010/main" val="413545438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269557"/>
            <a:ext cx="5486400" cy="492443"/>
          </a:xfrm>
          <a:prstGeom prst="rect">
            <a:avLst/>
          </a:prstGeom>
          <a:ln w="12700">
            <a:miter lim="400000"/>
          </a:ln>
        </p:spPr>
        <p:txBody>
          <a:bodyPr wrap="square" lIns="0" tIns="0" rIns="0" bIns="0">
            <a:spAutoFit/>
          </a:bodyPr>
          <a:lstStyle/>
          <a:p>
            <a:pPr algn="l"/>
            <a:r>
              <a:rPr lang="en-US" b="1" dirty="0">
                <a:latin typeface="Proxima Nova Regular"/>
                <a:ea typeface="Proxima Nova Regular"/>
                <a:cs typeface="Proxima Nova Regular"/>
              </a:rPr>
              <a:t>Australian WOFS Algorithm</a:t>
            </a:r>
          </a:p>
        </p:txBody>
      </p:sp>
      <p:sp>
        <p:nvSpPr>
          <p:cNvPr id="12" name="TextBox 7"/>
          <p:cNvSpPr txBox="1">
            <a:spLocks noChangeArrowheads="1"/>
          </p:cNvSpPr>
          <p:nvPr/>
        </p:nvSpPr>
        <p:spPr bwMode="auto">
          <a:xfrm>
            <a:off x="228600" y="1295400"/>
            <a:ext cx="7924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b="1" dirty="0"/>
              <a:t>WOFS = Water Observations from Space</a:t>
            </a:r>
          </a:p>
          <a:p>
            <a:pPr algn="l" eaLnBrk="1" hangingPunct="1"/>
            <a:r>
              <a:rPr lang="en-US" sz="1800" b="1" i="1" dirty="0">
                <a:solidFill>
                  <a:srgbClr val="FF0000"/>
                </a:solidFill>
                <a:effectLst/>
              </a:rPr>
              <a:t>Example:</a:t>
            </a:r>
            <a:r>
              <a:rPr lang="en-US" sz="1800" i="1" dirty="0">
                <a:effectLst/>
              </a:rPr>
              <a:t> Braided river network of Coopers Creek in Queensland, Australia </a:t>
            </a:r>
            <a:endParaRPr lang="en-US" sz="2000" i="1" dirty="0">
              <a:solidFill>
                <a:srgbClr val="FF0000"/>
              </a:solidFill>
              <a:latin typeface="Tahoma" charset="0"/>
              <a:cs typeface="Tahoma" charset="0"/>
            </a:endParaRPr>
          </a:p>
        </p:txBody>
      </p:sp>
      <p:sp>
        <p:nvSpPr>
          <p:cNvPr id="14" name="TextBox 7"/>
          <p:cNvSpPr txBox="1">
            <a:spLocks noChangeArrowheads="1"/>
          </p:cNvSpPr>
          <p:nvPr/>
        </p:nvSpPr>
        <p:spPr bwMode="auto">
          <a:xfrm>
            <a:off x="6096000" y="2133600"/>
            <a:ext cx="297180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b="1" dirty="0"/>
              <a:t>Blue</a:t>
            </a:r>
            <a:r>
              <a:rPr lang="en-US" sz="1800" dirty="0"/>
              <a:t> = permanent water</a:t>
            </a:r>
          </a:p>
          <a:p>
            <a:pPr algn="l" rtl="0" eaLnBrk="1" hangingPunct="1"/>
            <a:endParaRPr lang="en-US" sz="1800" dirty="0"/>
          </a:p>
          <a:p>
            <a:pPr algn="l" rtl="0" eaLnBrk="1" hangingPunct="1"/>
            <a:r>
              <a:rPr lang="en-US" sz="1800" b="1" dirty="0"/>
              <a:t>Red/Yellow </a:t>
            </a:r>
            <a:r>
              <a:rPr lang="en-US" sz="1800" dirty="0"/>
              <a:t>= infrequent flood events</a:t>
            </a:r>
          </a:p>
          <a:p>
            <a:pPr algn="l" rtl="0" eaLnBrk="1" hangingPunct="1"/>
            <a:endParaRPr lang="en-US" sz="1800" dirty="0"/>
          </a:p>
          <a:p>
            <a:pPr algn="l" rtl="0" eaLnBrk="1" hangingPunct="1"/>
            <a:r>
              <a:rPr lang="en-US" sz="1800" dirty="0"/>
              <a:t>CEOS has implemented the 23-step WOFS algorithm to produce results similar to those shown here</a:t>
            </a:r>
          </a:p>
          <a:p>
            <a:pPr algn="l" rtl="0" eaLnBrk="1" hangingPunct="1"/>
            <a:endParaRPr lang="en-US" sz="1800" dirty="0">
              <a:solidFill>
                <a:srgbClr val="002569"/>
              </a:solidFill>
            </a:endParaRPr>
          </a:p>
          <a:p>
            <a:pPr algn="l" rtl="0" eaLnBrk="1" hangingPunct="1"/>
            <a:r>
              <a:rPr lang="en-US" sz="1800" dirty="0">
                <a:solidFill>
                  <a:srgbClr val="000000"/>
                </a:solidFill>
              </a:rPr>
              <a:t>Braided river networks and flood extent are very difficult to map with traditional methods</a:t>
            </a:r>
          </a:p>
          <a:p>
            <a:pPr algn="l" eaLnBrk="1" hangingPunct="1"/>
            <a:r>
              <a:rPr lang="en-US" sz="1800" b="1" dirty="0">
                <a:effectLst/>
              </a:rPr>
              <a:t> </a:t>
            </a:r>
            <a:endParaRPr lang="en-US" sz="2000" b="1" dirty="0">
              <a:solidFill>
                <a:srgbClr val="FF0000"/>
              </a:solidFill>
              <a:latin typeface="Tahoma" charset="0"/>
              <a:cs typeface="Tahoma" charset="0"/>
            </a:endParaRPr>
          </a:p>
        </p:txBody>
      </p:sp>
      <p:pic>
        <p:nvPicPr>
          <p:cNvPr id="6" name="Picture 5" descr="https://lh6.googleusercontent.com/0pbCTlvnFzL8_gNW5Z_QM7SEWtlJVqiYIUrWA-OjWZ7SzEklLtWw5-eHaFiBpd6sJmZ9LR5-W6bQDAbKCvyAvByMlumAioiBbmYKQTgmPwTtWeoy1E_VpNaK4wLsaoaMnozNg8kC"/>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5486400" cy="4419600"/>
          </a:xfrm>
          <a:prstGeom prst="rect">
            <a:avLst/>
          </a:prstGeom>
          <a:noFill/>
          <a:ln>
            <a:noFill/>
          </a:ln>
        </p:spPr>
      </p:pic>
    </p:spTree>
    <p:extLst>
      <p:ext uri="{BB962C8B-B14F-4D97-AF65-F5344CB8AC3E}">
        <p14:creationId xmlns:p14="http://schemas.microsoft.com/office/powerpoint/2010/main" val="272371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
          <p:cNvSpPr txBox="1">
            <a:spLocks noChangeArrowheads="1"/>
          </p:cNvSpPr>
          <p:nvPr/>
        </p:nvSpPr>
        <p:spPr bwMode="auto">
          <a:xfrm>
            <a:off x="4267200" y="1295400"/>
            <a:ext cx="472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dirty="0"/>
              <a:t>The final product shows the percent of observations detected as water over the </a:t>
            </a:r>
            <a:br>
              <a:rPr lang="en-US" sz="1800" dirty="0"/>
            </a:br>
            <a:r>
              <a:rPr lang="en-US" sz="1800" dirty="0"/>
              <a:t>11-year time series (water observations vs. clear observations).</a:t>
            </a:r>
          </a:p>
          <a:p>
            <a:pPr algn="l" rtl="0" eaLnBrk="1" hangingPunct="1"/>
            <a:endParaRPr lang="en-US" sz="1800" b="1" dirty="0"/>
          </a:p>
          <a:p>
            <a:pPr algn="l" rtl="0" eaLnBrk="1" hangingPunct="1"/>
            <a:r>
              <a:rPr lang="en-US" sz="1800" b="1" dirty="0"/>
              <a:t>Blue</a:t>
            </a:r>
            <a:r>
              <a:rPr lang="en-US" sz="1800" dirty="0"/>
              <a:t> = frequent water</a:t>
            </a:r>
          </a:p>
          <a:p>
            <a:pPr algn="l" rtl="0" eaLnBrk="1" hangingPunct="1"/>
            <a:r>
              <a:rPr lang="en-US" sz="1800" b="1" dirty="0"/>
              <a:t>Red/Yellow </a:t>
            </a:r>
            <a:r>
              <a:rPr lang="en-US" sz="1800" dirty="0"/>
              <a:t>= infrequent flood events</a:t>
            </a:r>
          </a:p>
          <a:p>
            <a:pPr algn="l" rtl="0" eaLnBrk="1" hangingPunct="1"/>
            <a:endParaRPr lang="en-US" sz="1800" dirty="0"/>
          </a:p>
        </p:txBody>
      </p:sp>
      <p:sp>
        <p:nvSpPr>
          <p:cNvPr id="6" name="Title 1"/>
          <p:cNvSpPr txBox="1">
            <a:spLocks/>
          </p:cNvSpPr>
          <p:nvPr/>
        </p:nvSpPr>
        <p:spPr>
          <a:xfrm>
            <a:off x="2133600" y="152400"/>
            <a:ext cx="5334000" cy="861774"/>
          </a:xfrm>
          <a:prstGeom prst="rect">
            <a:avLst/>
          </a:prstGeom>
          <a:ln w="12700">
            <a:miter lim="400000"/>
          </a:ln>
        </p:spPr>
        <p:txBody>
          <a:bodyPr wrap="square" lIns="0" tIns="0" rIns="0" bIns="0">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a:r>
              <a:rPr lang="en-US" sz="2800" b="1" dirty="0">
                <a:latin typeface="Proxima Nova Regular"/>
                <a:ea typeface="Proxima Nova Regular"/>
                <a:cs typeface="Proxima Nova Regular"/>
              </a:rPr>
              <a:t>Lake Baringo, Kenya</a:t>
            </a:r>
            <a:br>
              <a:rPr lang="en-US" sz="2800" b="1" dirty="0">
                <a:latin typeface="Proxima Nova Regular"/>
                <a:ea typeface="Proxima Nova Regular"/>
                <a:cs typeface="Proxima Nova Regular"/>
              </a:rPr>
            </a:br>
            <a:r>
              <a:rPr lang="en-US" sz="2800" b="1" dirty="0">
                <a:latin typeface="Proxima Nova Regular"/>
                <a:ea typeface="Proxima Nova Regular"/>
                <a:cs typeface="Proxima Nova Regular"/>
              </a:rPr>
              <a:t>11-year Time Series Results</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919095" y="1295400"/>
            <a:ext cx="1271905" cy="4465320"/>
          </a:xfrm>
          <a:prstGeom prst="rect">
            <a:avLst/>
          </a:prstGeom>
          <a:ln>
            <a:solidFill>
              <a:srgbClr val="000000"/>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295400"/>
            <a:ext cx="2743200" cy="5268283"/>
          </a:xfrm>
          <a:prstGeom prst="rect">
            <a:avLst/>
          </a:prstGeom>
        </p:spPr>
      </p:pic>
      <p:pic>
        <p:nvPicPr>
          <p:cNvPr id="2" name="Picture 1"/>
          <p:cNvPicPr>
            <a:picLocks noChangeAspect="1"/>
          </p:cNvPicPr>
          <p:nvPr/>
        </p:nvPicPr>
        <p:blipFill>
          <a:blip r:embed="rId5"/>
          <a:stretch>
            <a:fillRect/>
          </a:stretch>
        </p:blipFill>
        <p:spPr>
          <a:xfrm>
            <a:off x="6705600" y="3581400"/>
            <a:ext cx="2286000" cy="2493065"/>
          </a:xfrm>
          <a:prstGeom prst="rect">
            <a:avLst/>
          </a:prstGeom>
        </p:spPr>
      </p:pic>
      <p:sp>
        <p:nvSpPr>
          <p:cNvPr id="10" name="TextBox 7"/>
          <p:cNvSpPr txBox="1">
            <a:spLocks noChangeArrowheads="1"/>
          </p:cNvSpPr>
          <p:nvPr/>
        </p:nvSpPr>
        <p:spPr bwMode="auto">
          <a:xfrm>
            <a:off x="4267200" y="3505200"/>
            <a:ext cx="2438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dirty="0"/>
              <a:t>Flood risk can be easily inferred from the analysis results. 30-meter Landsat resolution allows detailed assessments that are far better than MODIS (250-m).</a:t>
            </a:r>
            <a:endParaRPr lang="en-US" sz="2000" b="1" dirty="0">
              <a:solidFill>
                <a:srgbClr val="FF0000"/>
              </a:solidFill>
              <a:latin typeface="Tahoma" charset="0"/>
              <a:cs typeface="Tahoma" charset="0"/>
            </a:endParaRPr>
          </a:p>
        </p:txBody>
      </p:sp>
    </p:spTree>
    <p:extLst>
      <p:ext uri="{BB962C8B-B14F-4D97-AF65-F5344CB8AC3E}">
        <p14:creationId xmlns:p14="http://schemas.microsoft.com/office/powerpoint/2010/main" val="255764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
          <p:cNvSpPr txBox="1">
            <a:spLocks noChangeArrowheads="1"/>
          </p:cNvSpPr>
          <p:nvPr/>
        </p:nvSpPr>
        <p:spPr bwMode="auto">
          <a:xfrm>
            <a:off x="152400" y="4419600"/>
            <a:ext cx="4419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dirty="0"/>
              <a:t>The final product shows the percent of clear observations detected as water over the 15-year time series</a:t>
            </a:r>
          </a:p>
          <a:p>
            <a:pPr algn="l" rtl="0" eaLnBrk="1" hangingPunct="1"/>
            <a:endParaRPr lang="en-US" sz="1800" b="1" dirty="0"/>
          </a:p>
          <a:p>
            <a:pPr algn="l" rtl="0" eaLnBrk="1" hangingPunct="1"/>
            <a:r>
              <a:rPr lang="en-US" sz="1800" b="1" dirty="0"/>
              <a:t>Blue</a:t>
            </a:r>
            <a:r>
              <a:rPr lang="en-US" sz="1800" dirty="0"/>
              <a:t> = frequent water</a:t>
            </a:r>
          </a:p>
          <a:p>
            <a:pPr algn="l" rtl="0" eaLnBrk="1" hangingPunct="1"/>
            <a:r>
              <a:rPr lang="en-US" sz="1800" b="1" dirty="0"/>
              <a:t>Red/Yellow </a:t>
            </a:r>
            <a:r>
              <a:rPr lang="en-US" sz="1800" dirty="0"/>
              <a:t>= infrequent flood events</a:t>
            </a:r>
          </a:p>
          <a:p>
            <a:pPr algn="l" rtl="0" eaLnBrk="1" hangingPunct="1"/>
            <a:endParaRPr lang="en-US" sz="1800" dirty="0"/>
          </a:p>
        </p:txBody>
      </p:sp>
      <p:sp>
        <p:nvSpPr>
          <p:cNvPr id="6" name="Title 1"/>
          <p:cNvSpPr txBox="1">
            <a:spLocks/>
          </p:cNvSpPr>
          <p:nvPr/>
        </p:nvSpPr>
        <p:spPr>
          <a:xfrm>
            <a:off x="2133600" y="152400"/>
            <a:ext cx="5334000" cy="861774"/>
          </a:xfrm>
          <a:prstGeom prst="rect">
            <a:avLst/>
          </a:prstGeom>
          <a:ln w="12700">
            <a:miter lim="400000"/>
          </a:ln>
        </p:spPr>
        <p:txBody>
          <a:bodyPr wrap="square" lIns="0" tIns="0" rIns="0" bIns="0">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a:r>
              <a:rPr lang="en-US" sz="2800" b="1" dirty="0">
                <a:latin typeface="Proxima Nova Regular"/>
                <a:ea typeface="Proxima Nova Regular"/>
                <a:cs typeface="Proxima Nova Regular"/>
              </a:rPr>
              <a:t>Meta River, Colombia</a:t>
            </a:r>
            <a:br>
              <a:rPr lang="en-US" sz="2800" b="1" dirty="0">
                <a:latin typeface="Proxima Nova Regular"/>
                <a:ea typeface="Proxima Nova Regular"/>
                <a:cs typeface="Proxima Nova Regular"/>
              </a:rPr>
            </a:br>
            <a:r>
              <a:rPr lang="en-US" sz="2800" b="1" dirty="0">
                <a:latin typeface="Proxima Nova Regular"/>
                <a:ea typeface="Proxima Nova Regular"/>
                <a:cs typeface="Proxima Nova Regular"/>
              </a:rPr>
              <a:t>15-year Time Series Results</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772400" y="1219200"/>
            <a:ext cx="1271905" cy="4465320"/>
          </a:xfrm>
          <a:prstGeom prst="rect">
            <a:avLst/>
          </a:prstGeom>
          <a:ln>
            <a:solidFill>
              <a:srgbClr val="000000"/>
            </a:solidFill>
          </a:ln>
        </p:spPr>
      </p:pic>
      <p:sp>
        <p:nvSpPr>
          <p:cNvPr id="10" name="TextBox 7"/>
          <p:cNvSpPr txBox="1">
            <a:spLocks noChangeArrowheads="1"/>
          </p:cNvSpPr>
          <p:nvPr/>
        </p:nvSpPr>
        <p:spPr bwMode="auto">
          <a:xfrm>
            <a:off x="4724400" y="4800600"/>
            <a:ext cx="2971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dirty="0"/>
              <a:t>Many regions do NOT have persistant water. Infrequent water above the Meta River is due to the annual rainy season.</a:t>
            </a:r>
            <a:endParaRPr lang="en-US" sz="2000" b="1" dirty="0">
              <a:solidFill>
                <a:srgbClr val="FF0000"/>
              </a:solidFill>
              <a:latin typeface="Tahoma" charset="0"/>
              <a:cs typeface="Tahoma"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295399"/>
            <a:ext cx="4495800" cy="3053397"/>
          </a:xfrm>
          <a:prstGeom prst="rect">
            <a:avLst/>
          </a:prstGeom>
          <a:ln w="38100" cmpd="sng">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295400"/>
            <a:ext cx="2743200" cy="3429000"/>
          </a:xfrm>
          <a:prstGeom prst="rect">
            <a:avLst/>
          </a:prstGeom>
          <a:ln w="38100" cmpd="sng">
            <a:solidFill>
              <a:srgbClr val="FF0000"/>
            </a:solidFill>
          </a:ln>
          <a:extLst>
            <a:ext uri="{FAA26D3D-D897-4be2-8F04-BA451C77F1D7}">
              <ma14:placeholderFlag xmlns:ma14="http://schemas.microsoft.com/office/mac/drawingml/2011/main"/>
            </a:ext>
          </a:extLst>
        </p:spPr>
      </p:pic>
      <p:cxnSp>
        <p:nvCxnSpPr>
          <p:cNvPr id="13" name="Straight Arrow Connector 12"/>
          <p:cNvCxnSpPr/>
          <p:nvPr/>
        </p:nvCxnSpPr>
        <p:spPr bwMode="auto">
          <a:xfrm flipH="1">
            <a:off x="1066800" y="3200400"/>
            <a:ext cx="3733800" cy="457200"/>
          </a:xfrm>
          <a:prstGeom prst="straightConnector1">
            <a:avLst/>
          </a:prstGeom>
          <a:ln w="38100" cmpd="sng">
            <a:solidFill>
              <a:srgbClr val="FF0000"/>
            </a:solidFill>
            <a:headEnd type="none" w="med" len="med"/>
            <a:tailEnd type="triangle" w="med" len="lg"/>
          </a:ln>
        </p:spPr>
        <p:style>
          <a:lnRef idx="3">
            <a:schemeClr val="accent6"/>
          </a:lnRef>
          <a:fillRef idx="0">
            <a:schemeClr val="accent6"/>
          </a:fillRef>
          <a:effectRef idx="2">
            <a:schemeClr val="accent6"/>
          </a:effectRef>
          <a:fontRef idx="minor">
            <a:schemeClr val="tx1"/>
          </a:fontRef>
        </p:style>
      </p:cxnSp>
      <p:sp>
        <p:nvSpPr>
          <p:cNvPr id="16" name="Rectangle 15"/>
          <p:cNvSpPr/>
          <p:nvPr/>
        </p:nvSpPr>
        <p:spPr>
          <a:xfrm>
            <a:off x="76200" y="3048000"/>
            <a:ext cx="990600" cy="106680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1913855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8965</TotalTime>
  <Words>1055</Words>
  <Application>Microsoft Macintosh PowerPoint</Application>
  <PresentationFormat>On-screen Show (4:3)</PresentationFormat>
  <Paragraphs>120</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vt:lpstr>
      <vt:lpstr>CEOS Data Cube Initiative</vt:lpstr>
      <vt:lpstr>The Latest Trends</vt:lpstr>
      <vt:lpstr>What are Data Cubes?</vt:lpstr>
      <vt:lpstr>Data Cube Architecture</vt:lpstr>
      <vt:lpstr>Water Detection Tool</vt:lpstr>
      <vt:lpstr>Data Preparation and Analysis </vt:lpstr>
      <vt:lpstr>Australian WOFS Algorithm</vt:lpstr>
      <vt:lpstr>PowerPoint Presentation</vt:lpstr>
      <vt:lpstr>PowerPoint Presentation</vt:lpstr>
      <vt:lpstr>Data Cube Work Plan</vt:lpstr>
      <vt:lpstr>Work Plan Outcomes</vt:lpstr>
      <vt:lpstr>Work Plan Outcomes continued</vt:lpstr>
      <vt:lpstr>Work Plan Outcomes continued</vt:lpstr>
      <vt:lpstr>Leading to Plenary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150</cp:revision>
  <dcterms:modified xsi:type="dcterms:W3CDTF">2016-09-13T16:20:28Z</dcterms:modified>
</cp:coreProperties>
</file>