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 id="2147483656" r:id="rId3"/>
  </p:sldMasterIdLst>
  <p:notesMasterIdLst>
    <p:notesMasterId r:id="rId16"/>
  </p:notesMasterIdLst>
  <p:sldIdLst>
    <p:sldId id="256" r:id="rId4"/>
    <p:sldId id="272" r:id="rId5"/>
    <p:sldId id="261" r:id="rId6"/>
    <p:sldId id="265" r:id="rId7"/>
    <p:sldId id="266" r:id="rId8"/>
    <p:sldId id="268" r:id="rId9"/>
    <p:sldId id="260" r:id="rId10"/>
    <p:sldId id="269" r:id="rId11"/>
    <p:sldId id="264" r:id="rId12"/>
    <p:sldId id="270" r:id="rId13"/>
    <p:sldId id="273" r:id="rId14"/>
    <p:sldId id="271" r:id="rId15"/>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002569"/>
    <a:srgbClr val="CC0099"/>
    <a:srgbClr val="FF33CC"/>
    <a:srgbClr val="FCD5B5"/>
    <a:srgbClr val="000000"/>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3"/>
    <p:restoredTop sz="94444" autoAdjust="0"/>
  </p:normalViewPr>
  <p:slideViewPr>
    <p:cSldViewPr>
      <p:cViewPr varScale="1">
        <p:scale>
          <a:sx n="72" d="100"/>
          <a:sy n="72" d="100"/>
        </p:scale>
        <p:origin x="1048"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47" d="100"/>
          <a:sy n="47" d="100"/>
        </p:scale>
        <p:origin x="272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9093A-B2F2-410F-AE77-1E5483974F14}" type="doc">
      <dgm:prSet loTypeId="urn:microsoft.com/office/officeart/2005/8/layout/arrow2" loCatId="process" qsTypeId="urn:microsoft.com/office/officeart/2005/8/quickstyle/simple1" qsCatId="simple" csTypeId="urn:microsoft.com/office/officeart/2005/8/colors/accent1_2" csCatId="accent1" phldr="1"/>
      <dgm:spPr/>
    </dgm:pt>
    <dgm:pt modelId="{35B4A533-35FE-41C6-A3E3-51E5F74D0FC8}">
      <dgm:prSet phldrT="[テキスト]" custT="1"/>
      <dgm:spPr/>
      <dgm:t>
        <a:bodyPr/>
        <a:lstStyle/>
        <a:p>
          <a:r>
            <a:rPr kumimoji="1" lang="en-US" altLang="ja-JP" sz="800" dirty="0">
              <a:solidFill>
                <a:schemeClr val="bg1"/>
              </a:solidFill>
            </a:rPr>
            <a:t>a</a:t>
          </a:r>
          <a:endParaRPr kumimoji="1" lang="ja-JP" altLang="en-US" sz="800" dirty="0">
            <a:solidFill>
              <a:schemeClr val="bg1"/>
            </a:solidFill>
          </a:endParaRPr>
        </a:p>
      </dgm:t>
    </dgm:pt>
    <dgm:pt modelId="{79E3F551-2925-45AE-BBD4-DFAC0E0B87C9}" type="sibTrans" cxnId="{B18AC793-27BD-410E-8233-559535B80B3C}">
      <dgm:prSet/>
      <dgm:spPr/>
      <dgm:t>
        <a:bodyPr/>
        <a:lstStyle/>
        <a:p>
          <a:endParaRPr kumimoji="1" lang="ja-JP" altLang="en-US"/>
        </a:p>
      </dgm:t>
    </dgm:pt>
    <dgm:pt modelId="{E855C931-2574-427E-8302-1940168E6842}" type="parTrans" cxnId="{B18AC793-27BD-410E-8233-559535B80B3C}">
      <dgm:prSet/>
      <dgm:spPr/>
      <dgm:t>
        <a:bodyPr/>
        <a:lstStyle/>
        <a:p>
          <a:endParaRPr kumimoji="1" lang="ja-JP" altLang="en-US"/>
        </a:p>
      </dgm:t>
    </dgm:pt>
    <dgm:pt modelId="{508B1481-9610-4B75-A0BE-CACCCF0417B2}" type="pres">
      <dgm:prSet presAssocID="{4849093A-B2F2-410F-AE77-1E5483974F14}" presName="arrowDiagram" presStyleCnt="0">
        <dgm:presLayoutVars>
          <dgm:chMax val="5"/>
          <dgm:dir/>
          <dgm:resizeHandles val="exact"/>
        </dgm:presLayoutVars>
      </dgm:prSet>
      <dgm:spPr/>
    </dgm:pt>
    <dgm:pt modelId="{51F483BF-59A0-490A-8C41-1CCF567077A6}" type="pres">
      <dgm:prSet presAssocID="{4849093A-B2F2-410F-AE77-1E5483974F14}" presName="arrow" presStyleLbl="bgShp" presStyleIdx="0" presStyleCnt="1" custScaleX="50701" custScaleY="94163" custLinFactNeighborX="57141" custLinFactNeighborY="32412"/>
      <dgm:spPr/>
    </dgm:pt>
    <dgm:pt modelId="{BAF2408A-6F02-4462-9520-78A108D2EC74}" type="pres">
      <dgm:prSet presAssocID="{4849093A-B2F2-410F-AE77-1E5483974F14}" presName="arrowDiagram1" presStyleCnt="0">
        <dgm:presLayoutVars>
          <dgm:bulletEnabled val="1"/>
        </dgm:presLayoutVars>
      </dgm:prSet>
      <dgm:spPr/>
    </dgm:pt>
    <dgm:pt modelId="{0492B829-E92F-4780-891F-AE7617293E58}" type="pres">
      <dgm:prSet presAssocID="{35B4A533-35FE-41C6-A3E3-51E5F74D0FC8}" presName="bullet1" presStyleLbl="node1" presStyleIdx="0" presStyleCnt="1" custLinFactX="-490106" custLinFactY="-27238" custLinFactNeighborX="-500000" custLinFactNeighborY="-100000"/>
      <dgm:spPr>
        <a:noFill/>
      </dgm:spPr>
    </dgm:pt>
    <dgm:pt modelId="{C5817E7F-4F90-48C4-9DE4-2A5B2621968A}" type="pres">
      <dgm:prSet presAssocID="{35B4A533-35FE-41C6-A3E3-51E5F74D0FC8}" presName="textBox1" presStyleLbl="revTx" presStyleIdx="0" presStyleCnt="1" custLinFactX="-100000" custLinFactNeighborX="-113570" custLinFactNeighborY="-6867">
        <dgm:presLayoutVars>
          <dgm:bulletEnabled val="1"/>
        </dgm:presLayoutVars>
      </dgm:prSet>
      <dgm:spPr/>
    </dgm:pt>
  </dgm:ptLst>
  <dgm:cxnLst>
    <dgm:cxn modelId="{7E353320-DA94-42A7-BA8C-2C9354EACB55}" type="presOf" srcId="{35B4A533-35FE-41C6-A3E3-51E5F74D0FC8}" destId="{C5817E7F-4F90-48C4-9DE4-2A5B2621968A}" srcOrd="0" destOrd="0" presId="urn:microsoft.com/office/officeart/2005/8/layout/arrow2"/>
    <dgm:cxn modelId="{9C6DEB8C-1965-4DF5-A190-44BBB5BD0FBD}" type="presOf" srcId="{4849093A-B2F2-410F-AE77-1E5483974F14}" destId="{508B1481-9610-4B75-A0BE-CACCCF0417B2}" srcOrd="0" destOrd="0" presId="urn:microsoft.com/office/officeart/2005/8/layout/arrow2"/>
    <dgm:cxn modelId="{B18AC793-27BD-410E-8233-559535B80B3C}" srcId="{4849093A-B2F2-410F-AE77-1E5483974F14}" destId="{35B4A533-35FE-41C6-A3E3-51E5F74D0FC8}" srcOrd="0" destOrd="0" parTransId="{E855C931-2574-427E-8302-1940168E6842}" sibTransId="{79E3F551-2925-45AE-BBD4-DFAC0E0B87C9}"/>
    <dgm:cxn modelId="{8893A90E-19AD-4E8A-8FA9-A5F516225F96}" type="presParOf" srcId="{508B1481-9610-4B75-A0BE-CACCCF0417B2}" destId="{51F483BF-59A0-490A-8C41-1CCF567077A6}" srcOrd="0" destOrd="0" presId="urn:microsoft.com/office/officeart/2005/8/layout/arrow2"/>
    <dgm:cxn modelId="{564941CB-C16D-4782-BC83-E0BD6A07BA46}" type="presParOf" srcId="{508B1481-9610-4B75-A0BE-CACCCF0417B2}" destId="{BAF2408A-6F02-4462-9520-78A108D2EC74}" srcOrd="1" destOrd="0" presId="urn:microsoft.com/office/officeart/2005/8/layout/arrow2"/>
    <dgm:cxn modelId="{3414701F-062C-4BFE-A16B-06E3489028E2}" type="presParOf" srcId="{BAF2408A-6F02-4462-9520-78A108D2EC74}" destId="{0492B829-E92F-4780-891F-AE7617293E58}" srcOrd="0" destOrd="0" presId="urn:microsoft.com/office/officeart/2005/8/layout/arrow2"/>
    <dgm:cxn modelId="{E6E8B032-499D-4764-9825-94203B3F5A92}" type="presParOf" srcId="{BAF2408A-6F02-4462-9520-78A108D2EC74}" destId="{C5817E7F-4F90-48C4-9DE4-2A5B2621968A}"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483BF-59A0-490A-8C41-1CCF567077A6}">
      <dsp:nvSpPr>
        <dsp:cNvPr id="0" name=""/>
        <dsp:cNvSpPr/>
      </dsp:nvSpPr>
      <dsp:spPr>
        <a:xfrm>
          <a:off x="2810448" y="80769"/>
          <a:ext cx="1122520" cy="130298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2B829-E92F-4780-891F-AE7617293E58}">
      <dsp:nvSpPr>
        <dsp:cNvPr id="0" name=""/>
        <dsp:cNvSpPr/>
      </dsp:nvSpPr>
      <dsp:spPr>
        <a:xfrm>
          <a:off x="1066738" y="51970"/>
          <a:ext cx="163836" cy="163836"/>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17E7F-4F90-48C4-9DE4-2A5B2621968A}">
      <dsp:nvSpPr>
        <dsp:cNvPr id="0" name=""/>
        <dsp:cNvSpPr/>
      </dsp:nvSpPr>
      <dsp:spPr>
        <a:xfrm>
          <a:off x="0" y="272223"/>
          <a:ext cx="885600" cy="102120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813" bIns="0" numCol="1" spcCol="1270" anchor="t" anchorCtr="0">
          <a:noAutofit/>
        </a:bodyPr>
        <a:lstStyle/>
        <a:p>
          <a:pPr marL="0" lvl="0" indent="0" algn="r" defTabSz="355600">
            <a:lnSpc>
              <a:spcPct val="90000"/>
            </a:lnSpc>
            <a:spcBef>
              <a:spcPct val="0"/>
            </a:spcBef>
            <a:spcAft>
              <a:spcPct val="35000"/>
            </a:spcAft>
            <a:buNone/>
          </a:pPr>
          <a:r>
            <a:rPr kumimoji="1" lang="en-US" altLang="ja-JP" sz="800" kern="1200" dirty="0">
              <a:solidFill>
                <a:schemeClr val="bg1"/>
              </a:solidFill>
            </a:rPr>
            <a:t>a</a:t>
          </a:r>
          <a:endParaRPr kumimoji="1" lang="ja-JP" altLang="en-US" sz="800" kern="1200" dirty="0">
            <a:solidFill>
              <a:schemeClr val="bg1"/>
            </a:solidFill>
          </a:endParaRPr>
        </a:p>
      </dsp:txBody>
      <dsp:txXfrm>
        <a:off x="43231" y="315454"/>
        <a:ext cx="799138" cy="93474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dirty="0"/>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2</a:t>
            </a:fld>
            <a:endParaRPr kumimoji="1" lang="ja-JP" altLang="en-US" dirty="0"/>
          </a:p>
        </p:txBody>
      </p:sp>
    </p:spTree>
    <p:extLst>
      <p:ext uri="{BB962C8B-B14F-4D97-AF65-F5344CB8AC3E}">
        <p14:creationId xmlns:p14="http://schemas.microsoft.com/office/powerpoint/2010/main" val="179945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4</a:t>
            </a:fld>
            <a:endParaRPr kumimoji="1" lang="ja-JP" altLang="en-US" dirty="0"/>
          </a:p>
        </p:txBody>
      </p:sp>
    </p:spTree>
    <p:extLst>
      <p:ext uri="{BB962C8B-B14F-4D97-AF65-F5344CB8AC3E}">
        <p14:creationId xmlns:p14="http://schemas.microsoft.com/office/powerpoint/2010/main" val="198714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520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9</a:t>
            </a:r>
            <a:r>
              <a:rPr kumimoji="1" lang="ja-JP" altLang="en-US" dirty="0"/>
              <a:t>月</a:t>
            </a:r>
            <a:r>
              <a:rPr kumimoji="1" lang="en-US" altLang="ja-JP" dirty="0"/>
              <a:t>13</a:t>
            </a:r>
            <a:r>
              <a:rPr kumimoji="1" lang="ja-JP" altLang="en-US" dirty="0"/>
              <a:t>日には、東京で</a:t>
            </a:r>
            <a:r>
              <a:rPr kumimoji="1" lang="en-US" altLang="ja-JP" dirty="0"/>
              <a:t>Thelma</a:t>
            </a:r>
            <a:r>
              <a:rPr kumimoji="1" lang="en-US" altLang="ja-JP" baseline="0" dirty="0"/>
              <a:t> Krug </a:t>
            </a:r>
            <a:r>
              <a:rPr kumimoji="1" lang="en-US" altLang="ja-JP" dirty="0"/>
              <a:t>IPCC</a:t>
            </a:r>
            <a:r>
              <a:rPr kumimoji="1" lang="ja-JP" altLang="en-US" dirty="0"/>
              <a:t>副議長が気候変動シンポジウムに登壇（</a:t>
            </a:r>
            <a:r>
              <a:rPr kumimoji="1" lang="en-US" altLang="ja-JP" dirty="0"/>
              <a:t>hosted by </a:t>
            </a:r>
            <a:r>
              <a:rPr lang="ja-JP" altLang="en-US" dirty="0"/>
              <a:t>環境省、外務省、国連広報センター</a:t>
            </a:r>
            <a:r>
              <a:rPr lang="en-US" altLang="ja-JP" dirty="0"/>
              <a:t>)</a:t>
            </a:r>
            <a:r>
              <a:rPr kumimoji="1" lang="ja-JP" altLang="en-US" dirty="0" err="1"/>
              <a:t>。</a:t>
            </a:r>
            <a:r>
              <a:rPr lang="ja-JP" altLang="en-US" dirty="0"/>
              <a:t>気候変動によるリスクに関する最新の科学的知見の概要について基調講演を行う。</a:t>
            </a:r>
            <a:endParaRPr kumimoji="1" lang="ja-JP" altLang="en-US" dirty="0"/>
          </a:p>
        </p:txBody>
      </p:sp>
    </p:spTree>
    <p:extLst>
      <p:ext uri="{BB962C8B-B14F-4D97-AF65-F5344CB8AC3E}">
        <p14:creationId xmlns:p14="http://schemas.microsoft.com/office/powerpoint/2010/main" val="30099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87344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F3A6F92-9C5A-4DAC-9E00-58D07727D093}" type="datetime1">
              <a:rPr kumimoji="1" lang="ja-JP" altLang="en-US" smtClean="0"/>
              <a:t>2017/9/12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76545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5A3979F-3CD0-44FE-A3BB-1960A5EAAF16}" type="datetime1">
              <a:rPr kumimoji="1" lang="ja-JP" altLang="en-US" smtClean="0"/>
              <a:t>2017/9/12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334762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DD00DA-333A-4A84-B93B-D36B136DFD70}" type="datetime1">
              <a:rPr kumimoji="1" lang="ja-JP" altLang="en-US" smtClean="0"/>
              <a:t>2017/9/12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232558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D9B8D3-7A2E-4F83-80CC-BA8F218AB4B6}" type="datetime1">
              <a:rPr kumimoji="1" lang="ja-JP" altLang="en-US" smtClean="0"/>
              <a:t>2017/9/12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113463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CB28CC-4190-483C-8AB2-D85EC27AD2B2}" type="datetime1">
              <a:rPr kumimoji="1" lang="ja-JP" altLang="en-US" smtClean="0"/>
              <a:t>2017/9/12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329512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D69FD8-E525-4807-A1A4-AB27BFDDD29A}" type="datetime1">
              <a:rPr kumimoji="1" lang="ja-JP" altLang="en-US" smtClean="0"/>
              <a:t>2017/9/12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217685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5482BF5-D9EF-4448-B7EC-F8296E3D70BC}" type="datetime1">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345241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FA7D30-ADCF-486E-8193-7B9DD92F264A}" type="datetime1">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76954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690D9AB-E1AF-450C-B459-9E077E7B0E95}" type="datetime1">
              <a:rPr kumimoji="1" lang="ja-JP" altLang="en-US" smtClean="0"/>
              <a:t>2017/9/12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483774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ホワイト コピー">
    <p:spTree>
      <p:nvGrpSpPr>
        <p:cNvPr id="1" name=""/>
        <p:cNvGrpSpPr/>
        <p:nvPr/>
      </p:nvGrpSpPr>
      <p:grpSpPr>
        <a:xfrm>
          <a:off x="0" y="0"/>
          <a:ext cx="0" cy="0"/>
          <a:chOff x="0" y="0"/>
          <a:chExt cx="0" cy="0"/>
        </a:xfrm>
      </p:grpSpPr>
      <p:sp>
        <p:nvSpPr>
          <p:cNvPr id="18" name="Shape 18"/>
          <p:cNvSpPr>
            <a:spLocks noGrp="1"/>
          </p:cNvSpPr>
          <p:nvPr>
            <p:ph type="title"/>
          </p:nvPr>
        </p:nvSpPr>
        <p:spPr>
          <a:xfrm>
            <a:off x="-11113" y="-20638"/>
            <a:ext cx="9144001" cy="676276"/>
          </a:xfrm>
          <a:prstGeom prst="rect">
            <a:avLst/>
          </a:prstGeom>
          <a:gradFill>
            <a:gsLst>
              <a:gs pos="0">
                <a:srgbClr val="008FC7"/>
              </a:gs>
              <a:gs pos="100000">
                <a:srgbClr val="1F59A0"/>
              </a:gs>
            </a:gsLst>
            <a:lin ang="16200000"/>
          </a:gradFill>
          <a:ln w="12700">
            <a:miter lim="400000"/>
          </a:ln>
          <a:effectLst>
            <a:outerShdw blurRad="50800" dist="38100" dir="2700000" rotWithShape="0">
              <a:srgbClr val="929292">
                <a:alpha val="42999"/>
              </a:srgbClr>
            </a:outerShdw>
          </a:effectLst>
        </p:spPr>
        <p:txBody>
          <a:bodyPr/>
          <a:lstStyle>
            <a:lvl1pPr marL="37514" marR="37514" defTabSz="422041"/>
          </a:lstStyle>
          <a:p>
            <a:pPr lvl="0">
              <a:defRPr sz="1800">
                <a:solidFill>
                  <a:srgbClr val="000000"/>
                </a:solidFill>
                <a:uFillTx/>
              </a:defRPr>
            </a:pPr>
            <a:r>
              <a:rPr sz="2954">
                <a:solidFill>
                  <a:srgbClr val="FFFFFF"/>
                </a:solidFill>
                <a:uFill>
                  <a:solidFill>
                    <a:srgbClr val="FFFFFF"/>
                  </a:solidFill>
                </a:uFill>
              </a:rPr>
              <a:t>タイトルテキスト</a:t>
            </a:r>
          </a:p>
        </p:txBody>
      </p:sp>
      <p:sp>
        <p:nvSpPr>
          <p:cNvPr id="19" name="Shape 19"/>
          <p:cNvSpPr>
            <a:spLocks noGrp="1"/>
          </p:cNvSpPr>
          <p:nvPr>
            <p:ph type="body" idx="1"/>
          </p:nvPr>
        </p:nvSpPr>
        <p:spPr>
          <a:xfrm>
            <a:off x="234950" y="815975"/>
            <a:ext cx="8674100" cy="1714500"/>
          </a:xfrm>
          <a:prstGeom prst="rect">
            <a:avLst/>
          </a:prstGeom>
          <a:ln w="12700">
            <a:miter lim="400000"/>
          </a:ln>
        </p:spPr>
        <p:txBody>
          <a:bodyPr/>
          <a:lstStyle>
            <a:lvl1pPr marL="354046" marR="37514" defTabSz="422041">
              <a:spcBef>
                <a:spcPts val="462"/>
              </a:spcBef>
            </a:lvl1pPr>
            <a:lvl2pPr marL="723332" marR="37514" indent="-263776" defTabSz="422041">
              <a:spcBef>
                <a:spcPts val="462"/>
              </a:spcBef>
              <a:buClrTx/>
              <a:buFont typeface="Lucida Grande"/>
              <a:buChar char="‣"/>
              <a:defRPr sz="2031"/>
            </a:lvl2pPr>
            <a:lvl3pPr marL="1080894" marR="37514" indent="-199297" defTabSz="422041">
              <a:spcBef>
                <a:spcPts val="462"/>
              </a:spcBef>
              <a:buSzPct val="50000"/>
              <a:buChar char="•"/>
            </a:lvl3pPr>
            <a:lvl4pPr marL="1514658" marR="37514" defTabSz="422041">
              <a:spcBef>
                <a:spcPts val="462"/>
              </a:spcBef>
            </a:lvl4pPr>
            <a:lvl5pPr marL="1936700" marR="37514" defTabSz="422041">
              <a:spcBef>
                <a:spcPts val="462"/>
              </a:spcBef>
            </a:lvl5pPr>
          </a:lstStyle>
          <a:p>
            <a:pPr lvl="0">
              <a:defRPr sz="1800">
                <a:uFillTx/>
              </a:defRPr>
            </a:pPr>
            <a:r>
              <a:rPr sz="2215">
                <a:uFill>
                  <a:solidFill/>
                </a:uFill>
              </a:rPr>
              <a:t>本文レベル1</a:t>
            </a:r>
          </a:p>
          <a:p>
            <a:pPr lvl="1">
              <a:defRPr sz="1800">
                <a:uFillTx/>
              </a:defRPr>
            </a:pPr>
            <a:r>
              <a:rPr sz="2031">
                <a:uFill>
                  <a:solidFill/>
                </a:uFill>
              </a:rPr>
              <a:t>本文レベル2</a:t>
            </a:r>
          </a:p>
          <a:p>
            <a:pPr lvl="2">
              <a:defRPr sz="1800">
                <a:uFillTx/>
              </a:defRPr>
            </a:pPr>
            <a:r>
              <a:rPr sz="2215">
                <a:uFill>
                  <a:solidFill/>
                </a:uFill>
              </a:rPr>
              <a:t>本文レベル3</a:t>
            </a:r>
          </a:p>
          <a:p>
            <a:pPr lvl="3">
              <a:defRPr sz="1800">
                <a:uFillTx/>
              </a:defRPr>
            </a:pPr>
            <a:r>
              <a:rPr sz="2215">
                <a:uFill>
                  <a:solidFill/>
                </a:uFill>
              </a:rPr>
              <a:t>本文レベル4</a:t>
            </a:r>
          </a:p>
          <a:p>
            <a:pPr lvl="4">
              <a:defRPr sz="1800">
                <a:uFillTx/>
              </a:defRPr>
            </a:pPr>
            <a:r>
              <a:rPr sz="2215">
                <a:uFill>
                  <a:solidFill/>
                </a:uFill>
              </a:rPr>
              <a:t>本文レベル 5</a:t>
            </a:r>
          </a:p>
        </p:txBody>
      </p:sp>
      <p:sp>
        <p:nvSpPr>
          <p:cNvPr id="20" name="Shape 20"/>
          <p:cNvSpPr>
            <a:spLocks noGrp="1"/>
          </p:cNvSpPr>
          <p:nvPr>
            <p:ph type="sldNum" sz="quarter" idx="2"/>
          </p:nvPr>
        </p:nvSpPr>
        <p:spPr>
          <a:xfrm>
            <a:off x="8740532" y="6535781"/>
            <a:ext cx="268785" cy="279401"/>
          </a:xfrm>
          <a:prstGeom prst="rect">
            <a:avLst/>
          </a:prstGeom>
          <a:ln w="12700">
            <a:miter lim="400000"/>
          </a:ln>
        </p:spPr>
        <p:txBody>
          <a:bodyPr lIns="50800" tIns="50800" rIns="50800" bIns="50800"/>
          <a:lstStyle>
            <a:lvl1pPr defTabSz="539275"/>
          </a:lstStyle>
          <a:p>
            <a:pPr lvl="0"/>
            <a:fld id="{86CB4B4D-7CA3-9044-876B-883B54F8677D}" type="slidenum">
              <a:t>‹#›</a:t>
            </a:fld>
            <a:endParaRPr dirty="0"/>
          </a:p>
        </p:txBody>
      </p:sp>
    </p:spTree>
    <p:extLst>
      <p:ext uri="{BB962C8B-B14F-4D97-AF65-F5344CB8AC3E}">
        <p14:creationId xmlns:p14="http://schemas.microsoft.com/office/powerpoint/2010/main" val="13358239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41526B-900F-5A47-9059-B91BDBEF979E}" type="datetimeFigureOut">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21835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9650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SIT-32,</a:t>
            </a:r>
            <a:r>
              <a:rPr lang="en-AU" sz="1100" i="1" baseline="0" dirty="0">
                <a:solidFill>
                  <a:schemeClr val="tx2"/>
                </a:solidFill>
                <a:latin typeface="+mj-ea"/>
                <a:ea typeface="+mj-ea"/>
                <a:cs typeface="Proxima Nova Regular"/>
                <a:sym typeface="Proxima Nova Regular"/>
              </a:rPr>
              <a:t> </a:t>
            </a:r>
            <a:r>
              <a:rPr lang="en-AU" sz="1100" i="1" dirty="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extLst>
      <p:ext uri="{BB962C8B-B14F-4D97-AF65-F5344CB8AC3E}">
        <p14:creationId xmlns:p14="http://schemas.microsoft.com/office/powerpoint/2010/main" val="133797757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ED1C8C7-1868-4B4A-939D-AE11C1F54E93}" type="datetimeFigureOut">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5B281CE-54D5-4342-A965-6161C2CFB5A4}" type="slidenum">
              <a:rPr kumimoji="1" lang="ja-JP" altLang="en-US" smtClean="0"/>
              <a:t>‹#›</a:t>
            </a:fld>
            <a:endParaRPr kumimoji="1" lang="ja-JP" altLang="en-US" dirty="0"/>
          </a:p>
        </p:txBody>
      </p:sp>
    </p:spTree>
    <p:extLst>
      <p:ext uri="{BB962C8B-B14F-4D97-AF65-F5344CB8AC3E}">
        <p14:creationId xmlns:p14="http://schemas.microsoft.com/office/powerpoint/2010/main" val="422077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0C24F1-5D48-4113-8D46-BE49EC498F08}" type="datetime1">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45385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100883-46E0-47BF-B904-A73080BCE58D}" type="datetime1">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391882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EFC782-07F1-4E5D-8FF2-83D000657072}" type="datetime1">
              <a:rPr kumimoji="1" lang="ja-JP" altLang="en-US" smtClean="0"/>
              <a:t>2017/9/12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1864163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83726691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A824ECA7-969A-41E8-BA11-9DBF8763674E}" type="datetime1">
              <a:rPr kumimoji="1" lang="ja-JP" altLang="en-US" smtClean="0"/>
              <a:t>2017/9/12</a:t>
            </a:fld>
            <a:endParaRPr kumimoji="1" lang="ja-JP" altLang="en-US" dirty="0"/>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9C6FC07-3F76-2B47-A200-EB83A73F3AB4}" type="slidenum">
              <a:rPr kumimoji="1" lang="ja-JP" altLang="en-US" smtClean="0"/>
              <a:t>‹#›</a:t>
            </a:fld>
            <a:endParaRPr kumimoji="1" lang="ja-JP" altLang="en-US" dirty="0"/>
          </a:p>
        </p:txBody>
      </p:sp>
      <p:grpSp>
        <p:nvGrpSpPr>
          <p:cNvPr id="7" name="グループ化 13"/>
          <p:cNvGrpSpPr/>
          <p:nvPr userDrawn="1"/>
        </p:nvGrpSpPr>
        <p:grpSpPr>
          <a:xfrm>
            <a:off x="64408" y="6093360"/>
            <a:ext cx="979200" cy="576000"/>
            <a:chOff x="-1332656" y="4725144"/>
            <a:chExt cx="979200" cy="576000"/>
          </a:xfrm>
        </p:grpSpPr>
        <p:pic>
          <p:nvPicPr>
            <p:cNvPr id="8" name="Picture 1" descr="C:\Documents and Settings\10025\デスクトップ\Stationary\Logo_1_planet_blue.jpg"/>
            <p:cNvPicPr>
              <a:picLocks noChangeAspect="1" noChangeArrowheads="1"/>
            </p:cNvPicPr>
            <p:nvPr userDrawn="1"/>
          </p:nvPicPr>
          <p:blipFill>
            <a:blip r:embed="rId15" cstate="print">
              <a:clrChange>
                <a:clrFrom>
                  <a:srgbClr val="FDFBFC"/>
                </a:clrFrom>
                <a:clrTo>
                  <a:srgbClr val="FDFBFC">
                    <a:alpha val="0"/>
                  </a:srgbClr>
                </a:clrTo>
              </a:clrChange>
              <a:lum/>
              <a:extLst>
                <a:ext uri="{28A0092B-C50C-407E-A947-70E740481C1C}">
                  <a14:useLocalDpi xmlns:a14="http://schemas.microsoft.com/office/drawing/2010/main"/>
                </a:ext>
              </a:extLst>
            </a:blip>
            <a:srcRect/>
            <a:stretch>
              <a:fillRect/>
            </a:stretch>
          </p:blipFill>
          <p:spPr bwMode="auto">
            <a:xfrm>
              <a:off x="-1332656" y="4725144"/>
              <a:ext cx="979200" cy="576000"/>
            </a:xfrm>
            <a:prstGeom prst="rect">
              <a:avLst/>
            </a:prstGeom>
            <a:noFill/>
          </p:spPr>
        </p:pic>
        <p:sp>
          <p:nvSpPr>
            <p:cNvPr id="9" name="正方形/長方形 8"/>
            <p:cNvSpPr/>
            <p:nvPr userDrawn="1"/>
          </p:nvSpPr>
          <p:spPr>
            <a:xfrm>
              <a:off x="-1332656" y="4725144"/>
              <a:ext cx="979200" cy="576000"/>
            </a:xfrm>
            <a:prstGeom prst="rect">
              <a:avLst/>
            </a:prstGeom>
            <a:gradFill>
              <a:gsLst>
                <a:gs pos="0">
                  <a:schemeClr val="bg1">
                    <a:alpha val="57000"/>
                  </a:schemeClr>
                </a:gs>
                <a:gs pos="25000">
                  <a:schemeClr val="bg1">
                    <a:alpha val="70000"/>
                  </a:schemeClr>
                </a:gs>
                <a:gs pos="5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0" name="Picture 2" descr="C:\Documents and Settings\10025\デスクトップ\Stationary\Logo_A_planet_blue.JPG"/>
          <p:cNvPicPr>
            <a:picLocks noChangeAspect="1" noChangeArrowheads="1"/>
          </p:cNvPicPr>
          <p:nvPr userDrawn="1"/>
        </p:nvPicPr>
        <p:blipFill>
          <a:blip r:embed="rId16" cstate="print">
            <a:clrChange>
              <a:clrFrom>
                <a:srgbClr val="FDFBFC"/>
              </a:clrFrom>
              <a:clrTo>
                <a:srgbClr val="FDFBFC">
                  <a:alpha val="0"/>
                </a:srgbClr>
              </a:clrTo>
            </a:clrChange>
            <a:lum/>
            <a:extLst>
              <a:ext uri="{28A0092B-C50C-407E-A947-70E740481C1C}">
                <a14:useLocalDpi xmlns:a14="http://schemas.microsoft.com/office/drawing/2010/main"/>
              </a:ext>
            </a:extLst>
          </a:blip>
          <a:srcRect/>
          <a:stretch>
            <a:fillRect/>
          </a:stretch>
        </p:blipFill>
        <p:spPr bwMode="auto">
          <a:xfrm rot="180000">
            <a:off x="7648254" y="-90362"/>
            <a:ext cx="1472839" cy="1764000"/>
          </a:xfrm>
          <a:prstGeom prst="rect">
            <a:avLst/>
          </a:prstGeom>
          <a:noFill/>
        </p:spPr>
      </p:pic>
      <p:sp>
        <p:nvSpPr>
          <p:cNvPr id="11" name="正方形/長方形 10"/>
          <p:cNvSpPr/>
          <p:nvPr userDrawn="1"/>
        </p:nvSpPr>
        <p:spPr>
          <a:xfrm rot="180000">
            <a:off x="7681168" y="478181"/>
            <a:ext cx="1440000" cy="1222531"/>
          </a:xfrm>
          <a:prstGeom prst="rect">
            <a:avLst/>
          </a:prstGeom>
          <a:gradFill>
            <a:gsLst>
              <a:gs pos="78000">
                <a:schemeClr val="bg1">
                  <a:alpha val="85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userDrawn="1"/>
        </p:nvSpPr>
        <p:spPr>
          <a:xfrm>
            <a:off x="0" y="548680"/>
            <a:ext cx="9144000" cy="36000"/>
          </a:xfrm>
          <a:prstGeom prst="rect">
            <a:avLst/>
          </a:prstGeom>
          <a:gradFill flip="none" rotWithShape="1">
            <a:gsLst>
              <a:gs pos="50000">
                <a:srgbClr val="0051BA"/>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userDrawn="1"/>
        </p:nvSpPr>
        <p:spPr>
          <a:xfrm rot="10800000">
            <a:off x="0" y="6489343"/>
            <a:ext cx="9144000" cy="36000"/>
          </a:xfrm>
          <a:prstGeom prst="rect">
            <a:avLst/>
          </a:prstGeom>
          <a:gradFill flip="none" rotWithShape="1">
            <a:gsLst>
              <a:gs pos="50000">
                <a:srgbClr val="0051BA"/>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3961563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hdr="0" ftr="0" dt="0"/>
  <p:txStyles>
    <p:titleStyle>
      <a:lvl1pPr algn="ctr" defTabSz="422041"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kumimoji="1"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kumimoji="1"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kumimoji="1"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81000" y="2492914"/>
            <a:ext cx="85344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dirty="0">
                <a:solidFill>
                  <a:schemeClr val="bg1"/>
                </a:solidFill>
                <a:latin typeface="+mj-lt"/>
              </a:rPr>
              <a:t>Overview of progress on Japanese Engagement Activities with UNFCCC/IPCC</a:t>
            </a:r>
            <a:endParaRPr sz="6000" dirty="0">
              <a:solidFill>
                <a:schemeClr val="bg1"/>
              </a:solidFill>
              <a:latin typeface="+mj-lt"/>
            </a:endParaRPr>
          </a:p>
        </p:txBody>
      </p:sp>
      <p:sp>
        <p:nvSpPr>
          <p:cNvPr id="11" name="Shape 11"/>
          <p:cNvSpPr/>
          <p:nvPr/>
        </p:nvSpPr>
        <p:spPr>
          <a:xfrm>
            <a:off x="76200" y="3859211"/>
            <a:ext cx="6019800"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b="1" dirty="0">
                <a:solidFill>
                  <a:schemeClr val="bg1"/>
                </a:solidFill>
                <a:latin typeface="+mj-lt"/>
                <a:ea typeface="Arial Bold"/>
                <a:cs typeface="Arial Bold"/>
                <a:sym typeface="Arial Bold"/>
              </a:rPr>
              <a:t>Akiko Suzuki, Japan Aerospace Exploration Agency</a:t>
            </a:r>
          </a:p>
          <a:p>
            <a:pPr lvl="0" defTabSz="914400">
              <a:lnSpc>
                <a:spcPct val="150000"/>
              </a:lnSpc>
              <a:defRPr>
                <a:solidFill>
                  <a:srgbClr val="000000"/>
                </a:solidFill>
              </a:defRPr>
            </a:pPr>
            <a:endParaRPr lang="en-AU"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UNFCCC/IPCC Engagement Side Meeting</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SIT Tech Workshop 2017 </a:t>
            </a:r>
            <a:br>
              <a:rPr lang="en-AU" dirty="0">
                <a:solidFill>
                  <a:srgbClr val="FFFFFF"/>
                </a:solidFill>
                <a:latin typeface="+mj-lt"/>
                <a:ea typeface="Arial Bold"/>
                <a:cs typeface="Arial Bold"/>
                <a:sym typeface="Arial Bold"/>
              </a:rPr>
            </a:b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12</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636345" y="6867796"/>
            <a:ext cx="1905000" cy="246221"/>
          </a:xfrm>
        </p:spPr>
        <p:txBody>
          <a:bodyPr/>
          <a:lstStyle/>
          <a:p>
            <a:fld id="{39C6FC07-3F76-2B47-A200-EB83A73F3AB4}" type="slidenum">
              <a:rPr kumimoji="1" lang="ja-JP" altLang="en-US" smtClean="0"/>
              <a:t>10</a:t>
            </a:fld>
            <a:endParaRPr kumimoji="1" lang="ja-JP" altLang="en-US" dirty="0"/>
          </a:p>
        </p:txBody>
      </p:sp>
      <p:sp>
        <p:nvSpPr>
          <p:cNvPr id="6" name="四角形: 角を丸くする 5"/>
          <p:cNvSpPr/>
          <p:nvPr/>
        </p:nvSpPr>
        <p:spPr>
          <a:xfrm>
            <a:off x="1540345" y="2690772"/>
            <a:ext cx="2272957" cy="1543524"/>
          </a:xfrm>
          <a:prstGeom prst="roundRect">
            <a:avLst/>
          </a:prstGeom>
          <a:solidFill>
            <a:schemeClr val="tx2">
              <a:lumMod val="40000"/>
              <a:lumOff val="60000"/>
            </a:schemeClr>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8" name="四角形: 角を丸くする 7"/>
          <p:cNvSpPr/>
          <p:nvPr/>
        </p:nvSpPr>
        <p:spPr>
          <a:xfrm>
            <a:off x="6019800" y="2690772"/>
            <a:ext cx="2239926" cy="1655208"/>
          </a:xfrm>
          <a:prstGeom prst="roundRect">
            <a:avLst/>
          </a:prstGeom>
          <a:solidFill>
            <a:schemeClr val="tx2">
              <a:lumMod val="40000"/>
              <a:lumOff val="60000"/>
            </a:schemeClr>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9" name="テキスト ボックス 8"/>
          <p:cNvSpPr txBox="1"/>
          <p:nvPr/>
        </p:nvSpPr>
        <p:spPr>
          <a:xfrm>
            <a:off x="6168764" y="3135437"/>
            <a:ext cx="2021139"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1" lang="en-US" altLang="ja-JP" b="1" dirty="0"/>
              <a:t>Political Body</a:t>
            </a:r>
          </a:p>
          <a:p>
            <a:pPr marL="0" marR="0" indent="0" algn="l" defTabSz="457200" rtl="0" fontAlgn="auto" latinLnBrk="1" hangingPunct="0">
              <a:lnSpc>
                <a:spcPct val="100000"/>
              </a:lnSpc>
              <a:spcBef>
                <a:spcPts val="0"/>
              </a:spcBef>
              <a:spcAft>
                <a:spcPts val="0"/>
              </a:spcAft>
              <a:buClrTx/>
              <a:buSzTx/>
              <a:buFontTx/>
              <a:buNone/>
              <a:tabLst/>
            </a:pPr>
            <a:r>
              <a:rPr kumimoji="1" lang="en-US" altLang="ja-JP" sz="1400" b="1" dirty="0"/>
              <a:t>(National governments and </a:t>
            </a:r>
            <a:r>
              <a:rPr kumimoji="1" lang="en-US" altLang="ja-JP" sz="1400" b="1" dirty="0" err="1"/>
              <a:t>UN,etc</a:t>
            </a:r>
            <a:r>
              <a:rPr kumimoji="1" lang="en-US" altLang="ja-JP" sz="1400" b="1" dirty="0"/>
              <a:t>)</a:t>
            </a:r>
            <a:endParaRPr kumimoji="1" lang="ja-JP" altLang="en-US" sz="1600" b="1" dirty="0"/>
          </a:p>
        </p:txBody>
      </p:sp>
      <p:sp>
        <p:nvSpPr>
          <p:cNvPr id="10" name="テキスト ボックス 9"/>
          <p:cNvSpPr txBox="1"/>
          <p:nvPr/>
        </p:nvSpPr>
        <p:spPr>
          <a:xfrm>
            <a:off x="1693533" y="3080427"/>
            <a:ext cx="1775543"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dirty="0"/>
              <a:t>Scientific Body</a:t>
            </a:r>
          </a:p>
          <a:p>
            <a:pPr marL="0" marR="0" indent="0" algn="l" defTabSz="457200" rtl="0" fontAlgn="auto" latinLnBrk="1" hangingPunct="0">
              <a:lnSpc>
                <a:spcPct val="100000"/>
              </a:lnSpc>
              <a:spcBef>
                <a:spcPts val="0"/>
              </a:spcBef>
              <a:spcAft>
                <a:spcPts val="0"/>
              </a:spcAft>
              <a:buClrTx/>
              <a:buSzTx/>
              <a:buFontTx/>
              <a:buNone/>
              <a:tabLst/>
            </a:pPr>
            <a:r>
              <a:rPr kumimoji="1" lang="ja-JP" altLang="en-US" sz="1200" b="1" dirty="0"/>
              <a:t>・</a:t>
            </a:r>
            <a:r>
              <a:rPr kumimoji="1" lang="en-US" altLang="ja-JP" sz="1200" b="1" dirty="0"/>
              <a:t>analyzation</a:t>
            </a:r>
          </a:p>
          <a:p>
            <a:pPr marL="0" marR="0" indent="0" algn="l" defTabSz="457200" rtl="0" fontAlgn="auto" latinLnBrk="1" hangingPunct="0">
              <a:lnSpc>
                <a:spcPct val="100000"/>
              </a:lnSpc>
              <a:spcBef>
                <a:spcPts val="0"/>
              </a:spcBef>
              <a:spcAft>
                <a:spcPts val="0"/>
              </a:spcAft>
              <a:buClrTx/>
              <a:buSzTx/>
              <a:buFontTx/>
              <a:buNone/>
              <a:tabLst/>
            </a:pPr>
            <a:r>
              <a:rPr kumimoji="1" lang="ja-JP" altLang="en-US" sz="1200" b="1" dirty="0"/>
              <a:t>・</a:t>
            </a:r>
            <a:r>
              <a:rPr kumimoji="1" lang="en-US" altLang="ja-JP" sz="1200" b="1" dirty="0"/>
              <a:t>value-added data</a:t>
            </a:r>
            <a:endParaRPr kumimoji="1" lang="ja-JP" altLang="en-US" sz="1200" b="1" dirty="0"/>
          </a:p>
        </p:txBody>
      </p:sp>
      <p:sp>
        <p:nvSpPr>
          <p:cNvPr id="12" name="矢印: 上 11"/>
          <p:cNvSpPr/>
          <p:nvPr/>
        </p:nvSpPr>
        <p:spPr>
          <a:xfrm>
            <a:off x="2126995" y="4350294"/>
            <a:ext cx="1080138" cy="1003889"/>
          </a:xfrm>
          <a:prstGeom prst="upArrow">
            <a:avLst>
              <a:gd name="adj1" fmla="val 38047"/>
              <a:gd name="adj2" fmla="val 44435"/>
            </a:avLst>
          </a:prstGeom>
          <a:solidFill>
            <a:srgbClr val="FFFFFF"/>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19" name="テキスト ボックス 18"/>
          <p:cNvSpPr txBox="1"/>
          <p:nvPr/>
        </p:nvSpPr>
        <p:spPr>
          <a:xfrm>
            <a:off x="1400264" y="332615"/>
            <a:ext cx="678964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1" lang="en-US" altLang="ja-JP" sz="2800" dirty="0">
                <a:solidFill>
                  <a:schemeClr val="bg1"/>
                </a:solidFill>
              </a:rPr>
              <a:t>Beyond 2019 </a:t>
            </a:r>
          </a:p>
          <a:p>
            <a:pPr marL="0" marR="0" indent="0" algn="ctr" defTabSz="457200" rtl="0" fontAlgn="auto" latinLnBrk="1" hangingPunct="0">
              <a:lnSpc>
                <a:spcPct val="100000"/>
              </a:lnSpc>
              <a:spcBef>
                <a:spcPts val="0"/>
              </a:spcBef>
              <a:spcAft>
                <a:spcPts val="0"/>
              </a:spcAft>
              <a:buClrTx/>
              <a:buSzTx/>
              <a:buFontTx/>
              <a:buNone/>
              <a:tabLst/>
            </a:pPr>
            <a:endParaRPr kumimoji="1" lang="ja-JP" altLang="en-US" sz="2000" dirty="0">
              <a:solidFill>
                <a:schemeClr val="bg1"/>
              </a:solidFill>
            </a:endParaRPr>
          </a:p>
        </p:txBody>
      </p:sp>
      <p:sp>
        <p:nvSpPr>
          <p:cNvPr id="20" name="矢印: 上 19"/>
          <p:cNvSpPr/>
          <p:nvPr/>
        </p:nvSpPr>
        <p:spPr>
          <a:xfrm rot="5400000">
            <a:off x="3709137" y="2635412"/>
            <a:ext cx="2434507" cy="1871431"/>
          </a:xfrm>
          <a:prstGeom prst="upArrow">
            <a:avLst>
              <a:gd name="adj1" fmla="val 59081"/>
              <a:gd name="adj2" fmla="val 19027"/>
            </a:avLst>
          </a:prstGeom>
          <a:solidFill>
            <a:srgbClr val="FFC000"/>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graphicFrame>
        <p:nvGraphicFramePr>
          <p:cNvPr id="23" name="図表 22"/>
          <p:cNvGraphicFramePr/>
          <p:nvPr>
            <p:extLst>
              <p:ext uri="{D42A27DB-BD31-4B8C-83A1-F6EECF244321}">
                <p14:modId xmlns:p14="http://schemas.microsoft.com/office/powerpoint/2010/main" val="3461893605"/>
              </p:ext>
            </p:extLst>
          </p:nvPr>
        </p:nvGraphicFramePr>
        <p:xfrm>
          <a:off x="3305969" y="1828800"/>
          <a:ext cx="4398071" cy="138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四角形: メモ 23"/>
          <p:cNvSpPr/>
          <p:nvPr/>
        </p:nvSpPr>
        <p:spPr>
          <a:xfrm>
            <a:off x="7281906" y="1735334"/>
            <a:ext cx="1752600" cy="771344"/>
          </a:xfrm>
          <a:prstGeom prst="foldedCorner">
            <a:avLst>
              <a:gd name="adj" fmla="val 30478"/>
            </a:avLst>
          </a:prstGeom>
          <a:solidFill>
            <a:srgbClr val="FFFFFF"/>
          </a:solidFill>
          <a:ln w="25400" cap="flat">
            <a:solidFill>
              <a:schemeClr val="accent5">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2569"/>
                </a:solidFill>
                <a:effectLst/>
                <a:uFillTx/>
              </a:rPr>
              <a:t>Adaptation and Mitigation Plan</a:t>
            </a:r>
            <a:endParaRPr kumimoji="0" lang="ja-JP" altLang="en-US" sz="1800" b="0" i="0" u="none" strike="noStrike" cap="none" spc="0" normalizeH="0" baseline="0" dirty="0">
              <a:ln>
                <a:noFill/>
              </a:ln>
              <a:solidFill>
                <a:srgbClr val="002569"/>
              </a:solidFill>
              <a:effectLst/>
              <a:uFillTx/>
            </a:endParaRPr>
          </a:p>
        </p:txBody>
      </p:sp>
      <p:sp>
        <p:nvSpPr>
          <p:cNvPr id="17" name="四角形: 角を丸くする 16"/>
          <p:cNvSpPr/>
          <p:nvPr/>
        </p:nvSpPr>
        <p:spPr>
          <a:xfrm>
            <a:off x="1586819" y="5484907"/>
            <a:ext cx="2226483" cy="1268029"/>
          </a:xfrm>
          <a:prstGeom prst="roundRect">
            <a:avLst/>
          </a:prstGeom>
          <a:solidFill>
            <a:schemeClr val="tx2">
              <a:lumMod val="40000"/>
              <a:lumOff val="60000"/>
            </a:schemeClr>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2" name="テキスト ボックス 1"/>
          <p:cNvSpPr txBox="1"/>
          <p:nvPr/>
        </p:nvSpPr>
        <p:spPr>
          <a:xfrm>
            <a:off x="1913505" y="5846527"/>
            <a:ext cx="16304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dirty="0"/>
              <a:t>Satellite Data</a:t>
            </a:r>
            <a:endParaRPr kumimoji="1" lang="ja-JP" altLang="en-US" b="1" dirty="0"/>
          </a:p>
        </p:txBody>
      </p:sp>
      <p:sp>
        <p:nvSpPr>
          <p:cNvPr id="5" name="四角形: 角を丸くする 4"/>
          <p:cNvSpPr/>
          <p:nvPr/>
        </p:nvSpPr>
        <p:spPr>
          <a:xfrm>
            <a:off x="4155402" y="3124712"/>
            <a:ext cx="1097505" cy="573965"/>
          </a:xfrm>
          <a:prstGeom prst="roundRect">
            <a:avLst/>
          </a:prstGeom>
          <a:solidFill>
            <a:srgbClr val="FFFFFF"/>
          </a:solidFill>
          <a:ln w="25400" cap="flat">
            <a:solidFill>
              <a:schemeClr val="accent4"/>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27" name="テキスト ボックス 26"/>
          <p:cNvSpPr txBox="1"/>
          <p:nvPr/>
        </p:nvSpPr>
        <p:spPr>
          <a:xfrm>
            <a:off x="4183750" y="3233656"/>
            <a:ext cx="1340141" cy="4231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1100" dirty="0"/>
              <a:t>Inventory Office</a:t>
            </a:r>
          </a:p>
          <a:p>
            <a:pPr marL="0" marR="0" indent="0" algn="l" defTabSz="457200" rtl="0" fontAlgn="auto" latinLnBrk="1" hangingPunct="0">
              <a:lnSpc>
                <a:spcPct val="100000"/>
              </a:lnSpc>
              <a:spcBef>
                <a:spcPts val="0"/>
              </a:spcBef>
              <a:spcAft>
                <a:spcPts val="0"/>
              </a:spcAft>
              <a:buClrTx/>
              <a:buSzTx/>
              <a:buFontTx/>
              <a:buNone/>
              <a:tabLst/>
            </a:pPr>
            <a:r>
              <a:rPr kumimoji="1" lang="ja-JP" altLang="en-US" sz="1000" dirty="0"/>
              <a:t>・</a:t>
            </a:r>
            <a:r>
              <a:rPr kumimoji="1" lang="en-US" altLang="ja-JP" sz="1000" dirty="0"/>
              <a:t>Verify the  data</a:t>
            </a:r>
            <a:endParaRPr kumimoji="1" lang="ja-JP" altLang="en-US" sz="1000" dirty="0"/>
          </a:p>
        </p:txBody>
      </p:sp>
      <p:sp>
        <p:nvSpPr>
          <p:cNvPr id="3" name="フローチャート: 複数書類 2"/>
          <p:cNvSpPr/>
          <p:nvPr/>
        </p:nvSpPr>
        <p:spPr>
          <a:xfrm>
            <a:off x="4673674" y="3631652"/>
            <a:ext cx="928493" cy="577748"/>
          </a:xfrm>
          <a:prstGeom prst="flowChartMultidocumen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sz="1200" dirty="0"/>
              <a:t>Inventory </a:t>
            </a:r>
          </a:p>
          <a:p>
            <a:pPr marL="0" marR="0" indent="0" algn="l" defTabSz="457200" rtl="0" fontAlgn="auto" latinLnBrk="1"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2569"/>
                </a:solidFill>
                <a:effectLst/>
                <a:uFillTx/>
              </a:rPr>
              <a:t>Reports</a:t>
            </a:r>
            <a:endParaRPr kumimoji="0" lang="ja-JP" altLang="en-US" sz="1200" b="0" i="0" u="none" strike="noStrike" cap="none" spc="0" normalizeH="0" baseline="0" dirty="0">
              <a:ln>
                <a:noFill/>
              </a:ln>
              <a:solidFill>
                <a:srgbClr val="002569"/>
              </a:solidFill>
              <a:effectLst/>
              <a:uFillTx/>
            </a:endParaRPr>
          </a:p>
        </p:txBody>
      </p:sp>
      <p:cxnSp>
        <p:nvCxnSpPr>
          <p:cNvPr id="31" name="直線矢印コネクタ 30"/>
          <p:cNvCxnSpPr/>
          <p:nvPr/>
        </p:nvCxnSpPr>
        <p:spPr>
          <a:xfrm>
            <a:off x="533400" y="3337715"/>
            <a:ext cx="982760" cy="0"/>
          </a:xfrm>
          <a:prstGeom prst="straightConnector1">
            <a:avLst/>
          </a:prstGeom>
          <a:noFill/>
          <a:ln w="57150" cap="flat">
            <a:solidFill>
              <a:srgbClr val="00B0F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2" name="直線矢印コネクタ 31"/>
          <p:cNvCxnSpPr/>
          <p:nvPr/>
        </p:nvCxnSpPr>
        <p:spPr>
          <a:xfrm>
            <a:off x="604059" y="2360278"/>
            <a:ext cx="982760" cy="402880"/>
          </a:xfrm>
          <a:prstGeom prst="straightConnector1">
            <a:avLst/>
          </a:prstGeom>
          <a:noFill/>
          <a:ln w="57150" cap="flat">
            <a:solidFill>
              <a:srgbClr val="00B0F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直線矢印コネクタ 33"/>
          <p:cNvCxnSpPr/>
          <p:nvPr/>
        </p:nvCxnSpPr>
        <p:spPr>
          <a:xfrm>
            <a:off x="1667743" y="1923600"/>
            <a:ext cx="394620" cy="696898"/>
          </a:xfrm>
          <a:prstGeom prst="straightConnector1">
            <a:avLst/>
          </a:prstGeom>
          <a:noFill/>
          <a:ln w="57150" cap="flat">
            <a:solidFill>
              <a:srgbClr val="00B0F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8" name="テキスト ボックス 37"/>
          <p:cNvSpPr txBox="1"/>
          <p:nvPr/>
        </p:nvSpPr>
        <p:spPr>
          <a:xfrm>
            <a:off x="76200" y="2995158"/>
            <a:ext cx="832659" cy="52321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1400" b="1" dirty="0">
                <a:solidFill>
                  <a:schemeClr val="tx1"/>
                </a:solidFill>
              </a:rPr>
              <a:t>In-situ</a:t>
            </a:r>
          </a:p>
          <a:p>
            <a:pPr marL="0" marR="0" indent="0" algn="l" defTabSz="457200" rtl="0" fontAlgn="auto" latinLnBrk="1" hangingPunct="0">
              <a:lnSpc>
                <a:spcPct val="100000"/>
              </a:lnSpc>
              <a:spcBef>
                <a:spcPts val="0"/>
              </a:spcBef>
              <a:spcAft>
                <a:spcPts val="0"/>
              </a:spcAft>
              <a:buClrTx/>
              <a:buSzTx/>
              <a:buFontTx/>
              <a:buNone/>
              <a:tabLst/>
            </a:pPr>
            <a:r>
              <a:rPr kumimoji="1" lang="en-US" altLang="ja-JP" sz="1400" b="1" dirty="0">
                <a:solidFill>
                  <a:schemeClr val="tx1"/>
                </a:solidFill>
              </a:rPr>
              <a:t>data</a:t>
            </a:r>
            <a:endParaRPr kumimoji="1" lang="ja-JP" altLang="en-US" sz="1400" b="1" dirty="0">
              <a:solidFill>
                <a:schemeClr val="tx1"/>
              </a:solidFill>
            </a:endParaRPr>
          </a:p>
        </p:txBody>
      </p:sp>
      <p:sp>
        <p:nvSpPr>
          <p:cNvPr id="39" name="テキスト ボックス 38"/>
          <p:cNvSpPr txBox="1"/>
          <p:nvPr/>
        </p:nvSpPr>
        <p:spPr>
          <a:xfrm>
            <a:off x="73804" y="1957552"/>
            <a:ext cx="1221596" cy="52321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1400" b="1" dirty="0">
                <a:solidFill>
                  <a:schemeClr val="tx1"/>
                </a:solidFill>
              </a:rPr>
              <a:t>Assimilation model</a:t>
            </a:r>
            <a:endParaRPr kumimoji="1" lang="ja-JP" altLang="en-US" sz="1400" b="1" dirty="0">
              <a:solidFill>
                <a:schemeClr val="tx1"/>
              </a:solidFill>
            </a:endParaRPr>
          </a:p>
        </p:txBody>
      </p:sp>
      <p:sp>
        <p:nvSpPr>
          <p:cNvPr id="40" name="テキスト ボックス 39"/>
          <p:cNvSpPr txBox="1"/>
          <p:nvPr/>
        </p:nvSpPr>
        <p:spPr>
          <a:xfrm>
            <a:off x="1295400" y="1619330"/>
            <a:ext cx="832659"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1400" b="1" dirty="0" err="1">
                <a:solidFill>
                  <a:schemeClr val="tx1"/>
                </a:solidFill>
              </a:rPr>
              <a:t>Etc</a:t>
            </a:r>
            <a:r>
              <a:rPr kumimoji="1" lang="en-US" altLang="ja-JP" sz="1400" b="1" dirty="0">
                <a:solidFill>
                  <a:schemeClr val="tx1"/>
                </a:solidFill>
              </a:rPr>
              <a:t>…</a:t>
            </a:r>
            <a:endParaRPr kumimoji="1" lang="ja-JP" altLang="en-US" sz="1400" b="1" dirty="0">
              <a:solidFill>
                <a:schemeClr val="tx1"/>
              </a:solidFill>
            </a:endParaRPr>
          </a:p>
        </p:txBody>
      </p:sp>
      <p:sp>
        <p:nvSpPr>
          <p:cNvPr id="41" name="矢印: 上向き折線 40"/>
          <p:cNvSpPr/>
          <p:nvPr/>
        </p:nvSpPr>
        <p:spPr>
          <a:xfrm>
            <a:off x="4414610" y="4862019"/>
            <a:ext cx="838297" cy="1219200"/>
          </a:xfrm>
          <a:prstGeom prst="bentUpArrow">
            <a:avLst>
              <a:gd name="adj1" fmla="val 16000"/>
              <a:gd name="adj2" fmla="val 25000"/>
              <a:gd name="adj3" fmla="val 25000"/>
            </a:avLst>
          </a:prstGeom>
          <a:solidFill>
            <a:srgbClr val="FFFFFF"/>
          </a:solidFill>
          <a:ln w="25400" cap="flat">
            <a:solidFill>
              <a:srgbClr val="558ED5"/>
            </a:solidFill>
            <a:prstDash val="sysDash"/>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42" name="テキスト ボックス 41"/>
          <p:cNvSpPr txBox="1"/>
          <p:nvPr/>
        </p:nvSpPr>
        <p:spPr>
          <a:xfrm>
            <a:off x="4291995" y="6226942"/>
            <a:ext cx="2718405" cy="3077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1400" b="1" dirty="0">
                <a:solidFill>
                  <a:schemeClr val="tx1"/>
                </a:solidFill>
              </a:rPr>
              <a:t>Direct detection form space?</a:t>
            </a:r>
            <a:endParaRPr kumimoji="1" lang="ja-JP" altLang="en-US" sz="1400" b="1" dirty="0">
              <a:solidFill>
                <a:schemeClr val="tx1"/>
              </a:solidFill>
            </a:endParaRPr>
          </a:p>
        </p:txBody>
      </p:sp>
      <p:sp>
        <p:nvSpPr>
          <p:cNvPr id="43" name="正方形/長方形 42"/>
          <p:cNvSpPr/>
          <p:nvPr/>
        </p:nvSpPr>
        <p:spPr>
          <a:xfrm>
            <a:off x="719007" y="1160581"/>
            <a:ext cx="9067800" cy="369332"/>
          </a:xfrm>
          <a:prstGeom prst="rect">
            <a:avLst/>
          </a:prstGeom>
        </p:spPr>
        <p:txBody>
          <a:bodyPr wrap="square">
            <a:spAutoFit/>
          </a:bodyPr>
          <a:lstStyle/>
          <a:p>
            <a:r>
              <a:rPr lang="en-US" altLang="ja-JP" dirty="0"/>
              <a:t>Satellite data to become scientific evidence for understanding Climate Change</a:t>
            </a:r>
            <a:endParaRPr lang="ja-JP" altLang="en-US" dirty="0"/>
          </a:p>
        </p:txBody>
      </p:sp>
    </p:spTree>
    <p:extLst>
      <p:ext uri="{BB962C8B-B14F-4D97-AF65-F5344CB8AC3E}">
        <p14:creationId xmlns:p14="http://schemas.microsoft.com/office/powerpoint/2010/main" val="61583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p:cNvSpPr/>
          <p:nvPr/>
        </p:nvSpPr>
        <p:spPr>
          <a:xfrm>
            <a:off x="317989" y="2697842"/>
            <a:ext cx="5902866" cy="279169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844083" rtl="0"/>
            <a:endParaRPr kumimoji="1" lang="ja-JP" altLang="en-US" sz="1662" kern="1200" dirty="0">
              <a:solidFill>
                <a:prstClr val="white"/>
              </a:solidFill>
              <a:latin typeface="Calibri"/>
              <a:ea typeface="ＭＳ Ｐゴシック" panose="020B0600070205080204" pitchFamily="50" charset="-128"/>
            </a:endParaRPr>
          </a:p>
        </p:txBody>
      </p:sp>
      <p:sp>
        <p:nvSpPr>
          <p:cNvPr id="3" name="コンテンツ プレースホルダー 2"/>
          <p:cNvSpPr>
            <a:spLocks noGrp="1"/>
          </p:cNvSpPr>
          <p:nvPr>
            <p:ph sz="quarter" idx="4294967295"/>
          </p:nvPr>
        </p:nvSpPr>
        <p:spPr>
          <a:xfrm>
            <a:off x="163290" y="992105"/>
            <a:ext cx="8959194" cy="1639268"/>
          </a:xfrm>
          <a:solidFill>
            <a:schemeClr val="bg1"/>
          </a:solidFill>
        </p:spPr>
        <p:txBody>
          <a:bodyPr>
            <a:noAutofit/>
          </a:bodyPr>
          <a:lstStyle/>
          <a:p>
            <a:pPr>
              <a:lnSpc>
                <a:spcPts val="1772"/>
              </a:lnSpc>
              <a:spcBef>
                <a:spcPts val="554"/>
              </a:spcBef>
              <a:buFont typeface="Wingdings" panose="05000000000000000000" pitchFamily="2" charset="2"/>
              <a:buChar char="u"/>
            </a:pPr>
            <a:r>
              <a:rPr lang="en-US" altLang="ja-JP" sz="1477" dirty="0"/>
              <a:t>Parties of the Paris Agreement are required to submit Nationally Determined Contributions (NDC)  every 5 years. </a:t>
            </a:r>
          </a:p>
          <a:p>
            <a:pPr>
              <a:lnSpc>
                <a:spcPts val="1772"/>
              </a:lnSpc>
              <a:spcBef>
                <a:spcPts val="554"/>
              </a:spcBef>
              <a:buFont typeface="Wingdings" panose="05000000000000000000" pitchFamily="2" charset="2"/>
              <a:buChar char="u"/>
            </a:pPr>
            <a:r>
              <a:rPr lang="en-US" altLang="ja-JP" sz="1477" dirty="0"/>
              <a:t>Reporting of national GHG emissions and removals is required to comply with the guidelines adopted by IPCC. The guidelines are important to enhance transparency framework for building mutual trust and confidence and promote effective implementation of the Paris agreement.</a:t>
            </a:r>
          </a:p>
          <a:p>
            <a:pPr>
              <a:lnSpc>
                <a:spcPts val="1772"/>
              </a:lnSpc>
              <a:spcBef>
                <a:spcPts val="554"/>
              </a:spcBef>
              <a:buFont typeface="Wingdings" panose="05000000000000000000" pitchFamily="2" charset="2"/>
              <a:buChar char="u"/>
            </a:pPr>
            <a:r>
              <a:rPr lang="en-US" altLang="ja-JP" sz="1477" dirty="0"/>
              <a:t>Developed in 2006, and will be refined in 2019</a:t>
            </a:r>
          </a:p>
          <a:p>
            <a:pPr marL="0" indent="0">
              <a:spcBef>
                <a:spcPts val="1108"/>
              </a:spcBef>
              <a:buNone/>
            </a:pPr>
            <a:endParaRPr lang="en-US" altLang="ja-JP" sz="1477" dirty="0"/>
          </a:p>
        </p:txBody>
      </p:sp>
      <p:sp>
        <p:nvSpPr>
          <p:cNvPr id="4" name="コンテンツ プレースホルダー 3"/>
          <p:cNvSpPr>
            <a:spLocks noGrp="1"/>
          </p:cNvSpPr>
          <p:nvPr>
            <p:ph sz="quarter" idx="4294967295"/>
          </p:nvPr>
        </p:nvSpPr>
        <p:spPr>
          <a:xfrm>
            <a:off x="517396" y="304961"/>
            <a:ext cx="8826011" cy="492369"/>
          </a:xfrm>
        </p:spPr>
        <p:txBody>
          <a:bodyPr>
            <a:noAutofit/>
          </a:bodyPr>
          <a:lstStyle/>
          <a:p>
            <a:pPr marL="0" indent="0">
              <a:buNone/>
            </a:pPr>
            <a:r>
              <a:rPr lang="en-US" altLang="ja-JP" sz="2585" dirty="0">
                <a:latin typeface="+mj-lt"/>
              </a:rPr>
              <a:t>IPCC GHG</a:t>
            </a:r>
            <a:r>
              <a:rPr lang="ja-JP" altLang="en-US" sz="2585" dirty="0">
                <a:latin typeface="+mj-lt"/>
              </a:rPr>
              <a:t> </a:t>
            </a:r>
            <a:r>
              <a:rPr lang="en-US" altLang="ja-JP" sz="2585" dirty="0">
                <a:latin typeface="+mj-lt"/>
              </a:rPr>
              <a:t>Inventory Guidelines</a:t>
            </a:r>
            <a:endParaRPr lang="ja-JP" altLang="en-US" sz="2585" dirty="0">
              <a:latin typeface="+mj-lt"/>
            </a:endParaRPr>
          </a:p>
        </p:txBody>
      </p:sp>
      <p:sp>
        <p:nvSpPr>
          <p:cNvPr id="5" name="正方形/長方形 4"/>
          <p:cNvSpPr/>
          <p:nvPr/>
        </p:nvSpPr>
        <p:spPr>
          <a:xfrm>
            <a:off x="535547" y="2764311"/>
            <a:ext cx="5516921" cy="2677080"/>
          </a:xfrm>
          <a:prstGeom prst="rect">
            <a:avLst/>
          </a:prstGeom>
        </p:spPr>
        <p:txBody>
          <a:bodyPr wrap="square">
            <a:spAutoFit/>
          </a:bodyPr>
          <a:lstStyle/>
          <a:p>
            <a:pPr algn="l" defTabSz="844083" rtl="0">
              <a:spcBef>
                <a:spcPts val="1108"/>
              </a:spcBef>
            </a:pPr>
            <a:r>
              <a:rPr lang="ja-JP" altLang="en-US" sz="1292" b="1" kern="1200" dirty="0">
                <a:solidFill>
                  <a:prstClr val="black"/>
                </a:solidFill>
                <a:latin typeface="ＭＳ Ｐゴシック" panose="020B0600070205080204" pitchFamily="50" charset="-128"/>
                <a:ea typeface="ＭＳ Ｐゴシック" panose="020B0600070205080204" pitchFamily="50" charset="-128"/>
                <a:cs typeface="+mn-cs"/>
              </a:rPr>
              <a:t>○　</a:t>
            </a:r>
            <a:r>
              <a:rPr lang="en-US" altLang="ja-JP" sz="1292" b="1" kern="1200" dirty="0">
                <a:solidFill>
                  <a:prstClr val="black"/>
                </a:solidFill>
                <a:latin typeface="Calibri"/>
                <a:ea typeface="ＭＳ Ｐゴシック" panose="020B0600070205080204" pitchFamily="50" charset="-128"/>
                <a:cs typeface="+mn-cs"/>
              </a:rPr>
              <a:t>Existing Guideline (IPCC Developed in 2006)</a:t>
            </a:r>
          </a:p>
          <a:p>
            <a:pPr algn="l" defTabSz="844083" rtl="0">
              <a:spcBef>
                <a:spcPts val="277"/>
              </a:spcBef>
            </a:pPr>
            <a:r>
              <a:rPr lang="en-US" altLang="ja-JP" sz="1292" b="1" kern="1200" dirty="0">
                <a:solidFill>
                  <a:srgbClr val="00B050"/>
                </a:solidFill>
                <a:latin typeface="Calibri"/>
                <a:ea typeface="ＭＳ Ｐゴシック" panose="020B0600070205080204" pitchFamily="50" charset="-128"/>
                <a:cs typeface="+mn-cs"/>
              </a:rPr>
              <a:t>”Even the availability of satellite-borne sensors for greenhouse gas concentration measurements will not fully resolve this problem, due to limitations in spatial, vertical and temporal resolution.”</a:t>
            </a:r>
            <a:endParaRPr lang="en-US" altLang="ja-JP" sz="1292" b="1" kern="1200" dirty="0">
              <a:solidFill>
                <a:srgbClr val="00B050"/>
              </a:solidFill>
              <a:latin typeface="ＭＳ Ｐゴシック" panose="020B0600070205080204" pitchFamily="50" charset="-128"/>
              <a:ea typeface="ＭＳ Ｐゴシック" panose="020B0600070205080204" pitchFamily="50" charset="-128"/>
              <a:cs typeface="+mn-cs"/>
            </a:endParaRPr>
          </a:p>
          <a:p>
            <a:pPr algn="l" defTabSz="844083" rtl="0">
              <a:spcBef>
                <a:spcPts val="1108"/>
              </a:spcBef>
            </a:pPr>
            <a:r>
              <a:rPr lang="ja-JP" altLang="en-US" sz="1292" b="1" kern="1200" dirty="0">
                <a:solidFill>
                  <a:prstClr val="black"/>
                </a:solidFill>
                <a:latin typeface="ＭＳ Ｐゴシック" panose="020B0600070205080204" pitchFamily="50" charset="-128"/>
                <a:ea typeface="ＭＳ Ｐゴシック" panose="020B0600070205080204" pitchFamily="50" charset="-128"/>
                <a:cs typeface="+mn-cs"/>
              </a:rPr>
              <a:t>○　</a:t>
            </a:r>
            <a:r>
              <a:rPr lang="en-US" altLang="ja-JP" sz="1292" b="1" kern="1200" dirty="0">
                <a:solidFill>
                  <a:prstClr val="black"/>
                </a:solidFill>
                <a:latin typeface="Calibri"/>
                <a:ea typeface="ＭＳ Ｐゴシック" panose="020B0600070205080204" pitchFamily="50" charset="-128"/>
                <a:cs typeface="+mn-cs"/>
              </a:rPr>
              <a:t>43rd Session of the IPCC (in 2016, Kenya)</a:t>
            </a:r>
          </a:p>
          <a:p>
            <a:pPr algn="l" defTabSz="844083" rtl="0">
              <a:spcBef>
                <a:spcPts val="277"/>
              </a:spcBef>
            </a:pPr>
            <a:r>
              <a:rPr lang="en-US" altLang="ja-JP" sz="1292" b="1" kern="1200" dirty="0">
                <a:solidFill>
                  <a:srgbClr val="00B050"/>
                </a:solidFill>
                <a:latin typeface="Calibri"/>
                <a:ea typeface="ＭＳ Ｐゴシック" panose="020B0600070205080204" pitchFamily="50" charset="-128"/>
                <a:cs typeface="+mn-cs"/>
              </a:rPr>
              <a:t>“To maintain the scientific validity of 2006 IPCC Guidelines, certain refinement may be required, taking into account scientific and other technical advances that have matured sufficiently since 2006.”</a:t>
            </a:r>
          </a:p>
          <a:p>
            <a:pPr algn="l" defTabSz="844083" rtl="0">
              <a:spcBef>
                <a:spcPts val="1108"/>
              </a:spcBef>
            </a:pPr>
            <a:r>
              <a:rPr lang="ja-JP" altLang="en-US" sz="1292" b="1" kern="1200" dirty="0">
                <a:solidFill>
                  <a:prstClr val="black"/>
                </a:solidFill>
                <a:latin typeface="Calibri"/>
                <a:ea typeface="ＭＳ Ｐゴシック" panose="020B0600070205080204" pitchFamily="50" charset="-128"/>
                <a:cs typeface="+mn-cs"/>
              </a:rPr>
              <a:t>○　</a:t>
            </a:r>
            <a:r>
              <a:rPr lang="en-US" altLang="ja-JP" sz="1292" b="1" kern="1200" dirty="0">
                <a:solidFill>
                  <a:prstClr val="black"/>
                </a:solidFill>
                <a:latin typeface="Calibri"/>
                <a:ea typeface="ＭＳ Ｐゴシック" panose="020B0600070205080204" pitchFamily="50" charset="-128"/>
                <a:cs typeface="+mn-cs"/>
              </a:rPr>
              <a:t>44th Session of the IPCC (in 2017, Thailand)</a:t>
            </a:r>
          </a:p>
          <a:p>
            <a:pPr algn="l" defTabSz="844083" rtl="0">
              <a:spcBef>
                <a:spcPts val="277"/>
              </a:spcBef>
            </a:pPr>
            <a:r>
              <a:rPr lang="en-US" altLang="ja-JP" sz="1292" b="1" kern="1200" dirty="0">
                <a:solidFill>
                  <a:srgbClr val="00B050"/>
                </a:solidFill>
                <a:latin typeface="Calibri"/>
                <a:ea typeface="ＭＳ Ｐゴシック" panose="020B0600070205080204" pitchFamily="50" charset="-128"/>
                <a:cs typeface="+mn-cs"/>
              </a:rPr>
              <a:t>“Lead authors must consider all recent scientific developments and national methods used by countries in their inventories.”</a:t>
            </a:r>
            <a:endParaRPr lang="en-US" altLang="ja-JP" sz="1662" kern="1200" dirty="0">
              <a:solidFill>
                <a:srgbClr val="00B050"/>
              </a:solidFill>
              <a:latin typeface="Calibri"/>
              <a:ea typeface="ＭＳ Ｐゴシック" panose="020B0600070205080204" pitchFamily="50" charset="-128"/>
              <a:cs typeface="+mn-cs"/>
            </a:endParaRPr>
          </a:p>
        </p:txBody>
      </p:sp>
      <p:sp>
        <p:nvSpPr>
          <p:cNvPr id="10" name="正方形/長方形 9"/>
          <p:cNvSpPr/>
          <p:nvPr/>
        </p:nvSpPr>
        <p:spPr>
          <a:xfrm>
            <a:off x="517396" y="5769214"/>
            <a:ext cx="5516921" cy="926151"/>
          </a:xfrm>
          <a:prstGeom prst="rect">
            <a:avLst/>
          </a:prstGeom>
          <a:solidFill>
            <a:schemeClr val="bg1"/>
          </a:solidFill>
        </p:spPr>
        <p:txBody>
          <a:bodyPr wrap="square">
            <a:spAutoFit/>
          </a:bodyPr>
          <a:lstStyle/>
          <a:p>
            <a:pPr algn="l" defTabSz="844083" rtl="0">
              <a:spcBef>
                <a:spcPts val="1108"/>
              </a:spcBef>
            </a:pPr>
            <a:r>
              <a:rPr lang="ja-JP" altLang="en-US" sz="1292" b="1" kern="1200" dirty="0">
                <a:solidFill>
                  <a:prstClr val="black"/>
                </a:solidFill>
                <a:latin typeface="ＭＳ Ｐゴシック" panose="020B0600070205080204" pitchFamily="50" charset="-128"/>
                <a:ea typeface="ＭＳ Ｐゴシック" panose="020B0600070205080204" pitchFamily="50" charset="-128"/>
                <a:cs typeface="+mn-cs"/>
              </a:rPr>
              <a:t>○　</a:t>
            </a:r>
            <a:r>
              <a:rPr lang="en-US" altLang="ja-JP" sz="1292" b="1" kern="1200" dirty="0">
                <a:solidFill>
                  <a:prstClr val="black"/>
                </a:solidFill>
                <a:latin typeface="Calibri"/>
                <a:ea typeface="ＭＳ Ｐゴシック" panose="020B0600070205080204" pitchFamily="50" charset="-128"/>
                <a:cs typeface="+mn-cs"/>
              </a:rPr>
              <a:t>Refinement of Guideline (2019)</a:t>
            </a:r>
          </a:p>
          <a:p>
            <a:pPr algn="l" defTabSz="844083" rtl="0">
              <a:spcBef>
                <a:spcPts val="277"/>
              </a:spcBef>
            </a:pPr>
            <a:r>
              <a:rPr lang="en-US" altLang="ja-JP" sz="1292" b="1" u="sng" kern="1200" dirty="0">
                <a:solidFill>
                  <a:srgbClr val="FF0000"/>
                </a:solidFill>
                <a:latin typeface="Calibri"/>
                <a:ea typeface="ＭＳ Ｐゴシック" panose="020B0600070205080204" pitchFamily="50" charset="-128"/>
                <a:cs typeface="+mn-cs"/>
              </a:rPr>
              <a:t>In addition to the ground networks, there is </a:t>
            </a:r>
            <a:r>
              <a:rPr lang="en-US" altLang="ja-JP" sz="1292" b="1" kern="1200" dirty="0">
                <a:solidFill>
                  <a:srgbClr val="FF0000"/>
                </a:solidFill>
                <a:latin typeface="Calibri"/>
                <a:ea typeface="ＭＳ Ｐゴシック" panose="020B0600070205080204" pitchFamily="50" charset="-128"/>
                <a:cs typeface="+mn-cs"/>
              </a:rPr>
              <a:t>aim for Satellite data  to be included as one of methods to support  accuracy  of national GHG emissions and removals</a:t>
            </a:r>
            <a:r>
              <a:rPr lang="ja-JP" altLang="en-US" sz="1292" b="1" kern="1200" dirty="0">
                <a:solidFill>
                  <a:srgbClr val="FF0000"/>
                </a:solidFill>
                <a:latin typeface="Calibri"/>
                <a:ea typeface="ＭＳ Ｐゴシック" panose="020B0600070205080204" pitchFamily="50" charset="-128"/>
                <a:cs typeface="+mn-cs"/>
              </a:rPr>
              <a:t>．</a:t>
            </a:r>
            <a:r>
              <a:rPr lang="en-US" altLang="ja-JP" sz="1292" b="1" kern="1200" dirty="0">
                <a:solidFill>
                  <a:srgbClr val="FF0000"/>
                </a:solidFill>
                <a:latin typeface="Calibri"/>
                <a:ea typeface="ＭＳ Ｐゴシック" panose="020B0600070205080204" pitchFamily="50" charset="-128"/>
                <a:cs typeface="+mn-cs"/>
              </a:rPr>
              <a:t>(As reference data)</a:t>
            </a:r>
          </a:p>
        </p:txBody>
      </p:sp>
      <p:sp>
        <p:nvSpPr>
          <p:cNvPr id="9" name="矢印: 山形 8"/>
          <p:cNvSpPr/>
          <p:nvPr/>
        </p:nvSpPr>
        <p:spPr>
          <a:xfrm rot="5400000">
            <a:off x="3116752" y="5428553"/>
            <a:ext cx="265876" cy="465282"/>
          </a:xfrm>
          <a:prstGeom prst="chevron">
            <a:avLst>
              <a:gd name="adj" fmla="val 3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844083" rtl="0"/>
            <a:endParaRPr kumimoji="1" lang="ja-JP" altLang="en-US" sz="1662" kern="1200" dirty="0">
              <a:solidFill>
                <a:prstClr val="black"/>
              </a:solidFill>
              <a:latin typeface="Calibri"/>
              <a:ea typeface="ＭＳ Ｐゴシック" panose="020B0600070205080204" pitchFamily="50" charset="-128"/>
            </a:endParaRPr>
          </a:p>
        </p:txBody>
      </p:sp>
      <p:sp>
        <p:nvSpPr>
          <p:cNvPr id="11" name="正方形/長方形 10"/>
          <p:cNvSpPr/>
          <p:nvPr/>
        </p:nvSpPr>
        <p:spPr>
          <a:xfrm>
            <a:off x="0" y="5888350"/>
            <a:ext cx="535547" cy="57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44083" rtl="0"/>
            <a:endParaRPr kumimoji="1" lang="ja-JP" altLang="en-US" sz="1662" kern="1200" dirty="0">
              <a:solidFill>
                <a:prstClr val="white"/>
              </a:solidFill>
              <a:latin typeface="Calibri"/>
              <a:ea typeface="ＭＳ Ｐゴシック" panose="020B0600070205080204" pitchFamily="50" charset="-128"/>
            </a:endParaRPr>
          </a:p>
        </p:txBody>
      </p:sp>
      <p:grpSp>
        <p:nvGrpSpPr>
          <p:cNvPr id="12" name="グループ化 11"/>
          <p:cNvGrpSpPr/>
          <p:nvPr/>
        </p:nvGrpSpPr>
        <p:grpSpPr>
          <a:xfrm>
            <a:off x="6352874" y="2879641"/>
            <a:ext cx="2532185" cy="1679331"/>
            <a:chOff x="7219569" y="3693803"/>
            <a:chExt cx="2743200" cy="1819275"/>
          </a:xfrm>
        </p:grpSpPr>
        <p:pic>
          <p:nvPicPr>
            <p:cNvPr id="7" name="図 6"/>
            <p:cNvPicPr>
              <a:picLocks noChangeAspect="1"/>
            </p:cNvPicPr>
            <p:nvPr/>
          </p:nvPicPr>
          <p:blipFill>
            <a:blip r:embed="rId3"/>
            <a:stretch>
              <a:fillRect/>
            </a:stretch>
          </p:blipFill>
          <p:spPr>
            <a:xfrm>
              <a:off x="7219569" y="3693803"/>
              <a:ext cx="2743200" cy="1819275"/>
            </a:xfrm>
            <a:prstGeom prst="rect">
              <a:avLst/>
            </a:prstGeom>
          </p:spPr>
        </p:pic>
        <p:pic>
          <p:nvPicPr>
            <p:cNvPr id="8" name="図 7"/>
            <p:cNvPicPr>
              <a:picLocks noChangeAspect="1"/>
            </p:cNvPicPr>
            <p:nvPr/>
          </p:nvPicPr>
          <p:blipFill>
            <a:blip r:embed="rId4"/>
            <a:stretch>
              <a:fillRect/>
            </a:stretch>
          </p:blipFill>
          <p:spPr>
            <a:xfrm>
              <a:off x="7229852" y="3763087"/>
              <a:ext cx="642348" cy="279282"/>
            </a:xfrm>
            <a:prstGeom prst="rect">
              <a:avLst/>
            </a:prstGeom>
          </p:spPr>
        </p:pic>
      </p:grpSp>
      <p:sp>
        <p:nvSpPr>
          <p:cNvPr id="13" name="テキスト ボックス 12"/>
          <p:cNvSpPr txBox="1"/>
          <p:nvPr/>
        </p:nvSpPr>
        <p:spPr>
          <a:xfrm>
            <a:off x="6300192" y="2790711"/>
            <a:ext cx="1029784" cy="451406"/>
          </a:xfrm>
          <a:prstGeom prst="rect">
            <a:avLst/>
          </a:prstGeom>
          <a:noFill/>
        </p:spPr>
        <p:txBody>
          <a:bodyPr wrap="square" rtlCol="0">
            <a:spAutoFit/>
          </a:bodyPr>
          <a:lstStyle/>
          <a:p>
            <a:pPr algn="ctr" defTabSz="844083" rtl="0">
              <a:lnSpc>
                <a:spcPts val="2769"/>
              </a:lnSpc>
            </a:pPr>
            <a:r>
              <a:rPr kumimoji="1" lang="en-US" altLang="ja-JP" sz="1662" b="1" kern="1200" dirty="0">
                <a:solidFill>
                  <a:srgbClr val="000090"/>
                </a:solidFill>
                <a:latin typeface="Calibri"/>
                <a:ea typeface="ＭＳ Ｐゴシック" panose="020B0600070205080204" pitchFamily="50" charset="-128"/>
                <a:cs typeface="Arial" panose="020B0604020202020204" pitchFamily="34" charset="0"/>
              </a:rPr>
              <a:t>2009</a:t>
            </a:r>
            <a:r>
              <a:rPr kumimoji="1" lang="ja-JP" altLang="en-US" sz="1662" b="1" kern="1200" dirty="0">
                <a:solidFill>
                  <a:srgbClr val="000090"/>
                </a:solidFill>
                <a:latin typeface="Calibri"/>
                <a:ea typeface="ＭＳ Ｐゴシック" panose="020B0600070205080204" pitchFamily="50" charset="-128"/>
                <a:cs typeface="Arial" panose="020B0604020202020204" pitchFamily="34" charset="0"/>
              </a:rPr>
              <a:t>～</a:t>
            </a:r>
          </a:p>
        </p:txBody>
      </p:sp>
      <p:pic>
        <p:nvPicPr>
          <p:cNvPr id="14" name="図 13"/>
          <p:cNvPicPr>
            <a:picLocks noChangeAspect="1"/>
          </p:cNvPicPr>
          <p:nvPr/>
        </p:nvPicPr>
        <p:blipFill>
          <a:blip r:embed="rId5"/>
          <a:stretch>
            <a:fillRect/>
          </a:stretch>
        </p:blipFill>
        <p:spPr>
          <a:xfrm>
            <a:off x="6016165" y="5011212"/>
            <a:ext cx="3106318" cy="1053490"/>
          </a:xfrm>
          <a:prstGeom prst="rect">
            <a:avLst/>
          </a:prstGeom>
        </p:spPr>
      </p:pic>
      <p:sp>
        <p:nvSpPr>
          <p:cNvPr id="15" name="テキスト ボックス 14"/>
          <p:cNvSpPr txBox="1"/>
          <p:nvPr/>
        </p:nvSpPr>
        <p:spPr>
          <a:xfrm>
            <a:off x="7453855" y="4558972"/>
            <a:ext cx="397866" cy="451406"/>
          </a:xfrm>
          <a:prstGeom prst="rect">
            <a:avLst/>
          </a:prstGeom>
          <a:noFill/>
        </p:spPr>
        <p:txBody>
          <a:bodyPr wrap="none" rtlCol="0">
            <a:spAutoFit/>
          </a:bodyPr>
          <a:lstStyle/>
          <a:p>
            <a:pPr algn="ctr" defTabSz="844083" rtl="0">
              <a:lnSpc>
                <a:spcPts val="2769"/>
              </a:lnSpc>
            </a:pPr>
            <a:r>
              <a:rPr kumimoji="1" lang="ja-JP" altLang="en-US" sz="1662" b="1" kern="1200" dirty="0">
                <a:solidFill>
                  <a:srgbClr val="000090"/>
                </a:solidFill>
                <a:latin typeface="Calibri"/>
                <a:ea typeface="ＭＳ Ｐゴシック" panose="020B0600070205080204" pitchFamily="50" charset="-128"/>
                <a:cs typeface="Arial" panose="020B0604020202020204" pitchFamily="34" charset="0"/>
              </a:rPr>
              <a:t>＋</a:t>
            </a:r>
          </a:p>
        </p:txBody>
      </p:sp>
      <p:sp>
        <p:nvSpPr>
          <p:cNvPr id="16" name="スライド番号プレースホルダー 15"/>
          <p:cNvSpPr>
            <a:spLocks noGrp="1"/>
          </p:cNvSpPr>
          <p:nvPr>
            <p:ph type="sldNum" sz="quarter" idx="12"/>
          </p:nvPr>
        </p:nvSpPr>
        <p:spPr/>
        <p:txBody>
          <a:bodyPr/>
          <a:lstStyle/>
          <a:p>
            <a:pPr defTabSz="844083" rtl="0"/>
            <a:fld id="{39C6FC07-3F76-2B47-A200-EB83A73F3AB4}" type="slidenum">
              <a:rPr kumimoji="1" lang="ja-JP" altLang="en-US" kern="1200">
                <a:solidFill>
                  <a:prstClr val="black">
                    <a:tint val="75000"/>
                  </a:prstClr>
                </a:solidFill>
                <a:latin typeface="Calibri"/>
                <a:ea typeface="ＭＳ Ｐゴシック" panose="020B0600070205080204" pitchFamily="50" charset="-128"/>
                <a:cs typeface="+mn-cs"/>
              </a:rPr>
              <a:pPr defTabSz="844083" rtl="0"/>
              <a:t>11</a:t>
            </a:fld>
            <a:endParaRPr kumimoji="1" lang="ja-JP" altLang="en-US" kern="1200" dirty="0">
              <a:solidFill>
                <a:prstClr val="black">
                  <a:tint val="75000"/>
                </a:prstClr>
              </a:solidFill>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7327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12</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graphicFrame>
        <p:nvGraphicFramePr>
          <p:cNvPr id="5" name="コンテンツ プレースホルダー 4"/>
          <p:cNvGraphicFramePr>
            <a:graphicFrameLocks noGrp="1"/>
          </p:cNvGraphicFramePr>
          <p:nvPr>
            <p:ph sz="quarter" idx="10"/>
            <p:extLst/>
          </p:nvPr>
        </p:nvGraphicFramePr>
        <p:xfrm>
          <a:off x="152400" y="1417320"/>
          <a:ext cx="8839200" cy="5059680"/>
        </p:xfrm>
        <a:graphic>
          <a:graphicData uri="http://schemas.openxmlformats.org/drawingml/2006/table">
            <a:tbl>
              <a:tblPr bandRow="1" bandCol="1">
                <a:tableStyleId>{69012ECD-51FC-41F1-AA8D-1B2483CD663E}</a:tableStyleId>
              </a:tblPr>
              <a:tblGrid>
                <a:gridCol w="20574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l"/>
                      <a:r>
                        <a:rPr kumimoji="1" lang="en-US" altLang="ja-JP" sz="2000" dirty="0">
                          <a:latin typeface="+mj-ea"/>
                          <a:ea typeface="+mj-ea"/>
                        </a:rPr>
                        <a:t>2016 Sep</a:t>
                      </a:r>
                      <a:endParaRPr kumimoji="1" lang="ja-JP" altLang="en-US" sz="2000" dirty="0">
                        <a:latin typeface="+mj-ea"/>
                        <a:ea typeface="+mj-ea"/>
                      </a:endParaRPr>
                    </a:p>
                  </a:txBody>
                  <a:tcPr/>
                </a:tc>
                <a:tc>
                  <a:txBody>
                    <a:bodyPr/>
                    <a:lstStyle/>
                    <a:p>
                      <a:pPr algn="l"/>
                      <a:r>
                        <a:rPr kumimoji="1" lang="en-US" altLang="ja-JP" sz="2000" dirty="0">
                          <a:latin typeface="+mj-ea"/>
                          <a:ea typeface="+mj-ea"/>
                        </a:rPr>
                        <a:t>Scoping Group meeting</a:t>
                      </a:r>
                      <a:endParaRPr kumimoji="1" lang="ja-JP" altLang="en-US" sz="2000" dirty="0">
                        <a:latin typeface="+mj-ea"/>
                        <a:ea typeface="+mj-ea"/>
                      </a:endParaRPr>
                    </a:p>
                  </a:txBody>
                  <a:tcPr/>
                </a:tc>
                <a:extLst>
                  <a:ext uri="{0D108BD9-81ED-4DB2-BD59-A6C34878D82A}">
                    <a16:rowId xmlns:a16="http://schemas.microsoft.com/office/drawing/2014/main" val="10000"/>
                  </a:ext>
                </a:extLst>
              </a:tr>
              <a:tr h="370840">
                <a:tc>
                  <a:txBody>
                    <a:bodyPr/>
                    <a:lstStyle/>
                    <a:p>
                      <a:pPr algn="l"/>
                      <a:r>
                        <a:rPr kumimoji="1" lang="en-US" altLang="ja-JP" sz="2000" dirty="0">
                          <a:latin typeface="+mj-ea"/>
                          <a:ea typeface="+mj-ea"/>
                        </a:rPr>
                        <a:t>2016 Oct</a:t>
                      </a:r>
                      <a:endParaRPr kumimoji="1" lang="ja-JP" altLang="en-US" sz="2000" dirty="0">
                        <a:latin typeface="+mj-ea"/>
                        <a:ea typeface="+mj-ea"/>
                      </a:endParaRPr>
                    </a:p>
                  </a:txBody>
                  <a:tcPr/>
                </a:tc>
                <a:tc>
                  <a:txBody>
                    <a:bodyPr/>
                    <a:lstStyle/>
                    <a:p>
                      <a:pPr algn="l"/>
                      <a:r>
                        <a:rPr kumimoji="1" lang="en-US" altLang="ja-JP" sz="2000" dirty="0">
                          <a:latin typeface="+mj-ea"/>
                          <a:ea typeface="+mj-ea"/>
                        </a:rPr>
                        <a:t>IPCC decision on outline</a:t>
                      </a:r>
                      <a:endParaRPr kumimoji="1" lang="ja-JP" altLang="en-US" sz="2000" dirty="0">
                        <a:latin typeface="+mj-ea"/>
                        <a:ea typeface="+mj-ea"/>
                      </a:endParaRPr>
                    </a:p>
                  </a:txBody>
                  <a:tcPr/>
                </a:tc>
                <a:extLst>
                  <a:ext uri="{0D108BD9-81ED-4DB2-BD59-A6C34878D82A}">
                    <a16:rowId xmlns:a16="http://schemas.microsoft.com/office/drawing/2014/main" val="10001"/>
                  </a:ext>
                </a:extLst>
              </a:tr>
              <a:tr h="370840">
                <a:tc>
                  <a:txBody>
                    <a:bodyPr/>
                    <a:lstStyle/>
                    <a:p>
                      <a:pPr algn="l"/>
                      <a:r>
                        <a:rPr kumimoji="1" lang="en-US" altLang="ja-JP" sz="2000" dirty="0">
                          <a:latin typeface="+mj-ea"/>
                          <a:ea typeface="+mj-ea"/>
                        </a:rPr>
                        <a:t>2017 Feb</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Decision on selection of Authors</a:t>
                      </a:r>
                      <a:endParaRPr kumimoji="1" lang="ja-JP" altLang="en-US" sz="2000" dirty="0">
                        <a:latin typeface="+mj-ea"/>
                        <a:ea typeface="+mj-ea"/>
                      </a:endParaRPr>
                    </a:p>
                  </a:txBody>
                  <a:tcPr/>
                </a:tc>
                <a:extLst>
                  <a:ext uri="{0D108BD9-81ED-4DB2-BD59-A6C34878D82A}">
                    <a16:rowId xmlns:a16="http://schemas.microsoft.com/office/drawing/2014/main" val="10002"/>
                  </a:ext>
                </a:extLst>
              </a:tr>
              <a:tr h="370840">
                <a:tc>
                  <a:txBody>
                    <a:bodyPr/>
                    <a:lstStyle/>
                    <a:p>
                      <a:pPr algn="l"/>
                      <a:r>
                        <a:rPr kumimoji="1" lang="en-US" altLang="ja-JP" sz="2000" dirty="0">
                          <a:latin typeface="+mj-ea"/>
                          <a:ea typeface="+mj-ea"/>
                        </a:rPr>
                        <a:t>2017 Jun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Lead Author Meeting (LAM1)</a:t>
                      </a:r>
                    </a:p>
                  </a:txBody>
                  <a:tcPr/>
                </a:tc>
                <a:extLst>
                  <a:ext uri="{0D108BD9-81ED-4DB2-BD59-A6C34878D82A}">
                    <a16:rowId xmlns:a16="http://schemas.microsoft.com/office/drawing/2014/main" val="10003"/>
                  </a:ext>
                </a:extLst>
              </a:tr>
              <a:tr h="370840">
                <a:tc>
                  <a:txBody>
                    <a:bodyPr/>
                    <a:lstStyle/>
                    <a:p>
                      <a:pPr algn="l"/>
                      <a:r>
                        <a:rPr kumimoji="1" lang="en-US" altLang="ja-JP" sz="2000" dirty="0">
                          <a:latin typeface="+mj-ea"/>
                          <a:ea typeface="+mj-ea"/>
                        </a:rPr>
                        <a:t>2017 Sep</a:t>
                      </a:r>
                      <a:endParaRPr kumimoji="1" lang="ja-JP" altLang="en-US" sz="2000" dirty="0">
                        <a:latin typeface="+mj-ea"/>
                        <a:ea typeface="+mj-ea"/>
                      </a:endParaRPr>
                    </a:p>
                  </a:txBody>
                  <a:tcPr/>
                </a:tc>
                <a:tc>
                  <a:txBody>
                    <a:bodyPr/>
                    <a:lstStyle/>
                    <a:p>
                      <a:pPr algn="l"/>
                      <a:r>
                        <a:rPr kumimoji="1" lang="en-US" altLang="ja-JP" sz="2000" dirty="0">
                          <a:latin typeface="+mj-ea"/>
                          <a:ea typeface="+mj-ea"/>
                        </a:rPr>
                        <a:t>Second Lead Author Meeting (LAM2)</a:t>
                      </a:r>
                      <a:endParaRPr kumimoji="1" lang="ja-JP" altLang="en-US" sz="2000" dirty="0">
                        <a:latin typeface="+mj-ea"/>
                        <a:ea typeface="+mj-ea"/>
                      </a:endParaRPr>
                    </a:p>
                  </a:txBody>
                  <a:tcPr/>
                </a:tc>
                <a:extLst>
                  <a:ext uri="{0D108BD9-81ED-4DB2-BD59-A6C34878D82A}">
                    <a16:rowId xmlns:a16="http://schemas.microsoft.com/office/drawing/2014/main" val="10004"/>
                  </a:ext>
                </a:extLst>
              </a:tr>
              <a:tr h="370840">
                <a:tc>
                  <a:txBody>
                    <a:bodyPr/>
                    <a:lstStyle/>
                    <a:p>
                      <a:pPr algn="l"/>
                      <a:r>
                        <a:rPr kumimoji="1" lang="en-US" altLang="ja-JP" sz="2000" dirty="0">
                          <a:latin typeface="+mj-ea"/>
                          <a:ea typeface="+mj-ea"/>
                        </a:rPr>
                        <a:t>2017</a:t>
                      </a:r>
                      <a:r>
                        <a:rPr kumimoji="1" lang="en-US" altLang="ja-JP" sz="2000" baseline="0" dirty="0">
                          <a:latin typeface="+mj-ea"/>
                          <a:ea typeface="+mj-ea"/>
                        </a:rPr>
                        <a:t> Dec – 2018 Feb</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Order Draft (FOD) Expert Review</a:t>
                      </a:r>
                    </a:p>
                  </a:txBody>
                  <a:tcPr/>
                </a:tc>
                <a:extLst>
                  <a:ext uri="{0D108BD9-81ED-4DB2-BD59-A6C34878D82A}">
                    <a16:rowId xmlns:a16="http://schemas.microsoft.com/office/drawing/2014/main" val="10005"/>
                  </a:ext>
                </a:extLst>
              </a:tr>
              <a:tr h="370840">
                <a:tc>
                  <a:txBody>
                    <a:bodyPr/>
                    <a:lstStyle/>
                    <a:p>
                      <a:pPr algn="l"/>
                      <a:r>
                        <a:rPr kumimoji="1" lang="en-US" altLang="ja-JP" sz="2000" dirty="0">
                          <a:latin typeface="+mj-ea"/>
                          <a:ea typeface="+mj-ea"/>
                        </a:rPr>
                        <a:t>2018 Mar</a:t>
                      </a:r>
                      <a:endParaRPr kumimoji="1" lang="ja-JP" altLang="en-US" sz="2000" dirty="0">
                        <a:latin typeface="+mj-ea"/>
                        <a:ea typeface="+mj-ea"/>
                      </a:endParaRPr>
                    </a:p>
                  </a:txBody>
                  <a:tcPr/>
                </a:tc>
                <a:tc>
                  <a:txBody>
                    <a:bodyPr/>
                    <a:lstStyle/>
                    <a:p>
                      <a:pPr algn="l"/>
                      <a:r>
                        <a:rPr kumimoji="1" lang="en-US" altLang="ja-JP" sz="2000" dirty="0">
                          <a:latin typeface="+mj-ea"/>
                          <a:ea typeface="+mj-ea"/>
                        </a:rPr>
                        <a:t>Science Meeting</a:t>
                      </a:r>
                      <a:endParaRPr kumimoji="1" lang="ja-JP" altLang="en-US" sz="2000" dirty="0">
                        <a:latin typeface="+mj-ea"/>
                        <a:ea typeface="+mj-ea"/>
                      </a:endParaRPr>
                    </a:p>
                  </a:txBody>
                  <a:tcPr/>
                </a:tc>
                <a:extLst>
                  <a:ext uri="{0D108BD9-81ED-4DB2-BD59-A6C34878D82A}">
                    <a16:rowId xmlns:a16="http://schemas.microsoft.com/office/drawing/2014/main" val="10006"/>
                  </a:ext>
                </a:extLst>
              </a:tr>
              <a:tr h="370840">
                <a:tc>
                  <a:txBody>
                    <a:bodyPr/>
                    <a:lstStyle/>
                    <a:p>
                      <a:pPr algn="l"/>
                      <a:r>
                        <a:rPr kumimoji="1" lang="en-US" altLang="ja-JP" sz="2000" dirty="0">
                          <a:latin typeface="+mj-ea"/>
                          <a:ea typeface="+mj-ea"/>
                        </a:rPr>
                        <a:t>2018 Apr</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Third Lead Author Meeting (LAM3)</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val="10007"/>
                  </a:ext>
                </a:extLst>
              </a:tr>
              <a:tr h="370840">
                <a:tc>
                  <a:txBody>
                    <a:bodyPr/>
                    <a:lstStyle/>
                    <a:p>
                      <a:pPr algn="l"/>
                      <a:r>
                        <a:rPr kumimoji="1" lang="en-US" altLang="ja-JP" sz="2000" dirty="0">
                          <a:latin typeface="+mj-ea"/>
                          <a:ea typeface="+mj-ea"/>
                        </a:rPr>
                        <a:t>2018 July - Sep</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Second Order Draft (SOD) Government &amp; Expert Review</a:t>
                      </a:r>
                    </a:p>
                  </a:txBody>
                  <a:tcPr/>
                </a:tc>
                <a:extLst>
                  <a:ext uri="{0D108BD9-81ED-4DB2-BD59-A6C34878D82A}">
                    <a16:rowId xmlns:a16="http://schemas.microsoft.com/office/drawing/2014/main" val="10008"/>
                  </a:ext>
                </a:extLst>
              </a:tr>
              <a:tr h="370840">
                <a:tc>
                  <a:txBody>
                    <a:bodyPr/>
                    <a:lstStyle/>
                    <a:p>
                      <a:pPr algn="l"/>
                      <a:r>
                        <a:rPr kumimoji="1" lang="en-US" altLang="ja-JP" sz="2000" dirty="0">
                          <a:latin typeface="+mj-ea"/>
                          <a:ea typeface="+mj-ea"/>
                        </a:rPr>
                        <a:t>2018</a:t>
                      </a:r>
                      <a:r>
                        <a:rPr kumimoji="1" lang="en-US" altLang="ja-JP" sz="2000" baseline="0" dirty="0">
                          <a:latin typeface="+mj-ea"/>
                          <a:ea typeface="+mj-ea"/>
                        </a:rPr>
                        <a:t> Oct</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Forth Lead Author Meeting (LAM4)</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val="10009"/>
                  </a:ext>
                </a:extLst>
              </a:tr>
              <a:tr h="370840">
                <a:tc>
                  <a:txBody>
                    <a:bodyPr/>
                    <a:lstStyle/>
                    <a:p>
                      <a:pPr algn="l"/>
                      <a:r>
                        <a:rPr kumimoji="1" lang="en-US" altLang="ja-JP" sz="2000" dirty="0">
                          <a:latin typeface="+mj-ea"/>
                          <a:ea typeface="+mj-ea"/>
                        </a:rPr>
                        <a:t>2019 Jan - Mar</a:t>
                      </a:r>
                      <a:endParaRPr kumimoji="1" lang="ja-JP" altLang="en-US" sz="2000" dirty="0">
                        <a:latin typeface="+mj-ea"/>
                        <a:ea typeface="+mj-ea"/>
                      </a:endParaRPr>
                    </a:p>
                  </a:txBody>
                  <a:tcPr/>
                </a:tc>
                <a:tc>
                  <a:txBody>
                    <a:bodyPr/>
                    <a:lstStyle/>
                    <a:p>
                      <a:pPr algn="l"/>
                      <a:r>
                        <a:rPr kumimoji="1" lang="en-US" altLang="ja-JP" sz="2000" dirty="0">
                          <a:latin typeface="+mj-ea"/>
                          <a:ea typeface="+mj-ea"/>
                        </a:rPr>
                        <a:t>Final Government Distribution (FGD) Government Review</a:t>
                      </a:r>
                    </a:p>
                  </a:txBody>
                  <a:tcPr/>
                </a:tc>
                <a:extLst>
                  <a:ext uri="{0D108BD9-81ED-4DB2-BD59-A6C34878D82A}">
                    <a16:rowId xmlns:a16="http://schemas.microsoft.com/office/drawing/2014/main" val="10010"/>
                  </a:ext>
                </a:extLst>
              </a:tr>
              <a:tr h="370840">
                <a:tc>
                  <a:txBody>
                    <a:bodyPr/>
                    <a:lstStyle/>
                    <a:p>
                      <a:pPr algn="l"/>
                      <a:r>
                        <a:rPr kumimoji="1" lang="en-US" altLang="ja-JP" sz="2000" dirty="0">
                          <a:latin typeface="+mj-ea"/>
                          <a:ea typeface="+mj-ea"/>
                        </a:rPr>
                        <a:t>2019 May</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IPCC adoption/acceptance</a:t>
                      </a:r>
                      <a:endParaRPr kumimoji="1" lang="en-US" altLang="ja-JP" sz="2000" dirty="0">
                        <a:latin typeface="+mj-ea"/>
                        <a:ea typeface="+mj-ea"/>
                      </a:endParaRPr>
                    </a:p>
                  </a:txBody>
                  <a:tcPr/>
                </a:tc>
                <a:extLst>
                  <a:ext uri="{0D108BD9-81ED-4DB2-BD59-A6C34878D82A}">
                    <a16:rowId xmlns:a16="http://schemas.microsoft.com/office/drawing/2014/main" val="10011"/>
                  </a:ext>
                </a:extLst>
              </a:tr>
            </a:tbl>
          </a:graphicData>
        </a:graphic>
      </p:graphicFrame>
      <p:sp>
        <p:nvSpPr>
          <p:cNvPr id="4" name="コンテンツ プレースホルダー 3"/>
          <p:cNvSpPr>
            <a:spLocks noGrp="1"/>
          </p:cNvSpPr>
          <p:nvPr>
            <p:ph sz="quarter" idx="11"/>
          </p:nvPr>
        </p:nvSpPr>
        <p:spPr/>
        <p:txBody>
          <a:bodyPr/>
          <a:lstStyle/>
          <a:p>
            <a:pPr marL="0" indent="0">
              <a:buNone/>
            </a:pPr>
            <a:r>
              <a:rPr kumimoji="1" lang="en-US" altLang="ja-JP" dirty="0"/>
              <a:t>Timeline for Guidelines Refinement</a:t>
            </a:r>
            <a:endParaRPr kumimoji="1" lang="ja-JP" altLang="en-US" dirty="0"/>
          </a:p>
        </p:txBody>
      </p:sp>
    </p:spTree>
    <p:extLst>
      <p:ext uri="{BB962C8B-B14F-4D97-AF65-F5344CB8AC3E}">
        <p14:creationId xmlns:p14="http://schemas.microsoft.com/office/powerpoint/2010/main" val="8909587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1980082" y="325963"/>
            <a:ext cx="5213826" cy="588437"/>
          </a:xfrm>
          <a:noFill/>
        </p:spPr>
        <p:txBody>
          <a:bodyPr>
            <a:noAutofit/>
          </a:bodyPr>
          <a:lstStyle/>
          <a:p>
            <a:pPr algn="ct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707886"/>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(ATBT)</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and validation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2</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20580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コンテンツ プレースホルダー 2"/>
          <p:cNvSpPr>
            <a:spLocks noGrp="1"/>
          </p:cNvSpPr>
          <p:nvPr>
            <p:ph sz="quarter" idx="10"/>
          </p:nvPr>
        </p:nvSpPr>
        <p:spPr>
          <a:xfrm>
            <a:off x="457200" y="1371600"/>
            <a:ext cx="8153400" cy="4724400"/>
          </a:xfrm>
        </p:spPr>
        <p:txBody>
          <a:bodyPr/>
          <a:lstStyle/>
          <a:p>
            <a:r>
              <a:rPr kumimoji="1" lang="en-US" altLang="ja-JP" u="sng" dirty="0"/>
              <a:t>SIT-32 in Paris in April 2017</a:t>
            </a:r>
          </a:p>
          <a:p>
            <a:pPr lvl="1"/>
            <a:r>
              <a:rPr kumimoji="1" lang="en-US" altLang="ja-JP" dirty="0"/>
              <a:t>JAXA held a side meeting to share information about refinement schedule of the IPCC guidelines on National Greenhouse Gas Inventories and Japanese efforts for the guidelines; and to discuss how </a:t>
            </a:r>
            <a:r>
              <a:rPr kumimoji="1" lang="en-US" altLang="ja-JP" dirty="0">
                <a:solidFill>
                  <a:srgbClr val="FF0000"/>
                </a:solidFill>
              </a:rPr>
              <a:t>satellite GHG data support accuracy of National GHG inventories</a:t>
            </a:r>
            <a:r>
              <a:rPr kumimoji="1" lang="en-US" altLang="ja-JP" dirty="0"/>
              <a:t>  </a:t>
            </a:r>
          </a:p>
          <a:p>
            <a:pPr lvl="1"/>
            <a:r>
              <a:rPr kumimoji="1" lang="en-US" altLang="ja-JP" dirty="0"/>
              <a:t>CEOS agreed to provide </a:t>
            </a:r>
            <a:r>
              <a:rPr kumimoji="1" lang="en-US" altLang="ja-JP" dirty="0">
                <a:solidFill>
                  <a:srgbClr val="FF0000"/>
                </a:solidFill>
              </a:rPr>
              <a:t>review of and input to, via the AC-VC</a:t>
            </a:r>
            <a:r>
              <a:rPr kumimoji="1" lang="en-US" altLang="ja-JP" dirty="0"/>
              <a:t>, “Methodology Document” developed by MOE/NIES.</a:t>
            </a:r>
          </a:p>
          <a:p>
            <a:pPr lvl="1"/>
            <a:endParaRPr kumimoji="1" lang="en-US" altLang="ja-JP" dirty="0"/>
          </a:p>
          <a:p>
            <a:r>
              <a:rPr kumimoji="1" lang="en-US" altLang="ja-JP" u="sng" dirty="0"/>
              <a:t>13</a:t>
            </a:r>
            <a:r>
              <a:rPr kumimoji="1" lang="en-US" altLang="ja-JP" u="sng" baseline="30000" dirty="0"/>
              <a:t>th</a:t>
            </a:r>
            <a:r>
              <a:rPr kumimoji="1" lang="en-US" altLang="ja-JP" u="sng" dirty="0"/>
              <a:t> CEOS AC-VC Meeting in Paris in June 2017</a:t>
            </a:r>
          </a:p>
          <a:p>
            <a:pPr lvl="1"/>
            <a:r>
              <a:rPr kumimoji="1" lang="en-US" altLang="ja-JP" dirty="0"/>
              <a:t>JAXA reported Japanese contribution to the IPCC guidelines on National GHG Inventories</a:t>
            </a:r>
            <a:r>
              <a:rPr kumimoji="1" lang="en-US" altLang="ja-JP" dirty="0">
                <a:solidFill>
                  <a:srgbClr val="FF0000"/>
                </a:solidFill>
              </a:rPr>
              <a:t> </a:t>
            </a:r>
            <a:r>
              <a:rPr kumimoji="1" lang="en-US" altLang="ja-JP" dirty="0"/>
              <a:t>and </a:t>
            </a:r>
            <a:r>
              <a:rPr kumimoji="1" lang="en-US" altLang="ja-JP" dirty="0">
                <a:solidFill>
                  <a:srgbClr val="FF0000"/>
                </a:solidFill>
              </a:rPr>
              <a:t>requested the AC-VC members to review “Methodology Document” </a:t>
            </a:r>
            <a:r>
              <a:rPr kumimoji="1" lang="en-US" altLang="ja-JP" dirty="0"/>
              <a:t>developed by MOE/NIES. </a:t>
            </a:r>
            <a:endParaRPr kumimoji="1" lang="ja-JP" altLang="en-US" dirty="0"/>
          </a:p>
        </p:txBody>
      </p:sp>
      <p:sp>
        <p:nvSpPr>
          <p:cNvPr id="4" name="コンテンツ プレースホルダー 3"/>
          <p:cNvSpPr>
            <a:spLocks noGrp="1"/>
          </p:cNvSpPr>
          <p:nvPr>
            <p:ph sz="quarter" idx="11"/>
          </p:nvPr>
        </p:nvSpPr>
        <p:spPr/>
        <p:txBody>
          <a:bodyPr/>
          <a:lstStyle/>
          <a:p>
            <a:pPr algn="ctr"/>
            <a:r>
              <a:rPr kumimoji="1" lang="en-US" altLang="ja-JP" sz="3200" dirty="0"/>
              <a:t>Background</a:t>
            </a:r>
            <a:endParaRPr kumimoji="1" lang="ja-JP" altLang="en-US" sz="3200" dirty="0"/>
          </a:p>
        </p:txBody>
      </p:sp>
    </p:spTree>
    <p:extLst>
      <p:ext uri="{BB962C8B-B14F-4D97-AF65-F5344CB8AC3E}">
        <p14:creationId xmlns:p14="http://schemas.microsoft.com/office/powerpoint/2010/main" val="23574128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1980082" y="93463"/>
            <a:ext cx="5213826" cy="588437"/>
          </a:xfrm>
          <a:noFill/>
        </p:spPr>
        <p:txBody>
          <a:bodyPr>
            <a:noAutofit/>
          </a:bodyPr>
          <a:lstStyle/>
          <a:p>
            <a:pPr algn="ctr"/>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707886"/>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(ATBT)</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and validation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4</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grpSp>
        <p:nvGrpSpPr>
          <p:cNvPr id="38" name="グループ化 37"/>
          <p:cNvGrpSpPr/>
          <p:nvPr/>
        </p:nvGrpSpPr>
        <p:grpSpPr>
          <a:xfrm>
            <a:off x="3217416" y="5557283"/>
            <a:ext cx="4803751" cy="1177105"/>
            <a:chOff x="3217416" y="5557283"/>
            <a:chExt cx="4803751" cy="1177105"/>
          </a:xfrm>
          <a:solidFill>
            <a:srgbClr val="D7E4BD">
              <a:alpha val="54902"/>
            </a:srgbClr>
          </a:solidFill>
        </p:grpSpPr>
        <p:sp>
          <p:nvSpPr>
            <p:cNvPr id="23" name="楕円 22"/>
            <p:cNvSpPr/>
            <p:nvPr/>
          </p:nvSpPr>
          <p:spPr>
            <a:xfrm>
              <a:off x="3217416" y="5557283"/>
              <a:ext cx="4768412" cy="1177105"/>
            </a:xfrm>
            <a:prstGeom prst="ellipse">
              <a:avLst/>
            </a:prstGeom>
            <a:grpFill/>
            <a:ln w="762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7" name="テキスト ボックス 66"/>
            <p:cNvSpPr txBox="1"/>
            <p:nvPr/>
          </p:nvSpPr>
          <p:spPr>
            <a:xfrm>
              <a:off x="5859843" y="5913785"/>
              <a:ext cx="2161324" cy="584773"/>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solidFill>
                    <a:schemeClr val="accent3">
                      <a:lumMod val="50000"/>
                    </a:schemeClr>
                  </a:solidFill>
                </a:rPr>
                <a:t>Cooperation with Space Agencies</a:t>
              </a:r>
            </a:p>
          </p:txBody>
        </p:sp>
      </p:grpSp>
      <p:grpSp>
        <p:nvGrpSpPr>
          <p:cNvPr id="41" name="グループ化 40"/>
          <p:cNvGrpSpPr/>
          <p:nvPr/>
        </p:nvGrpSpPr>
        <p:grpSpPr>
          <a:xfrm>
            <a:off x="-29430" y="2630270"/>
            <a:ext cx="3177373" cy="3985227"/>
            <a:chOff x="298764" y="2652386"/>
            <a:chExt cx="3177373" cy="3985227"/>
          </a:xfrm>
        </p:grpSpPr>
        <p:grpSp>
          <p:nvGrpSpPr>
            <p:cNvPr id="37" name="グループ化 36"/>
            <p:cNvGrpSpPr/>
            <p:nvPr/>
          </p:nvGrpSpPr>
          <p:grpSpPr>
            <a:xfrm>
              <a:off x="298764" y="2652386"/>
              <a:ext cx="3177373" cy="3985227"/>
              <a:chOff x="298764" y="2652386"/>
              <a:chExt cx="3177373" cy="3985227"/>
            </a:xfrm>
          </p:grpSpPr>
          <p:grpSp>
            <p:nvGrpSpPr>
              <p:cNvPr id="30" name="グループ化 29"/>
              <p:cNvGrpSpPr/>
              <p:nvPr/>
            </p:nvGrpSpPr>
            <p:grpSpPr>
              <a:xfrm>
                <a:off x="814853" y="2947035"/>
                <a:ext cx="2661284" cy="3690578"/>
                <a:chOff x="814853" y="2947035"/>
                <a:chExt cx="2661284" cy="3690578"/>
              </a:xfrm>
            </p:grpSpPr>
            <p:sp>
              <p:nvSpPr>
                <p:cNvPr id="5" name="楕円 4"/>
                <p:cNvSpPr/>
                <p:nvPr/>
              </p:nvSpPr>
              <p:spPr>
                <a:xfrm>
                  <a:off x="814853" y="2947035"/>
                  <a:ext cx="2661284" cy="3690578"/>
                </a:xfrm>
                <a:prstGeom prst="ellipse">
                  <a:avLst/>
                </a:prstGeom>
                <a:solidFill>
                  <a:srgbClr val="558ED5">
                    <a:alpha val="54902"/>
                  </a:srgbClr>
                </a:solidFill>
                <a:ln w="76200" cap="flat">
                  <a:solidFill>
                    <a:schemeClr val="tx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5" name="テキスト ボックス 64"/>
                <p:cNvSpPr txBox="1"/>
                <p:nvPr/>
              </p:nvSpPr>
              <p:spPr>
                <a:xfrm>
                  <a:off x="840345" y="4494819"/>
                  <a:ext cx="2600358" cy="584773"/>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t>Drafting “Methodology Document”</a:t>
                  </a:r>
                  <a:endParaRPr kumimoji="0" lang="ja-JP" altLang="en-US" sz="1600" b="1" i="0" u="none" strike="noStrike" cap="none" spc="0" normalizeH="0" baseline="0" dirty="0">
                    <a:ln>
                      <a:noFill/>
                    </a:ln>
                    <a:solidFill>
                      <a:srgbClr val="002569"/>
                    </a:solidFill>
                    <a:effectLst/>
                    <a:uFillTx/>
                  </a:endParaRPr>
                </a:p>
              </p:txBody>
            </p:sp>
          </p:grpSp>
          <p:sp>
            <p:nvSpPr>
              <p:cNvPr id="31" name="吹き出し: 円形 30"/>
              <p:cNvSpPr/>
              <p:nvPr/>
            </p:nvSpPr>
            <p:spPr>
              <a:xfrm>
                <a:off x="298764" y="2652386"/>
                <a:ext cx="1793342" cy="639346"/>
              </a:xfrm>
              <a:prstGeom prst="wedgeEllipseCallout">
                <a:avLst>
                  <a:gd name="adj1" fmla="val 15602"/>
                  <a:gd name="adj2" fmla="val 98137"/>
                </a:avLst>
              </a:prstGeom>
              <a:solidFill>
                <a:schemeClr val="tx2">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grpSp>
        <p:sp>
          <p:nvSpPr>
            <p:cNvPr id="34" name="テキスト ボックス 33"/>
            <p:cNvSpPr txBox="1"/>
            <p:nvPr/>
          </p:nvSpPr>
          <p:spPr>
            <a:xfrm>
              <a:off x="361598" y="2749606"/>
              <a:ext cx="17587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u="sng" dirty="0">
                  <a:solidFill>
                    <a:schemeClr val="bg1"/>
                  </a:solidFill>
                </a:rPr>
                <a:t>CEOS Review</a:t>
              </a:r>
              <a:endParaRPr kumimoji="1" lang="ja-JP" altLang="en-US" b="1" u="sng" dirty="0">
                <a:solidFill>
                  <a:schemeClr val="bg1"/>
                </a:solidFill>
              </a:endParaRPr>
            </a:p>
          </p:txBody>
        </p:sp>
      </p:grpSp>
      <p:grpSp>
        <p:nvGrpSpPr>
          <p:cNvPr id="7" name="グループ化 6"/>
          <p:cNvGrpSpPr/>
          <p:nvPr/>
        </p:nvGrpSpPr>
        <p:grpSpPr>
          <a:xfrm>
            <a:off x="3135111" y="4722376"/>
            <a:ext cx="4541285" cy="2023442"/>
            <a:chOff x="3613964" y="4668180"/>
            <a:chExt cx="4128441" cy="2023442"/>
          </a:xfrm>
        </p:grpSpPr>
        <p:sp>
          <p:nvSpPr>
            <p:cNvPr id="72" name="テキスト ボックス 71"/>
            <p:cNvSpPr txBox="1"/>
            <p:nvPr/>
          </p:nvSpPr>
          <p:spPr>
            <a:xfrm>
              <a:off x="6518033" y="4764716"/>
              <a:ext cx="822631"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dirty="0">
                  <a:solidFill>
                    <a:schemeClr val="accent6">
                      <a:lumMod val="75000"/>
                    </a:schemeClr>
                  </a:solidFill>
                </a:rPr>
                <a:t>WGCV</a:t>
              </a:r>
              <a:endParaRPr kumimoji="1" lang="ja-JP" altLang="en-US" dirty="0">
                <a:solidFill>
                  <a:schemeClr val="accent6">
                    <a:lumMod val="75000"/>
                  </a:schemeClr>
                </a:solidFill>
              </a:endParaRPr>
            </a:p>
          </p:txBody>
        </p:sp>
        <p:grpSp>
          <p:nvGrpSpPr>
            <p:cNvPr id="32" name="グループ化 31"/>
            <p:cNvGrpSpPr/>
            <p:nvPr/>
          </p:nvGrpSpPr>
          <p:grpSpPr>
            <a:xfrm>
              <a:off x="3613964" y="4668180"/>
              <a:ext cx="4128441" cy="2023442"/>
              <a:chOff x="3613964" y="4668180"/>
              <a:chExt cx="4128441" cy="2023442"/>
            </a:xfrm>
          </p:grpSpPr>
          <p:sp>
            <p:nvSpPr>
              <p:cNvPr id="26" name="楕円 25"/>
              <p:cNvSpPr/>
              <p:nvPr/>
            </p:nvSpPr>
            <p:spPr>
              <a:xfrm>
                <a:off x="3678545" y="5586725"/>
                <a:ext cx="2095458" cy="1104897"/>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0" name="楕円 69"/>
              <p:cNvSpPr/>
              <p:nvPr/>
            </p:nvSpPr>
            <p:spPr>
              <a:xfrm>
                <a:off x="4609658" y="4668180"/>
                <a:ext cx="3132747" cy="569574"/>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6" name="テキスト ボックス 75"/>
              <p:cNvSpPr txBox="1"/>
              <p:nvPr/>
            </p:nvSpPr>
            <p:spPr>
              <a:xfrm>
                <a:off x="3613964" y="5069216"/>
                <a:ext cx="2977021" cy="584773"/>
              </a:xfrm>
              <a:prstGeom prst="rect">
                <a:avLst/>
              </a:prstGeom>
              <a:solidFill>
                <a:schemeClr val="accent6">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chemeClr val="accent6">
                        <a:lumMod val="75000"/>
                      </a:schemeClr>
                    </a:solidFill>
                  </a:rPr>
                  <a:t>Efforts for Quality Control and Accuracy of GHG Data</a:t>
                </a:r>
              </a:p>
            </p:txBody>
          </p:sp>
        </p:grpSp>
      </p:gr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nvGrpSpPr>
          <p:cNvPr id="36" name="グループ化 35"/>
          <p:cNvGrpSpPr/>
          <p:nvPr/>
        </p:nvGrpSpPr>
        <p:grpSpPr>
          <a:xfrm>
            <a:off x="3524030" y="2416600"/>
            <a:ext cx="4518317" cy="826456"/>
            <a:chOff x="3524030" y="2416600"/>
            <a:chExt cx="4518317" cy="826456"/>
          </a:xfrm>
        </p:grpSpPr>
        <p:sp>
          <p:nvSpPr>
            <p:cNvPr id="28" name="楕円 27"/>
            <p:cNvSpPr/>
            <p:nvPr/>
          </p:nvSpPr>
          <p:spPr>
            <a:xfrm>
              <a:off x="3524030" y="2416600"/>
              <a:ext cx="2266560" cy="826456"/>
            </a:xfrm>
            <a:prstGeom prst="ellipse">
              <a:avLst/>
            </a:prstGeom>
            <a:solidFill>
              <a:srgbClr val="FF33CC">
                <a:alpha val="54902"/>
              </a:srgbClr>
            </a:solidFill>
            <a:ln w="76200" cap="flat">
              <a:solidFill>
                <a:srgbClr val="FF33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7" name="テキスト ボックス 76"/>
            <p:cNvSpPr txBox="1"/>
            <p:nvPr/>
          </p:nvSpPr>
          <p:spPr>
            <a:xfrm>
              <a:off x="5294812" y="2546759"/>
              <a:ext cx="2747535" cy="584773"/>
            </a:xfrm>
            <a:prstGeom prst="rect">
              <a:avLst/>
            </a:prstGeom>
            <a:solidFill>
              <a:schemeClr val="accent2">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rgbClr val="C00000"/>
                  </a:solidFill>
                </a:rPr>
                <a:t> Efforts for Engagement with International Bodies</a:t>
              </a:r>
            </a:p>
          </p:txBody>
        </p:sp>
      </p:grpSp>
      <p:sp>
        <p:nvSpPr>
          <p:cNvPr id="18" name="テキスト ボックス 17"/>
          <p:cNvSpPr txBox="1"/>
          <p:nvPr/>
        </p:nvSpPr>
        <p:spPr>
          <a:xfrm>
            <a:off x="1421064" y="3388507"/>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tx2"/>
                </a:solidFill>
              </a:rPr>
              <a:t>A</a:t>
            </a:r>
            <a:endParaRPr kumimoji="1" lang="ja-JP" altLang="en-US" sz="4400" b="1" dirty="0">
              <a:solidFill>
                <a:schemeClr val="tx2"/>
              </a:solidFill>
            </a:endParaRPr>
          </a:p>
        </p:txBody>
      </p:sp>
      <p:sp>
        <p:nvSpPr>
          <p:cNvPr id="69" name="テキスト ボックス 68"/>
          <p:cNvSpPr txBox="1"/>
          <p:nvPr/>
        </p:nvSpPr>
        <p:spPr>
          <a:xfrm>
            <a:off x="5976285" y="540538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ja-JP" altLang="en-US" sz="4400" b="1" dirty="0">
                <a:solidFill>
                  <a:schemeClr val="accent3">
                    <a:lumMod val="50000"/>
                  </a:schemeClr>
                </a:solidFill>
              </a:rPr>
              <a:t>Ｃ</a:t>
            </a:r>
          </a:p>
        </p:txBody>
      </p:sp>
      <p:sp>
        <p:nvSpPr>
          <p:cNvPr id="73" name="テキスト ボックス 72"/>
          <p:cNvSpPr txBox="1"/>
          <p:nvPr/>
        </p:nvSpPr>
        <p:spPr>
          <a:xfrm>
            <a:off x="4358652" y="458336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6">
                    <a:lumMod val="50000"/>
                  </a:schemeClr>
                </a:solidFill>
              </a:rPr>
              <a:t>B</a:t>
            </a:r>
            <a:endParaRPr kumimoji="1" lang="ja-JP" altLang="en-US" sz="4400" b="1" dirty="0">
              <a:solidFill>
                <a:schemeClr val="accent6">
                  <a:lumMod val="50000"/>
                </a:schemeClr>
              </a:solidFill>
            </a:endParaRPr>
          </a:p>
        </p:txBody>
      </p:sp>
      <p:sp>
        <p:nvSpPr>
          <p:cNvPr id="79" name="テキスト ボックス 7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D</a:t>
            </a:r>
            <a:endParaRPr kumimoji="1" lang="ja-JP" altLang="en-US" sz="4400" b="1" dirty="0">
              <a:solidFill>
                <a:schemeClr val="bg1"/>
              </a:solidFill>
            </a:endParaRPr>
          </a:p>
        </p:txBody>
      </p:sp>
    </p:spTree>
    <p:extLst>
      <p:ext uri="{BB962C8B-B14F-4D97-AF65-F5344CB8AC3E}">
        <p14:creationId xmlns:p14="http://schemas.microsoft.com/office/powerpoint/2010/main" val="4403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9" grpId="0"/>
      <p:bldP spid="73"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コンテンツ プレースホルダー 2"/>
          <p:cNvSpPr>
            <a:spLocks noGrp="1"/>
          </p:cNvSpPr>
          <p:nvPr>
            <p:ph sz="quarter" idx="10"/>
          </p:nvPr>
        </p:nvSpPr>
        <p:spPr>
          <a:xfrm>
            <a:off x="-152400" y="1310680"/>
            <a:ext cx="8915400" cy="4724400"/>
          </a:xfrm>
        </p:spPr>
        <p:txBody>
          <a:bodyPr/>
          <a:lstStyle/>
          <a:p>
            <a:pPr marL="914400" lvl="1" indent="-457200">
              <a:buFont typeface="+mj-lt"/>
              <a:buAutoNum type="alphaUcParenR"/>
            </a:pPr>
            <a:r>
              <a:rPr kumimoji="1" lang="en-US" altLang="ja-JP" dirty="0"/>
              <a:t> </a:t>
            </a:r>
            <a:r>
              <a:rPr kumimoji="1" lang="en-US" altLang="ja-JP" u="sng" dirty="0"/>
              <a:t>Drafting Methodology Document</a:t>
            </a:r>
          </a:p>
          <a:p>
            <a:pPr marL="1219892" lvl="2" indent="-342900">
              <a:buFont typeface="Arial" panose="020B0604020202020204" pitchFamily="34" charset="0"/>
              <a:buChar char="•"/>
            </a:pPr>
            <a:r>
              <a:rPr kumimoji="1" lang="en-US" altLang="ja-JP" sz="1800" dirty="0"/>
              <a:t>NIES is drafting the methodology document for its release for review </a:t>
            </a:r>
            <a:r>
              <a:rPr kumimoji="1" lang="en-US" altLang="ja-JP" sz="1800" dirty="0">
                <a:solidFill>
                  <a:srgbClr val="FF0000"/>
                </a:solidFill>
              </a:rPr>
              <a:t>at the end of September</a:t>
            </a:r>
            <a:r>
              <a:rPr kumimoji="1" lang="en-US" altLang="ja-JP" sz="1800" dirty="0"/>
              <a:t>.</a:t>
            </a:r>
          </a:p>
          <a:p>
            <a:pPr marL="1219892" lvl="2" indent="-342900">
              <a:buFont typeface="Arial" panose="020B0604020202020204" pitchFamily="34" charset="0"/>
              <a:buChar char="•"/>
            </a:pPr>
            <a:endParaRPr kumimoji="1" lang="en-US" altLang="ja-JP" sz="1800" dirty="0"/>
          </a:p>
          <a:p>
            <a:pPr marL="914400" lvl="1" indent="-457200">
              <a:buFont typeface="+mj-lt"/>
              <a:buAutoNum type="alphaUcParenR"/>
            </a:pPr>
            <a:r>
              <a:rPr kumimoji="1" lang="en-US" altLang="ja-JP" u="sng" dirty="0"/>
              <a:t>Efforts for quality control and accuracy of GHG data</a:t>
            </a:r>
          </a:p>
          <a:p>
            <a:pPr marL="1334192" lvl="2" indent="-457200">
              <a:buFont typeface="Arial" panose="020B0604020202020204" pitchFamily="34" charset="0"/>
              <a:buChar char="•"/>
            </a:pPr>
            <a:r>
              <a:rPr kumimoji="1" lang="en-US" altLang="ja-JP" sz="1800" dirty="0"/>
              <a:t>In July, JAXA conducted </a:t>
            </a:r>
            <a:r>
              <a:rPr kumimoji="1" lang="en-US" altLang="ja-JP" sz="1800" dirty="0">
                <a:solidFill>
                  <a:srgbClr val="FF0000"/>
                </a:solidFill>
              </a:rPr>
              <a:t>annual GOSAT – OCO-2 Joint Vicarious Calibration in Nevada </a:t>
            </a:r>
            <a:r>
              <a:rPr kumimoji="1" lang="en-US" altLang="ja-JP" sz="1800" dirty="0"/>
              <a:t>in cooperation with NASA.</a:t>
            </a:r>
          </a:p>
          <a:p>
            <a:pPr marL="1334192" lvl="2" indent="-457200">
              <a:buFont typeface="Arial" panose="020B0604020202020204" pitchFamily="34" charset="0"/>
              <a:buChar char="•"/>
            </a:pPr>
            <a:r>
              <a:rPr kumimoji="1" lang="en-US" altLang="ja-JP" sz="1800" dirty="0"/>
              <a:t>JAXA proposed WGCV </a:t>
            </a:r>
            <a:r>
              <a:rPr kumimoji="1" lang="en-US" altLang="ja-JP" sz="1800" dirty="0">
                <a:solidFill>
                  <a:srgbClr val="FF0000"/>
                </a:solidFill>
              </a:rPr>
              <a:t>a protocol </a:t>
            </a:r>
            <a:r>
              <a:rPr kumimoji="1" lang="en-US" altLang="ja-JP" sz="1800" dirty="0"/>
              <a:t>based on knowledge </a:t>
            </a:r>
            <a:r>
              <a:rPr kumimoji="1" lang="en-US" altLang="ja-JP" sz="1800" dirty="0">
                <a:solidFill>
                  <a:srgbClr val="FF0000"/>
                </a:solidFill>
              </a:rPr>
              <a:t>accumulated by 8-year GOSAT – OCO-2 Joint Vicarious Calibration Campaign.</a:t>
            </a:r>
          </a:p>
          <a:p>
            <a:pPr marL="1334192" lvl="2" indent="-4572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a:pPr>
            <a:endParaRPr kumimoji="1" lang="en-US" altLang="ja-JP" dirty="0"/>
          </a:p>
          <a:p>
            <a:pPr marL="914400" lvl="1" indent="-457200">
              <a:buFont typeface="+mj-lt"/>
              <a:buAutoNum type="alphaUcParenR"/>
            </a:pPr>
            <a:endParaRPr kumimoji="1" lang="ja-JP" altLang="en-US" dirty="0"/>
          </a:p>
        </p:txBody>
      </p:sp>
      <p:sp>
        <p:nvSpPr>
          <p:cNvPr id="6" name="タイトル 1"/>
          <p:cNvSpPr>
            <a:spLocks noGrp="1"/>
          </p:cNvSpPr>
          <p:nvPr>
            <p:ph sz="quarter" idx="11"/>
          </p:nvPr>
        </p:nvSpPr>
        <p:spPr>
          <a:xfrm>
            <a:off x="2209800" y="152400"/>
            <a:ext cx="4953000" cy="533400"/>
          </a:xfrm>
          <a:noFill/>
        </p:spPr>
        <p:txBody>
          <a:bodyPr>
            <a:noAutofit/>
          </a:bodyPr>
          <a:lstStyle/>
          <a:p>
            <a:pPr algn="ctr"/>
            <a:r>
              <a:rPr lang="en-US" altLang="ja-JP" sz="3200"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a:t>
            </a:r>
            <a:r>
              <a:rPr kumimoji="1" lang="en-US" altLang="ja-JP" sz="2800" dirty="0"/>
              <a:t>IPCC Guidelines”</a:t>
            </a:r>
            <a:r>
              <a:rPr kumimoji="1" lang="ja-JP" altLang="en-US" sz="2800" dirty="0">
                <a:latin typeface="+mj-lt"/>
              </a:rPr>
              <a:t>　</a:t>
            </a:r>
            <a:endParaRPr kumimoji="1" lang="ja-JP" altLang="en-US" dirty="0">
              <a:latin typeface="+mj-lt"/>
            </a:endParaRPr>
          </a:p>
        </p:txBody>
      </p:sp>
      <p:pic>
        <p:nvPicPr>
          <p:cNvPr id="9" name="図 8"/>
          <p:cNvPicPr>
            <a:picLocks noChangeAspect="1"/>
          </p:cNvPicPr>
          <p:nvPr/>
        </p:nvPicPr>
        <p:blipFill>
          <a:blip r:embed="rId3"/>
          <a:stretch>
            <a:fillRect/>
          </a:stretch>
        </p:blipFill>
        <p:spPr>
          <a:xfrm>
            <a:off x="3733800" y="4205115"/>
            <a:ext cx="4953000" cy="2611570"/>
          </a:xfrm>
          <a:prstGeom prst="rect">
            <a:avLst/>
          </a:prstGeom>
          <a:effectLst>
            <a:softEdge rad="139700"/>
          </a:effectLst>
        </p:spPr>
      </p:pic>
      <p:pic>
        <p:nvPicPr>
          <p:cNvPr id="10" name="図 9"/>
          <p:cNvPicPr>
            <a:picLocks noChangeAspect="1"/>
          </p:cNvPicPr>
          <p:nvPr/>
        </p:nvPicPr>
        <p:blipFill>
          <a:blip r:embed="rId4"/>
          <a:stretch>
            <a:fillRect/>
          </a:stretch>
        </p:blipFill>
        <p:spPr>
          <a:xfrm>
            <a:off x="2079299" y="4403301"/>
            <a:ext cx="523539" cy="443085"/>
          </a:xfrm>
          <a:prstGeom prst="rect">
            <a:avLst/>
          </a:prstGeom>
        </p:spPr>
      </p:pic>
      <p:pic>
        <p:nvPicPr>
          <p:cNvPr id="11" name="図 10"/>
          <p:cNvPicPr>
            <a:picLocks noChangeAspect="1"/>
          </p:cNvPicPr>
          <p:nvPr/>
        </p:nvPicPr>
        <p:blipFill>
          <a:blip r:embed="rId5"/>
          <a:stretch>
            <a:fillRect/>
          </a:stretch>
        </p:blipFill>
        <p:spPr>
          <a:xfrm>
            <a:off x="2700246" y="4406091"/>
            <a:ext cx="561627" cy="253620"/>
          </a:xfrm>
          <a:prstGeom prst="rect">
            <a:avLst/>
          </a:prstGeom>
        </p:spPr>
      </p:pic>
      <p:pic>
        <p:nvPicPr>
          <p:cNvPr id="12" name="図 11"/>
          <p:cNvPicPr>
            <a:picLocks noChangeAspect="1"/>
          </p:cNvPicPr>
          <p:nvPr/>
        </p:nvPicPr>
        <p:blipFill>
          <a:blip r:embed="rId6"/>
          <a:stretch>
            <a:fillRect/>
          </a:stretch>
        </p:blipFill>
        <p:spPr>
          <a:xfrm>
            <a:off x="2059582" y="4903632"/>
            <a:ext cx="1738386" cy="212821"/>
          </a:xfrm>
          <a:prstGeom prst="rect">
            <a:avLst/>
          </a:prstGeom>
        </p:spPr>
      </p:pic>
      <p:pic>
        <p:nvPicPr>
          <p:cNvPr id="13" name="図 12"/>
          <p:cNvPicPr>
            <a:picLocks noChangeAspect="1"/>
          </p:cNvPicPr>
          <p:nvPr/>
        </p:nvPicPr>
        <p:blipFill>
          <a:blip r:embed="rId7"/>
          <a:stretch>
            <a:fillRect/>
          </a:stretch>
        </p:blipFill>
        <p:spPr>
          <a:xfrm>
            <a:off x="2074531" y="5186189"/>
            <a:ext cx="1357386" cy="254059"/>
          </a:xfrm>
          <a:prstGeom prst="rect">
            <a:avLst/>
          </a:prstGeom>
        </p:spPr>
      </p:pic>
      <p:pic>
        <p:nvPicPr>
          <p:cNvPr id="14" name="図 13"/>
          <p:cNvPicPr>
            <a:picLocks noChangeAspect="1"/>
          </p:cNvPicPr>
          <p:nvPr/>
        </p:nvPicPr>
        <p:blipFill>
          <a:blip r:embed="rId8"/>
          <a:stretch>
            <a:fillRect/>
          </a:stretch>
        </p:blipFill>
        <p:spPr>
          <a:xfrm>
            <a:off x="2075837" y="5509984"/>
            <a:ext cx="648548" cy="392175"/>
          </a:xfrm>
          <a:prstGeom prst="rect">
            <a:avLst/>
          </a:prstGeom>
        </p:spPr>
      </p:pic>
      <p:pic>
        <p:nvPicPr>
          <p:cNvPr id="15" name="図 14"/>
          <p:cNvPicPr>
            <a:picLocks noChangeAspect="1"/>
          </p:cNvPicPr>
          <p:nvPr/>
        </p:nvPicPr>
        <p:blipFill>
          <a:blip r:embed="rId9"/>
          <a:stretch>
            <a:fillRect/>
          </a:stretch>
        </p:blipFill>
        <p:spPr>
          <a:xfrm>
            <a:off x="2849857" y="5509983"/>
            <a:ext cx="703031" cy="392175"/>
          </a:xfrm>
          <a:prstGeom prst="rect">
            <a:avLst/>
          </a:prstGeom>
        </p:spPr>
      </p:pic>
      <p:pic>
        <p:nvPicPr>
          <p:cNvPr id="16" name="図 15"/>
          <p:cNvPicPr>
            <a:picLocks noChangeAspect="1"/>
          </p:cNvPicPr>
          <p:nvPr/>
        </p:nvPicPr>
        <p:blipFill>
          <a:blip r:embed="rId10"/>
          <a:stretch>
            <a:fillRect/>
          </a:stretch>
        </p:blipFill>
        <p:spPr>
          <a:xfrm>
            <a:off x="2074530" y="5943600"/>
            <a:ext cx="1127785" cy="243921"/>
          </a:xfrm>
          <a:prstGeom prst="rect">
            <a:avLst/>
          </a:prstGeom>
        </p:spPr>
      </p:pic>
      <p:pic>
        <p:nvPicPr>
          <p:cNvPr id="17" name="図 16"/>
          <p:cNvPicPr>
            <a:picLocks noChangeAspect="1"/>
          </p:cNvPicPr>
          <p:nvPr/>
        </p:nvPicPr>
        <p:blipFill>
          <a:blip r:embed="rId11"/>
          <a:stretch>
            <a:fillRect/>
          </a:stretch>
        </p:blipFill>
        <p:spPr>
          <a:xfrm>
            <a:off x="2869292" y="6238621"/>
            <a:ext cx="598766" cy="504314"/>
          </a:xfrm>
          <a:prstGeom prst="rect">
            <a:avLst/>
          </a:prstGeom>
        </p:spPr>
      </p:pic>
    </p:spTree>
    <p:extLst>
      <p:ext uri="{BB962C8B-B14F-4D97-AF65-F5344CB8AC3E}">
        <p14:creationId xmlns:p14="http://schemas.microsoft.com/office/powerpoint/2010/main" val="8540308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コンテンツ プレースホルダー 2"/>
          <p:cNvSpPr>
            <a:spLocks noGrp="1"/>
          </p:cNvSpPr>
          <p:nvPr>
            <p:ph sz="quarter" idx="10"/>
          </p:nvPr>
        </p:nvSpPr>
        <p:spPr>
          <a:xfrm>
            <a:off x="152400" y="1447800"/>
            <a:ext cx="8839200" cy="4724400"/>
          </a:xfrm>
        </p:spPr>
        <p:txBody>
          <a:bodyPr/>
          <a:lstStyle/>
          <a:p>
            <a:pPr marL="914400" lvl="1" indent="-457200">
              <a:buFont typeface="+mj-lt"/>
              <a:buAutoNum type="alphaUcParenR" startAt="3"/>
            </a:pPr>
            <a:r>
              <a:rPr kumimoji="1" lang="en-US" altLang="ja-JP" u="sng" dirty="0"/>
              <a:t>Cooperation with Space Agencies</a:t>
            </a:r>
          </a:p>
          <a:p>
            <a:pPr marL="1219892" lvl="2" indent="-342900">
              <a:buFont typeface="Arial" panose="020B0604020202020204" pitchFamily="34" charset="0"/>
              <a:buChar char="•"/>
            </a:pPr>
            <a:r>
              <a:rPr kumimoji="1" lang="en-US" altLang="ja-JP" sz="1800" dirty="0"/>
              <a:t>JAXA shared </a:t>
            </a:r>
            <a:r>
              <a:rPr kumimoji="1" lang="en-US" altLang="ja-JP" sz="1800" dirty="0">
                <a:solidFill>
                  <a:srgbClr val="FF0000"/>
                </a:solidFill>
              </a:rPr>
              <a:t>concept of “Road to IPCC</a:t>
            </a:r>
            <a:r>
              <a:rPr kumimoji="1" lang="ja-JP" altLang="en-US" sz="1800" dirty="0">
                <a:solidFill>
                  <a:srgbClr val="FF0000"/>
                </a:solidFill>
              </a:rPr>
              <a:t> </a:t>
            </a:r>
            <a:r>
              <a:rPr kumimoji="1" lang="en-US" altLang="ja-JP" sz="1800" dirty="0">
                <a:solidFill>
                  <a:srgbClr val="FF0000"/>
                </a:solidFill>
              </a:rPr>
              <a:t>Guidelines” </a:t>
            </a:r>
            <a:r>
              <a:rPr kumimoji="1" lang="en-US" altLang="ja-JP" sz="1800" dirty="0"/>
              <a:t>with</a:t>
            </a:r>
            <a:r>
              <a:rPr kumimoji="1" lang="en-US" altLang="ja-JP" sz="1800" dirty="0">
                <a:solidFill>
                  <a:srgbClr val="FF0000"/>
                </a:solidFill>
              </a:rPr>
              <a:t> ESA, CNES and DLR </a:t>
            </a:r>
            <a:r>
              <a:rPr kumimoji="1" lang="en-US" altLang="ja-JP" sz="1800" dirty="0"/>
              <a:t>and each Head of Agencies agreed to cooperate.  </a:t>
            </a:r>
          </a:p>
          <a:p>
            <a:pPr marL="1219892" lvl="2" indent="-342900">
              <a:buFont typeface="Arial" panose="020B0604020202020204" pitchFamily="34" charset="0"/>
              <a:buChar char="•"/>
            </a:pPr>
            <a:r>
              <a:rPr kumimoji="1" lang="en-US" altLang="ja-JP" sz="1800" dirty="0"/>
              <a:t>JAXA, ESA, CNES and DLR recognized that </a:t>
            </a:r>
            <a:r>
              <a:rPr kumimoji="1" lang="en-US" altLang="ja-JP" sz="1800" dirty="0">
                <a:solidFill>
                  <a:srgbClr val="FF0000"/>
                </a:solidFill>
              </a:rPr>
              <a:t>enhancement of  accuracy of satellite GHG data </a:t>
            </a:r>
            <a:r>
              <a:rPr kumimoji="1" lang="en-US" altLang="ja-JP" sz="1800" dirty="0"/>
              <a:t>through cross calibration and validation was </a:t>
            </a:r>
            <a:r>
              <a:rPr kumimoji="1" lang="en-US" altLang="ja-JP" sz="1800" dirty="0">
                <a:solidFill>
                  <a:srgbClr val="FF0000"/>
                </a:solidFill>
              </a:rPr>
              <a:t>essential for engagement with IPCC</a:t>
            </a:r>
            <a:r>
              <a:rPr kumimoji="1" lang="en-US" altLang="ja-JP" sz="1800" dirty="0"/>
              <a:t>.</a:t>
            </a:r>
            <a:endParaRPr kumimoji="1" lang="en-US" altLang="ja-JP" sz="1800" dirty="0">
              <a:solidFill>
                <a:srgbClr val="FF0000"/>
              </a:solidFill>
            </a:endParaRPr>
          </a:p>
          <a:p>
            <a:pPr marL="1219892" lvl="2" indent="-3429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startAt="3"/>
            </a:pPr>
            <a:r>
              <a:rPr kumimoji="1" lang="en-US" altLang="ja-JP" u="sng" dirty="0"/>
              <a:t>Efforts for engagement with international bodies</a:t>
            </a:r>
          </a:p>
          <a:p>
            <a:pPr marL="1334192" lvl="2" indent="-457200">
              <a:buFont typeface="Arial" panose="020B0604020202020204" pitchFamily="34" charset="0"/>
              <a:buChar char="•"/>
            </a:pPr>
            <a:r>
              <a:rPr kumimoji="1" lang="en-US" altLang="ja-JP" sz="1800" dirty="0"/>
              <a:t>JAXA shared concept of “Road to IPCC Guidelines” with </a:t>
            </a:r>
            <a:r>
              <a:rPr kumimoji="1" lang="en-US" altLang="ja-JP" sz="1800" dirty="0">
                <a:solidFill>
                  <a:srgbClr val="FF0000"/>
                </a:solidFill>
              </a:rPr>
              <a:t>the Secretary General of WMO. </a:t>
            </a:r>
          </a:p>
          <a:p>
            <a:pPr marL="1334192" lvl="2" indent="-457200">
              <a:buFont typeface="Arial" panose="020B0604020202020204" pitchFamily="34" charset="0"/>
              <a:buChar char="•"/>
            </a:pPr>
            <a:r>
              <a:rPr kumimoji="1" lang="en-US" altLang="ja-JP" sz="1800" dirty="0"/>
              <a:t>Government of Japan stressed to engage and support specific policy mandate, such as Paris agreement, supported by CEOS during </a:t>
            </a:r>
            <a:r>
              <a:rPr kumimoji="1" lang="en-US" altLang="ja-JP" sz="1800" dirty="0">
                <a:solidFill>
                  <a:srgbClr val="FF0000"/>
                </a:solidFill>
              </a:rPr>
              <a:t>the GEO Program Board meeting in August.</a:t>
            </a:r>
            <a:r>
              <a:rPr kumimoji="1" lang="ja-JP" altLang="en-US" sz="1800" dirty="0">
                <a:solidFill>
                  <a:srgbClr val="FF0000"/>
                </a:solidFill>
              </a:rPr>
              <a:t>  </a:t>
            </a:r>
            <a:r>
              <a:rPr kumimoji="1" lang="en-US" altLang="ja-JP" sz="1800" dirty="0">
                <a:solidFill>
                  <a:srgbClr val="FF0000"/>
                </a:solidFill>
              </a:rPr>
              <a:t>Planning</a:t>
            </a:r>
            <a:r>
              <a:rPr kumimoji="1" lang="en-US" altLang="ja-JP" sz="1800" dirty="0"/>
              <a:t> </a:t>
            </a:r>
            <a:r>
              <a:rPr kumimoji="1" lang="en-US" altLang="ja-JP" sz="1800" dirty="0">
                <a:solidFill>
                  <a:srgbClr val="FF0000"/>
                </a:solidFill>
              </a:rPr>
              <a:t>Paris Agreement workshop </a:t>
            </a:r>
            <a:r>
              <a:rPr kumimoji="1" lang="en-US" altLang="ja-JP" sz="1800" dirty="0"/>
              <a:t>was determined for outreach to broad community such as GCOS, UNFCCC, WMO. </a:t>
            </a:r>
          </a:p>
          <a:p>
            <a:endParaRPr kumimoji="1" lang="ja-JP" altLang="en-US" dirty="0"/>
          </a:p>
        </p:txBody>
      </p:sp>
      <p:sp>
        <p:nvSpPr>
          <p:cNvPr id="5" name="タイトル 1"/>
          <p:cNvSpPr>
            <a:spLocks noGrp="1"/>
          </p:cNvSpPr>
          <p:nvPr>
            <p:ph sz="quarter" idx="11"/>
          </p:nvPr>
        </p:nvSpPr>
        <p:spPr>
          <a:xfrm>
            <a:off x="2353614" y="111617"/>
            <a:ext cx="4953000" cy="533400"/>
          </a:xfrm>
          <a:noFill/>
        </p:spPr>
        <p:txBody>
          <a:bodyPr>
            <a:noAutofit/>
          </a:bodyPr>
          <a:lstStyle/>
          <a:p>
            <a:pPr algn="ctr"/>
            <a:r>
              <a:rPr lang="en-US" altLang="ja-JP" sz="3200"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a:t>
            </a:r>
            <a:r>
              <a:rPr kumimoji="1" lang="en-US" altLang="ja-JP" sz="2800" dirty="0"/>
              <a:t>IPCC Guidelines”</a:t>
            </a:r>
            <a:r>
              <a:rPr kumimoji="1" lang="ja-JP" altLang="en-US" sz="2800" dirty="0">
                <a:latin typeface="+mj-lt"/>
              </a:rPr>
              <a:t>　</a:t>
            </a:r>
            <a:r>
              <a:rPr kumimoji="1" lang="en-US" altLang="ja-JP" sz="2800" dirty="0">
                <a:latin typeface="+mj-lt"/>
              </a:rPr>
              <a:t>(2/2)</a:t>
            </a:r>
            <a:endParaRPr kumimoji="1" lang="ja-JP" altLang="en-US" dirty="0">
              <a:latin typeface="+mj-lt"/>
            </a:endParaRPr>
          </a:p>
        </p:txBody>
      </p:sp>
    </p:spTree>
    <p:extLst>
      <p:ext uri="{BB962C8B-B14F-4D97-AF65-F5344CB8AC3E}">
        <p14:creationId xmlns:p14="http://schemas.microsoft.com/office/powerpoint/2010/main" val="19544168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4" name="Content Placeholder 3"/>
          <p:cNvSpPr>
            <a:spLocks noGrp="1"/>
          </p:cNvSpPr>
          <p:nvPr>
            <p:ph sz="quarter" idx="11"/>
          </p:nvPr>
        </p:nvSpPr>
        <p:spPr>
          <a:xfrm>
            <a:off x="1905000" y="152400"/>
            <a:ext cx="5715000" cy="53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Regional Activities: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9</a:t>
            </a:r>
            <a:r>
              <a:rPr lang="en-US" sz="1800" baseline="30000" dirty="0"/>
              <a:t>th</a:t>
            </a:r>
            <a:r>
              <a:rPr lang="en-US" sz="1800" dirty="0"/>
              <a:t> GEOSS</a:t>
            </a:r>
            <a:r>
              <a:rPr lang="ja-JP" altLang="en-US" sz="1800" dirty="0"/>
              <a:t> </a:t>
            </a:r>
            <a:r>
              <a:rPr lang="en-US" sz="1800" dirty="0"/>
              <a:t>Asia-Pacific Symposium</a:t>
            </a:r>
            <a:r>
              <a:rPr lang="ja-JP" altLang="en-US" sz="1800" dirty="0"/>
              <a:t> </a:t>
            </a:r>
            <a:r>
              <a:rPr lang="en-US" altLang="ja-JP" sz="1800" dirty="0"/>
              <a:t>in January 2017</a:t>
            </a:r>
            <a:endParaRPr lang="en-US" sz="1800"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87" y="2710330"/>
            <a:ext cx="3048000" cy="3944470"/>
          </a:xfrm>
          <a:prstGeom prst="rect">
            <a:avLst/>
          </a:prstGeom>
          <a:ln w="28575">
            <a:solidFill>
              <a:srgbClr val="002569"/>
            </a:solidFill>
          </a:ln>
        </p:spPr>
      </p:pic>
      <p:pic>
        <p:nvPicPr>
          <p:cNvPr id="8" name="図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731" y="5520995"/>
            <a:ext cx="3433311" cy="1325934"/>
          </a:xfrm>
          <a:prstGeom prst="rect">
            <a:avLst/>
          </a:prstGeom>
          <a:ln>
            <a:noFill/>
          </a:ln>
          <a:effectLst>
            <a:softEdge rad="112500"/>
          </a:effectLst>
        </p:spPr>
      </p:pic>
      <p:sp>
        <p:nvSpPr>
          <p:cNvPr id="10" name="テキスト ボックス 9"/>
          <p:cNvSpPr txBox="1"/>
          <p:nvPr/>
        </p:nvSpPr>
        <p:spPr>
          <a:xfrm>
            <a:off x="136982" y="6553752"/>
            <a:ext cx="3488704" cy="253916"/>
          </a:xfrm>
          <a:prstGeom prst="rect">
            <a:avLst/>
          </a:prstGeom>
          <a:solidFill>
            <a:srgbClr val="FFFFFF"/>
          </a:solidFill>
        </p:spPr>
        <p:txBody>
          <a:bodyPr wrap="square" rtlCol="0">
            <a:spAutoFit/>
          </a:bodyPr>
          <a:lstStyle/>
          <a:p>
            <a:pPr algn="ctr" defTabSz="844083" rtl="0" fontAlgn="base">
              <a:spcBef>
                <a:spcPct val="0"/>
              </a:spcBef>
              <a:spcAft>
                <a:spcPct val="0"/>
              </a:spcAft>
            </a:pPr>
            <a:r>
              <a:rPr kumimoji="1" lang="en-US" altLang="ja-JP" sz="1050" kern="1200" dirty="0">
                <a:solidFill>
                  <a:srgbClr val="000000"/>
                </a:solidFill>
                <a:latin typeface="Arial" charset="0"/>
                <a:ea typeface="ＭＳ Ｐゴシック" pitchFamily="50" charset="-128"/>
                <a:cs typeface="+mn-cs"/>
              </a:rPr>
              <a:t>Total over </a:t>
            </a:r>
            <a:r>
              <a:rPr kumimoji="1" lang="en-US" altLang="ja-JP" sz="1050" b="1" i="1" kern="1200" dirty="0">
                <a:solidFill>
                  <a:srgbClr val="FF0000"/>
                </a:solidFill>
                <a:latin typeface="Arial" charset="0"/>
                <a:ea typeface="ＭＳ Ｐゴシック" pitchFamily="50" charset="-128"/>
                <a:cs typeface="+mn-cs"/>
              </a:rPr>
              <a:t>2,100</a:t>
            </a:r>
            <a:r>
              <a:rPr kumimoji="1" lang="en-US" altLang="ja-JP" sz="1050" kern="1200" dirty="0">
                <a:solidFill>
                  <a:srgbClr val="FF0000"/>
                </a:solidFill>
                <a:latin typeface="Arial" charset="0"/>
                <a:ea typeface="ＭＳ Ｐゴシック" pitchFamily="50" charset="-128"/>
                <a:cs typeface="+mn-cs"/>
              </a:rPr>
              <a:t> </a:t>
            </a:r>
            <a:r>
              <a:rPr kumimoji="1" lang="en-US" altLang="ja-JP" sz="1050" kern="1200" dirty="0">
                <a:solidFill>
                  <a:srgbClr val="000000"/>
                </a:solidFill>
                <a:latin typeface="Arial" charset="0"/>
                <a:ea typeface="ＭＳ Ｐゴシック" pitchFamily="50" charset="-128"/>
                <a:cs typeface="+mn-cs"/>
              </a:rPr>
              <a:t>participants (as of the 9</a:t>
            </a:r>
            <a:r>
              <a:rPr kumimoji="1" lang="en-US" altLang="ja-JP" sz="1050" kern="1200" baseline="30000" dirty="0">
                <a:solidFill>
                  <a:srgbClr val="000000"/>
                </a:solidFill>
                <a:latin typeface="Arial" charset="0"/>
                <a:ea typeface="ＭＳ Ｐゴシック" pitchFamily="50" charset="-128"/>
                <a:cs typeface="+mn-cs"/>
              </a:rPr>
              <a:t>th</a:t>
            </a:r>
            <a:r>
              <a:rPr kumimoji="1" lang="en-US" altLang="ja-JP" sz="1050" kern="1200" dirty="0">
                <a:solidFill>
                  <a:srgbClr val="000000"/>
                </a:solidFill>
                <a:latin typeface="Arial" charset="0"/>
                <a:ea typeface="ＭＳ Ｐゴシック" pitchFamily="50" charset="-128"/>
                <a:cs typeface="+mn-cs"/>
              </a:rPr>
              <a:t> Symposium) </a:t>
            </a:r>
            <a:endParaRPr kumimoji="1" lang="ja-JP" altLang="en-US" sz="1050" kern="1200" dirty="0">
              <a:solidFill>
                <a:srgbClr val="000000"/>
              </a:solidFill>
              <a:latin typeface="Arial" charset="0"/>
              <a:ea typeface="ＭＳ Ｐゴシック" pitchFamily="50" charset="-128"/>
              <a:cs typeface="+mn-cs"/>
            </a:endParaRPr>
          </a:p>
        </p:txBody>
      </p:sp>
      <p:grpSp>
        <p:nvGrpSpPr>
          <p:cNvPr id="11" name="グループ化 10"/>
          <p:cNvGrpSpPr/>
          <p:nvPr/>
        </p:nvGrpSpPr>
        <p:grpSpPr>
          <a:xfrm>
            <a:off x="3687209" y="5071765"/>
            <a:ext cx="5108827" cy="1801308"/>
            <a:chOff x="73501" y="5369620"/>
            <a:chExt cx="4803299" cy="1801308"/>
          </a:xfrm>
        </p:grpSpPr>
        <p:sp>
          <p:nvSpPr>
            <p:cNvPr id="13" name="AutoShape 18"/>
            <p:cNvSpPr>
              <a:spLocks noChangeArrowheads="1"/>
            </p:cNvSpPr>
            <p:nvPr/>
          </p:nvSpPr>
          <p:spPr bwMode="auto">
            <a:xfrm>
              <a:off x="73501" y="5430697"/>
              <a:ext cx="4803299" cy="1158357"/>
            </a:xfrm>
            <a:prstGeom prst="roundRect">
              <a:avLst>
                <a:gd name="adj" fmla="val 8685"/>
              </a:avLst>
            </a:prstGeom>
            <a:solidFill>
              <a:schemeClr val="bg1">
                <a:lumMod val="85000"/>
              </a:schemeClr>
            </a:solidFill>
            <a:ln w="25400" algn="ctr">
              <a:solidFill>
                <a:schemeClr val="tx1"/>
              </a:solidFill>
              <a:round/>
              <a:headEnd/>
              <a:tailEnd/>
            </a:ln>
            <a:effectLst/>
            <a:extLst/>
          </p:spPr>
          <p:txBody>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l" defTabSz="844083" rtl="0" eaLnBrk="1" fontAlgn="base" hangingPunct="1">
                <a:spcBef>
                  <a:spcPct val="0"/>
                </a:spcBef>
                <a:spcAft>
                  <a:spcPct val="0"/>
                </a:spcAft>
                <a:buNone/>
              </a:pPr>
              <a:endParaRPr lang="ja-JP" altLang="en-US" sz="1477" kern="1200"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60"/>
            <p:cNvSpPr txBox="1">
              <a:spLocks noChangeArrowheads="1"/>
            </p:cNvSpPr>
            <p:nvPr/>
          </p:nvSpPr>
          <p:spPr bwMode="auto">
            <a:xfrm>
              <a:off x="212409" y="5369620"/>
              <a:ext cx="3373197" cy="261610"/>
            </a:xfrm>
            <a:prstGeom prst="rect">
              <a:avLst/>
            </a:prstGeom>
            <a:solidFill>
              <a:schemeClr val="lt1"/>
            </a:solidFill>
            <a:ln>
              <a:noFill/>
            </a:ln>
            <a:effectLs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l" defTabSz="844083" rtl="0" eaLnBrk="1" fontAlgn="base" hangingPunct="1">
                <a:spcBef>
                  <a:spcPct val="0"/>
                </a:spcBef>
                <a:spcAft>
                  <a:spcPct val="0"/>
                </a:spcAft>
                <a:buNone/>
              </a:pPr>
              <a:r>
                <a:rPr lang="en-US" altLang="ja-JP" sz="1100" b="1" u="sng" kern="1200"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Purpose of GEOSS Asia-Pacific Symposium</a:t>
              </a:r>
              <a:endParaRPr lang="ja-JP" altLang="en-US" sz="1100" b="1" u="sng" kern="1200"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コンテンツ プレースホルダー 2"/>
            <p:cNvSpPr txBox="1">
              <a:spLocks/>
            </p:cNvSpPr>
            <p:nvPr/>
          </p:nvSpPr>
          <p:spPr>
            <a:xfrm>
              <a:off x="188279" y="5558372"/>
              <a:ext cx="4688521" cy="1612556"/>
            </a:xfrm>
            <a:prstGeom prst="rect">
              <a:avLst/>
            </a:prstGeom>
          </p:spPr>
          <p:txBody>
            <a:bodyPr>
              <a:noAutofit/>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400">
                  <a:solidFill>
                    <a:schemeClr val="tx1"/>
                  </a:solidFill>
                  <a:latin typeface="+mn-lt"/>
                  <a:ea typeface="+mn-ea"/>
                </a:defRPr>
              </a:lvl4pPr>
              <a:lvl5pPr marL="2057400" indent="-228600" algn="l" rtl="0" eaLnBrk="0" fontAlgn="base" hangingPunct="0">
                <a:spcBef>
                  <a:spcPct val="20000"/>
                </a:spcBef>
                <a:spcAft>
                  <a:spcPct val="0"/>
                </a:spcAft>
                <a:buChar char="»"/>
                <a:defRPr kumimoji="1" sz="2400">
                  <a:solidFill>
                    <a:schemeClr val="tx1"/>
                  </a:solidFill>
                  <a:latin typeface="+mn-lt"/>
                  <a:ea typeface="+mn-ea"/>
                </a:defRPr>
              </a:lvl5pPr>
              <a:lvl6pPr marL="2514600" indent="-228600" algn="l" rtl="0" fontAlgn="base">
                <a:spcBef>
                  <a:spcPct val="20000"/>
                </a:spcBef>
                <a:spcAft>
                  <a:spcPct val="0"/>
                </a:spcAft>
                <a:buChar char="»"/>
                <a:defRPr kumimoji="1" sz="2400">
                  <a:solidFill>
                    <a:schemeClr val="tx1"/>
                  </a:solidFill>
                  <a:latin typeface="+mn-lt"/>
                  <a:ea typeface="+mn-ea"/>
                </a:defRPr>
              </a:lvl6pPr>
              <a:lvl7pPr marL="2971800" indent="-228600" algn="l" rtl="0" fontAlgn="base">
                <a:spcBef>
                  <a:spcPct val="20000"/>
                </a:spcBef>
                <a:spcAft>
                  <a:spcPct val="0"/>
                </a:spcAft>
                <a:buChar char="»"/>
                <a:defRPr kumimoji="1" sz="2400">
                  <a:solidFill>
                    <a:schemeClr val="tx1"/>
                  </a:solidFill>
                  <a:latin typeface="+mn-lt"/>
                  <a:ea typeface="+mn-ea"/>
                </a:defRPr>
              </a:lvl7pPr>
              <a:lvl8pPr marL="3429000" indent="-228600" algn="l" rtl="0" fontAlgn="base">
                <a:spcBef>
                  <a:spcPct val="20000"/>
                </a:spcBef>
                <a:spcAft>
                  <a:spcPct val="0"/>
                </a:spcAft>
                <a:buChar char="»"/>
                <a:defRPr kumimoji="1" sz="2400">
                  <a:solidFill>
                    <a:schemeClr val="tx1"/>
                  </a:solidFill>
                  <a:latin typeface="+mn-lt"/>
                  <a:ea typeface="+mn-ea"/>
                </a:defRPr>
              </a:lvl8pPr>
              <a:lvl9pPr marL="3886200" indent="-228600" algn="l" rtl="0" fontAlgn="base">
                <a:spcBef>
                  <a:spcPct val="20000"/>
                </a:spcBef>
                <a:spcAft>
                  <a:spcPct val="0"/>
                </a:spcAft>
                <a:buChar char="»"/>
                <a:defRPr kumimoji="1" sz="2400">
                  <a:solidFill>
                    <a:schemeClr val="tx1"/>
                  </a:solidFill>
                  <a:latin typeface="+mn-lt"/>
                  <a:ea typeface="+mn-ea"/>
                </a:defRPr>
              </a:lvl9pPr>
            </a:lstStyle>
            <a:p>
              <a:pPr marL="0" indent="0" defTabSz="844083">
                <a:buNone/>
              </a:pPr>
              <a:r>
                <a:rPr lang="en-US" altLang="ja-JP" sz="1200" dirty="0">
                  <a:solidFill>
                    <a:srgbClr val="000000"/>
                  </a:solidFill>
                  <a:latin typeface="Lucida Sans"/>
                  <a:ea typeface="HGPｺﾞｼｯｸM"/>
                </a:rPr>
                <a:t>To provide researchers, engineers and practitioners from the AP region a forum to exchange information and to discuss cooperation on specific initiatives and other activities in each thematic area, to promote the effort of GEOSS and to make further cooperation in the AP region. </a:t>
              </a:r>
            </a:p>
          </p:txBody>
        </p:sp>
      </p:grpSp>
      <p:sp>
        <p:nvSpPr>
          <p:cNvPr id="2" name="Content Placeholder 1"/>
          <p:cNvSpPr>
            <a:spLocks noGrp="1"/>
          </p:cNvSpPr>
          <p:nvPr>
            <p:ph sz="quarter" idx="10"/>
          </p:nvPr>
        </p:nvSpPr>
        <p:spPr>
          <a:xfrm>
            <a:off x="188279" y="938129"/>
            <a:ext cx="8816854" cy="1347872"/>
          </a:xfrm>
        </p:spPr>
        <p:txBody>
          <a:bodyPr/>
          <a:lstStyle/>
          <a:p>
            <a:endParaRPr lang="en-US" dirty="0">
              <a:latin typeface="+mj-lt"/>
            </a:endParaRPr>
          </a:p>
          <a:p>
            <a:pPr marL="0" indent="0">
              <a:lnSpc>
                <a:spcPct val="100000"/>
              </a:lnSpc>
              <a:buNone/>
            </a:pPr>
            <a:r>
              <a:rPr lang="en-US" altLang="ja-JP" b="1" u="sng" dirty="0"/>
              <a:t>Shared the goal among international science community</a:t>
            </a:r>
          </a:p>
          <a:p>
            <a:pPr marL="0" indent="0">
              <a:lnSpc>
                <a:spcPct val="100000"/>
              </a:lnSpc>
              <a:buNone/>
            </a:pPr>
            <a:endParaRPr lang="en-US" altLang="ja-JP" sz="1000" b="1" u="sng" dirty="0"/>
          </a:p>
          <a:p>
            <a:pPr>
              <a:lnSpc>
                <a:spcPct val="100000"/>
              </a:lnSpc>
              <a:buFont typeface="Arial" panose="020B0604020202020204" pitchFamily="34" charset="0"/>
              <a:buChar char="•"/>
            </a:pPr>
            <a:r>
              <a:rPr lang="en-US" altLang="ja-JP" dirty="0"/>
              <a:t>GEO Carbon and GHG Initiative working group discussed how research community support policy implementation.</a:t>
            </a:r>
          </a:p>
          <a:p>
            <a:pPr marL="0" indent="0">
              <a:lnSpc>
                <a:spcPct val="100000"/>
              </a:lnSpc>
              <a:buNone/>
            </a:pPr>
            <a:r>
              <a:rPr lang="en-US" altLang="ja-JP" dirty="0"/>
              <a:t>  </a:t>
            </a:r>
          </a:p>
          <a:p>
            <a:pPr marL="457200" lvl="1" indent="0">
              <a:buNone/>
            </a:pPr>
            <a:endParaRPr lang="en-US" altLang="ja-JP" dirty="0">
              <a:solidFill>
                <a:srgbClr val="FF0000"/>
              </a:solidFill>
            </a:endParaRPr>
          </a:p>
        </p:txBody>
      </p:sp>
      <p:sp>
        <p:nvSpPr>
          <p:cNvPr id="5" name="正方形/長方形 4"/>
          <p:cNvSpPr/>
          <p:nvPr/>
        </p:nvSpPr>
        <p:spPr>
          <a:xfrm>
            <a:off x="3656117" y="2948107"/>
            <a:ext cx="5349016" cy="1919763"/>
          </a:xfrm>
          <a:prstGeom prst="rect">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6" name="正方形/長方形 5"/>
          <p:cNvSpPr/>
          <p:nvPr/>
        </p:nvSpPr>
        <p:spPr>
          <a:xfrm>
            <a:off x="3814709" y="2744212"/>
            <a:ext cx="2634054" cy="369332"/>
          </a:xfrm>
          <a:prstGeom prst="rect">
            <a:avLst/>
          </a:prstGeom>
          <a:solidFill>
            <a:schemeClr val="bg1"/>
          </a:solidFill>
        </p:spPr>
        <p:txBody>
          <a:bodyPr wrap="none">
            <a:spAutoFit/>
          </a:bodyPr>
          <a:lstStyle/>
          <a:p>
            <a:r>
              <a:rPr lang="en-US" altLang="ja-JP" dirty="0"/>
              <a:t>Tokyo Statement 2017 </a:t>
            </a:r>
          </a:p>
        </p:txBody>
      </p:sp>
      <p:sp>
        <p:nvSpPr>
          <p:cNvPr id="7" name="正方形/長方形 6"/>
          <p:cNvSpPr/>
          <p:nvPr/>
        </p:nvSpPr>
        <p:spPr>
          <a:xfrm>
            <a:off x="3687209" y="3065219"/>
            <a:ext cx="5108827" cy="1754326"/>
          </a:xfrm>
          <a:prstGeom prst="rect">
            <a:avLst/>
          </a:prstGeom>
        </p:spPr>
        <p:txBody>
          <a:bodyPr wrap="square">
            <a:spAutoFit/>
          </a:bodyPr>
          <a:lstStyle/>
          <a:p>
            <a:r>
              <a:rPr lang="en-US" altLang="ja-JP" dirty="0">
                <a:solidFill>
                  <a:srgbClr val="FF0000"/>
                </a:solidFill>
              </a:rPr>
              <a:t>“importance of the use of carbon cycle and GHG related observations,</a:t>
            </a:r>
            <a:r>
              <a:rPr lang="en-US" altLang="ja-JP" dirty="0"/>
              <a:t> from both in-situ (including air and shipborne) and </a:t>
            </a:r>
            <a:r>
              <a:rPr lang="en-US" altLang="ja-JP" dirty="0">
                <a:solidFill>
                  <a:srgbClr val="FF0000"/>
                </a:solidFill>
              </a:rPr>
              <a:t>space-based observations, particularly in the frame of UNFCCC and IPCC for national greenhouse gas inventory reporting.”</a:t>
            </a:r>
          </a:p>
        </p:txBody>
      </p:sp>
    </p:spTree>
    <p:extLst>
      <p:ext uri="{BB962C8B-B14F-4D97-AF65-F5344CB8AC3E}">
        <p14:creationId xmlns:p14="http://schemas.microsoft.com/office/powerpoint/2010/main" val="7562792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コンテンツ プレースホルダー 2"/>
          <p:cNvSpPr>
            <a:spLocks noGrp="1"/>
          </p:cNvSpPr>
          <p:nvPr>
            <p:ph sz="quarter" idx="10"/>
          </p:nvPr>
        </p:nvSpPr>
        <p:spPr>
          <a:xfrm>
            <a:off x="457200" y="1371600"/>
            <a:ext cx="8458200" cy="4724400"/>
          </a:xfrm>
        </p:spPr>
        <p:txBody>
          <a:bodyPr/>
          <a:lstStyle/>
          <a:p>
            <a:r>
              <a:rPr kumimoji="1" lang="en-US" altLang="ja-JP" dirty="0"/>
              <a:t>Continue regional dialogue of importance of global GHG observation </a:t>
            </a:r>
          </a:p>
          <a:p>
            <a:r>
              <a:rPr kumimoji="1" lang="en-US" altLang="ja-JP" dirty="0"/>
              <a:t>Build the partnership with other policy supporting community;</a:t>
            </a:r>
          </a:p>
          <a:p>
            <a:pPr lvl="1"/>
            <a:r>
              <a:rPr kumimoji="1" lang="en-US" altLang="ja-JP" dirty="0"/>
              <a:t>WMO’s the Integrated Global Greenhouse Gas Information System (IG3IS) </a:t>
            </a:r>
          </a:p>
          <a:p>
            <a:pPr lvl="1"/>
            <a:r>
              <a:rPr kumimoji="1" lang="en-US" altLang="ja-JP" dirty="0"/>
              <a:t>Global Carbon Project (GCP)</a:t>
            </a:r>
          </a:p>
          <a:p>
            <a:endParaRPr kumimoji="1" lang="en-US" altLang="ja-JP" dirty="0"/>
          </a:p>
          <a:p>
            <a:endParaRPr kumimoji="1" lang="ja-JP" altLang="en-US" dirty="0"/>
          </a:p>
        </p:txBody>
      </p:sp>
      <p:sp>
        <p:nvSpPr>
          <p:cNvPr id="4" name="コンテンツ プレースホルダー 3"/>
          <p:cNvSpPr>
            <a:spLocks noGrp="1"/>
          </p:cNvSpPr>
          <p:nvPr>
            <p:ph sz="quarter" idx="11"/>
          </p:nvPr>
        </p:nvSpPr>
        <p:spPr>
          <a:xfrm>
            <a:off x="1676400" y="152400"/>
            <a:ext cx="6096000" cy="533400"/>
          </a:xfrm>
        </p:spPr>
        <p:txBody>
          <a:bodyPr/>
          <a:lstStyle/>
          <a:p>
            <a:pPr algn="ctr"/>
            <a:r>
              <a:rPr kumimoji="1" lang="en-US" altLang="ja-JP" dirty="0"/>
              <a:t>Regional Activities:</a:t>
            </a:r>
          </a:p>
          <a:p>
            <a:pPr algn="ctr"/>
            <a:r>
              <a:rPr kumimoji="1" lang="en-US" altLang="ja-JP" sz="1800" dirty="0"/>
              <a:t>10</a:t>
            </a:r>
            <a:r>
              <a:rPr kumimoji="1" lang="en-US" altLang="ja-JP" sz="1800" baseline="30000" dirty="0"/>
              <a:t>th</a:t>
            </a:r>
            <a:r>
              <a:rPr kumimoji="1" lang="en-US" altLang="ja-JP" sz="1800" dirty="0"/>
              <a:t> GEOSS Asia-Pacific Symposium in September 2017</a:t>
            </a:r>
          </a:p>
        </p:txBody>
      </p:sp>
      <p:pic>
        <p:nvPicPr>
          <p:cNvPr id="6" name="図 5"/>
          <p:cNvPicPr>
            <a:picLocks noChangeAspect="1"/>
          </p:cNvPicPr>
          <p:nvPr/>
        </p:nvPicPr>
        <p:blipFill>
          <a:blip r:embed="rId2"/>
          <a:stretch>
            <a:fillRect/>
          </a:stretch>
        </p:blipFill>
        <p:spPr>
          <a:xfrm>
            <a:off x="1524000" y="3349428"/>
            <a:ext cx="5891427" cy="2975171"/>
          </a:xfrm>
          <a:prstGeom prst="rect">
            <a:avLst/>
          </a:prstGeom>
          <a:ln>
            <a:noFill/>
          </a:ln>
          <a:effectLst>
            <a:softEdge rad="112500"/>
          </a:effectLst>
        </p:spPr>
      </p:pic>
      <p:sp>
        <p:nvSpPr>
          <p:cNvPr id="8" name="楕円 7"/>
          <p:cNvSpPr/>
          <p:nvPr/>
        </p:nvSpPr>
        <p:spPr>
          <a:xfrm>
            <a:off x="2279594" y="3876011"/>
            <a:ext cx="1563841" cy="1752600"/>
          </a:xfrm>
          <a:prstGeom prst="ellipse">
            <a:avLst/>
          </a:prstGeom>
          <a:no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17" name="楕円 16"/>
          <p:cNvSpPr/>
          <p:nvPr/>
        </p:nvSpPr>
        <p:spPr>
          <a:xfrm>
            <a:off x="4085198" y="4375150"/>
            <a:ext cx="990600" cy="1066800"/>
          </a:xfrm>
          <a:prstGeom prst="ellipse">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20" name="楕円 19"/>
          <p:cNvSpPr/>
          <p:nvPr/>
        </p:nvSpPr>
        <p:spPr>
          <a:xfrm>
            <a:off x="5158755" y="3803754"/>
            <a:ext cx="1852460" cy="1897115"/>
          </a:xfrm>
          <a:prstGeom prst="ellipse">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pic>
        <p:nvPicPr>
          <p:cNvPr id="21" name="図 20"/>
          <p:cNvPicPr>
            <a:picLocks noChangeAspect="1"/>
          </p:cNvPicPr>
          <p:nvPr/>
        </p:nvPicPr>
        <p:blipFill>
          <a:blip r:embed="rId3">
            <a:clrChange>
              <a:clrFrom>
                <a:srgbClr val="FFFFFF"/>
              </a:clrFrom>
              <a:clrTo>
                <a:srgbClr val="FFFFFF">
                  <a:alpha val="0"/>
                </a:srgbClr>
              </a:clrTo>
            </a:clrChange>
          </a:blip>
          <a:stretch>
            <a:fillRect/>
          </a:stretch>
        </p:blipFill>
        <p:spPr>
          <a:xfrm>
            <a:off x="4263265" y="4696501"/>
            <a:ext cx="859068" cy="376480"/>
          </a:xfrm>
          <a:prstGeom prst="rect">
            <a:avLst/>
          </a:prstGeom>
        </p:spPr>
      </p:pic>
      <p:pic>
        <p:nvPicPr>
          <p:cNvPr id="22" name="図 21"/>
          <p:cNvPicPr>
            <a:picLocks noChangeAspect="1"/>
          </p:cNvPicPr>
          <p:nvPr/>
        </p:nvPicPr>
        <p:blipFill>
          <a:blip r:embed="rId4">
            <a:clrChange>
              <a:clrFrom>
                <a:srgbClr val="FFFFFF"/>
              </a:clrFrom>
              <a:clrTo>
                <a:srgbClr val="FFFFFF">
                  <a:alpha val="0"/>
                </a:srgbClr>
              </a:clrTo>
            </a:clrChange>
          </a:blip>
          <a:stretch>
            <a:fillRect/>
          </a:stretch>
        </p:blipFill>
        <p:spPr>
          <a:xfrm>
            <a:off x="2586135" y="4409386"/>
            <a:ext cx="864502" cy="538685"/>
          </a:xfrm>
          <a:prstGeom prst="rect">
            <a:avLst/>
          </a:prstGeom>
        </p:spPr>
      </p:pic>
      <p:pic>
        <p:nvPicPr>
          <p:cNvPr id="23" name="図 22"/>
          <p:cNvPicPr>
            <a:picLocks noChangeAspect="1"/>
          </p:cNvPicPr>
          <p:nvPr/>
        </p:nvPicPr>
        <p:blipFill>
          <a:blip r:embed="rId5">
            <a:clrChange>
              <a:clrFrom>
                <a:srgbClr val="000000"/>
              </a:clrFrom>
              <a:clrTo>
                <a:srgbClr val="000000">
                  <a:alpha val="0"/>
                </a:srgbClr>
              </a:clrTo>
            </a:clrChange>
          </a:blip>
          <a:stretch>
            <a:fillRect/>
          </a:stretch>
        </p:blipFill>
        <p:spPr>
          <a:xfrm>
            <a:off x="5580547" y="4450007"/>
            <a:ext cx="1168050" cy="507712"/>
          </a:xfrm>
          <a:prstGeom prst="rect">
            <a:avLst/>
          </a:prstGeom>
        </p:spPr>
      </p:pic>
      <p:sp>
        <p:nvSpPr>
          <p:cNvPr id="24" name="矢印: 右カーブ 23"/>
          <p:cNvSpPr/>
          <p:nvPr/>
        </p:nvSpPr>
        <p:spPr>
          <a:xfrm>
            <a:off x="4943708" y="3266412"/>
            <a:ext cx="444381" cy="1371600"/>
          </a:xfrm>
          <a:prstGeom prst="curved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2569"/>
              </a:solidFill>
              <a:effectLst/>
              <a:uFillTx/>
            </a:endParaRPr>
          </a:p>
        </p:txBody>
      </p:sp>
      <p:sp>
        <p:nvSpPr>
          <p:cNvPr id="26" name="テキスト ボックス 25"/>
          <p:cNvSpPr txBox="1"/>
          <p:nvPr/>
        </p:nvSpPr>
        <p:spPr>
          <a:xfrm>
            <a:off x="5388089" y="2764435"/>
            <a:ext cx="2223000" cy="95410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1400" dirty="0"/>
              <a:t>GEOSS-AP Symposium is      a flexible and inclusive      convening platform of Asia Pacific region. </a:t>
            </a:r>
            <a:endParaRPr kumimoji="1" lang="ja-JP" altLang="en-US" sz="1400" dirty="0"/>
          </a:p>
        </p:txBody>
      </p:sp>
    </p:spTree>
    <p:extLst>
      <p:ext uri="{BB962C8B-B14F-4D97-AF65-F5344CB8AC3E}">
        <p14:creationId xmlns:p14="http://schemas.microsoft.com/office/powerpoint/2010/main" val="110489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コンテンツ プレースホルダー 2"/>
          <p:cNvSpPr>
            <a:spLocks noGrp="1"/>
          </p:cNvSpPr>
          <p:nvPr>
            <p:ph sz="quarter" idx="10"/>
          </p:nvPr>
        </p:nvSpPr>
        <p:spPr>
          <a:xfrm>
            <a:off x="304800" y="1371600"/>
            <a:ext cx="8839200" cy="4724400"/>
          </a:xfrm>
        </p:spPr>
        <p:txBody>
          <a:bodyPr/>
          <a:lstStyle/>
          <a:p>
            <a:pPr marL="0" indent="0">
              <a:buNone/>
            </a:pPr>
            <a:r>
              <a:rPr kumimoji="1" lang="en-US" altLang="ja-JP" b="1" u="sng" dirty="0"/>
              <a:t>Highlight the advancement of Satellite GHG observation and scientific outcomes using good practices.</a:t>
            </a:r>
          </a:p>
          <a:p>
            <a:pPr marL="447675" lvl="1" indent="-265113">
              <a:buFont typeface="Arial" panose="020B0604020202020204" pitchFamily="34" charset="0"/>
              <a:buChar char="•"/>
            </a:pPr>
            <a:r>
              <a:rPr kumimoji="1" lang="en-US" altLang="ja-JP" dirty="0">
                <a:solidFill>
                  <a:srgbClr val="FF0000"/>
                </a:solidFill>
              </a:rPr>
              <a:t>the advancement of satellite Greenhouse Gas observation</a:t>
            </a:r>
            <a:r>
              <a:rPr kumimoji="1" lang="en-US" altLang="ja-JP" dirty="0"/>
              <a:t> since 2006 IPCC Guidelines;</a:t>
            </a:r>
          </a:p>
          <a:p>
            <a:pPr marL="447675" lvl="1" indent="-265113">
              <a:buFont typeface="Arial" panose="020B0604020202020204" pitchFamily="34" charset="0"/>
              <a:buChar char="•"/>
            </a:pPr>
            <a:r>
              <a:rPr kumimoji="1" lang="en-US" altLang="ja-JP" dirty="0">
                <a:solidFill>
                  <a:srgbClr val="FF0000"/>
                </a:solidFill>
              </a:rPr>
              <a:t>scientific outcomes </a:t>
            </a:r>
            <a:r>
              <a:rPr kumimoji="1" lang="en-US" altLang="ja-JP" dirty="0"/>
              <a:t>by satellite GHG data which are beneficial for </a:t>
            </a:r>
            <a:r>
              <a:rPr kumimoji="1" lang="en-US" altLang="ja-JP" dirty="0">
                <a:solidFill>
                  <a:srgbClr val="FF0000"/>
                </a:solidFill>
              </a:rPr>
              <a:t>improvement of national GHG inventory reporting</a:t>
            </a:r>
            <a:r>
              <a:rPr kumimoji="1" lang="en-US" altLang="ja-JP" dirty="0"/>
              <a:t>;</a:t>
            </a:r>
          </a:p>
          <a:p>
            <a:pPr marL="447675" lvl="1" indent="-265113">
              <a:buFont typeface="Arial" panose="020B0604020202020204" pitchFamily="34" charset="0"/>
              <a:buChar char="•"/>
            </a:pPr>
            <a:r>
              <a:rPr kumimoji="1" lang="en-US" altLang="ja-JP" dirty="0">
                <a:solidFill>
                  <a:srgbClr val="FF0000"/>
                </a:solidFill>
              </a:rPr>
              <a:t>cooperation among</a:t>
            </a:r>
            <a:r>
              <a:rPr kumimoji="1" lang="en-US" altLang="ja-JP" dirty="0"/>
              <a:t> </a:t>
            </a:r>
            <a:r>
              <a:rPr kumimoji="1" lang="en-US" altLang="ja-JP" dirty="0">
                <a:solidFill>
                  <a:srgbClr val="FF0000"/>
                </a:solidFill>
              </a:rPr>
              <a:t>space agencies </a:t>
            </a:r>
            <a:r>
              <a:rPr kumimoji="1" lang="en-US" altLang="ja-JP" dirty="0"/>
              <a:t>to contribute to enhance transparency framework and promote effective implementation of the Paris agreement by providing accurate and reliable GHG data from space.</a:t>
            </a:r>
          </a:p>
          <a:p>
            <a:pPr lvl="1"/>
            <a:endParaRPr kumimoji="1" lang="en-US" altLang="ja-JP" sz="200" dirty="0"/>
          </a:p>
          <a:p>
            <a:pPr marL="0" indent="0">
              <a:buNone/>
            </a:pPr>
            <a:r>
              <a:rPr kumimoji="1" lang="en-US" altLang="ja-JP" b="1" u="sng" dirty="0"/>
              <a:t>Opportunities</a:t>
            </a:r>
          </a:p>
          <a:p>
            <a:pPr marL="447675" lvl="1" indent="-265113">
              <a:buFont typeface="Arial" panose="020B0604020202020204" pitchFamily="34" charset="0"/>
              <a:buChar char="•"/>
            </a:pPr>
            <a:r>
              <a:rPr kumimoji="1" lang="en-US" altLang="ja-JP" dirty="0">
                <a:solidFill>
                  <a:srgbClr val="FF0000"/>
                </a:solidFill>
              </a:rPr>
              <a:t>Official side event: Proposal has submitted</a:t>
            </a:r>
            <a:r>
              <a:rPr kumimoji="1" lang="en-US" altLang="ja-JP" dirty="0"/>
              <a:t> jointly with </a:t>
            </a:r>
            <a:r>
              <a:rPr kumimoji="1" lang="en-US" altLang="ja-JP" dirty="0">
                <a:solidFill>
                  <a:srgbClr val="FF0000"/>
                </a:solidFill>
              </a:rPr>
              <a:t>GEO</a:t>
            </a:r>
          </a:p>
          <a:p>
            <a:pPr marL="447675" lvl="1" indent="-265113">
              <a:buFont typeface="Arial" panose="020B0604020202020204" pitchFamily="34" charset="0"/>
              <a:buChar char="•"/>
            </a:pPr>
            <a:r>
              <a:rPr kumimoji="1" lang="en-US" altLang="ja-JP" dirty="0">
                <a:solidFill>
                  <a:srgbClr val="FF0000"/>
                </a:solidFill>
              </a:rPr>
              <a:t>Japan Pavilion</a:t>
            </a:r>
            <a:r>
              <a:rPr kumimoji="1" lang="en-US" altLang="ja-JP" dirty="0"/>
              <a:t>:</a:t>
            </a:r>
            <a:r>
              <a:rPr kumimoji="1" lang="en-US" altLang="ja-JP" dirty="0">
                <a:solidFill>
                  <a:srgbClr val="FF0000"/>
                </a:solidFill>
              </a:rPr>
              <a:t> 2</a:t>
            </a:r>
            <a:r>
              <a:rPr kumimoji="1" lang="en-US" altLang="ja-JP" dirty="0"/>
              <a:t> GHG related side events are planned.</a:t>
            </a:r>
            <a:endParaRPr kumimoji="1" lang="en-US" altLang="ja-JP" dirty="0">
              <a:solidFill>
                <a:srgbClr val="FF0000"/>
              </a:solidFill>
            </a:endParaRPr>
          </a:p>
          <a:p>
            <a:pPr marL="447675" lvl="1" indent="-265113">
              <a:buFont typeface="Arial" panose="020B0604020202020204" pitchFamily="34" charset="0"/>
              <a:buChar char="•"/>
            </a:pPr>
            <a:r>
              <a:rPr kumimoji="1" lang="en-US" altLang="ja-JP" dirty="0"/>
              <a:t>Other possible opportunities (under discussion with  ESA)</a:t>
            </a:r>
          </a:p>
          <a:p>
            <a:pPr marL="447675" lvl="1" indent="-265113">
              <a:buFont typeface="Arial" panose="020B0604020202020204" pitchFamily="34" charset="0"/>
              <a:buChar char="•"/>
            </a:pPr>
            <a:r>
              <a:rPr kumimoji="1" lang="en-US" altLang="ja-JP" dirty="0"/>
              <a:t>Exhibition: Official exhibition and national Pavilions</a:t>
            </a:r>
            <a:endParaRPr kumimoji="1" lang="ja-JP" altLang="en-US" dirty="0"/>
          </a:p>
        </p:txBody>
      </p:sp>
      <p:sp>
        <p:nvSpPr>
          <p:cNvPr id="4" name="コンテンツ プレースホルダー 3"/>
          <p:cNvSpPr>
            <a:spLocks noGrp="1"/>
          </p:cNvSpPr>
          <p:nvPr>
            <p:ph sz="quarter" idx="11"/>
          </p:nvPr>
        </p:nvSpPr>
        <p:spPr>
          <a:xfrm>
            <a:off x="2286000" y="152400"/>
            <a:ext cx="4953000" cy="533400"/>
          </a:xfrm>
        </p:spPr>
        <p:txBody>
          <a:bodyPr/>
          <a:lstStyle/>
          <a:p>
            <a:pPr algn="ctr"/>
            <a:r>
              <a:rPr kumimoji="1" lang="en-US" altLang="ja-JP" sz="2800" dirty="0"/>
              <a:t>Global Activities: </a:t>
            </a:r>
          </a:p>
          <a:p>
            <a:pPr algn="ctr"/>
            <a:r>
              <a:rPr kumimoji="1" lang="en-US" altLang="ja-JP" sz="2800" dirty="0"/>
              <a:t>COP-23, Bonn, November   2017</a:t>
            </a:r>
            <a:endParaRPr kumimoji="1" lang="ja-JP" altLang="en-US" sz="2800" dirty="0"/>
          </a:p>
        </p:txBody>
      </p:sp>
    </p:spTree>
    <p:extLst>
      <p:ext uri="{BB962C8B-B14F-4D97-AF65-F5344CB8AC3E}">
        <p14:creationId xmlns:p14="http://schemas.microsoft.com/office/powerpoint/2010/main" val="171272061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1"/>
        </a:solid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1" sz="1200" b="1" smtClean="0">
            <a:solidFill>
              <a:schemeClr val="tx1"/>
            </a:solidFil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a:lstStyle>
        <a:defPPr algn="ctr">
          <a:lnSpc>
            <a:spcPts val="3000"/>
          </a:lnSpc>
          <a:defRPr b="1" dirty="0" smtClean="0">
            <a:solidFill>
              <a:srgbClr val="000090"/>
            </a:solidFill>
            <a:latin typeface="+mj-lt"/>
            <a:cs typeface="Arial" panose="020B0604020202020204" pitchFamily="34" charset="0"/>
          </a:defRPr>
        </a:defPPr>
      </a:lst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10213</TotalTime>
  <Words>1244</Words>
  <Application>Microsoft Office PowerPoint</Application>
  <PresentationFormat>画面に合わせる (4:3)</PresentationFormat>
  <Paragraphs>203</Paragraphs>
  <Slides>12</Slides>
  <Notes>5</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12</vt:i4>
      </vt:variant>
    </vt:vector>
  </HeadingPairs>
  <TitlesOfParts>
    <vt:vector size="29" baseType="lpstr">
      <vt:lpstr>Avenir Roman</vt:lpstr>
      <vt:lpstr>Droid Serif</vt:lpstr>
      <vt:lpstr>HGPｺﾞｼｯｸM</vt:lpstr>
      <vt:lpstr>Lucida Grande</vt:lpstr>
      <vt:lpstr>Meiryo UI</vt:lpstr>
      <vt:lpstr>ＭＳ Ｐゴシック</vt:lpstr>
      <vt:lpstr>Proxima Nova Regular</vt:lpstr>
      <vt:lpstr>Arial</vt:lpstr>
      <vt:lpstr>Arial Bold</vt:lpstr>
      <vt:lpstr>Calibri</vt:lpstr>
      <vt:lpstr>Courier New</vt:lpstr>
      <vt:lpstr>Helvetica</vt:lpstr>
      <vt:lpstr>Lucida Sans</vt:lpstr>
      <vt:lpstr>Wingdings</vt:lpstr>
      <vt:lpstr>Default</vt:lpstr>
      <vt:lpstr>1_Default</vt:lpstr>
      <vt:lpstr>1_ホワイト</vt:lpstr>
      <vt:lpstr>Overview of progress on Japanese Engagement Activities with UNFCCC/IPCC</vt:lpstr>
      <vt:lpstr>“Road to IPCC Guidelines”</vt:lpstr>
      <vt:lpstr>PowerPoint プレゼンテーション</vt:lpstr>
      <vt:lpstr>Summary of Progress “Road to IPCC Guidelines”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鈴木　明子</cp:lastModifiedBy>
  <cp:revision>212</cp:revision>
  <cp:lastPrinted>2017-09-08T07:59:06Z</cp:lastPrinted>
  <dcterms:modified xsi:type="dcterms:W3CDTF">2017-09-12T10:39:41Z</dcterms:modified>
</cp:coreProperties>
</file>