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448" r:id="rId3"/>
    <p:sldId id="449" r:id="rId4"/>
    <p:sldId id="427" r:id="rId5"/>
    <p:sldId id="450" r:id="rId6"/>
    <p:sldId id="451" r:id="rId7"/>
    <p:sldId id="440" r:id="rId8"/>
    <p:sldId id="452" r:id="rId9"/>
    <p:sldId id="453" r:id="rId1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9"/>
    <p:restoredTop sz="87724" autoAdjust="0"/>
  </p:normalViewPr>
  <p:slideViewPr>
    <p:cSldViewPr snapToGrid="0" snapToObjects="1">
      <p:cViewPr varScale="1">
        <p:scale>
          <a:sx n="122" d="100"/>
          <a:sy n="122" d="100"/>
        </p:scale>
        <p:origin x="20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5597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9459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3159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063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66064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9139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6702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5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GFOI &amp; SDCG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Stephen Ward</a:t>
            </a:r>
            <a:endParaRPr sz="18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Tech Workshop 2017 </a:t>
            </a:r>
            <a:r>
              <a:rPr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sz="18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12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1800" i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WP: Sect 3.2; CARB-4 &amp; -5</a:t>
            </a:r>
            <a:endParaRPr sz="1800" i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sz="18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</a:t>
            </a:r>
            <a:r>
              <a:rPr lang="en-AU"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trategic Implementation Team Tech Workshop</a:t>
            </a:r>
            <a:endParaRPr sz="18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</a:t>
            </a:r>
            <a:r>
              <a:rPr lang="en-AU" sz="1800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Frascati</a:t>
            </a:r>
            <a:r>
              <a:rPr lang="en-AU"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Italy</a:t>
            </a:r>
            <a:endParaRPr sz="18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13</a:t>
            </a:r>
            <a:r>
              <a:rPr lang="en-AU" sz="1800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-14</a:t>
            </a:r>
            <a:r>
              <a:rPr lang="en-AU" sz="1800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sz="1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2017</a:t>
            </a:r>
            <a:endParaRPr sz="18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55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" y="1120626"/>
            <a:ext cx="7870215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Issues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September 2017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" y="2672159"/>
            <a:ext cx="7866255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CEOS Lead: Masanobu Shimada for JAXA; Stephen Ward, SDCG EXEC for CSIRO/NASA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 Co-Chairs: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Frank Martin 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Seifert (ESA) and Gene </a:t>
            </a:r>
            <a:r>
              <a:rPr lang="en-US" sz="2000" b="1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Fosnight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USGS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2" y="6286720"/>
            <a:ext cx="1946765" cy="2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Leadership overview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7" y="1031760"/>
            <a:ext cx="8534159" cy="4525963"/>
          </a:xfrm>
        </p:spPr>
        <p:txBody>
          <a:bodyPr/>
          <a:lstStyle/>
          <a:p>
            <a:r>
              <a:rPr lang="en-GB" sz="2000" dirty="0" smtClean="0"/>
              <a:t>Leads:</a:t>
            </a:r>
          </a:p>
          <a:p>
            <a:pPr lvl="1"/>
            <a:r>
              <a:rPr lang="en-GB" sz="1600" dirty="0" smtClean="0"/>
              <a:t>USA: Evan &amp; Sylvia (</a:t>
            </a:r>
            <a:r>
              <a:rPr lang="en-GB" sz="1600" dirty="0" err="1" smtClean="0"/>
              <a:t>USAid</a:t>
            </a:r>
            <a:r>
              <a:rPr lang="en-GB" sz="1600" dirty="0" smtClean="0"/>
              <a:t>, USGS)</a:t>
            </a:r>
            <a:endParaRPr lang="en-GB" sz="1600" strike="sngStrike" dirty="0" smtClean="0"/>
          </a:p>
          <a:p>
            <a:pPr lvl="1"/>
            <a:r>
              <a:rPr lang="en-GB" sz="1600" dirty="0" smtClean="0"/>
              <a:t>Norway: Henrik (NICFI)</a:t>
            </a:r>
          </a:p>
          <a:p>
            <a:pPr lvl="1"/>
            <a:r>
              <a:rPr lang="en-GB" sz="1600" dirty="0" smtClean="0"/>
              <a:t>Australia: Anthony (DOTE, 2017 Chair) </a:t>
            </a:r>
          </a:p>
          <a:p>
            <a:pPr lvl="1"/>
            <a:r>
              <a:rPr lang="en-GB" sz="1600" dirty="0" smtClean="0"/>
              <a:t>CEOS: Masanobu &amp; Stephen (JAXA)</a:t>
            </a:r>
          </a:p>
          <a:p>
            <a:pPr lvl="1"/>
            <a:r>
              <a:rPr lang="en-GB" sz="1600" dirty="0" smtClean="0"/>
              <a:t>FAO: </a:t>
            </a:r>
            <a:r>
              <a:rPr lang="en-GB" sz="1600" dirty="0" err="1" smtClean="0"/>
              <a:t>Anssi</a:t>
            </a:r>
            <a:r>
              <a:rPr lang="en-GB" sz="1600" dirty="0" smtClean="0"/>
              <a:t> </a:t>
            </a:r>
          </a:p>
          <a:p>
            <a:pPr lvl="1"/>
            <a:r>
              <a:rPr lang="en-AU" sz="1600" b="1" dirty="0" smtClean="0">
                <a:latin typeface="Calibri" charset="0"/>
                <a:ea typeface="ＭＳ Ｐゴシック" charset="0"/>
                <a:cs typeface="ＭＳ Ｐゴシック" charset="0"/>
              </a:rPr>
              <a:t>Invitations issued to UK, Germany and ESA (R&amp;D Component)</a:t>
            </a:r>
            <a:endParaRPr lang="en-US" sz="2000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Office: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Staffed since Feb 16 (Australia and Norway $$)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Tom Harvey based in Melbourne, additional staff being recruited</a:t>
            </a:r>
          </a:p>
          <a:p>
            <a:pPr lvl="1"/>
            <a:r>
              <a:rPr 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Funding currently until the end of 2017. </a:t>
            </a:r>
            <a:r>
              <a:rPr lang="en-US" sz="1600" b="1" dirty="0" smtClean="0">
                <a:latin typeface="Calibri" charset="0"/>
                <a:ea typeface="ＭＳ Ｐゴシック" charset="0"/>
                <a:cs typeface="ＭＳ Ｐゴシック" charset="0"/>
              </a:rPr>
              <a:t>Working on multiple year extension for Phase 2, starting in 2018.</a:t>
            </a:r>
            <a:endParaRPr lang="en-US" sz="2000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Phase 2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sz="2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well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advanced</a:t>
            </a: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GFOI Phase 2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7" y="1031760"/>
            <a:ext cx="8534159" cy="4525963"/>
          </a:xfrm>
        </p:spPr>
        <p:txBody>
          <a:bodyPr/>
          <a:lstStyle/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Strong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country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emphasis </a:t>
            </a:r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reflecting the development aid finance nature of funding</a:t>
            </a:r>
          </a:p>
          <a:p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Improved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mechanisms for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coordination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gap </a:t>
            </a:r>
            <a:r>
              <a:rPr lang="en-US" sz="1800" dirty="0">
                <a:latin typeface="Calibri" charset="0"/>
                <a:ea typeface="ＭＳ Ｐゴシック" charset="0"/>
                <a:cs typeface="ＭＳ Ｐゴシック" charset="0"/>
              </a:rPr>
              <a:t>analysis and needs </a:t>
            </a:r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assessments</a:t>
            </a:r>
          </a:p>
          <a:p>
            <a:pPr lvl="1"/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joint </a:t>
            </a:r>
            <a:r>
              <a:rPr lang="en-US" sz="1800" dirty="0">
                <a:latin typeface="Calibri" charset="0"/>
                <a:ea typeface="ＭＳ Ｐゴシック" charset="0"/>
                <a:cs typeface="ＭＳ Ｐゴシック" charset="0"/>
              </a:rPr>
              <a:t>work planning for priority </a:t>
            </a:r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needs/gaps</a:t>
            </a:r>
          </a:p>
          <a:p>
            <a:pPr lvl="1"/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joint </a:t>
            </a:r>
            <a:r>
              <a:rPr lang="en-US" sz="1800" dirty="0">
                <a:latin typeface="Calibri" charset="0"/>
                <a:ea typeface="ＭＳ Ｐゴシック" charset="0"/>
                <a:cs typeface="ＭＳ Ｐゴシック" charset="0"/>
              </a:rPr>
              <a:t>implementation of work </a:t>
            </a:r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plans</a:t>
            </a:r>
          </a:p>
          <a:p>
            <a:pPr lvl="1"/>
            <a:endParaRPr lang="en-US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Proposal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for Office to have budget to support some joint implementation that directly benefits countries.</a:t>
            </a:r>
          </a:p>
          <a:p>
            <a:endParaRPr lang="en-US" sz="2000" dirty="0" smtClean="0"/>
          </a:p>
          <a:p>
            <a:r>
              <a:rPr lang="en-US" sz="2000" dirty="0" smtClean="0"/>
              <a:t>UK involvement could bring </a:t>
            </a:r>
            <a:r>
              <a:rPr lang="en-US" sz="2000" dirty="0" smtClean="0"/>
              <a:t>large </a:t>
            </a:r>
            <a:r>
              <a:rPr lang="en-US" sz="2000" dirty="0" smtClean="0"/>
              <a:t>scale ODA money and would be a possible game changer</a:t>
            </a:r>
            <a:endParaRPr lang="en-US" sz="20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GFOI Phase 2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7" y="1031760"/>
            <a:ext cx="8534159" cy="5071124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MGD: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Re</a:t>
            </a:r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-e</a:t>
            </a:r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stablished the MGD Advisory Group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Ake </a:t>
            </a:r>
            <a:r>
              <a:rPr lang="en-AU" sz="1600" dirty="0" err="1" smtClean="0">
                <a:latin typeface="Calibri" charset="0"/>
                <a:ea typeface="ＭＳ Ｐゴシック" charset="0"/>
                <a:cs typeface="ＭＳ Ｐゴシック" charset="0"/>
              </a:rPr>
              <a:t>Rosenqvist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 (JAXA) the CEOS technical rep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Role and use of </a:t>
            </a:r>
            <a:r>
              <a:rPr lang="en-AU" sz="1600" dirty="0" err="1">
                <a:latin typeface="Calibri" charset="0"/>
                <a:ea typeface="ＭＳ Ｐゴシック" charset="0"/>
                <a:cs typeface="ＭＳ Ｐゴシック" charset="0"/>
              </a:rPr>
              <a:t>REDDcompass</a:t>
            </a:r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 continues to grow rapidly</a:t>
            </a: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University courses 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increasing</a:t>
            </a:r>
            <a:endParaRPr lang="en-AU" sz="2000" dirty="0" smtClean="0"/>
          </a:p>
          <a:p>
            <a:r>
              <a:rPr lang="en-AU" sz="2000" dirty="0" smtClean="0"/>
              <a:t>Capacity Building:</a:t>
            </a:r>
          </a:p>
          <a:p>
            <a:pPr lvl="1"/>
            <a:r>
              <a:rPr lang="en-AU" sz="1600" dirty="0" err="1" smtClean="0"/>
              <a:t>SilvaCarbon</a:t>
            </a:r>
            <a:r>
              <a:rPr lang="en-AU" sz="1600" dirty="0" smtClean="0"/>
              <a:t> </a:t>
            </a:r>
            <a:r>
              <a:rPr lang="en-AU" sz="1600" dirty="0"/>
              <a:t>continuing to implement full work plan until September 30 2018. </a:t>
            </a:r>
            <a:r>
              <a:rPr lang="en-AU" sz="1600" dirty="0" smtClean="0"/>
              <a:t>Assumption of same level </a:t>
            </a:r>
            <a:r>
              <a:rPr lang="en-AU" sz="1600" dirty="0" err="1"/>
              <a:t>USAid</a:t>
            </a:r>
            <a:r>
              <a:rPr lang="en-AU" sz="1600" dirty="0"/>
              <a:t> funding </a:t>
            </a:r>
            <a:r>
              <a:rPr lang="en-AU" sz="1600" dirty="0" smtClean="0"/>
              <a:t> for next FY with significant uncertainty </a:t>
            </a:r>
            <a:r>
              <a:rPr lang="en-AU" sz="1600" dirty="0"/>
              <a:t>(</a:t>
            </a:r>
            <a:r>
              <a:rPr lang="en-AU" sz="1600" dirty="0" smtClean="0"/>
              <a:t>broadly)</a:t>
            </a: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Hopeful that GIZ will continue to grow involvement </a:t>
            </a:r>
          </a:p>
          <a:p>
            <a:pPr lvl="1"/>
            <a:r>
              <a:rPr lang="en-AU" sz="1600" dirty="0" err="1">
                <a:latin typeface="Calibri" charset="0"/>
                <a:ea typeface="ＭＳ Ｐゴシック" charset="0"/>
                <a:cs typeface="ＭＳ Ｐゴシック" charset="0"/>
              </a:rPr>
              <a:t>REDDcompass</a:t>
            </a:r>
            <a:r>
              <a:rPr lang="en-AU" sz="1600" dirty="0">
                <a:latin typeface="Calibri" charset="0"/>
                <a:ea typeface="ＭＳ Ｐゴシック" charset="0"/>
                <a:cs typeface="ＭＳ Ｐゴシック" charset="0"/>
              </a:rPr>
              <a:t> short courses being jointly delivered by CB Partners and the MGD Component</a:t>
            </a:r>
            <a:endParaRPr lang="en-GB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/>
              <a:t>R&amp;D:</a:t>
            </a:r>
            <a:endParaRPr lang="en-AU" sz="2000" dirty="0"/>
          </a:p>
          <a:p>
            <a:pPr lvl="1"/>
            <a:r>
              <a:rPr lang="en-AU" sz="1600" dirty="0" smtClean="0"/>
              <a:t>ESA will finance GOFC GOLD office including GFOI R&amp;D Coordination for the next 3 years (open ITT in autumn 2017)</a:t>
            </a:r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Expert meetings and materials underway</a:t>
            </a:r>
          </a:p>
          <a:p>
            <a:pPr lvl="1"/>
            <a:r>
              <a:rPr lang="en-US" sz="1600" dirty="0"/>
              <a:t>Working closely with </a:t>
            </a:r>
            <a:r>
              <a:rPr lang="en-US" sz="1600" dirty="0" smtClean="0"/>
              <a:t>World Bank’s FCPF </a:t>
            </a:r>
            <a:r>
              <a:rPr lang="en-US" sz="1600" dirty="0"/>
              <a:t>to help address technical issues that countries are facing in reporting to the Carbon Fund.</a:t>
            </a:r>
          </a:p>
          <a:p>
            <a:pPr lvl="1"/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Space Data </a:t>
            </a:r>
            <a:r>
              <a:rPr lang="mr-IN" dirty="0" smtClean="0"/>
              <a:t>–</a:t>
            </a:r>
            <a:r>
              <a:rPr lang="en-US" dirty="0" smtClean="0"/>
              <a:t> where are we up to?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08972" cy="4525963"/>
          </a:xfrm>
        </p:spPr>
        <p:txBody>
          <a:bodyPr/>
          <a:lstStyle/>
          <a:p>
            <a:r>
              <a:rPr lang="en-AU" sz="2000" b="1" dirty="0" smtClean="0">
                <a:latin typeface="Calibri" charset="0"/>
                <a:ea typeface="ＭＳ Ｐゴシック" charset="0"/>
                <a:cs typeface="ＭＳ Ｐゴシック" charset="0"/>
              </a:rPr>
              <a:t>Claiming victory with multiple global baseline coverage in 2017. 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All countries that wish to report wall-to-wall on forest cover should have the minimum EO data required to do so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Thanks to Landsat, Sentinel-1 and Sentinel-2 series as core data streams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Significant milestone to celebrate: CEOS PR??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/>
              <a:t>Emphasis turns to data uptake and application </a:t>
            </a:r>
            <a:r>
              <a:rPr lang="mr-IN" sz="2000" dirty="0"/>
              <a:t>–</a:t>
            </a:r>
            <a:r>
              <a:rPr lang="en-AU" sz="2000" dirty="0"/>
              <a:t> consistent with </a:t>
            </a:r>
            <a:r>
              <a:rPr lang="en-AU" sz="2000" dirty="0" smtClean="0"/>
              <a:t>GFOI Phase </a:t>
            </a:r>
            <a:r>
              <a:rPr lang="en-AU" sz="2000" dirty="0"/>
              <a:t>2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Pilot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activities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ongoing –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Data Cube for Colombia and now Vietnam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SDCG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EXEC pursuing inclusion of Early Warning as GFOI activity </a:t>
            </a:r>
            <a:r>
              <a:rPr lang="mr-IN" sz="2000" dirty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 possible basis for the long-promised cooperation with WRI/GFW 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All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Element-3 agencies actively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contributing to R&amp;D activities 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</a:t>
            </a:r>
            <a:r>
              <a:rPr lang="en-US" sz="2800" dirty="0" smtClean="0"/>
              <a:t>Space Data </a:t>
            </a:r>
            <a:r>
              <a:rPr lang="mr-IN" sz="2800" dirty="0" smtClean="0"/>
              <a:t>–</a:t>
            </a:r>
            <a:r>
              <a:rPr lang="en-US" sz="2800" dirty="0" smtClean="0"/>
              <a:t> capacity challenges ahead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7" y="1063626"/>
            <a:ext cx="8624461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Phase 2 includes the establishment of a significant Data Users Advisory Group (DUAG)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Multiple REDD+ countries reps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Stakeholders like FAO, WRI</a:t>
            </a:r>
          </a:p>
          <a:p>
            <a:pPr lvl="1"/>
            <a:r>
              <a:rPr lang="en-AU" sz="1800" b="1" dirty="0" smtClean="0">
                <a:latin typeface="Calibri" charset="0"/>
                <a:ea typeface="ＭＳ Ｐゴシック" charset="0"/>
                <a:cs typeface="ＭＳ Ｐゴシック" charset="0"/>
              </a:rPr>
              <a:t>CEOS reps (2 requested)</a:t>
            </a:r>
          </a:p>
          <a:p>
            <a:pPr lvl="1"/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At the same time, budget cycles see a significant drop in SDCG capacity: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USGS Co</a:t>
            </a:r>
            <a:r>
              <a:rPr lang="en-US" sz="1800" dirty="0"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Chair (Gene </a:t>
            </a:r>
            <a:r>
              <a:rPr lang="en-AU" sz="1800" dirty="0" err="1" smtClean="0">
                <a:latin typeface="Calibri" charset="0"/>
                <a:ea typeface="ＭＳ Ｐゴシック" charset="0"/>
                <a:cs typeface="ＭＳ Ｐゴシック" charset="0"/>
              </a:rPr>
              <a:t>Fosnight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) retiring and no prospect of replacement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SDCG SEC (Stephen Ward and George Dyke) 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and 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Space Data </a:t>
            </a:r>
            <a:r>
              <a:rPr lang="en-AU" sz="1800" smtClean="0">
                <a:latin typeface="Calibri" charset="0"/>
                <a:ea typeface="ＭＳ Ｐゴシック" charset="0"/>
                <a:cs typeface="ＭＳ Ｐゴシック" charset="0"/>
              </a:rPr>
              <a:t>Component Manager </a:t>
            </a:r>
            <a:r>
              <a:rPr lang="en-AU" sz="1800" smtClean="0">
                <a:latin typeface="Calibri" charset="0"/>
                <a:ea typeface="ＭＳ Ｐゴシック" charset="0"/>
                <a:cs typeface="ＭＳ Ｐゴシック" charset="0"/>
              </a:rPr>
              <a:t>funding 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will end </a:t>
            </a:r>
            <a:r>
              <a:rPr lang="en-AU" sz="1800" smtClean="0">
                <a:latin typeface="Calibri" charset="0"/>
                <a:ea typeface="ＭＳ Ｐゴシック" charset="0"/>
                <a:cs typeface="ＭＳ Ｐゴシック" charset="0"/>
              </a:rPr>
              <a:t>at </a:t>
            </a:r>
            <a:r>
              <a:rPr lang="en-AU" sz="1800" smtClean="0">
                <a:latin typeface="Calibri" charset="0"/>
                <a:ea typeface="ＭＳ Ｐゴシック" charset="0"/>
                <a:cs typeface="ＭＳ Ｐゴシック" charset="0"/>
              </a:rPr>
              <a:t>CEOS 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Plenary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Combined this will be a very significant drop in overall capacity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Just as more is being asked of CEOS in GFOI</a:t>
            </a:r>
          </a:p>
          <a:p>
            <a:pPr marL="457200" lvl="1" indent="0">
              <a:buNone/>
            </a:pPr>
            <a:r>
              <a:rPr lang="en-AU" sz="1800" b="1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 SDCG needs 1-2 Co-Chairs and support for the SEC</a:t>
            </a:r>
            <a:endParaRPr lang="en-AU" sz="1800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dirty="0" smtClean="0"/>
              <a:t>Discussion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229600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Questions?</a:t>
            </a: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22997</TotalTime>
  <Words>615</Words>
  <Application>Microsoft Macintosh PowerPoint</Application>
  <PresentationFormat>On-screen Show (4:3)</PresentationFormat>
  <Paragraphs>90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Bold</vt:lpstr>
      <vt:lpstr>Calibri</vt:lpstr>
      <vt:lpstr>Droid Serif</vt:lpstr>
      <vt:lpstr>Mangal</vt:lpstr>
      <vt:lpstr>ＭＳ Ｐゴシック</vt:lpstr>
      <vt:lpstr>Wingdings</vt:lpstr>
      <vt:lpstr>Arial</vt:lpstr>
      <vt:lpstr>Office Theme</vt:lpstr>
      <vt:lpstr>1_Office Theme</vt:lpstr>
      <vt:lpstr>GFOI &amp; SDCG</vt:lpstr>
      <vt:lpstr>GFOI Issues September 2017</vt:lpstr>
      <vt:lpstr> Leadership overview</vt:lpstr>
      <vt:lpstr> GFOI Phase 2</vt:lpstr>
      <vt:lpstr> GFOI Phase 2</vt:lpstr>
      <vt:lpstr> Space Data – where are we up to?</vt:lpstr>
      <vt:lpstr> Space Data – capacity challenges ahead</vt:lpstr>
      <vt:lpstr>Discussion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Stephen Ward</cp:lastModifiedBy>
  <cp:revision>416</cp:revision>
  <dcterms:created xsi:type="dcterms:W3CDTF">2013-01-29T13:10:08Z</dcterms:created>
  <dcterms:modified xsi:type="dcterms:W3CDTF">2017-09-12T16:02:12Z</dcterms:modified>
</cp:coreProperties>
</file>