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53" r:id="rId2"/>
  </p:sldMasterIdLst>
  <p:notesMasterIdLst>
    <p:notesMasterId r:id="rId10"/>
  </p:notesMasterIdLst>
  <p:sldIdLst>
    <p:sldId id="256" r:id="rId3"/>
    <p:sldId id="265" r:id="rId4"/>
    <p:sldId id="274" r:id="rId5"/>
    <p:sldId id="266" r:id="rId6"/>
    <p:sldId id="268" r:id="rId7"/>
    <p:sldId id="275" r:id="rId8"/>
    <p:sldId id="271" r:id="rId9"/>
  </p:sldIdLst>
  <p:sldSz cx="9144000" cy="6858000" type="screen4x3"/>
  <p:notesSz cx="6807200" cy="9939338"/>
  <p:defaultTextStyle>
    <a:lvl1pPr defTabSz="457200">
      <a:defRPr>
        <a:solidFill>
          <a:srgbClr val="002569"/>
        </a:solidFill>
      </a:defRPr>
    </a:lvl1pPr>
    <a:lvl2pPr indent="457200" defTabSz="457200">
      <a:defRPr>
        <a:solidFill>
          <a:srgbClr val="002569"/>
        </a:solidFill>
      </a:defRPr>
    </a:lvl2pPr>
    <a:lvl3pPr indent="914400" defTabSz="457200">
      <a:defRPr>
        <a:solidFill>
          <a:srgbClr val="002569"/>
        </a:solidFill>
      </a:defRPr>
    </a:lvl3pPr>
    <a:lvl4pPr indent="1371600" defTabSz="457200">
      <a:defRPr>
        <a:solidFill>
          <a:srgbClr val="002569"/>
        </a:solidFill>
      </a:defRPr>
    </a:lvl4pPr>
    <a:lvl5pPr indent="1828800" defTabSz="457200">
      <a:defRPr>
        <a:solidFill>
          <a:srgbClr val="002569"/>
        </a:solidFill>
      </a:defRPr>
    </a:lvl5pPr>
    <a:lvl6pPr indent="2286000" defTabSz="457200">
      <a:defRPr>
        <a:solidFill>
          <a:srgbClr val="002569"/>
        </a:solidFill>
      </a:defRPr>
    </a:lvl6pPr>
    <a:lvl7pPr indent="2743200" defTabSz="457200">
      <a:defRPr>
        <a:solidFill>
          <a:srgbClr val="002569"/>
        </a:solidFill>
      </a:defRPr>
    </a:lvl7pPr>
    <a:lvl8pPr indent="3200400" defTabSz="457200">
      <a:defRPr>
        <a:solidFill>
          <a:srgbClr val="002569"/>
        </a:solidFill>
      </a:defRPr>
    </a:lvl8pPr>
    <a:lvl9pPr indent="3657600" defTabSz="457200">
      <a:defRPr>
        <a:solidFill>
          <a:srgbClr val="002569"/>
        </a:solidFil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569"/>
    <a:srgbClr val="CC0099"/>
    <a:srgbClr val="FF33CC"/>
    <a:srgbClr val="FCD5B5"/>
    <a:srgbClr val="000000"/>
    <a:srgbClr val="D7E4BD"/>
    <a:srgbClr val="558E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DDCA"/>
          </a:solidFill>
        </a:fill>
      </a:tcStyle>
    </a:wholeTbl>
    <a:band2H>
      <a:tcTxStyle/>
      <a:tcStyle>
        <a:tcBdr/>
        <a:fill>
          <a:solidFill>
            <a:srgbClr val="FFEFE6"/>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Row>
  </a:tblStyle>
  <a:tblStyle styleId="{C7B018BB-80A7-4F77-B60F-C8B233D01FF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Row>
  </a:tblStyle>
  <a:tblStyle styleId="{EEE7283C-3CF3-47DC-8721-378D4A62B22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BCBCB"/>
          </a:solidFill>
        </a:fill>
      </a:tcStyle>
    </a:wholeTbl>
    <a:band2H>
      <a:tcTxStyle/>
      <a:tcStyle>
        <a:tcBdr/>
        <a:fill>
          <a:solidFill>
            <a:srgbClr val="EEE7E7"/>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Row>
  </a:tblStyle>
  <a:tblStyle styleId="{CF821DB8-F4EB-4A41-A1BA-3FCAFE7338EE}" styleName="">
    <a:tblBg/>
    <a:wholeTbl>
      <a:tcTxStyle b="on" i="on">
        <a:fontRef idx="major">
          <a:srgbClr val="002569"/>
        </a:fontRef>
        <a:srgbClr val="002569"/>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7EA"/>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9A00"/>
          </a:solidFill>
        </a:fill>
      </a:tcStyle>
    </a:firstCol>
    <a:lastRow>
      <a:tcTxStyle b="on" i="on">
        <a:fontRef idx="major">
          <a:srgbClr val="002569"/>
        </a:fontRef>
        <a:srgbClr val="002569"/>
      </a:tcTxStyle>
      <a:tcStyle>
        <a:tcBdr>
          <a:left>
            <a:ln w="12700" cap="flat">
              <a:noFill/>
              <a:miter lim="400000"/>
            </a:ln>
          </a:left>
          <a:right>
            <a:ln w="12700" cap="flat">
              <a:noFill/>
              <a:miter lim="400000"/>
            </a:ln>
          </a:right>
          <a:top>
            <a:ln w="508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Ref idx="major">
          <a:srgbClr val="FFFFFF"/>
        </a:fontRef>
        <a:srgbClr val="FFFFFF"/>
      </a:tcTxStyle>
      <a:tcStyle>
        <a:tcBdr>
          <a:left>
            <a:ln w="12700" cap="flat">
              <a:noFill/>
              <a:miter lim="400000"/>
            </a:ln>
          </a:left>
          <a:right>
            <a:ln w="12700" cap="flat">
              <a:noFill/>
              <a:miter lim="400000"/>
            </a:ln>
          </a:right>
          <a:top>
            <a:ln w="254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9A00"/>
          </a:solidFill>
        </a:fill>
      </a:tcStyle>
    </a:firstRow>
  </a:tblStyle>
  <a:tblStyle styleId="{33BA23B1-9221-436E-865A-0063620EA4FD}"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BD3"/>
          </a:solidFill>
        </a:fill>
      </a:tcStyle>
    </a:wholeTbl>
    <a:band2H>
      <a:tcTxStyle/>
      <a:tcStyle>
        <a:tcBdr/>
        <a:fill>
          <a:solidFill>
            <a:srgbClr val="E6E7EA"/>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Row>
  </a:tblStyle>
  <a:tblStyle styleId="{2708684C-4D16-4618-839F-0558EEFCDFE6}" styleName="">
    <a:tblBg/>
    <a:wholeTb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wholeTbl>
    <a:band2H>
      <a:tcTxStyle/>
      <a:tcStyle>
        <a:tcBdr/>
        <a:fill>
          <a:solidFill>
            <a:srgbClr val="FFFFFF"/>
          </a:solidFill>
        </a:fill>
      </a:tcStyle>
    </a:band2H>
    <a:firstCo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firstCol>
    <a:la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508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lastRow>
    <a:fir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254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419" autoAdjust="0"/>
  </p:normalViewPr>
  <p:slideViewPr>
    <p:cSldViewPr>
      <p:cViewPr varScale="1">
        <p:scale>
          <a:sx n="108" d="100"/>
          <a:sy n="108" d="100"/>
        </p:scale>
        <p:origin x="1760" y="192"/>
      </p:cViewPr>
      <p:guideLst>
        <p:guide orient="horz" pos="2160"/>
        <p:guide pos="2880"/>
      </p:guideLst>
    </p:cSldViewPr>
  </p:slideViewPr>
  <p:notesTextViewPr>
    <p:cViewPr>
      <p:scale>
        <a:sx n="1" d="1"/>
        <a:sy n="1" d="1"/>
      </p:scale>
      <p:origin x="0" y="0"/>
    </p:cViewPr>
  </p:notesTextViewPr>
  <p:notesViewPr>
    <p:cSldViewPr>
      <p:cViewPr varScale="1">
        <p:scale>
          <a:sx n="47" d="100"/>
          <a:sy n="47" d="100"/>
        </p:scale>
        <p:origin x="2720" y="52"/>
      </p:cViewPr>
      <p:guideLst/>
    </p:cSldViewPr>
  </p:notes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hape 7"/>
          <p:cNvSpPr>
            <a:spLocks noGrp="1" noRot="1" noChangeAspect="1"/>
          </p:cNvSpPr>
          <p:nvPr>
            <p:ph type="sldImg"/>
          </p:nvPr>
        </p:nvSpPr>
        <p:spPr>
          <a:xfrm>
            <a:off x="920750" y="746125"/>
            <a:ext cx="4965700" cy="3725863"/>
          </a:xfrm>
          <a:prstGeom prst="rect">
            <a:avLst/>
          </a:prstGeom>
        </p:spPr>
        <p:txBody>
          <a:bodyPr/>
          <a:lstStyle/>
          <a:p>
            <a:pPr lvl="0"/>
            <a:endParaRPr dirty="0"/>
          </a:p>
        </p:txBody>
      </p:sp>
      <p:sp>
        <p:nvSpPr>
          <p:cNvPr id="8" name="Shape 8"/>
          <p:cNvSpPr>
            <a:spLocks noGrp="1"/>
          </p:cNvSpPr>
          <p:nvPr>
            <p:ph type="body" sz="quarter" idx="1"/>
          </p:nvPr>
        </p:nvSpPr>
        <p:spPr>
          <a:xfrm>
            <a:off x="907627" y="4721186"/>
            <a:ext cx="4991947" cy="4472702"/>
          </a:xfrm>
          <a:prstGeom prst="rect">
            <a:avLst/>
          </a:prstGeom>
        </p:spPr>
        <p:txBody>
          <a:bodyPr/>
          <a:lstStyle/>
          <a:p>
            <a:pPr lvl="0"/>
            <a:endParaRPr/>
          </a:p>
        </p:txBody>
      </p:sp>
    </p:spTree>
    <p:extLst>
      <p:ext uri="{BB962C8B-B14F-4D97-AF65-F5344CB8AC3E}">
        <p14:creationId xmlns:p14="http://schemas.microsoft.com/office/powerpoint/2010/main" val="3530218368"/>
      </p:ext>
    </p:extLst>
  </p:cSld>
  <p:clrMap bg1="lt1" tx1="dk1" bg2="lt2" tx2="dk2" accent1="accent1" accent2="accent2" accent3="accent3" accent4="accent4" accent5="accent5" accent6="accent6" hlink="hlink" folHlink="folHlink"/>
  <p:notesStyle>
    <a:lvl1pPr defTabSz="457200">
      <a:lnSpc>
        <a:spcPct val="125000"/>
      </a:lnSpc>
      <a:defRPr sz="2400">
        <a:latin typeface="+mn-lt"/>
        <a:ea typeface="+mn-ea"/>
        <a:cs typeface="+mn-cs"/>
        <a:sym typeface="Avenir Roman"/>
      </a:defRPr>
    </a:lvl1pPr>
    <a:lvl2pPr indent="228600" defTabSz="457200">
      <a:lnSpc>
        <a:spcPct val="125000"/>
      </a:lnSpc>
      <a:defRPr sz="2400">
        <a:latin typeface="+mn-lt"/>
        <a:ea typeface="+mn-ea"/>
        <a:cs typeface="+mn-cs"/>
        <a:sym typeface="Avenir Roman"/>
      </a:defRPr>
    </a:lvl2pPr>
    <a:lvl3pPr indent="457200" defTabSz="457200">
      <a:lnSpc>
        <a:spcPct val="125000"/>
      </a:lnSpc>
      <a:defRPr sz="2400">
        <a:latin typeface="+mn-lt"/>
        <a:ea typeface="+mn-ea"/>
        <a:cs typeface="+mn-cs"/>
        <a:sym typeface="Avenir Roman"/>
      </a:defRPr>
    </a:lvl3pPr>
    <a:lvl4pPr indent="685800" defTabSz="457200">
      <a:lnSpc>
        <a:spcPct val="125000"/>
      </a:lnSpc>
      <a:defRPr sz="2400">
        <a:latin typeface="+mn-lt"/>
        <a:ea typeface="+mn-ea"/>
        <a:cs typeface="+mn-cs"/>
        <a:sym typeface="Avenir Roman"/>
      </a:defRPr>
    </a:lvl4pPr>
    <a:lvl5pPr indent="914400" defTabSz="457200">
      <a:lnSpc>
        <a:spcPct val="125000"/>
      </a:lnSpc>
      <a:defRPr sz="2400">
        <a:latin typeface="+mn-lt"/>
        <a:ea typeface="+mn-ea"/>
        <a:cs typeface="+mn-cs"/>
        <a:sym typeface="Avenir Roman"/>
      </a:defRPr>
    </a:lvl5pPr>
    <a:lvl6pPr indent="1143000" defTabSz="457200">
      <a:lnSpc>
        <a:spcPct val="125000"/>
      </a:lnSpc>
      <a:defRPr sz="2400">
        <a:latin typeface="+mn-lt"/>
        <a:ea typeface="+mn-ea"/>
        <a:cs typeface="+mn-cs"/>
        <a:sym typeface="Avenir Roman"/>
      </a:defRPr>
    </a:lvl6pPr>
    <a:lvl7pPr indent="1371600" defTabSz="457200">
      <a:lnSpc>
        <a:spcPct val="125000"/>
      </a:lnSpc>
      <a:defRPr sz="2400">
        <a:latin typeface="+mn-lt"/>
        <a:ea typeface="+mn-ea"/>
        <a:cs typeface="+mn-cs"/>
        <a:sym typeface="Avenir Roman"/>
      </a:defRPr>
    </a:lvl7pPr>
    <a:lvl8pPr indent="1600200" defTabSz="457200">
      <a:lnSpc>
        <a:spcPct val="125000"/>
      </a:lnSpc>
      <a:defRPr sz="2400">
        <a:latin typeface="+mn-lt"/>
        <a:ea typeface="+mn-ea"/>
        <a:cs typeface="+mn-cs"/>
        <a:sym typeface="Avenir Roman"/>
      </a:defRPr>
    </a:lvl8pPr>
    <a:lvl9pPr indent="1828800" defTabSz="457200">
      <a:lnSpc>
        <a:spcPct val="125000"/>
      </a:lnSpc>
      <a:defRPr sz="2400">
        <a:latin typeface="+mn-lt"/>
        <a:ea typeface="+mn-ea"/>
        <a:cs typeface="+mn-cs"/>
        <a:sym typeface="Avenir Roman"/>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E7E1725B-1AB5-C546-B9D2-7F3C14DD68B0}" type="slidenum">
              <a:rPr kumimoji="1" lang="ja-JP" altLang="en-US" smtClean="0"/>
              <a:t>2</a:t>
            </a:fld>
            <a:endParaRPr kumimoji="1" lang="ja-JP" altLang="en-US" dirty="0"/>
          </a:p>
        </p:txBody>
      </p:sp>
    </p:spTree>
    <p:extLst>
      <p:ext uri="{BB962C8B-B14F-4D97-AF65-F5344CB8AC3E}">
        <p14:creationId xmlns:p14="http://schemas.microsoft.com/office/powerpoint/2010/main" val="19871469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945921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4520633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a:t>
            </a:r>
            <a:r>
              <a:rPr kumimoji="1" lang="en-US" altLang="ja-JP" dirty="0"/>
              <a:t>9</a:t>
            </a:r>
            <a:r>
              <a:rPr kumimoji="1" lang="ja-JP" altLang="en-US" dirty="0"/>
              <a:t>月</a:t>
            </a:r>
            <a:r>
              <a:rPr kumimoji="1" lang="en-US" altLang="ja-JP" dirty="0"/>
              <a:t>13</a:t>
            </a:r>
            <a:r>
              <a:rPr kumimoji="1" lang="ja-JP" altLang="en-US" dirty="0"/>
              <a:t>日には、東京で</a:t>
            </a:r>
            <a:r>
              <a:rPr kumimoji="1" lang="en-US" altLang="ja-JP" dirty="0"/>
              <a:t>Thelma</a:t>
            </a:r>
            <a:r>
              <a:rPr kumimoji="1" lang="en-US" altLang="ja-JP" baseline="0" dirty="0"/>
              <a:t> Krug </a:t>
            </a:r>
            <a:r>
              <a:rPr kumimoji="1" lang="en-US" altLang="ja-JP" dirty="0"/>
              <a:t>IPCC</a:t>
            </a:r>
            <a:r>
              <a:rPr kumimoji="1" lang="ja-JP" altLang="en-US" dirty="0"/>
              <a:t>副議長が気候変動シンポジウムに登壇（</a:t>
            </a:r>
            <a:r>
              <a:rPr kumimoji="1" lang="en-US" altLang="ja-JP" dirty="0"/>
              <a:t>hosted by </a:t>
            </a:r>
            <a:r>
              <a:rPr lang="ja-JP" altLang="en-US" dirty="0"/>
              <a:t>環境省、外務省、国連広報センター</a:t>
            </a:r>
            <a:r>
              <a:rPr lang="en-US" altLang="ja-JP" dirty="0"/>
              <a:t>)</a:t>
            </a:r>
            <a:r>
              <a:rPr kumimoji="1" lang="ja-JP" altLang="en-US" dirty="0"/>
              <a:t>。</a:t>
            </a:r>
            <a:r>
              <a:rPr lang="ja-JP" altLang="en-US" dirty="0"/>
              <a:t>気候変動によるリスクに関する最新の科学的知見の概要について基調講演を行う。</a:t>
            </a:r>
            <a:endParaRPr kumimoji="1" lang="ja-JP" altLang="en-US" dirty="0"/>
          </a:p>
        </p:txBody>
      </p:sp>
    </p:spTree>
    <p:extLst>
      <p:ext uri="{BB962C8B-B14F-4D97-AF65-F5344CB8AC3E}">
        <p14:creationId xmlns:p14="http://schemas.microsoft.com/office/powerpoint/2010/main" val="3009969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Slide">
    <p:bg>
      <p:bgPr>
        <a:blipFill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C3DD00DA-333A-4A84-B93B-D36B136DFD70}" type="datetime1">
              <a:rPr kumimoji="1" lang="ja-JP" altLang="en-US" smtClean="0">
                <a:solidFill>
                  <a:prstClr val="black">
                    <a:tint val="75000"/>
                  </a:prstClr>
                </a:solidFill>
              </a:rPr>
              <a:pPr/>
              <a:t>2017/9/13</a:t>
            </a:fld>
            <a:endParaRPr kumimoji="1" lang="ja-JP" altLang="en-US" dirty="0">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kumimoji="1" lang="ja-JP" altLang="en-US" dirty="0">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39C6FC07-3F76-2B47-A200-EB83A73F3AB4}" type="slidenum">
              <a:rPr kumimoji="1" lang="ja-JP" altLang="en-US" smtClean="0">
                <a:solidFill>
                  <a:prstClr val="black">
                    <a:tint val="75000"/>
                  </a:prstClr>
                </a:solidFill>
              </a:rPr>
              <a:pPr/>
              <a:t>‹#›</a:t>
            </a:fld>
            <a:endParaRPr kumimoji="1" lang="ja-JP" altLang="en-US" dirty="0">
              <a:solidFill>
                <a:prstClr val="black">
                  <a:tint val="75000"/>
                </a:prstClr>
              </a:solidFill>
            </a:endParaRPr>
          </a:p>
        </p:txBody>
      </p:sp>
    </p:spTree>
    <p:extLst>
      <p:ext uri="{BB962C8B-B14F-4D97-AF65-F5344CB8AC3E}">
        <p14:creationId xmlns:p14="http://schemas.microsoft.com/office/powerpoint/2010/main" val="21049363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D4D9B8D3-7A2E-4F83-80CC-BA8F218AB4B6}" type="datetime1">
              <a:rPr kumimoji="1" lang="ja-JP" altLang="en-US" smtClean="0">
                <a:solidFill>
                  <a:prstClr val="black">
                    <a:tint val="75000"/>
                  </a:prstClr>
                </a:solidFill>
              </a:rPr>
              <a:pPr/>
              <a:t>2017/9/13</a:t>
            </a:fld>
            <a:endParaRPr kumimoji="1" lang="ja-JP" altLang="en-US" dirty="0">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kumimoji="1" lang="ja-JP" altLang="en-US" dirty="0">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39C6FC07-3F76-2B47-A200-EB83A73F3AB4}" type="slidenum">
              <a:rPr kumimoji="1" lang="ja-JP" altLang="en-US" smtClean="0">
                <a:solidFill>
                  <a:prstClr val="black">
                    <a:tint val="75000"/>
                  </a:prstClr>
                </a:solidFill>
              </a:rPr>
              <a:pPr/>
              <a:t>‹#›</a:t>
            </a:fld>
            <a:endParaRPr kumimoji="1" lang="ja-JP" altLang="en-US" dirty="0">
              <a:solidFill>
                <a:prstClr val="black">
                  <a:tint val="75000"/>
                </a:prstClr>
              </a:solidFill>
            </a:endParaRPr>
          </a:p>
        </p:txBody>
      </p:sp>
    </p:spTree>
    <p:extLst>
      <p:ext uri="{BB962C8B-B14F-4D97-AF65-F5344CB8AC3E}">
        <p14:creationId xmlns:p14="http://schemas.microsoft.com/office/powerpoint/2010/main" val="25729729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1846"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1" y="273052"/>
            <a:ext cx="5111750" cy="5853113"/>
          </a:xfrm>
        </p:spPr>
        <p:txBody>
          <a:bodyPr/>
          <a:lstStyle>
            <a:lvl1pPr>
              <a:defRPr sz="2954"/>
            </a:lvl1pPr>
            <a:lvl2pPr>
              <a:defRPr sz="2585"/>
            </a:lvl2pPr>
            <a:lvl3pPr>
              <a:defRPr sz="2215"/>
            </a:lvl3pPr>
            <a:lvl4pPr>
              <a:defRPr sz="1846"/>
            </a:lvl4pPr>
            <a:lvl5pPr>
              <a:defRPr sz="1846"/>
            </a:lvl5pPr>
            <a:lvl6pPr>
              <a:defRPr sz="1846"/>
            </a:lvl6pPr>
            <a:lvl7pPr>
              <a:defRPr sz="1846"/>
            </a:lvl7pPr>
            <a:lvl8pPr>
              <a:defRPr sz="1846"/>
            </a:lvl8pPr>
            <a:lvl9pPr>
              <a:defRPr sz="1846"/>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2"/>
            <a:ext cx="3008313" cy="4691063"/>
          </a:xfr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7ECB28CC-4190-483C-8AB2-D85EC27AD2B2}" type="datetime1">
              <a:rPr kumimoji="1" lang="ja-JP" altLang="en-US" smtClean="0">
                <a:solidFill>
                  <a:prstClr val="black">
                    <a:tint val="75000"/>
                  </a:prstClr>
                </a:solidFill>
              </a:rPr>
              <a:pPr/>
              <a:t>2017/9/13</a:t>
            </a:fld>
            <a:endParaRPr kumimoji="1" lang="ja-JP" altLang="en-US" dirty="0">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kumimoji="1" lang="ja-JP" altLang="en-US" dirty="0">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39C6FC07-3F76-2B47-A200-EB83A73F3AB4}" type="slidenum">
              <a:rPr kumimoji="1" lang="ja-JP" altLang="en-US" smtClean="0">
                <a:solidFill>
                  <a:prstClr val="black">
                    <a:tint val="75000"/>
                  </a:prstClr>
                </a:solidFill>
              </a:rPr>
              <a:pPr/>
              <a:t>‹#›</a:t>
            </a:fld>
            <a:endParaRPr kumimoji="1" lang="ja-JP" altLang="en-US" dirty="0">
              <a:solidFill>
                <a:prstClr val="black">
                  <a:tint val="75000"/>
                </a:prstClr>
              </a:solidFill>
            </a:endParaRPr>
          </a:p>
        </p:txBody>
      </p:sp>
    </p:spTree>
    <p:extLst>
      <p:ext uri="{BB962C8B-B14F-4D97-AF65-F5344CB8AC3E}">
        <p14:creationId xmlns:p14="http://schemas.microsoft.com/office/powerpoint/2010/main" val="30929642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1846"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2954"/>
            </a:lvl1pPr>
            <a:lvl2pPr marL="422041" indent="0">
              <a:buNone/>
              <a:defRPr sz="2585"/>
            </a:lvl2pPr>
            <a:lvl3pPr marL="844083" indent="0">
              <a:buNone/>
              <a:defRPr sz="2215"/>
            </a:lvl3pPr>
            <a:lvl4pPr marL="1266124" indent="0">
              <a:buNone/>
              <a:defRPr sz="1846"/>
            </a:lvl4pPr>
            <a:lvl5pPr marL="1688165" indent="0">
              <a:buNone/>
              <a:defRPr sz="1846"/>
            </a:lvl5pPr>
            <a:lvl6pPr marL="2110207" indent="0">
              <a:buNone/>
              <a:defRPr sz="1846"/>
            </a:lvl6pPr>
            <a:lvl7pPr marL="2532248" indent="0">
              <a:buNone/>
              <a:defRPr sz="1846"/>
            </a:lvl7pPr>
            <a:lvl8pPr marL="2954289" indent="0">
              <a:buNone/>
              <a:defRPr sz="1846"/>
            </a:lvl8pPr>
            <a:lvl9pPr marL="3376331" indent="0">
              <a:buNone/>
              <a:defRPr sz="1846"/>
            </a:lvl9pPr>
          </a:lstStyle>
          <a:p>
            <a:endParaRPr kumimoji="1" lang="ja-JP" altLang="en-US" dirty="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46D69FD8-E525-4807-A1A4-AB27BFDDD29A}" type="datetime1">
              <a:rPr kumimoji="1" lang="ja-JP" altLang="en-US" smtClean="0">
                <a:solidFill>
                  <a:prstClr val="black">
                    <a:tint val="75000"/>
                  </a:prstClr>
                </a:solidFill>
              </a:rPr>
              <a:pPr/>
              <a:t>2017/9/13</a:t>
            </a:fld>
            <a:endParaRPr kumimoji="1" lang="ja-JP" altLang="en-US" dirty="0">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kumimoji="1" lang="ja-JP" altLang="en-US" dirty="0">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39C6FC07-3F76-2B47-A200-EB83A73F3AB4}" type="slidenum">
              <a:rPr kumimoji="1" lang="ja-JP" altLang="en-US" smtClean="0">
                <a:solidFill>
                  <a:prstClr val="black">
                    <a:tint val="75000"/>
                  </a:prstClr>
                </a:solidFill>
              </a:rPr>
              <a:pPr/>
              <a:t>‹#›</a:t>
            </a:fld>
            <a:endParaRPr kumimoji="1" lang="ja-JP" altLang="en-US" dirty="0">
              <a:solidFill>
                <a:prstClr val="black">
                  <a:tint val="75000"/>
                </a:prstClr>
              </a:solidFill>
            </a:endParaRPr>
          </a:p>
        </p:txBody>
      </p:sp>
    </p:spTree>
    <p:extLst>
      <p:ext uri="{BB962C8B-B14F-4D97-AF65-F5344CB8AC3E}">
        <p14:creationId xmlns:p14="http://schemas.microsoft.com/office/powerpoint/2010/main" val="40543209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35482BF5-D9EF-4448-B7EC-F8296E3D70BC}" type="datetime1">
              <a:rPr kumimoji="1" lang="ja-JP" altLang="en-US" smtClean="0">
                <a:solidFill>
                  <a:prstClr val="black">
                    <a:tint val="75000"/>
                  </a:prstClr>
                </a:solidFill>
              </a:rPr>
              <a:pPr/>
              <a:t>2017/9/13</a:t>
            </a:fld>
            <a:endParaRPr kumimoji="1"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kumimoji="1"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39C6FC07-3F76-2B47-A200-EB83A73F3AB4}" type="slidenum">
              <a:rPr kumimoji="1" lang="ja-JP" altLang="en-US" smtClean="0">
                <a:solidFill>
                  <a:prstClr val="black">
                    <a:tint val="75000"/>
                  </a:prstClr>
                </a:solidFill>
              </a:rPr>
              <a:pPr/>
              <a:t>‹#›</a:t>
            </a:fld>
            <a:endParaRPr kumimoji="1" lang="ja-JP" altLang="en-US" dirty="0">
              <a:solidFill>
                <a:prstClr val="black">
                  <a:tint val="75000"/>
                </a:prstClr>
              </a:solidFill>
            </a:endParaRPr>
          </a:p>
        </p:txBody>
      </p:sp>
    </p:spTree>
    <p:extLst>
      <p:ext uri="{BB962C8B-B14F-4D97-AF65-F5344CB8AC3E}">
        <p14:creationId xmlns:p14="http://schemas.microsoft.com/office/powerpoint/2010/main" val="29104852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40"/>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40"/>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9FA7D30-ADCF-486E-8193-7B9DD92F264A}" type="datetime1">
              <a:rPr kumimoji="1" lang="ja-JP" altLang="en-US" smtClean="0">
                <a:solidFill>
                  <a:prstClr val="black">
                    <a:tint val="75000"/>
                  </a:prstClr>
                </a:solidFill>
              </a:rPr>
              <a:pPr/>
              <a:t>2017/9/13</a:t>
            </a:fld>
            <a:endParaRPr kumimoji="1"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kumimoji="1"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39C6FC07-3F76-2B47-A200-EB83A73F3AB4}" type="slidenum">
              <a:rPr kumimoji="1" lang="ja-JP" altLang="en-US" smtClean="0">
                <a:solidFill>
                  <a:prstClr val="black">
                    <a:tint val="75000"/>
                  </a:prstClr>
                </a:solidFill>
              </a:rPr>
              <a:pPr/>
              <a:t>‹#›</a:t>
            </a:fld>
            <a:endParaRPr kumimoji="1" lang="ja-JP" altLang="en-US" dirty="0">
              <a:solidFill>
                <a:prstClr val="black">
                  <a:tint val="75000"/>
                </a:prstClr>
              </a:solidFill>
            </a:endParaRPr>
          </a:p>
        </p:txBody>
      </p:sp>
    </p:spTree>
    <p:extLst>
      <p:ext uri="{BB962C8B-B14F-4D97-AF65-F5344CB8AC3E}">
        <p14:creationId xmlns:p14="http://schemas.microsoft.com/office/powerpoint/2010/main" val="4543691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C690D9AB-E1AF-450C-B459-9E077E7B0E95}" type="datetime1">
              <a:rPr kumimoji="1" lang="ja-JP" altLang="en-US" smtClean="0">
                <a:solidFill>
                  <a:prstClr val="black">
                    <a:tint val="75000"/>
                  </a:prstClr>
                </a:solidFill>
              </a:rPr>
              <a:pPr/>
              <a:t>2017/9/13</a:t>
            </a:fld>
            <a:endParaRPr kumimoji="1" lang="ja-JP" altLang="en-US" dirty="0">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kumimoji="1" lang="ja-JP" altLang="en-US" dirty="0">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39C6FC07-3F76-2B47-A200-EB83A73F3AB4}" type="slidenum">
              <a:rPr kumimoji="1" lang="ja-JP" altLang="en-US" smtClean="0">
                <a:solidFill>
                  <a:prstClr val="black">
                    <a:tint val="75000"/>
                  </a:prstClr>
                </a:solidFill>
              </a:rPr>
              <a:pPr/>
              <a:t>‹#›</a:t>
            </a:fld>
            <a:endParaRPr kumimoji="1" lang="ja-JP" altLang="en-US" dirty="0">
              <a:solidFill>
                <a:prstClr val="black">
                  <a:tint val="75000"/>
                </a:prstClr>
              </a:solidFill>
            </a:endParaRPr>
          </a:p>
        </p:txBody>
      </p:sp>
    </p:spTree>
    <p:extLst>
      <p:ext uri="{BB962C8B-B14F-4D97-AF65-F5344CB8AC3E}">
        <p14:creationId xmlns:p14="http://schemas.microsoft.com/office/powerpoint/2010/main" val="26393276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ホワイト コピー">
    <p:spTree>
      <p:nvGrpSpPr>
        <p:cNvPr id="1" name=""/>
        <p:cNvGrpSpPr/>
        <p:nvPr/>
      </p:nvGrpSpPr>
      <p:grpSpPr>
        <a:xfrm>
          <a:off x="0" y="0"/>
          <a:ext cx="0" cy="0"/>
          <a:chOff x="0" y="0"/>
          <a:chExt cx="0" cy="0"/>
        </a:xfrm>
      </p:grpSpPr>
      <p:sp>
        <p:nvSpPr>
          <p:cNvPr id="18" name="Shape 18"/>
          <p:cNvSpPr>
            <a:spLocks noGrp="1"/>
          </p:cNvSpPr>
          <p:nvPr>
            <p:ph type="title"/>
          </p:nvPr>
        </p:nvSpPr>
        <p:spPr>
          <a:xfrm>
            <a:off x="-11113" y="-20638"/>
            <a:ext cx="9144001" cy="676276"/>
          </a:xfrm>
          <a:prstGeom prst="rect">
            <a:avLst/>
          </a:prstGeom>
          <a:gradFill>
            <a:gsLst>
              <a:gs pos="0">
                <a:srgbClr val="008FC7"/>
              </a:gs>
              <a:gs pos="100000">
                <a:srgbClr val="1F59A0"/>
              </a:gs>
            </a:gsLst>
            <a:lin ang="16200000"/>
          </a:gradFill>
          <a:ln w="12700">
            <a:miter lim="400000"/>
          </a:ln>
          <a:effectLst>
            <a:outerShdw blurRad="50800" dist="38100" dir="2700000" rotWithShape="0">
              <a:srgbClr val="929292">
                <a:alpha val="42999"/>
              </a:srgbClr>
            </a:outerShdw>
          </a:effectLst>
        </p:spPr>
        <p:txBody>
          <a:bodyPr/>
          <a:lstStyle>
            <a:lvl1pPr marL="37514" marR="37514" defTabSz="422041"/>
          </a:lstStyle>
          <a:p>
            <a:pPr lvl="0">
              <a:defRPr sz="1800">
                <a:solidFill>
                  <a:srgbClr val="000000"/>
                </a:solidFill>
                <a:uFillTx/>
              </a:defRPr>
            </a:pPr>
            <a:r>
              <a:rPr sz="2954">
                <a:solidFill>
                  <a:srgbClr val="FFFFFF"/>
                </a:solidFill>
                <a:uFill>
                  <a:solidFill>
                    <a:srgbClr val="FFFFFF"/>
                  </a:solidFill>
                </a:uFill>
              </a:rPr>
              <a:t>タイトルテキスト</a:t>
            </a:r>
          </a:p>
        </p:txBody>
      </p:sp>
      <p:sp>
        <p:nvSpPr>
          <p:cNvPr id="19" name="Shape 19"/>
          <p:cNvSpPr>
            <a:spLocks noGrp="1"/>
          </p:cNvSpPr>
          <p:nvPr>
            <p:ph type="body" idx="1"/>
          </p:nvPr>
        </p:nvSpPr>
        <p:spPr>
          <a:xfrm>
            <a:off x="234950" y="815975"/>
            <a:ext cx="8674100" cy="1714500"/>
          </a:xfrm>
          <a:prstGeom prst="rect">
            <a:avLst/>
          </a:prstGeom>
          <a:ln w="12700">
            <a:miter lim="400000"/>
          </a:ln>
        </p:spPr>
        <p:txBody>
          <a:bodyPr/>
          <a:lstStyle>
            <a:lvl1pPr marL="354046" marR="37514" defTabSz="422041">
              <a:spcBef>
                <a:spcPts val="462"/>
              </a:spcBef>
            </a:lvl1pPr>
            <a:lvl2pPr marL="723332" marR="37514" indent="-263776" defTabSz="422041">
              <a:spcBef>
                <a:spcPts val="462"/>
              </a:spcBef>
              <a:buClrTx/>
              <a:buFont typeface="Lucida Grande"/>
              <a:buChar char="‣"/>
              <a:defRPr sz="2031"/>
            </a:lvl2pPr>
            <a:lvl3pPr marL="1080894" marR="37514" indent="-199297" defTabSz="422041">
              <a:spcBef>
                <a:spcPts val="462"/>
              </a:spcBef>
              <a:buSzPct val="50000"/>
              <a:buChar char="•"/>
            </a:lvl3pPr>
            <a:lvl4pPr marL="1514658" marR="37514" defTabSz="422041">
              <a:spcBef>
                <a:spcPts val="462"/>
              </a:spcBef>
            </a:lvl4pPr>
            <a:lvl5pPr marL="1936700" marR="37514" defTabSz="422041">
              <a:spcBef>
                <a:spcPts val="462"/>
              </a:spcBef>
            </a:lvl5pPr>
          </a:lstStyle>
          <a:p>
            <a:pPr lvl="0">
              <a:defRPr sz="1800">
                <a:uFillTx/>
              </a:defRPr>
            </a:pPr>
            <a:r>
              <a:rPr sz="2215">
                <a:uFill>
                  <a:solidFill/>
                </a:uFill>
              </a:rPr>
              <a:t>本文レベル1</a:t>
            </a:r>
          </a:p>
          <a:p>
            <a:pPr lvl="1">
              <a:defRPr sz="1800">
                <a:uFillTx/>
              </a:defRPr>
            </a:pPr>
            <a:r>
              <a:rPr sz="2031">
                <a:uFill>
                  <a:solidFill/>
                </a:uFill>
              </a:rPr>
              <a:t>本文レベル2</a:t>
            </a:r>
          </a:p>
          <a:p>
            <a:pPr lvl="2">
              <a:defRPr sz="1800">
                <a:uFillTx/>
              </a:defRPr>
            </a:pPr>
            <a:r>
              <a:rPr sz="2215">
                <a:uFill>
                  <a:solidFill/>
                </a:uFill>
              </a:rPr>
              <a:t>本文レベル3</a:t>
            </a:r>
          </a:p>
          <a:p>
            <a:pPr lvl="3">
              <a:defRPr sz="1800">
                <a:uFillTx/>
              </a:defRPr>
            </a:pPr>
            <a:r>
              <a:rPr sz="2215">
                <a:uFill>
                  <a:solidFill/>
                </a:uFill>
              </a:rPr>
              <a:t>本文レベル4</a:t>
            </a:r>
          </a:p>
          <a:p>
            <a:pPr lvl="4">
              <a:defRPr sz="1800">
                <a:uFillTx/>
              </a:defRPr>
            </a:pPr>
            <a:r>
              <a:rPr sz="2215">
                <a:uFill>
                  <a:solidFill/>
                </a:uFill>
              </a:rPr>
              <a:t>本文レベル 5</a:t>
            </a:r>
          </a:p>
        </p:txBody>
      </p:sp>
      <p:sp>
        <p:nvSpPr>
          <p:cNvPr id="20" name="Shape 20"/>
          <p:cNvSpPr>
            <a:spLocks noGrp="1"/>
          </p:cNvSpPr>
          <p:nvPr>
            <p:ph type="sldNum" sz="quarter" idx="2"/>
          </p:nvPr>
        </p:nvSpPr>
        <p:spPr>
          <a:xfrm>
            <a:off x="8740532" y="6535781"/>
            <a:ext cx="268785" cy="279401"/>
          </a:xfrm>
          <a:prstGeom prst="rect">
            <a:avLst/>
          </a:prstGeom>
          <a:ln w="12700">
            <a:miter lim="400000"/>
          </a:ln>
        </p:spPr>
        <p:txBody>
          <a:bodyPr lIns="50800" tIns="50800" rIns="50800" bIns="50800"/>
          <a:lstStyle>
            <a:lvl1pPr defTabSz="539275"/>
          </a:lstStyle>
          <a:p>
            <a:fld id="{86CB4B4D-7CA3-9044-876B-883B54F8677D}" type="slidenum">
              <a:rPr>
                <a:solidFill>
                  <a:prstClr val="black">
                    <a:tint val="75000"/>
                  </a:prstClr>
                </a:solidFill>
              </a:rPr>
              <a:pPr/>
              <a:t>‹#›</a:t>
            </a:fld>
            <a:endParaRPr dirty="0">
              <a:solidFill>
                <a:prstClr val="black">
                  <a:tint val="75000"/>
                </a:prstClr>
              </a:solidFill>
            </a:endParaRPr>
          </a:p>
        </p:txBody>
      </p:sp>
    </p:spTree>
    <p:extLst>
      <p:ext uri="{BB962C8B-B14F-4D97-AF65-F5344CB8AC3E}">
        <p14:creationId xmlns:p14="http://schemas.microsoft.com/office/powerpoint/2010/main" val="4143168487"/>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Blank">
    <p:spTree>
      <p:nvGrpSpPr>
        <p:cNvPr id="1" name=""/>
        <p:cNvGrpSpPr/>
        <p:nvPr/>
      </p:nvGrpSpPr>
      <p:grpSpPr>
        <a:xfrm>
          <a:off x="0" y="0"/>
          <a:ext cx="0" cy="0"/>
          <a:chOff x="0" y="0"/>
          <a:chExt cx="0" cy="0"/>
        </a:xfrm>
      </p:grpSpPr>
      <p:sp>
        <p:nvSpPr>
          <p:cNvPr id="6" name="Shape 6"/>
          <p:cNvSpPr>
            <a:spLocks noGrp="1"/>
          </p:cNvSpPr>
          <p:nvPr>
            <p:ph type="sldNum" sz="quarter" idx="2"/>
          </p:nvPr>
        </p:nvSpPr>
        <p:spPr>
          <a:xfrm>
            <a:off x="8763000" y="6629400"/>
            <a:ext cx="304800" cy="187285"/>
          </a:xfrm>
          <a:prstGeom prst="roundRect">
            <a:avLst/>
          </a:prstGeom>
          <a:solidFill>
            <a:schemeClr val="lt1">
              <a:alpha val="49000"/>
            </a:schemeClr>
          </a:solidFill>
          <a:ln>
            <a:solidFill>
              <a:schemeClr val="tx2">
                <a:alpha val="60000"/>
              </a:schemeClr>
            </a:solidFill>
          </a:ln>
        </p:spPr>
        <p:style>
          <a:lnRef idx="2">
            <a:schemeClr val="dk1"/>
          </a:lnRef>
          <a:fillRef idx="1">
            <a:schemeClr val="lt1"/>
          </a:fillRef>
          <a:effectRef idx="0">
            <a:schemeClr val="dk1"/>
          </a:effectRef>
          <a:fontRef idx="minor">
            <a:schemeClr val="dk1"/>
          </a:fontRef>
        </p:style>
        <p:txBody>
          <a:bodyPr wrap="square" lIns="0" tIns="0" rIns="0" bIns="0">
            <a:spAutoFit/>
          </a:bodyPr>
          <a:lstStyle>
            <a:lvl1pPr algn="ctr">
              <a:defRPr lang="uk-UA" sz="1100" i="1" smtClean="0">
                <a:solidFill>
                  <a:schemeClr val="tx2"/>
                </a:solidFill>
                <a:latin typeface="+mj-lt"/>
                <a:ea typeface="+mj-ea"/>
                <a:cs typeface="Proxima Nova Regular"/>
              </a:defRPr>
            </a:lvl1pPr>
          </a:lstStyle>
          <a:p>
            <a:pPr defTabSz="914400"/>
            <a:fld id="{86CB4B4D-7CA3-9044-876B-883B54F8677D}" type="slidenum">
              <a:rPr lang="uk-UA" smtClean="0"/>
              <a:pPr defTabSz="914400"/>
              <a:t>‹#›</a:t>
            </a:fld>
            <a:endParaRPr lang="uk-UA" dirty="0"/>
          </a:p>
        </p:txBody>
      </p:sp>
      <p:sp>
        <p:nvSpPr>
          <p:cNvPr id="3" name="Content Placeholder 2"/>
          <p:cNvSpPr>
            <a:spLocks noGrp="1"/>
          </p:cNvSpPr>
          <p:nvPr>
            <p:ph sz="quarter" idx="10"/>
          </p:nvPr>
        </p:nvSpPr>
        <p:spPr>
          <a:xfrm>
            <a:off x="457200" y="1600200"/>
            <a:ext cx="8153400" cy="4724400"/>
          </a:xfrm>
          <a:prstGeom prst="rect">
            <a:avLst/>
          </a:prstGeom>
        </p:spPr>
        <p:txBody>
          <a:bodyPr/>
          <a:lstStyle>
            <a:lvl1pPr>
              <a:defRPr sz="2000">
                <a:latin typeface="+mj-lt"/>
                <a:cs typeface="Arial" panose="020B0604020202020204" pitchFamily="34" charset="0"/>
              </a:defRPr>
            </a:lvl1pPr>
            <a:lvl2pPr marL="768927" indent="-311727">
              <a:buFont typeface="Courier New" panose="02070309020205020404" pitchFamily="49" charset="0"/>
              <a:buChar char="o"/>
              <a:defRPr sz="2000">
                <a:latin typeface="+mj-lt"/>
                <a:cs typeface="Arial" panose="020B0604020202020204" pitchFamily="34" charset="0"/>
              </a:defRPr>
            </a:lvl2pPr>
            <a:lvl3pPr marL="1188719" indent="-274319">
              <a:buFont typeface="Wingdings" panose="05000000000000000000" pitchFamily="2" charset="2"/>
              <a:buChar char="§"/>
              <a:defRPr sz="2000">
                <a:latin typeface="+mj-lt"/>
                <a:cs typeface="Arial" panose="020B0604020202020204" pitchFamily="34" charset="0"/>
              </a:defRPr>
            </a:lvl3pPr>
            <a:lvl4pPr>
              <a:defRPr sz="2000">
                <a:latin typeface="+mj-lt"/>
                <a:cs typeface="Arial" panose="020B0604020202020204" pitchFamily="34" charset="0"/>
              </a:defRPr>
            </a:lvl4pPr>
            <a:lvl5pPr>
              <a:defRPr sz="20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hape 3"/>
          <p:cNvSpPr/>
          <p:nvPr userDrawn="1"/>
        </p:nvSpPr>
        <p:spPr>
          <a:xfrm>
            <a:off x="76200" y="6629400"/>
            <a:ext cx="2133600" cy="187285"/>
          </a:xfrm>
          <a:prstGeom prst="roundRect">
            <a:avLst/>
          </a:prstGeom>
          <a:solidFill>
            <a:schemeClr val="lt1">
              <a:alpha val="49000"/>
            </a:schemeClr>
          </a:solidFill>
          <a:ln>
            <a:solidFill>
              <a:schemeClr val="tx2">
                <a:alpha val="60000"/>
              </a:schemeClr>
            </a:solidFill>
          </a:ln>
          <a:extLst>
            <a:ext uri="{C572A759-6A51-4108-AA02-DFA0A04FC94B}">
              <ma14:wrappingTextBoxFlag xmlns:ma14="http://schemas.microsoft.com/office/mac/drawingml/2011/main" val="1"/>
            </a:ext>
          </a:extLst>
        </p:spPr>
        <p:style>
          <a:lnRef idx="2">
            <a:schemeClr val="dk1"/>
          </a:lnRef>
          <a:fillRef idx="1">
            <a:schemeClr val="lt1"/>
          </a:fillRef>
          <a:effectRef idx="0">
            <a:schemeClr val="dk1"/>
          </a:effectRef>
          <a:fontRef idx="minor">
            <a:schemeClr val="dk1"/>
          </a:fontRef>
        </p:style>
        <p:txBody>
          <a:bodyPr wrap="square" lIns="0" tIns="0" rIns="0" bIns="0">
            <a:spAutoFit/>
          </a:bodyPr>
          <a:lstStyle/>
          <a:p>
            <a:pPr lvl="0" algn="ctr" defTabSz="914400">
              <a:defRPr>
                <a:solidFill>
                  <a:srgbClr val="000000"/>
                </a:solidFill>
              </a:defRPr>
            </a:pPr>
            <a:r>
              <a:rPr lang="en-AU" sz="1100" i="1" dirty="0">
                <a:solidFill>
                  <a:schemeClr val="tx2"/>
                </a:solidFill>
                <a:latin typeface="+mj-ea"/>
                <a:ea typeface="+mj-ea"/>
                <a:cs typeface="Proxima Nova Regular"/>
                <a:sym typeface="Proxima Nova Regular"/>
              </a:rPr>
              <a:t>SIT TWS ‘17, 13-14 Sept 2017</a:t>
            </a:r>
            <a:endParaRPr sz="1100" i="1" dirty="0">
              <a:solidFill>
                <a:schemeClr val="tx2"/>
              </a:solidFill>
              <a:latin typeface="+mj-ea"/>
              <a:ea typeface="+mj-ea"/>
              <a:cs typeface="Proxima Nova Regular"/>
              <a:sym typeface="Proxima Nova Regular"/>
            </a:endParaRPr>
          </a:p>
        </p:txBody>
      </p:sp>
      <p:sp>
        <p:nvSpPr>
          <p:cNvPr id="9" name="Content Placeholder 3"/>
          <p:cNvSpPr>
            <a:spLocks noGrp="1"/>
          </p:cNvSpPr>
          <p:nvPr>
            <p:ph sz="quarter" idx="11" hasCustomPrompt="1"/>
          </p:nvPr>
        </p:nvSpPr>
        <p:spPr>
          <a:xfrm>
            <a:off x="2057400" y="304800"/>
            <a:ext cx="4953000" cy="533400"/>
          </a:xfrm>
          <a:prstGeom prst="rect">
            <a:avLst/>
          </a:prstGeom>
        </p:spPr>
        <p:txBody>
          <a:bodyPr/>
          <a:lstStyle>
            <a:lvl1pPr marL="0" indent="0">
              <a:buNone/>
              <a:defRPr>
                <a:solidFill>
                  <a:schemeClr val="bg1"/>
                </a:solidFill>
                <a:latin typeface="+mj-lt"/>
              </a:defRPr>
            </a:lvl1pPr>
          </a:lstStyle>
          <a:p>
            <a:pPr marL="342900" marR="0" lvl="0" indent="-342900" defTabSz="914400" eaLnBrk="1" fontAlgn="auto" latinLnBrk="0" hangingPunct="1">
              <a:lnSpc>
                <a:spcPct val="100000"/>
              </a:lnSpc>
              <a:spcBef>
                <a:spcPts val="500"/>
              </a:spcBef>
              <a:spcAft>
                <a:spcPts val="0"/>
              </a:spcAft>
              <a:buClrTx/>
              <a:buSzPct val="100000"/>
              <a:tabLst/>
              <a:defRPr/>
            </a:pPr>
            <a:r>
              <a:rPr lang="en-US" dirty="0"/>
              <a:t>Title TBA</a:t>
            </a: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7"/>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22041" indent="0" algn="ctr">
              <a:buNone/>
              <a:defRPr>
                <a:solidFill>
                  <a:schemeClr val="tx1">
                    <a:tint val="75000"/>
                  </a:schemeClr>
                </a:solidFill>
              </a:defRPr>
            </a:lvl2pPr>
            <a:lvl3pPr marL="844083" indent="0" algn="ctr">
              <a:buNone/>
              <a:defRPr>
                <a:solidFill>
                  <a:schemeClr val="tx1">
                    <a:tint val="75000"/>
                  </a:schemeClr>
                </a:solidFill>
              </a:defRPr>
            </a:lvl3pPr>
            <a:lvl4pPr marL="1266124" indent="0" algn="ctr">
              <a:buNone/>
              <a:defRPr>
                <a:solidFill>
                  <a:schemeClr val="tx1">
                    <a:tint val="75000"/>
                  </a:schemeClr>
                </a:solidFill>
              </a:defRPr>
            </a:lvl4pPr>
            <a:lvl5pPr marL="1688165" indent="0" algn="ctr">
              <a:buNone/>
              <a:defRPr>
                <a:solidFill>
                  <a:schemeClr val="tx1">
                    <a:tint val="75000"/>
                  </a:schemeClr>
                </a:solidFill>
              </a:defRPr>
            </a:lvl5pPr>
            <a:lvl6pPr marL="2110207" indent="0" algn="ctr">
              <a:buNone/>
              <a:defRPr>
                <a:solidFill>
                  <a:schemeClr val="tx1">
                    <a:tint val="75000"/>
                  </a:schemeClr>
                </a:solidFill>
              </a:defRPr>
            </a:lvl6pPr>
            <a:lvl7pPr marL="2532248" indent="0" algn="ctr">
              <a:buNone/>
              <a:defRPr>
                <a:solidFill>
                  <a:schemeClr val="tx1">
                    <a:tint val="75000"/>
                  </a:schemeClr>
                </a:solidFill>
              </a:defRPr>
            </a:lvl7pPr>
            <a:lvl8pPr marL="2954289" indent="0" algn="ctr">
              <a:buNone/>
              <a:defRPr>
                <a:solidFill>
                  <a:schemeClr val="tx1">
                    <a:tint val="75000"/>
                  </a:schemeClr>
                </a:solidFill>
              </a:defRPr>
            </a:lvl8pPr>
            <a:lvl9pPr marL="3376331"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0F41526B-900F-5A47-9059-B91BDBEF979E}" type="datetimeFigureOut">
              <a:rPr kumimoji="1" lang="ja-JP" altLang="en-US" smtClean="0"/>
              <a:t>2017/9/13</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a:xfrm>
            <a:off x="7239000" y="6546850"/>
            <a:ext cx="1905000" cy="246221"/>
          </a:xfrm>
        </p:spPr>
        <p:txBody>
          <a:bodyPr/>
          <a:lstStyle/>
          <a:p>
            <a:fld id="{39C6FC07-3F76-2B47-A200-EB83A73F3AB4}" type="slidenum">
              <a:rPr kumimoji="1" lang="ja-JP" altLang="en-US" smtClean="0"/>
              <a:t>‹#›</a:t>
            </a:fld>
            <a:endParaRPr kumimoji="1" lang="ja-JP" altLang="en-US" dirty="0"/>
          </a:p>
        </p:txBody>
      </p:sp>
    </p:spTree>
    <p:extLst>
      <p:ext uri="{BB962C8B-B14F-4D97-AF65-F5344CB8AC3E}">
        <p14:creationId xmlns:p14="http://schemas.microsoft.com/office/powerpoint/2010/main" val="21835756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365126"/>
            <a:ext cx="7886700" cy="1325563"/>
          </a:xfrm>
          <a:prstGeom prst="rect">
            <a:avLst/>
          </a:prstGeom>
        </p:spPr>
        <p:txBody>
          <a:bodyPr/>
          <a:lstStyle/>
          <a:p>
            <a:r>
              <a:rPr kumimoji="1" lang="ja-JP" altLang="en-US"/>
              <a:t>マスター タイトルの書式設定</a:t>
            </a:r>
          </a:p>
        </p:txBody>
      </p:sp>
      <p:sp>
        <p:nvSpPr>
          <p:cNvPr id="3" name="コンテンツ プレースホルダー 2"/>
          <p:cNvSpPr>
            <a:spLocks noGrp="1"/>
          </p:cNvSpPr>
          <p:nvPr>
            <p:ph idx="1"/>
          </p:nvPr>
        </p:nvSpPr>
        <p:spPr>
          <a:xfrm>
            <a:off x="628650" y="1825625"/>
            <a:ext cx="7886700" cy="4351338"/>
          </a:xfrm>
          <a:prstGeom prst="rect">
            <a:avLst/>
          </a:prstGeo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a:xfrm>
            <a:off x="628650" y="6356351"/>
            <a:ext cx="2057400" cy="365125"/>
          </a:xfrm>
          <a:prstGeom prst="rect">
            <a:avLst/>
          </a:prstGeom>
        </p:spPr>
        <p:txBody>
          <a:bodyPr/>
          <a:lstStyle/>
          <a:p>
            <a:fld id="{A3A550A4-A068-484E-8E02-98BBF74D543C}" type="datetimeFigureOut">
              <a:rPr kumimoji="1" lang="ja-JP" altLang="en-US" smtClean="0"/>
              <a:t>2017/9/13</a:t>
            </a:fld>
            <a:endParaRPr kumimoji="1" lang="ja-JP" altLang="en-US"/>
          </a:p>
        </p:txBody>
      </p:sp>
      <p:sp>
        <p:nvSpPr>
          <p:cNvPr id="5" name="フッター プレースホルダー 4"/>
          <p:cNvSpPr>
            <a:spLocks noGrp="1"/>
          </p:cNvSpPr>
          <p:nvPr>
            <p:ph type="ftr" sz="quarter" idx="11"/>
          </p:nvPr>
        </p:nvSpPr>
        <p:spPr>
          <a:xfrm>
            <a:off x="3028950" y="6356351"/>
            <a:ext cx="30861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a:xfrm>
            <a:off x="7239000" y="6546850"/>
            <a:ext cx="1905000" cy="246221"/>
          </a:xfrm>
        </p:spPr>
        <p:txBody>
          <a:bodyPr/>
          <a:lstStyle/>
          <a:p>
            <a:fld id="{77D65504-0737-4728-B22E-62453D106271}" type="slidenum">
              <a:rPr kumimoji="1" lang="ja-JP" altLang="en-US" smtClean="0"/>
              <a:t>‹#›</a:t>
            </a:fld>
            <a:endParaRPr kumimoji="1" lang="ja-JP" altLang="en-US"/>
          </a:p>
        </p:txBody>
      </p:sp>
    </p:spTree>
    <p:extLst>
      <p:ext uri="{BB962C8B-B14F-4D97-AF65-F5344CB8AC3E}">
        <p14:creationId xmlns:p14="http://schemas.microsoft.com/office/powerpoint/2010/main" val="26974936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7"/>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22041" indent="0" algn="ctr">
              <a:buNone/>
              <a:defRPr>
                <a:solidFill>
                  <a:schemeClr val="tx1">
                    <a:tint val="75000"/>
                  </a:schemeClr>
                </a:solidFill>
              </a:defRPr>
            </a:lvl2pPr>
            <a:lvl3pPr marL="844083" indent="0" algn="ctr">
              <a:buNone/>
              <a:defRPr>
                <a:solidFill>
                  <a:schemeClr val="tx1">
                    <a:tint val="75000"/>
                  </a:schemeClr>
                </a:solidFill>
              </a:defRPr>
            </a:lvl3pPr>
            <a:lvl4pPr marL="1266124" indent="0" algn="ctr">
              <a:buNone/>
              <a:defRPr>
                <a:solidFill>
                  <a:schemeClr val="tx1">
                    <a:tint val="75000"/>
                  </a:schemeClr>
                </a:solidFill>
              </a:defRPr>
            </a:lvl4pPr>
            <a:lvl5pPr marL="1688165" indent="0" algn="ctr">
              <a:buNone/>
              <a:defRPr>
                <a:solidFill>
                  <a:schemeClr val="tx1">
                    <a:tint val="75000"/>
                  </a:schemeClr>
                </a:solidFill>
              </a:defRPr>
            </a:lvl5pPr>
            <a:lvl6pPr marL="2110207" indent="0" algn="ctr">
              <a:buNone/>
              <a:defRPr>
                <a:solidFill>
                  <a:schemeClr val="tx1">
                    <a:tint val="75000"/>
                  </a:schemeClr>
                </a:solidFill>
              </a:defRPr>
            </a:lvl6pPr>
            <a:lvl7pPr marL="2532248" indent="0" algn="ctr">
              <a:buNone/>
              <a:defRPr>
                <a:solidFill>
                  <a:schemeClr val="tx1">
                    <a:tint val="75000"/>
                  </a:schemeClr>
                </a:solidFill>
              </a:defRPr>
            </a:lvl7pPr>
            <a:lvl8pPr marL="2954289" indent="0" algn="ctr">
              <a:buNone/>
              <a:defRPr>
                <a:solidFill>
                  <a:schemeClr val="tx1">
                    <a:tint val="75000"/>
                  </a:schemeClr>
                </a:solidFill>
              </a:defRPr>
            </a:lvl8pPr>
            <a:lvl9pPr marL="3376331"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1B0C24F1-5D48-4113-8D46-BE49EC498F08}" type="datetime1">
              <a:rPr kumimoji="1" lang="ja-JP" altLang="en-US" smtClean="0">
                <a:solidFill>
                  <a:prstClr val="black">
                    <a:tint val="75000"/>
                  </a:prstClr>
                </a:solidFill>
              </a:rPr>
              <a:pPr/>
              <a:t>2017/9/13</a:t>
            </a:fld>
            <a:endParaRPr kumimoji="1"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kumimoji="1"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39C6FC07-3F76-2B47-A200-EB83A73F3AB4}" type="slidenum">
              <a:rPr kumimoji="1" lang="ja-JP" altLang="en-US" smtClean="0">
                <a:solidFill>
                  <a:prstClr val="black">
                    <a:tint val="75000"/>
                  </a:prstClr>
                </a:solidFill>
              </a:rPr>
              <a:pPr/>
              <a:t>‹#›</a:t>
            </a:fld>
            <a:endParaRPr kumimoji="1" lang="ja-JP" altLang="en-US" dirty="0">
              <a:solidFill>
                <a:prstClr val="black">
                  <a:tint val="75000"/>
                </a:prstClr>
              </a:solidFill>
            </a:endParaRPr>
          </a:p>
        </p:txBody>
      </p:sp>
    </p:spTree>
    <p:extLst>
      <p:ext uri="{BB962C8B-B14F-4D97-AF65-F5344CB8AC3E}">
        <p14:creationId xmlns:p14="http://schemas.microsoft.com/office/powerpoint/2010/main" val="2756052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5D100883-46E0-47BF-B904-A73080BCE58D}" type="datetime1">
              <a:rPr kumimoji="1" lang="ja-JP" altLang="en-US" smtClean="0">
                <a:solidFill>
                  <a:prstClr val="black">
                    <a:tint val="75000"/>
                  </a:prstClr>
                </a:solidFill>
              </a:rPr>
              <a:pPr/>
              <a:t>2017/9/13</a:t>
            </a:fld>
            <a:endParaRPr kumimoji="1"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kumimoji="1"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39C6FC07-3F76-2B47-A200-EB83A73F3AB4}" type="slidenum">
              <a:rPr kumimoji="1" lang="ja-JP" altLang="en-US" smtClean="0">
                <a:solidFill>
                  <a:prstClr val="black">
                    <a:tint val="75000"/>
                  </a:prstClr>
                </a:solidFill>
              </a:rPr>
              <a:pPr/>
              <a:t>‹#›</a:t>
            </a:fld>
            <a:endParaRPr kumimoji="1" lang="ja-JP" altLang="en-US" dirty="0">
              <a:solidFill>
                <a:prstClr val="black">
                  <a:tint val="75000"/>
                </a:prstClr>
              </a:solidFill>
            </a:endParaRPr>
          </a:p>
        </p:txBody>
      </p:sp>
    </p:spTree>
    <p:extLst>
      <p:ext uri="{BB962C8B-B14F-4D97-AF65-F5344CB8AC3E}">
        <p14:creationId xmlns:p14="http://schemas.microsoft.com/office/powerpoint/2010/main" val="4969649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2"/>
            <a:ext cx="7772400" cy="1362075"/>
          </a:xfrm>
        </p:spPr>
        <p:txBody>
          <a:bodyPr anchor="t"/>
          <a:lstStyle>
            <a:lvl1pPr algn="l">
              <a:defRPr sz="3692"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1846">
                <a:solidFill>
                  <a:schemeClr val="tx1">
                    <a:tint val="75000"/>
                  </a:schemeClr>
                </a:solidFill>
              </a:defRPr>
            </a:lvl1pPr>
            <a:lvl2pPr marL="422041" indent="0">
              <a:buNone/>
              <a:defRPr sz="1662">
                <a:solidFill>
                  <a:schemeClr val="tx1">
                    <a:tint val="75000"/>
                  </a:schemeClr>
                </a:solidFill>
              </a:defRPr>
            </a:lvl2pPr>
            <a:lvl3pPr marL="844083" indent="0">
              <a:buNone/>
              <a:defRPr sz="1477">
                <a:solidFill>
                  <a:schemeClr val="tx1">
                    <a:tint val="75000"/>
                  </a:schemeClr>
                </a:solidFill>
              </a:defRPr>
            </a:lvl3pPr>
            <a:lvl4pPr marL="1266124" indent="0">
              <a:buNone/>
              <a:defRPr sz="1292">
                <a:solidFill>
                  <a:schemeClr val="tx1">
                    <a:tint val="75000"/>
                  </a:schemeClr>
                </a:solidFill>
              </a:defRPr>
            </a:lvl4pPr>
            <a:lvl5pPr marL="1688165" indent="0">
              <a:buNone/>
              <a:defRPr sz="1292">
                <a:solidFill>
                  <a:schemeClr val="tx1">
                    <a:tint val="75000"/>
                  </a:schemeClr>
                </a:solidFill>
              </a:defRPr>
            </a:lvl5pPr>
            <a:lvl6pPr marL="2110207" indent="0">
              <a:buNone/>
              <a:defRPr sz="1292">
                <a:solidFill>
                  <a:schemeClr val="tx1">
                    <a:tint val="75000"/>
                  </a:schemeClr>
                </a:solidFill>
              </a:defRPr>
            </a:lvl6pPr>
            <a:lvl7pPr marL="2532248" indent="0">
              <a:buNone/>
              <a:defRPr sz="1292">
                <a:solidFill>
                  <a:schemeClr val="tx1">
                    <a:tint val="75000"/>
                  </a:schemeClr>
                </a:solidFill>
              </a:defRPr>
            </a:lvl7pPr>
            <a:lvl8pPr marL="2954289" indent="0">
              <a:buNone/>
              <a:defRPr sz="1292">
                <a:solidFill>
                  <a:schemeClr val="tx1">
                    <a:tint val="75000"/>
                  </a:schemeClr>
                </a:solidFill>
              </a:defRPr>
            </a:lvl8pPr>
            <a:lvl9pPr marL="3376331" indent="0">
              <a:buNone/>
              <a:defRPr sz="1292">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89EFC782-07F1-4E5D-8FF2-83D000657072}" type="datetime1">
              <a:rPr kumimoji="1" lang="ja-JP" altLang="en-US" smtClean="0">
                <a:solidFill>
                  <a:prstClr val="black">
                    <a:tint val="75000"/>
                  </a:prstClr>
                </a:solidFill>
              </a:rPr>
              <a:pPr/>
              <a:t>2017/9/13</a:t>
            </a:fld>
            <a:endParaRPr kumimoji="1"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kumimoji="1"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39C6FC07-3F76-2B47-A200-EB83A73F3AB4}" type="slidenum">
              <a:rPr kumimoji="1" lang="ja-JP" altLang="en-US" smtClean="0">
                <a:solidFill>
                  <a:prstClr val="black">
                    <a:tint val="75000"/>
                  </a:prstClr>
                </a:solidFill>
              </a:rPr>
              <a:pPr/>
              <a:t>‹#›</a:t>
            </a:fld>
            <a:endParaRPr kumimoji="1" lang="ja-JP" altLang="en-US" dirty="0">
              <a:solidFill>
                <a:prstClr val="black">
                  <a:tint val="75000"/>
                </a:prstClr>
              </a:solidFill>
            </a:endParaRPr>
          </a:p>
        </p:txBody>
      </p:sp>
    </p:spTree>
    <p:extLst>
      <p:ext uri="{BB962C8B-B14F-4D97-AF65-F5344CB8AC3E}">
        <p14:creationId xmlns:p14="http://schemas.microsoft.com/office/powerpoint/2010/main" val="16051692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2"/>
            <a:ext cx="4038600" cy="4525963"/>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2"/>
            <a:ext cx="4038600" cy="4525963"/>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EF3A6F92-9C5A-4DAC-9E00-58D07727D093}" type="datetime1">
              <a:rPr kumimoji="1" lang="ja-JP" altLang="en-US" smtClean="0">
                <a:solidFill>
                  <a:prstClr val="black">
                    <a:tint val="75000"/>
                  </a:prstClr>
                </a:solidFill>
              </a:rPr>
              <a:pPr/>
              <a:t>2017/9/13</a:t>
            </a:fld>
            <a:endParaRPr kumimoji="1" lang="ja-JP" altLang="en-US" dirty="0">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kumimoji="1" lang="ja-JP" altLang="en-US" dirty="0">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39C6FC07-3F76-2B47-A200-EB83A73F3AB4}" type="slidenum">
              <a:rPr kumimoji="1" lang="ja-JP" altLang="en-US" smtClean="0">
                <a:solidFill>
                  <a:prstClr val="black">
                    <a:tint val="75000"/>
                  </a:prstClr>
                </a:solidFill>
              </a:rPr>
              <a:pPr/>
              <a:t>‹#›</a:t>
            </a:fld>
            <a:endParaRPr kumimoji="1" lang="ja-JP" altLang="en-US" dirty="0">
              <a:solidFill>
                <a:prstClr val="black">
                  <a:tint val="75000"/>
                </a:prstClr>
              </a:solidFill>
            </a:endParaRPr>
          </a:p>
        </p:txBody>
      </p:sp>
    </p:spTree>
    <p:extLst>
      <p:ext uri="{BB962C8B-B14F-4D97-AF65-F5344CB8AC3E}">
        <p14:creationId xmlns:p14="http://schemas.microsoft.com/office/powerpoint/2010/main" val="34338416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6" y="1535113"/>
            <a:ext cx="4041775" cy="63976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6" y="2174875"/>
            <a:ext cx="4041775"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05A3979F-3CD0-44FE-A3BB-1960A5EAAF16}" type="datetime1">
              <a:rPr kumimoji="1" lang="ja-JP" altLang="en-US" smtClean="0">
                <a:solidFill>
                  <a:prstClr val="black">
                    <a:tint val="75000"/>
                  </a:prstClr>
                </a:solidFill>
              </a:rPr>
              <a:pPr/>
              <a:t>2017/9/13</a:t>
            </a:fld>
            <a:endParaRPr kumimoji="1" lang="ja-JP" altLang="en-US" dirty="0">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kumimoji="1" lang="ja-JP" altLang="en-US" dirty="0">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39C6FC07-3F76-2B47-A200-EB83A73F3AB4}" type="slidenum">
              <a:rPr kumimoji="1" lang="ja-JP" altLang="en-US" smtClean="0">
                <a:solidFill>
                  <a:prstClr val="black">
                    <a:tint val="75000"/>
                  </a:prstClr>
                </a:solidFill>
              </a:rPr>
              <a:pPr/>
              <a:t>‹#›</a:t>
            </a:fld>
            <a:endParaRPr kumimoji="1" lang="ja-JP" altLang="en-US" dirty="0">
              <a:solidFill>
                <a:prstClr val="black">
                  <a:tint val="75000"/>
                </a:prstClr>
              </a:solidFill>
            </a:endParaRPr>
          </a:p>
        </p:txBody>
      </p:sp>
    </p:spTree>
    <p:extLst>
      <p:ext uri="{BB962C8B-B14F-4D97-AF65-F5344CB8AC3E}">
        <p14:creationId xmlns:p14="http://schemas.microsoft.com/office/powerpoint/2010/main" val="273932118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6"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5.xml"/><Relationship Id="rId12" Type="http://schemas.openxmlformats.org/officeDocument/2006/relationships/slideLayout" Target="../slideLayouts/slideLayout16.xml"/><Relationship Id="rId13" Type="http://schemas.openxmlformats.org/officeDocument/2006/relationships/slideLayout" Target="../slideLayouts/slideLayout17.xml"/><Relationship Id="rId14" Type="http://schemas.openxmlformats.org/officeDocument/2006/relationships/theme" Target="../theme/theme2.xml"/><Relationship Id="rId15" Type="http://schemas.openxmlformats.org/officeDocument/2006/relationships/image" Target="../media/image3.jpeg"/><Relationship Id="rId16" Type="http://schemas.openxmlformats.org/officeDocument/2006/relationships/image" Target="../media/image4.jpeg"/><Relationship Id="rId1" Type="http://schemas.openxmlformats.org/officeDocument/2006/relationships/slideLayout" Target="../slideLayouts/slideLayout5.xml"/><Relationship Id="rId2" Type="http://schemas.openxmlformats.org/officeDocument/2006/relationships/slideLayout" Target="../slideLayouts/slideLayout6.xml"/><Relationship Id="rId3" Type="http://schemas.openxmlformats.org/officeDocument/2006/relationships/slideLayout" Target="../slideLayouts/slideLayout7.xml"/><Relationship Id="rId4" Type="http://schemas.openxmlformats.org/officeDocument/2006/relationships/slideLayout" Target="../slideLayouts/slideLayout8.xml"/><Relationship Id="rId5" Type="http://schemas.openxmlformats.org/officeDocument/2006/relationships/slideLayout" Target="../slideLayouts/slideLayout9.xml"/><Relationship Id="rId6" Type="http://schemas.openxmlformats.org/officeDocument/2006/relationships/slideLayout" Target="../slideLayouts/slideLayout10.xml"/><Relationship Id="rId7" Type="http://schemas.openxmlformats.org/officeDocument/2006/relationships/slideLayout" Target="../slideLayouts/slideLayout11.xml"/><Relationship Id="rId8" Type="http://schemas.openxmlformats.org/officeDocument/2006/relationships/slideLayout" Target="../slideLayouts/slideLayout12.xml"/><Relationship Id="rId9" Type="http://schemas.openxmlformats.org/officeDocument/2006/relationships/slideLayout" Target="../slideLayouts/slideLayout13.xml"/><Relationship Id="rId10"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6"/>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sldNum" sz="quarter" idx="2"/>
          </p:nvPr>
        </p:nvSpPr>
        <p:spPr>
          <a:xfrm>
            <a:off x="7239000" y="6546850"/>
            <a:ext cx="1905000" cy="256540"/>
          </a:xfrm>
          <a:prstGeom prst="rect">
            <a:avLst/>
          </a:prstGeom>
          <a:ln w="12700">
            <a:miter lim="400000"/>
          </a:ln>
        </p:spPr>
        <p:txBody>
          <a:bodyPr lIns="45719" rIns="45719">
            <a:spAutoFit/>
          </a:bodyPr>
          <a:lstStyle>
            <a:lvl1pPr algn="r">
              <a:spcBef>
                <a:spcPts val="600"/>
              </a:spcBef>
              <a:defRPr sz="1000">
                <a:latin typeface="Calibri"/>
                <a:ea typeface="Calibri"/>
                <a:cs typeface="Calibri"/>
                <a:sym typeface="Calibri"/>
              </a:defRPr>
            </a:lvl1pPr>
          </a:lstStyle>
          <a:p>
            <a:pPr lvl="0"/>
            <a:fld id="{86CB4B4D-7CA3-9044-876B-883B54F8677D}" type="slidenum">
              <a:t>‹#›</a:t>
            </a:fld>
            <a:endParaRP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7" r:id="rId4"/>
  </p:sldLayoutIdLst>
  <p:transition spd="med"/>
  <p:hf hdr="0" ftr="0" dt="0"/>
  <p:txStyles>
    <p:title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p:titleStyle>
    <p:body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p:bodyStyle>
    <p:otherStyle>
      <a:lvl1pPr algn="r" defTabSz="457200">
        <a:spcBef>
          <a:spcPts val="600"/>
        </a:spcBef>
        <a:defRPr sz="1000">
          <a:solidFill>
            <a:schemeClr val="tx1"/>
          </a:solidFill>
          <a:latin typeface="+mn-lt"/>
          <a:ea typeface="+mn-ea"/>
          <a:cs typeface="+mn-cs"/>
          <a:sym typeface="Calibri"/>
        </a:defRPr>
      </a:lvl1pPr>
      <a:lvl2pPr indent="457200" algn="r" defTabSz="457200">
        <a:spcBef>
          <a:spcPts val="600"/>
        </a:spcBef>
        <a:defRPr sz="1000">
          <a:solidFill>
            <a:schemeClr val="tx1"/>
          </a:solidFill>
          <a:latin typeface="+mn-lt"/>
          <a:ea typeface="+mn-ea"/>
          <a:cs typeface="+mn-cs"/>
          <a:sym typeface="Calibri"/>
        </a:defRPr>
      </a:lvl2pPr>
      <a:lvl3pPr indent="914400" algn="r" defTabSz="457200">
        <a:spcBef>
          <a:spcPts val="600"/>
        </a:spcBef>
        <a:defRPr sz="1000">
          <a:solidFill>
            <a:schemeClr val="tx1"/>
          </a:solidFill>
          <a:latin typeface="+mn-lt"/>
          <a:ea typeface="+mn-ea"/>
          <a:cs typeface="+mn-cs"/>
          <a:sym typeface="Calibri"/>
        </a:defRPr>
      </a:lvl3pPr>
      <a:lvl4pPr indent="1371600" algn="r" defTabSz="457200">
        <a:spcBef>
          <a:spcPts val="600"/>
        </a:spcBef>
        <a:defRPr sz="1000">
          <a:solidFill>
            <a:schemeClr val="tx1"/>
          </a:solidFill>
          <a:latin typeface="+mn-lt"/>
          <a:ea typeface="+mn-ea"/>
          <a:cs typeface="+mn-cs"/>
          <a:sym typeface="Calibri"/>
        </a:defRPr>
      </a:lvl4pPr>
      <a:lvl5pPr indent="1828800" algn="r" defTabSz="457200">
        <a:spcBef>
          <a:spcPts val="600"/>
        </a:spcBef>
        <a:defRPr sz="1000">
          <a:solidFill>
            <a:schemeClr val="tx1"/>
          </a:solidFill>
          <a:latin typeface="+mn-lt"/>
          <a:ea typeface="+mn-ea"/>
          <a:cs typeface="+mn-cs"/>
          <a:sym typeface="Calibri"/>
        </a:defRPr>
      </a:lvl5pPr>
      <a:lvl6pPr indent="2286000" algn="r" defTabSz="457200">
        <a:spcBef>
          <a:spcPts val="600"/>
        </a:spcBef>
        <a:defRPr sz="1000">
          <a:solidFill>
            <a:schemeClr val="tx1"/>
          </a:solidFill>
          <a:latin typeface="+mn-lt"/>
          <a:ea typeface="+mn-ea"/>
          <a:cs typeface="+mn-cs"/>
          <a:sym typeface="Calibri"/>
        </a:defRPr>
      </a:lvl6pPr>
      <a:lvl7pPr indent="2743200" algn="r" defTabSz="457200">
        <a:spcBef>
          <a:spcPts val="600"/>
        </a:spcBef>
        <a:defRPr sz="1000">
          <a:solidFill>
            <a:schemeClr val="tx1"/>
          </a:solidFill>
          <a:latin typeface="+mn-lt"/>
          <a:ea typeface="+mn-ea"/>
          <a:cs typeface="+mn-cs"/>
          <a:sym typeface="Calibri"/>
        </a:defRPr>
      </a:lvl7pPr>
      <a:lvl8pPr indent="3200400" algn="r" defTabSz="457200">
        <a:spcBef>
          <a:spcPts val="600"/>
        </a:spcBef>
        <a:defRPr sz="1000">
          <a:solidFill>
            <a:schemeClr val="tx1"/>
          </a:solidFill>
          <a:latin typeface="+mn-lt"/>
          <a:ea typeface="+mn-ea"/>
          <a:cs typeface="+mn-cs"/>
          <a:sym typeface="Calibri"/>
        </a:defRPr>
      </a:lvl8pPr>
      <a:lvl9pPr indent="3657600" algn="r" defTabSz="457200">
        <a:spcBef>
          <a:spcPts val="600"/>
        </a:spcBef>
        <a:defRPr sz="1000">
          <a:solidFill>
            <a:schemeClr val="tx1"/>
          </a:solidFill>
          <a:latin typeface="+mn-lt"/>
          <a:ea typeface="+mn-ea"/>
          <a:cs typeface="+mn-cs"/>
          <a:sym typeface="Calibri"/>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108">
                <a:solidFill>
                  <a:schemeClr val="tx1">
                    <a:tint val="75000"/>
                  </a:schemeClr>
                </a:solidFill>
              </a:defRPr>
            </a:lvl1pPr>
          </a:lstStyle>
          <a:p>
            <a:fld id="{A824ECA7-969A-41E8-BA11-9DBF8763674E}" type="datetime1">
              <a:rPr kumimoji="1" lang="ja-JP" altLang="en-US" smtClean="0">
                <a:solidFill>
                  <a:prstClr val="black">
                    <a:tint val="75000"/>
                  </a:prstClr>
                </a:solidFill>
              </a:rPr>
              <a:pPr/>
              <a:t>2017/9/13</a:t>
            </a:fld>
            <a:endParaRPr kumimoji="1" lang="ja-JP" altLang="en-US" dirty="0">
              <a:solidFill>
                <a:prstClr val="black">
                  <a:tint val="75000"/>
                </a:prstClr>
              </a:solidFill>
            </a:endParaRPr>
          </a:p>
        </p:txBody>
      </p:sp>
      <p:sp>
        <p:nvSpPr>
          <p:cNvPr id="5" name="フッター プレースホルダー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108">
                <a:solidFill>
                  <a:schemeClr val="tx1">
                    <a:tint val="75000"/>
                  </a:schemeClr>
                </a:solidFill>
              </a:defRPr>
            </a:lvl1pPr>
          </a:lstStyle>
          <a:p>
            <a:endParaRPr kumimoji="1" lang="ja-JP" altLang="en-US" dirty="0">
              <a:solidFill>
                <a:prstClr val="black">
                  <a:tint val="75000"/>
                </a:prstClr>
              </a:solidFill>
            </a:endParaRPr>
          </a:p>
        </p:txBody>
      </p:sp>
      <p:sp>
        <p:nvSpPr>
          <p:cNvPr id="6" name="スライド番号プレースホルダー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108">
                <a:solidFill>
                  <a:schemeClr val="tx1">
                    <a:tint val="75000"/>
                  </a:schemeClr>
                </a:solidFill>
              </a:defRPr>
            </a:lvl1pPr>
          </a:lstStyle>
          <a:p>
            <a:fld id="{39C6FC07-3F76-2B47-A200-EB83A73F3AB4}" type="slidenum">
              <a:rPr kumimoji="1" lang="ja-JP" altLang="en-US" smtClean="0">
                <a:solidFill>
                  <a:prstClr val="black">
                    <a:tint val="75000"/>
                  </a:prstClr>
                </a:solidFill>
              </a:rPr>
              <a:pPr/>
              <a:t>‹#›</a:t>
            </a:fld>
            <a:endParaRPr kumimoji="1" lang="ja-JP" altLang="en-US" dirty="0">
              <a:solidFill>
                <a:prstClr val="black">
                  <a:tint val="75000"/>
                </a:prstClr>
              </a:solidFill>
            </a:endParaRPr>
          </a:p>
        </p:txBody>
      </p:sp>
      <p:grpSp>
        <p:nvGrpSpPr>
          <p:cNvPr id="7" name="グループ化 13"/>
          <p:cNvGrpSpPr/>
          <p:nvPr userDrawn="1"/>
        </p:nvGrpSpPr>
        <p:grpSpPr>
          <a:xfrm>
            <a:off x="64408" y="6093360"/>
            <a:ext cx="979200" cy="576000"/>
            <a:chOff x="-1332656" y="4725144"/>
            <a:chExt cx="979200" cy="576000"/>
          </a:xfrm>
        </p:grpSpPr>
        <p:pic>
          <p:nvPicPr>
            <p:cNvPr id="8" name="Picture 1" descr="C:\Documents and Settings\10025\デスクトップ\Stationary\Logo_1_planet_blue.jpg"/>
            <p:cNvPicPr>
              <a:picLocks noChangeAspect="1" noChangeArrowheads="1"/>
            </p:cNvPicPr>
            <p:nvPr userDrawn="1"/>
          </p:nvPicPr>
          <p:blipFill>
            <a:blip r:embed="rId15" cstate="print">
              <a:clrChange>
                <a:clrFrom>
                  <a:srgbClr val="FDFBFC"/>
                </a:clrFrom>
                <a:clrTo>
                  <a:srgbClr val="FDFBFC">
                    <a:alpha val="0"/>
                  </a:srgbClr>
                </a:clrTo>
              </a:clrChange>
              <a:lum/>
              <a:extLst>
                <a:ext uri="{28A0092B-C50C-407E-A947-70E740481C1C}">
                  <a14:useLocalDpi xmlns:a14="http://schemas.microsoft.com/office/drawing/2010/main"/>
                </a:ext>
              </a:extLst>
            </a:blip>
            <a:srcRect/>
            <a:stretch>
              <a:fillRect/>
            </a:stretch>
          </p:blipFill>
          <p:spPr bwMode="auto">
            <a:xfrm>
              <a:off x="-1332656" y="4725144"/>
              <a:ext cx="979200" cy="576000"/>
            </a:xfrm>
            <a:prstGeom prst="rect">
              <a:avLst/>
            </a:prstGeom>
            <a:noFill/>
          </p:spPr>
        </p:pic>
        <p:sp>
          <p:nvSpPr>
            <p:cNvPr id="9" name="正方形/長方形 8"/>
            <p:cNvSpPr/>
            <p:nvPr userDrawn="1"/>
          </p:nvSpPr>
          <p:spPr>
            <a:xfrm>
              <a:off x="-1332656" y="4725144"/>
              <a:ext cx="979200" cy="576000"/>
            </a:xfrm>
            <a:prstGeom prst="rect">
              <a:avLst/>
            </a:prstGeom>
            <a:gradFill>
              <a:gsLst>
                <a:gs pos="0">
                  <a:schemeClr val="bg1">
                    <a:alpha val="57000"/>
                  </a:schemeClr>
                </a:gs>
                <a:gs pos="25000">
                  <a:schemeClr val="bg1">
                    <a:alpha val="70000"/>
                  </a:schemeClr>
                </a:gs>
                <a:gs pos="50000">
                  <a:schemeClr val="bg1">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prstClr val="white"/>
                </a:solidFill>
              </a:endParaRPr>
            </a:p>
          </p:txBody>
        </p:sp>
      </p:grpSp>
      <p:pic>
        <p:nvPicPr>
          <p:cNvPr id="10" name="Picture 2" descr="C:\Documents and Settings\10025\デスクトップ\Stationary\Logo_A_planet_blue.JPG"/>
          <p:cNvPicPr>
            <a:picLocks noChangeAspect="1" noChangeArrowheads="1"/>
          </p:cNvPicPr>
          <p:nvPr userDrawn="1"/>
        </p:nvPicPr>
        <p:blipFill>
          <a:blip r:embed="rId16" cstate="print">
            <a:clrChange>
              <a:clrFrom>
                <a:srgbClr val="FDFBFC"/>
              </a:clrFrom>
              <a:clrTo>
                <a:srgbClr val="FDFBFC">
                  <a:alpha val="0"/>
                </a:srgbClr>
              </a:clrTo>
            </a:clrChange>
            <a:lum/>
            <a:extLst>
              <a:ext uri="{28A0092B-C50C-407E-A947-70E740481C1C}">
                <a14:useLocalDpi xmlns:a14="http://schemas.microsoft.com/office/drawing/2010/main"/>
              </a:ext>
            </a:extLst>
          </a:blip>
          <a:srcRect/>
          <a:stretch>
            <a:fillRect/>
          </a:stretch>
        </p:blipFill>
        <p:spPr bwMode="auto">
          <a:xfrm rot="180000">
            <a:off x="7648254" y="-90362"/>
            <a:ext cx="1472839" cy="1764000"/>
          </a:xfrm>
          <a:prstGeom prst="rect">
            <a:avLst/>
          </a:prstGeom>
          <a:noFill/>
        </p:spPr>
      </p:pic>
      <p:sp>
        <p:nvSpPr>
          <p:cNvPr id="11" name="正方形/長方形 10"/>
          <p:cNvSpPr/>
          <p:nvPr userDrawn="1"/>
        </p:nvSpPr>
        <p:spPr>
          <a:xfrm rot="180000">
            <a:off x="7681168" y="478181"/>
            <a:ext cx="1440000" cy="1222531"/>
          </a:xfrm>
          <a:prstGeom prst="rect">
            <a:avLst/>
          </a:prstGeom>
          <a:gradFill>
            <a:gsLst>
              <a:gs pos="78000">
                <a:schemeClr val="bg1">
                  <a:alpha val="85000"/>
                </a:schemeClr>
              </a:gs>
              <a:gs pos="100000">
                <a:schemeClr val="bg1">
                  <a:alpha val="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prstClr val="white"/>
              </a:solidFill>
            </a:endParaRPr>
          </a:p>
        </p:txBody>
      </p:sp>
      <p:sp>
        <p:nvSpPr>
          <p:cNvPr id="12" name="正方形/長方形 11"/>
          <p:cNvSpPr/>
          <p:nvPr userDrawn="1"/>
        </p:nvSpPr>
        <p:spPr>
          <a:xfrm>
            <a:off x="0" y="548680"/>
            <a:ext cx="9144000" cy="36000"/>
          </a:xfrm>
          <a:prstGeom prst="rect">
            <a:avLst/>
          </a:prstGeom>
          <a:gradFill flip="none" rotWithShape="1">
            <a:gsLst>
              <a:gs pos="50000">
                <a:srgbClr val="0051BA"/>
              </a:gs>
              <a:gs pos="10000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prstClr val="white"/>
              </a:solidFill>
            </a:endParaRPr>
          </a:p>
        </p:txBody>
      </p:sp>
      <p:sp>
        <p:nvSpPr>
          <p:cNvPr id="13" name="正方形/長方形 12"/>
          <p:cNvSpPr/>
          <p:nvPr userDrawn="1"/>
        </p:nvSpPr>
        <p:spPr>
          <a:xfrm rot="10800000">
            <a:off x="0" y="6489343"/>
            <a:ext cx="9144000" cy="36000"/>
          </a:xfrm>
          <a:prstGeom prst="rect">
            <a:avLst/>
          </a:prstGeom>
          <a:gradFill flip="none" rotWithShape="1">
            <a:gsLst>
              <a:gs pos="50000">
                <a:srgbClr val="0051BA"/>
              </a:gs>
              <a:gs pos="10000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prstClr val="white"/>
              </a:solidFill>
            </a:endParaRPr>
          </a:p>
        </p:txBody>
      </p:sp>
    </p:spTree>
    <p:extLst>
      <p:ext uri="{BB962C8B-B14F-4D97-AF65-F5344CB8AC3E}">
        <p14:creationId xmlns:p14="http://schemas.microsoft.com/office/powerpoint/2010/main" val="3953017639"/>
      </p:ext>
    </p:extLst>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665" r:id="rId12"/>
    <p:sldLayoutId id="2147483666" r:id="rId13"/>
  </p:sldLayoutIdLst>
  <p:hf hdr="0" ftr="0" dt="0"/>
  <p:txStyles>
    <p:titleStyle>
      <a:lvl1pPr algn="ctr" defTabSz="422041" rtl="0" eaLnBrk="1" latinLnBrk="0" hangingPunct="1">
        <a:spcBef>
          <a:spcPct val="0"/>
        </a:spcBef>
        <a:buNone/>
        <a:defRPr kumimoji="1" sz="4062" kern="1200">
          <a:solidFill>
            <a:schemeClr val="tx1"/>
          </a:solidFill>
          <a:latin typeface="+mj-lt"/>
          <a:ea typeface="+mj-ea"/>
          <a:cs typeface="+mj-cs"/>
        </a:defRPr>
      </a:lvl1pPr>
    </p:titleStyle>
    <p:bodyStyle>
      <a:lvl1pPr marL="316531" indent="-316531" algn="l" defTabSz="422041" rtl="0" eaLnBrk="1" latinLnBrk="0" hangingPunct="1">
        <a:spcBef>
          <a:spcPct val="20000"/>
        </a:spcBef>
        <a:buFont typeface="Arial"/>
        <a:buChar char="•"/>
        <a:defRPr kumimoji="1" sz="2954" kern="1200">
          <a:solidFill>
            <a:schemeClr val="tx1"/>
          </a:solidFill>
          <a:latin typeface="+mn-lt"/>
          <a:ea typeface="+mn-ea"/>
          <a:cs typeface="+mn-cs"/>
        </a:defRPr>
      </a:lvl1pPr>
      <a:lvl2pPr marL="685817" indent="-263776" algn="l" defTabSz="422041" rtl="0" eaLnBrk="1" latinLnBrk="0" hangingPunct="1">
        <a:spcBef>
          <a:spcPct val="20000"/>
        </a:spcBef>
        <a:buFont typeface="Arial"/>
        <a:buChar char="–"/>
        <a:defRPr kumimoji="1" sz="2585" kern="1200">
          <a:solidFill>
            <a:schemeClr val="tx1"/>
          </a:solidFill>
          <a:latin typeface="+mn-lt"/>
          <a:ea typeface="+mn-ea"/>
          <a:cs typeface="+mn-cs"/>
        </a:defRPr>
      </a:lvl2pPr>
      <a:lvl3pPr marL="1055103" indent="-211021" algn="l" defTabSz="422041" rtl="0" eaLnBrk="1" latinLnBrk="0" hangingPunct="1">
        <a:spcBef>
          <a:spcPct val="20000"/>
        </a:spcBef>
        <a:buFont typeface="Arial"/>
        <a:buChar char="•"/>
        <a:defRPr kumimoji="1" sz="2215" kern="1200">
          <a:solidFill>
            <a:schemeClr val="tx1"/>
          </a:solidFill>
          <a:latin typeface="+mn-lt"/>
          <a:ea typeface="+mn-ea"/>
          <a:cs typeface="+mn-cs"/>
        </a:defRPr>
      </a:lvl3pPr>
      <a:lvl4pPr marL="1477145" indent="-211021" algn="l" defTabSz="422041" rtl="0" eaLnBrk="1" latinLnBrk="0" hangingPunct="1">
        <a:spcBef>
          <a:spcPct val="20000"/>
        </a:spcBef>
        <a:buFont typeface="Arial"/>
        <a:buChar char="–"/>
        <a:defRPr kumimoji="1" sz="1846" kern="1200">
          <a:solidFill>
            <a:schemeClr val="tx1"/>
          </a:solidFill>
          <a:latin typeface="+mn-lt"/>
          <a:ea typeface="+mn-ea"/>
          <a:cs typeface="+mn-cs"/>
        </a:defRPr>
      </a:lvl4pPr>
      <a:lvl5pPr marL="1899186" indent="-211021" algn="l" defTabSz="422041" rtl="0" eaLnBrk="1" latinLnBrk="0" hangingPunct="1">
        <a:spcBef>
          <a:spcPct val="20000"/>
        </a:spcBef>
        <a:buFont typeface="Arial"/>
        <a:buChar char="»"/>
        <a:defRPr kumimoji="1" sz="1846" kern="1200">
          <a:solidFill>
            <a:schemeClr val="tx1"/>
          </a:solidFill>
          <a:latin typeface="+mn-lt"/>
          <a:ea typeface="+mn-ea"/>
          <a:cs typeface="+mn-cs"/>
        </a:defRPr>
      </a:lvl5pPr>
      <a:lvl6pPr marL="2321227" indent="-211021" algn="l" defTabSz="422041" rtl="0" eaLnBrk="1" latinLnBrk="0" hangingPunct="1">
        <a:spcBef>
          <a:spcPct val="20000"/>
        </a:spcBef>
        <a:buFont typeface="Arial"/>
        <a:buChar char="•"/>
        <a:defRPr kumimoji="1" sz="1846" kern="1200">
          <a:solidFill>
            <a:schemeClr val="tx1"/>
          </a:solidFill>
          <a:latin typeface="+mn-lt"/>
          <a:ea typeface="+mn-ea"/>
          <a:cs typeface="+mn-cs"/>
        </a:defRPr>
      </a:lvl6pPr>
      <a:lvl7pPr marL="2743269" indent="-211021" algn="l" defTabSz="422041" rtl="0" eaLnBrk="1" latinLnBrk="0" hangingPunct="1">
        <a:spcBef>
          <a:spcPct val="20000"/>
        </a:spcBef>
        <a:buFont typeface="Arial"/>
        <a:buChar char="•"/>
        <a:defRPr kumimoji="1" sz="1846" kern="1200">
          <a:solidFill>
            <a:schemeClr val="tx1"/>
          </a:solidFill>
          <a:latin typeface="+mn-lt"/>
          <a:ea typeface="+mn-ea"/>
          <a:cs typeface="+mn-cs"/>
        </a:defRPr>
      </a:lvl7pPr>
      <a:lvl8pPr marL="3165310" indent="-211021" algn="l" defTabSz="422041" rtl="0" eaLnBrk="1" latinLnBrk="0" hangingPunct="1">
        <a:spcBef>
          <a:spcPct val="20000"/>
        </a:spcBef>
        <a:buFont typeface="Arial"/>
        <a:buChar char="•"/>
        <a:defRPr kumimoji="1" sz="1846" kern="1200">
          <a:solidFill>
            <a:schemeClr val="tx1"/>
          </a:solidFill>
          <a:latin typeface="+mn-lt"/>
          <a:ea typeface="+mn-ea"/>
          <a:cs typeface="+mn-cs"/>
        </a:defRPr>
      </a:lvl8pPr>
      <a:lvl9pPr marL="3587351" indent="-211021" algn="l" defTabSz="422041" rtl="0" eaLnBrk="1" latinLnBrk="0" hangingPunct="1">
        <a:spcBef>
          <a:spcPct val="20000"/>
        </a:spcBef>
        <a:buFont typeface="Arial"/>
        <a:buChar char="•"/>
        <a:defRPr kumimoji="1" sz="1846" kern="1200">
          <a:solidFill>
            <a:schemeClr val="tx1"/>
          </a:solidFill>
          <a:latin typeface="+mn-lt"/>
          <a:ea typeface="+mn-ea"/>
          <a:cs typeface="+mn-cs"/>
        </a:defRPr>
      </a:lvl9pPr>
    </p:bodyStyle>
    <p:otherStyle>
      <a:defPPr>
        <a:defRPr lang="ja-JP"/>
      </a:defPPr>
      <a:lvl1pPr marL="0" algn="l" defTabSz="422041" rtl="0" eaLnBrk="1" latinLnBrk="0" hangingPunct="1">
        <a:defRPr kumimoji="1" sz="1662" kern="1200">
          <a:solidFill>
            <a:schemeClr val="tx1"/>
          </a:solidFill>
          <a:latin typeface="+mn-lt"/>
          <a:ea typeface="+mn-ea"/>
          <a:cs typeface="+mn-cs"/>
        </a:defRPr>
      </a:lvl1pPr>
      <a:lvl2pPr marL="422041" algn="l" defTabSz="422041" rtl="0" eaLnBrk="1" latinLnBrk="0" hangingPunct="1">
        <a:defRPr kumimoji="1" sz="1662" kern="1200">
          <a:solidFill>
            <a:schemeClr val="tx1"/>
          </a:solidFill>
          <a:latin typeface="+mn-lt"/>
          <a:ea typeface="+mn-ea"/>
          <a:cs typeface="+mn-cs"/>
        </a:defRPr>
      </a:lvl2pPr>
      <a:lvl3pPr marL="844083" algn="l" defTabSz="422041" rtl="0" eaLnBrk="1" latinLnBrk="0" hangingPunct="1">
        <a:defRPr kumimoji="1" sz="1662" kern="1200">
          <a:solidFill>
            <a:schemeClr val="tx1"/>
          </a:solidFill>
          <a:latin typeface="+mn-lt"/>
          <a:ea typeface="+mn-ea"/>
          <a:cs typeface="+mn-cs"/>
        </a:defRPr>
      </a:lvl3pPr>
      <a:lvl4pPr marL="1266124" algn="l" defTabSz="422041" rtl="0" eaLnBrk="1" latinLnBrk="0" hangingPunct="1">
        <a:defRPr kumimoji="1" sz="1662" kern="1200">
          <a:solidFill>
            <a:schemeClr val="tx1"/>
          </a:solidFill>
          <a:latin typeface="+mn-lt"/>
          <a:ea typeface="+mn-ea"/>
          <a:cs typeface="+mn-cs"/>
        </a:defRPr>
      </a:lvl4pPr>
      <a:lvl5pPr marL="1688165" algn="l" defTabSz="422041" rtl="0" eaLnBrk="1" latinLnBrk="0" hangingPunct="1">
        <a:defRPr kumimoji="1" sz="1662" kern="1200">
          <a:solidFill>
            <a:schemeClr val="tx1"/>
          </a:solidFill>
          <a:latin typeface="+mn-lt"/>
          <a:ea typeface="+mn-ea"/>
          <a:cs typeface="+mn-cs"/>
        </a:defRPr>
      </a:lvl5pPr>
      <a:lvl6pPr marL="2110207" algn="l" defTabSz="422041" rtl="0" eaLnBrk="1" latinLnBrk="0" hangingPunct="1">
        <a:defRPr kumimoji="1" sz="1662" kern="1200">
          <a:solidFill>
            <a:schemeClr val="tx1"/>
          </a:solidFill>
          <a:latin typeface="+mn-lt"/>
          <a:ea typeface="+mn-ea"/>
          <a:cs typeface="+mn-cs"/>
        </a:defRPr>
      </a:lvl6pPr>
      <a:lvl7pPr marL="2532248" algn="l" defTabSz="422041" rtl="0" eaLnBrk="1" latinLnBrk="0" hangingPunct="1">
        <a:defRPr kumimoji="1" sz="1662" kern="1200">
          <a:solidFill>
            <a:schemeClr val="tx1"/>
          </a:solidFill>
          <a:latin typeface="+mn-lt"/>
          <a:ea typeface="+mn-ea"/>
          <a:cs typeface="+mn-cs"/>
        </a:defRPr>
      </a:lvl7pPr>
      <a:lvl8pPr marL="2954289" algn="l" defTabSz="422041" rtl="0" eaLnBrk="1" latinLnBrk="0" hangingPunct="1">
        <a:defRPr kumimoji="1" sz="1662" kern="1200">
          <a:solidFill>
            <a:schemeClr val="tx1"/>
          </a:solidFill>
          <a:latin typeface="+mn-lt"/>
          <a:ea typeface="+mn-ea"/>
          <a:cs typeface="+mn-cs"/>
        </a:defRPr>
      </a:lvl8pPr>
      <a:lvl9pPr marL="3376331" algn="l" defTabSz="422041" rtl="0" eaLnBrk="1" latinLnBrk="0" hangingPunct="1">
        <a:defRPr kumimoji="1" sz="166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jpeg"/><Relationship Id="rId7" Type="http://schemas.openxmlformats.org/officeDocument/2006/relationships/image" Target="../media/image10.png"/><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1" Type="http://schemas.openxmlformats.org/officeDocument/2006/relationships/slideLayout" Target="../slideLayouts/slideLayout10.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14.emf"/><Relationship Id="rId4" Type="http://schemas.openxmlformats.org/officeDocument/2006/relationships/image" Target="../media/image15.emf"/><Relationship Id="rId5" Type="http://schemas.openxmlformats.org/officeDocument/2006/relationships/image" Target="../media/image16.emf"/><Relationship Id="rId6" Type="http://schemas.openxmlformats.org/officeDocument/2006/relationships/image" Target="../media/image17.emf"/><Relationship Id="rId7" Type="http://schemas.openxmlformats.org/officeDocument/2006/relationships/image" Target="../media/image18.emf"/><Relationship Id="rId8" Type="http://schemas.openxmlformats.org/officeDocument/2006/relationships/image" Target="../media/image19.emf"/><Relationship Id="rId9" Type="http://schemas.openxmlformats.org/officeDocument/2006/relationships/image" Target="../media/image20.emf"/><Relationship Id="rId10" Type="http://schemas.openxmlformats.org/officeDocument/2006/relationships/image" Target="../media/image21.emf"/><Relationship Id="rId11" Type="http://schemas.openxmlformats.org/officeDocument/2006/relationships/image" Target="../media/image22.emf"/><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10"/>
          <p:cNvSpPr>
            <a:spLocks noGrp="1"/>
          </p:cNvSpPr>
          <p:nvPr>
            <p:ph type="title" idx="4294967295"/>
          </p:nvPr>
        </p:nvSpPr>
        <p:spPr>
          <a:xfrm>
            <a:off x="381000" y="2492914"/>
            <a:ext cx="8534400" cy="993131"/>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1pPr algn="l">
              <a:defRPr sz="4200" b="1">
                <a:latin typeface="Droid Serif"/>
                <a:ea typeface="Droid Serif"/>
                <a:cs typeface="Droid Serif"/>
                <a:sym typeface="Droid Serif"/>
              </a:defRPr>
            </a:lvl1pPr>
          </a:lstStyle>
          <a:p>
            <a:pPr lvl="0">
              <a:defRPr sz="1800" b="0">
                <a:solidFill>
                  <a:srgbClr val="000000"/>
                </a:solidFill>
              </a:defRPr>
            </a:pPr>
            <a:r>
              <a:rPr lang="en-US" sz="3200" dirty="0">
                <a:solidFill>
                  <a:schemeClr val="bg1"/>
                </a:solidFill>
                <a:latin typeface="+mj-lt"/>
              </a:rPr>
              <a:t>Overview of </a:t>
            </a:r>
            <a:r>
              <a:rPr lang="en-US" sz="3200" dirty="0" smtClean="0">
                <a:solidFill>
                  <a:schemeClr val="bg1"/>
                </a:solidFill>
                <a:latin typeface="+mj-lt"/>
              </a:rPr>
              <a:t>Progress of GHG Activities and Engagement with </a:t>
            </a:r>
            <a:r>
              <a:rPr lang="en-US" sz="3200" dirty="0">
                <a:solidFill>
                  <a:schemeClr val="bg1"/>
                </a:solidFill>
                <a:latin typeface="+mj-lt"/>
              </a:rPr>
              <a:t>UNFCCC/IPCC</a:t>
            </a:r>
            <a:endParaRPr sz="6000" dirty="0">
              <a:solidFill>
                <a:schemeClr val="bg1"/>
              </a:solidFill>
              <a:latin typeface="+mj-lt"/>
            </a:endParaRPr>
          </a:p>
        </p:txBody>
      </p:sp>
      <p:pic>
        <p:nvPicPr>
          <p:cNvPr id="12" name="ceos_logo.png"/>
          <p:cNvPicPr/>
          <p:nvPr/>
        </p:nvPicPr>
        <p:blipFill>
          <a:blip r:embed="rId2">
            <a:extLst/>
          </a:blip>
          <a:stretch>
            <a:fillRect/>
          </a:stretch>
        </p:blipFill>
        <p:spPr>
          <a:xfrm>
            <a:off x="622789" y="1217405"/>
            <a:ext cx="2507906" cy="993132"/>
          </a:xfrm>
          <a:prstGeom prst="rect">
            <a:avLst/>
          </a:prstGeom>
          <a:ln w="12700">
            <a:miter lim="400000"/>
          </a:ln>
        </p:spPr>
      </p:pic>
      <p:sp>
        <p:nvSpPr>
          <p:cNvPr id="5" name="Shape 10"/>
          <p:cNvSpPr txBox="1">
            <a:spLocks/>
          </p:cNvSpPr>
          <p:nvPr/>
        </p:nvSpPr>
        <p:spPr>
          <a:xfrm>
            <a:off x="622789" y="2246634"/>
            <a:ext cx="2806211" cy="210183"/>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defTabSz="914400">
              <a:defRPr sz="1800" b="0">
                <a:solidFill>
                  <a:srgbClr val="000000"/>
                </a:solidFill>
              </a:defRPr>
            </a:pPr>
            <a:r>
              <a:rPr lang="en-US" sz="1050" dirty="0">
                <a:solidFill>
                  <a:schemeClr val="bg1">
                    <a:lumMod val="20000"/>
                    <a:lumOff val="80000"/>
                  </a:schemeClr>
                </a:solidFill>
                <a:latin typeface="+mj-lt"/>
              </a:rPr>
              <a:t>Committee on Earth Observation Satellites</a:t>
            </a:r>
          </a:p>
        </p:txBody>
      </p:sp>
      <p:sp>
        <p:nvSpPr>
          <p:cNvPr id="7" name="Shape 11"/>
          <p:cNvSpPr/>
          <p:nvPr/>
        </p:nvSpPr>
        <p:spPr>
          <a:xfrm>
            <a:off x="381000" y="3810000"/>
            <a:ext cx="4810858" cy="2541589"/>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1pPr defTabSz="457200">
              <a:defRPr>
                <a:solidFill>
                  <a:srgbClr val="002569"/>
                </a:solidFill>
              </a:defRPr>
            </a:lvl1pPr>
            <a:lvl2pPr indent="457200" defTabSz="457200">
              <a:defRPr>
                <a:solidFill>
                  <a:srgbClr val="002569"/>
                </a:solidFill>
              </a:defRPr>
            </a:lvl2pPr>
            <a:lvl3pPr indent="914400" defTabSz="457200">
              <a:defRPr>
                <a:solidFill>
                  <a:srgbClr val="002569"/>
                </a:solidFill>
              </a:defRPr>
            </a:lvl3pPr>
            <a:lvl4pPr indent="1371600" defTabSz="457200">
              <a:defRPr>
                <a:solidFill>
                  <a:srgbClr val="002569"/>
                </a:solidFill>
              </a:defRPr>
            </a:lvl4pPr>
            <a:lvl5pPr indent="1828800" defTabSz="457200">
              <a:defRPr>
                <a:solidFill>
                  <a:srgbClr val="002569"/>
                </a:solidFill>
              </a:defRPr>
            </a:lvl5pPr>
            <a:lvl6pPr indent="2286000" defTabSz="457200">
              <a:defRPr>
                <a:solidFill>
                  <a:srgbClr val="002569"/>
                </a:solidFill>
              </a:defRPr>
            </a:lvl6pPr>
            <a:lvl7pPr indent="2743200" defTabSz="457200">
              <a:defRPr>
                <a:solidFill>
                  <a:srgbClr val="002569"/>
                </a:solidFill>
              </a:defRPr>
            </a:lvl7pPr>
            <a:lvl8pPr indent="3200400" defTabSz="457200">
              <a:defRPr>
                <a:solidFill>
                  <a:srgbClr val="002569"/>
                </a:solidFill>
              </a:defRPr>
            </a:lvl8pPr>
            <a:lvl9pPr indent="3657600" defTabSz="457200">
              <a:defRPr>
                <a:solidFill>
                  <a:srgbClr val="002569"/>
                </a:solidFill>
              </a:defRPr>
            </a:lvl9pPr>
          </a:lstStyle>
          <a:p>
            <a:pPr lvl="0" defTabSz="914400">
              <a:lnSpc>
                <a:spcPct val="150000"/>
              </a:lnSpc>
              <a:defRPr>
                <a:solidFill>
                  <a:srgbClr val="000000"/>
                </a:solidFill>
              </a:defRPr>
            </a:pPr>
            <a:r>
              <a:rPr lang="en-US" dirty="0">
                <a:solidFill>
                  <a:srgbClr val="FFFFFF"/>
                </a:solidFill>
                <a:latin typeface="+mj-lt"/>
                <a:ea typeface="Arial Bold"/>
                <a:cs typeface="Arial Bold"/>
                <a:sym typeface="Arial Bold"/>
              </a:rPr>
              <a:t>Japan Aerospace Exploration Agency (JAXA)</a:t>
            </a:r>
            <a:endParaRPr dirty="0">
              <a:solidFill>
                <a:srgbClr val="FFFFFF"/>
              </a:solidFill>
              <a:latin typeface="+mj-lt"/>
              <a:ea typeface="Arial Bold"/>
              <a:cs typeface="Arial Bold"/>
              <a:sym typeface="Arial Bold"/>
            </a:endParaRPr>
          </a:p>
          <a:p>
            <a:pPr lvl="0" defTabSz="914400">
              <a:lnSpc>
                <a:spcPct val="150000"/>
              </a:lnSpc>
              <a:defRPr>
                <a:solidFill>
                  <a:srgbClr val="000000"/>
                </a:solidFill>
              </a:defRPr>
            </a:pPr>
            <a:r>
              <a:rPr lang="en-AU" dirty="0">
                <a:solidFill>
                  <a:srgbClr val="FFFFFF"/>
                </a:solidFill>
                <a:latin typeface="+mj-lt"/>
                <a:ea typeface="Arial Bold"/>
                <a:cs typeface="Arial Bold"/>
                <a:sym typeface="Arial Bold"/>
              </a:rPr>
              <a:t>SIT Tech Workshop 2017 </a:t>
            </a:r>
            <a:r>
              <a:rPr dirty="0">
                <a:solidFill>
                  <a:srgbClr val="FFFFFF"/>
                </a:solidFill>
                <a:latin typeface="+mj-lt"/>
                <a:ea typeface="Arial Bold"/>
                <a:cs typeface="Arial Bold"/>
                <a:sym typeface="Arial Bold"/>
              </a:rPr>
              <a:t>Agenda Item #</a:t>
            </a:r>
            <a:r>
              <a:rPr lang="en-US" dirty="0">
                <a:solidFill>
                  <a:srgbClr val="FFFFFF"/>
                </a:solidFill>
                <a:latin typeface="+mj-lt"/>
                <a:ea typeface="Arial Bold"/>
                <a:cs typeface="Arial Bold"/>
                <a:sym typeface="Arial Bold"/>
              </a:rPr>
              <a:t>17</a:t>
            </a:r>
            <a:endParaRPr lang="en-AU" dirty="0">
              <a:solidFill>
                <a:srgbClr val="FFFFFF"/>
              </a:solidFill>
              <a:latin typeface="+mj-lt"/>
              <a:ea typeface="Arial Bold"/>
              <a:cs typeface="Arial Bold"/>
              <a:sym typeface="Arial Bold"/>
            </a:endParaRPr>
          </a:p>
          <a:p>
            <a:pPr lvl="0" defTabSz="914400">
              <a:lnSpc>
                <a:spcPct val="150000"/>
              </a:lnSpc>
              <a:defRPr>
                <a:solidFill>
                  <a:srgbClr val="000000"/>
                </a:solidFill>
              </a:defRPr>
            </a:pPr>
            <a:r>
              <a:rPr dirty="0">
                <a:solidFill>
                  <a:srgbClr val="FFFFFF"/>
                </a:solidFill>
                <a:latin typeface="+mj-lt"/>
                <a:ea typeface="Arial Bold"/>
                <a:cs typeface="Arial Bold"/>
                <a:sym typeface="Arial Bold"/>
              </a:rPr>
              <a:t>CEOS </a:t>
            </a:r>
            <a:r>
              <a:rPr lang="en-AU" dirty="0">
                <a:solidFill>
                  <a:srgbClr val="FFFFFF"/>
                </a:solidFill>
                <a:latin typeface="+mj-lt"/>
                <a:ea typeface="Arial Bold"/>
                <a:cs typeface="Arial Bold"/>
                <a:sym typeface="Arial Bold"/>
              </a:rPr>
              <a:t>Strategic Implementation Team Tech Workshop</a:t>
            </a:r>
            <a:endParaRPr dirty="0">
              <a:solidFill>
                <a:srgbClr val="FFFFFF"/>
              </a:solidFill>
              <a:latin typeface="+mj-lt"/>
              <a:ea typeface="Arial Bold"/>
              <a:cs typeface="Arial Bold"/>
              <a:sym typeface="Arial Bold"/>
            </a:endParaRPr>
          </a:p>
          <a:p>
            <a:pPr lvl="0" defTabSz="914400">
              <a:lnSpc>
                <a:spcPct val="150000"/>
              </a:lnSpc>
              <a:defRPr>
                <a:solidFill>
                  <a:srgbClr val="000000"/>
                </a:solidFill>
              </a:defRPr>
            </a:pPr>
            <a:r>
              <a:rPr lang="en-AU" dirty="0">
                <a:solidFill>
                  <a:srgbClr val="FFFFFF"/>
                </a:solidFill>
                <a:latin typeface="+mj-lt"/>
                <a:ea typeface="Arial Bold"/>
                <a:cs typeface="Arial Bold"/>
                <a:sym typeface="Arial Bold"/>
              </a:rPr>
              <a:t>ESA/ESRIN, Frascati, Italy</a:t>
            </a:r>
            <a:endParaRPr dirty="0">
              <a:solidFill>
                <a:srgbClr val="FFFFFF"/>
              </a:solidFill>
              <a:latin typeface="+mj-lt"/>
              <a:ea typeface="Arial Bold"/>
              <a:cs typeface="Arial Bold"/>
              <a:sym typeface="Arial Bold"/>
            </a:endParaRPr>
          </a:p>
          <a:p>
            <a:pPr lvl="0" defTabSz="914400">
              <a:lnSpc>
                <a:spcPct val="150000"/>
              </a:lnSpc>
              <a:defRPr>
                <a:solidFill>
                  <a:srgbClr val="000000"/>
                </a:solidFill>
              </a:defRPr>
            </a:pPr>
            <a:r>
              <a:rPr lang="en-AU" dirty="0">
                <a:solidFill>
                  <a:srgbClr val="FFFFFF"/>
                </a:solidFill>
                <a:latin typeface="+mj-lt"/>
                <a:ea typeface="Arial Bold"/>
                <a:cs typeface="Arial Bold"/>
                <a:sym typeface="Arial Bold"/>
              </a:rPr>
              <a:t>13</a:t>
            </a:r>
            <a:r>
              <a:rPr lang="en-AU" baseline="30000" dirty="0">
                <a:solidFill>
                  <a:srgbClr val="FFFFFF"/>
                </a:solidFill>
                <a:latin typeface="+mj-lt"/>
                <a:ea typeface="Arial Bold"/>
                <a:cs typeface="Arial Bold"/>
                <a:sym typeface="Arial Bold"/>
              </a:rPr>
              <a:t>th</a:t>
            </a:r>
            <a:r>
              <a:rPr lang="en-AU" dirty="0">
                <a:solidFill>
                  <a:srgbClr val="FFFFFF"/>
                </a:solidFill>
                <a:latin typeface="+mj-lt"/>
                <a:ea typeface="Arial Bold"/>
                <a:cs typeface="Arial Bold"/>
                <a:sym typeface="Arial Bold"/>
              </a:rPr>
              <a:t>-14</a:t>
            </a:r>
            <a:r>
              <a:rPr lang="en-AU" baseline="30000" dirty="0">
                <a:solidFill>
                  <a:srgbClr val="FFFFFF"/>
                </a:solidFill>
                <a:latin typeface="+mj-lt"/>
                <a:ea typeface="Arial Bold"/>
                <a:cs typeface="Arial Bold"/>
                <a:sym typeface="Arial Bold"/>
              </a:rPr>
              <a:t>th</a:t>
            </a:r>
            <a:r>
              <a:rPr lang="en-AU" dirty="0">
                <a:solidFill>
                  <a:srgbClr val="FFFFFF"/>
                </a:solidFill>
                <a:latin typeface="+mj-lt"/>
                <a:ea typeface="Arial Bold"/>
                <a:cs typeface="Arial Bold"/>
                <a:sym typeface="Arial Bold"/>
              </a:rPr>
              <a:t> September 2017</a:t>
            </a:r>
            <a:endParaRPr dirty="0">
              <a:solidFill>
                <a:srgbClr val="FFFFFF"/>
              </a:solidFill>
              <a:latin typeface="+mj-lt"/>
              <a:ea typeface="Arial Bold"/>
              <a:cs typeface="Arial Bold"/>
              <a:sym typeface="Arial Bold"/>
            </a:endParaRPr>
          </a:p>
        </p:txBody>
      </p:sp>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正方形/長方形 58"/>
          <p:cNvSpPr/>
          <p:nvPr/>
        </p:nvSpPr>
        <p:spPr>
          <a:xfrm>
            <a:off x="92501" y="1160517"/>
            <a:ext cx="8839200" cy="5573871"/>
          </a:xfrm>
          <a:prstGeom prst="rect">
            <a:avLst/>
          </a:prstGeom>
          <a:solidFill>
            <a:schemeClr val="bg1">
              <a:lumMod val="95000"/>
            </a:schemeClr>
          </a:solid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263776" indent="-263776" algn="ctr">
              <a:buFont typeface="Wingdings" panose="05000000000000000000" pitchFamily="2" charset="2"/>
              <a:buChar char="u"/>
            </a:pPr>
            <a:endParaRPr kumimoji="1" lang="ja-JP" altLang="en-US" dirty="0"/>
          </a:p>
        </p:txBody>
      </p:sp>
      <p:sp>
        <p:nvSpPr>
          <p:cNvPr id="2" name="タイトル 1"/>
          <p:cNvSpPr>
            <a:spLocks noGrp="1"/>
          </p:cNvSpPr>
          <p:nvPr>
            <p:ph type="ctrTitle"/>
          </p:nvPr>
        </p:nvSpPr>
        <p:spPr>
          <a:xfrm>
            <a:off x="1980082" y="93463"/>
            <a:ext cx="5213826" cy="588437"/>
          </a:xfrm>
          <a:noFill/>
        </p:spPr>
        <p:txBody>
          <a:bodyPr>
            <a:noAutofit/>
          </a:bodyPr>
          <a:lstStyle/>
          <a:p>
            <a:pPr algn="ctr"/>
            <a:r>
              <a:rPr lang="en-US" altLang="ja-JP" dirty="0">
                <a:latin typeface="+mj-lt"/>
              </a:rPr>
              <a:t>Summary of Progress</a:t>
            </a:r>
            <a:br>
              <a:rPr lang="en-US" altLang="ja-JP" dirty="0">
                <a:latin typeface="+mj-lt"/>
              </a:rPr>
            </a:br>
            <a:r>
              <a:rPr lang="en-US" altLang="ja-JP" sz="2800" dirty="0">
                <a:latin typeface="+mj-lt"/>
              </a:rPr>
              <a:t>“</a:t>
            </a:r>
            <a:r>
              <a:rPr kumimoji="1" lang="en-US" altLang="ja-JP" sz="2800" dirty="0">
                <a:latin typeface="+mj-lt"/>
              </a:rPr>
              <a:t>Road to IPCC Guidelines”</a:t>
            </a:r>
            <a:endParaRPr kumimoji="1" lang="ja-JP" altLang="en-US" dirty="0">
              <a:latin typeface="+mj-lt"/>
            </a:endParaRPr>
          </a:p>
        </p:txBody>
      </p:sp>
      <p:sp>
        <p:nvSpPr>
          <p:cNvPr id="9" name="正方形/長方形 8"/>
          <p:cNvSpPr/>
          <p:nvPr/>
        </p:nvSpPr>
        <p:spPr>
          <a:xfrm>
            <a:off x="877871" y="3143827"/>
            <a:ext cx="3205510" cy="456535"/>
          </a:xfrm>
          <a:prstGeom prst="rect">
            <a:avLst/>
          </a:prstGeom>
          <a:solidFill>
            <a:schemeClr val="bg1"/>
          </a:solidFill>
          <a:ln>
            <a:solidFill>
              <a:schemeClr val="tx1"/>
            </a:solidFill>
            <a:prstDash val="dash"/>
          </a:ln>
        </p:spPr>
        <p:txBody>
          <a:bodyPr wrap="square">
            <a:spAutoFit/>
          </a:bodyPr>
          <a:lstStyle/>
          <a:p>
            <a:pPr algn="ctr">
              <a:lnSpc>
                <a:spcPct val="150000"/>
              </a:lnSpc>
            </a:pPr>
            <a:r>
              <a:rPr lang="en-US" altLang="ja-JP" dirty="0">
                <a:solidFill>
                  <a:schemeClr val="tx1">
                    <a:lumMod val="65000"/>
                    <a:lumOff val="35000"/>
                  </a:schemeClr>
                </a:solidFill>
              </a:rPr>
              <a:t>Methodology document</a:t>
            </a:r>
            <a:endParaRPr lang="ja-JP" altLang="en-US" dirty="0">
              <a:solidFill>
                <a:schemeClr val="tx1">
                  <a:lumMod val="65000"/>
                  <a:lumOff val="35000"/>
                </a:schemeClr>
              </a:solidFill>
            </a:endParaRPr>
          </a:p>
        </p:txBody>
      </p:sp>
      <p:sp>
        <p:nvSpPr>
          <p:cNvPr id="10" name="正方形/長方形 9"/>
          <p:cNvSpPr/>
          <p:nvPr/>
        </p:nvSpPr>
        <p:spPr>
          <a:xfrm>
            <a:off x="5614554" y="3139580"/>
            <a:ext cx="2654187" cy="646331"/>
          </a:xfrm>
          <a:prstGeom prst="rect">
            <a:avLst/>
          </a:prstGeom>
          <a:solidFill>
            <a:schemeClr val="bg1"/>
          </a:solidFill>
          <a:ln>
            <a:solidFill>
              <a:schemeClr val="tx1"/>
            </a:solidFill>
            <a:prstDash val="dash"/>
          </a:ln>
        </p:spPr>
        <p:txBody>
          <a:bodyPr wrap="square">
            <a:spAutoFit/>
          </a:bodyPr>
          <a:lstStyle/>
          <a:p>
            <a:pPr algn="ctr"/>
            <a:r>
              <a:rPr lang="en-US" altLang="ja-JP" dirty="0">
                <a:solidFill>
                  <a:schemeClr val="tx1">
                    <a:lumMod val="65000"/>
                    <a:lumOff val="35000"/>
                  </a:schemeClr>
                </a:solidFill>
              </a:rPr>
              <a:t>Satellite-based GHG Data</a:t>
            </a:r>
            <a:endParaRPr lang="ja-JP" altLang="en-US" dirty="0">
              <a:solidFill>
                <a:schemeClr val="tx1">
                  <a:lumMod val="65000"/>
                  <a:lumOff val="35000"/>
                </a:schemeClr>
              </a:solidFill>
            </a:endParaRPr>
          </a:p>
        </p:txBody>
      </p:sp>
      <p:sp>
        <p:nvSpPr>
          <p:cNvPr id="12" name="正方形/長方形 11"/>
          <p:cNvSpPr/>
          <p:nvPr/>
        </p:nvSpPr>
        <p:spPr>
          <a:xfrm>
            <a:off x="676228" y="5796469"/>
            <a:ext cx="1275247" cy="617713"/>
          </a:xfrm>
          <a:prstGeom prst="rect">
            <a:avLst/>
          </a:prstGeom>
          <a:solidFill>
            <a:schemeClr val="bg1"/>
          </a:solidFill>
          <a:ln w="19050" cmpd="sng">
            <a:solidFill>
              <a:schemeClr val="tx1">
                <a:lumMod val="65000"/>
                <a:lumOff val="35000"/>
              </a:schemeClr>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1477" dirty="0">
                <a:solidFill>
                  <a:schemeClr val="tx1"/>
                </a:solidFill>
              </a:rPr>
              <a:t>Ministry of Environment/NIES</a:t>
            </a:r>
            <a:endParaRPr kumimoji="1" lang="en-US" altLang="ja-JP" sz="1477" dirty="0">
              <a:solidFill>
                <a:schemeClr val="tx1"/>
              </a:solidFill>
            </a:endParaRPr>
          </a:p>
        </p:txBody>
      </p:sp>
      <p:sp>
        <p:nvSpPr>
          <p:cNvPr id="13" name="正方形/長方形 12"/>
          <p:cNvSpPr/>
          <p:nvPr/>
        </p:nvSpPr>
        <p:spPr>
          <a:xfrm>
            <a:off x="3969109" y="5787533"/>
            <a:ext cx="843766" cy="747734"/>
          </a:xfrm>
          <a:prstGeom prst="rect">
            <a:avLst/>
          </a:prstGeom>
          <a:solidFill>
            <a:schemeClr val="bg1"/>
          </a:solidFill>
          <a:ln w="19050">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1477" dirty="0">
                <a:solidFill>
                  <a:schemeClr val="tx1"/>
                </a:solidFill>
              </a:rPr>
              <a:t>JAXA</a:t>
            </a:r>
          </a:p>
          <a:p>
            <a:pPr algn="ctr"/>
            <a:r>
              <a:rPr kumimoji="1" lang="en-US" altLang="ja-JP" sz="1108" dirty="0">
                <a:solidFill>
                  <a:schemeClr val="tx1"/>
                </a:solidFill>
              </a:rPr>
              <a:t>GOSAT/</a:t>
            </a:r>
          </a:p>
          <a:p>
            <a:pPr algn="ctr"/>
            <a:r>
              <a:rPr kumimoji="1" lang="en-US" altLang="ja-JP" sz="1108" dirty="0">
                <a:solidFill>
                  <a:schemeClr val="tx1"/>
                </a:solidFill>
              </a:rPr>
              <a:t>GOSAT-2(*)</a:t>
            </a:r>
          </a:p>
        </p:txBody>
      </p:sp>
      <p:sp>
        <p:nvSpPr>
          <p:cNvPr id="8" name="正方形/長方形 7"/>
          <p:cNvSpPr/>
          <p:nvPr/>
        </p:nvSpPr>
        <p:spPr>
          <a:xfrm>
            <a:off x="3120614" y="2021249"/>
            <a:ext cx="2446423" cy="546945"/>
          </a:xfrm>
          <a:prstGeom prst="rect">
            <a:avLst/>
          </a:prstGeom>
          <a:solidFill>
            <a:schemeClr val="bg1"/>
          </a:solidFill>
          <a:ln>
            <a:solidFill>
              <a:schemeClr val="tx1"/>
            </a:solidFill>
          </a:ln>
        </p:spPr>
        <p:txBody>
          <a:bodyPr wrap="square">
            <a:spAutoFit/>
          </a:bodyPr>
          <a:lstStyle/>
          <a:p>
            <a:pPr algn="ctr"/>
            <a:r>
              <a:rPr lang="en-US" altLang="ja-JP" sz="1477" dirty="0">
                <a:solidFill>
                  <a:schemeClr val="tx1">
                    <a:lumMod val="65000"/>
                    <a:lumOff val="35000"/>
                  </a:schemeClr>
                </a:solidFill>
              </a:rPr>
              <a:t>IPCC Guidelines</a:t>
            </a:r>
          </a:p>
          <a:p>
            <a:pPr algn="ctr"/>
            <a:r>
              <a:rPr lang="en-US" altLang="ja-JP" sz="1477" dirty="0">
                <a:solidFill>
                  <a:schemeClr val="tx1">
                    <a:lumMod val="65000"/>
                    <a:lumOff val="35000"/>
                  </a:schemeClr>
                </a:solidFill>
              </a:rPr>
              <a:t> </a:t>
            </a:r>
            <a:r>
              <a:rPr lang="ja-JP" altLang="en-US" sz="1477" dirty="0">
                <a:solidFill>
                  <a:schemeClr val="tx1">
                    <a:lumMod val="65000"/>
                    <a:lumOff val="35000"/>
                  </a:schemeClr>
                </a:solidFill>
              </a:rPr>
              <a:t>（</a:t>
            </a:r>
            <a:r>
              <a:rPr lang="en-US" altLang="ja-JP" sz="1477" dirty="0">
                <a:solidFill>
                  <a:schemeClr val="tx1">
                    <a:lumMod val="65000"/>
                    <a:lumOff val="35000"/>
                  </a:schemeClr>
                </a:solidFill>
              </a:rPr>
              <a:t>to be refined in 2019</a:t>
            </a:r>
            <a:r>
              <a:rPr lang="ja-JP" altLang="en-US" sz="1477" dirty="0">
                <a:solidFill>
                  <a:schemeClr val="tx1">
                    <a:lumMod val="65000"/>
                    <a:lumOff val="35000"/>
                  </a:schemeClr>
                </a:solidFill>
              </a:rPr>
              <a:t>）</a:t>
            </a:r>
            <a:r>
              <a:rPr lang="ja-JP" altLang="ja-JP" sz="1477" dirty="0">
                <a:solidFill>
                  <a:schemeClr val="tx1">
                    <a:lumMod val="65000"/>
                    <a:lumOff val="35000"/>
                  </a:schemeClr>
                </a:solidFill>
              </a:rPr>
              <a:t> </a:t>
            </a:r>
            <a:endParaRPr lang="ja-JP" altLang="en-US" sz="1477" dirty="0">
              <a:solidFill>
                <a:schemeClr val="tx1">
                  <a:lumMod val="65000"/>
                  <a:lumOff val="35000"/>
                </a:schemeClr>
              </a:solidFill>
            </a:endParaRPr>
          </a:p>
        </p:txBody>
      </p:sp>
      <p:sp>
        <p:nvSpPr>
          <p:cNvPr id="19" name="正方形/長方形 18"/>
          <p:cNvSpPr/>
          <p:nvPr/>
        </p:nvSpPr>
        <p:spPr>
          <a:xfrm>
            <a:off x="4868042" y="5787535"/>
            <a:ext cx="763892" cy="771979"/>
          </a:xfrm>
          <a:prstGeom prst="rect">
            <a:avLst/>
          </a:prstGeom>
          <a:solidFill>
            <a:schemeClr val="bg1"/>
          </a:solidFill>
          <a:ln w="19050">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1477" dirty="0">
                <a:solidFill>
                  <a:schemeClr val="tx1"/>
                </a:solidFill>
              </a:rPr>
              <a:t>NASA</a:t>
            </a:r>
          </a:p>
          <a:p>
            <a:pPr algn="ctr"/>
            <a:r>
              <a:rPr kumimoji="1" lang="en-US" altLang="ja-JP" sz="1108" dirty="0">
                <a:solidFill>
                  <a:schemeClr val="tx1"/>
                </a:solidFill>
              </a:rPr>
              <a:t>OCO-2</a:t>
            </a:r>
          </a:p>
          <a:p>
            <a:pPr algn="ctr"/>
            <a:r>
              <a:rPr kumimoji="1" lang="en-US" altLang="ja-JP" sz="1108" dirty="0">
                <a:solidFill>
                  <a:schemeClr val="tx1"/>
                </a:solidFill>
              </a:rPr>
              <a:t>GeoCarb</a:t>
            </a:r>
          </a:p>
        </p:txBody>
      </p:sp>
      <p:sp>
        <p:nvSpPr>
          <p:cNvPr id="20" name="正方形/長方形 19"/>
          <p:cNvSpPr/>
          <p:nvPr/>
        </p:nvSpPr>
        <p:spPr>
          <a:xfrm>
            <a:off x="5601622" y="5787534"/>
            <a:ext cx="826934" cy="765196"/>
          </a:xfrm>
          <a:prstGeom prst="rect">
            <a:avLst/>
          </a:prstGeom>
          <a:solidFill>
            <a:schemeClr val="bg1"/>
          </a:solidFill>
          <a:ln w="19050">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1477" dirty="0">
                <a:solidFill>
                  <a:schemeClr val="tx1"/>
                </a:solidFill>
              </a:rPr>
              <a:t>ESA</a:t>
            </a:r>
          </a:p>
          <a:p>
            <a:pPr algn="ctr">
              <a:lnSpc>
                <a:spcPts val="1108"/>
              </a:lnSpc>
            </a:pPr>
            <a:r>
              <a:rPr kumimoji="1" lang="en-US" altLang="ja-JP" sz="1108" dirty="0">
                <a:solidFill>
                  <a:schemeClr val="tx1"/>
                </a:solidFill>
              </a:rPr>
              <a:t>Sentinel-5p,</a:t>
            </a:r>
          </a:p>
          <a:p>
            <a:pPr algn="ctr">
              <a:lnSpc>
                <a:spcPts val="1108"/>
              </a:lnSpc>
            </a:pPr>
            <a:r>
              <a:rPr kumimoji="1" lang="en-US" altLang="ja-JP" sz="1108" dirty="0">
                <a:solidFill>
                  <a:schemeClr val="tx1"/>
                </a:solidFill>
              </a:rPr>
              <a:t>FLEX</a:t>
            </a:r>
          </a:p>
        </p:txBody>
      </p:sp>
      <p:sp>
        <p:nvSpPr>
          <p:cNvPr id="21" name="正方形/長方形 20"/>
          <p:cNvSpPr/>
          <p:nvPr/>
        </p:nvSpPr>
        <p:spPr>
          <a:xfrm>
            <a:off x="6428558" y="5787534"/>
            <a:ext cx="876859" cy="761490"/>
          </a:xfrm>
          <a:prstGeom prst="rect">
            <a:avLst/>
          </a:prstGeom>
          <a:solidFill>
            <a:schemeClr val="bg1"/>
          </a:solidFill>
          <a:ln w="19050">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1477" dirty="0">
                <a:solidFill>
                  <a:schemeClr val="tx1"/>
                </a:solidFill>
              </a:rPr>
              <a:t>CNES</a:t>
            </a:r>
          </a:p>
          <a:p>
            <a:pPr algn="ctr">
              <a:lnSpc>
                <a:spcPts val="1015"/>
              </a:lnSpc>
            </a:pPr>
            <a:r>
              <a:rPr kumimoji="1" lang="en-US" altLang="ja-JP" sz="1108" dirty="0">
                <a:solidFill>
                  <a:schemeClr val="tx1"/>
                </a:solidFill>
              </a:rPr>
              <a:t>IASI, MicroCarb, MERLIN</a:t>
            </a:r>
          </a:p>
        </p:txBody>
      </p:sp>
      <p:sp>
        <p:nvSpPr>
          <p:cNvPr id="53" name="角丸四角形 52"/>
          <p:cNvSpPr/>
          <p:nvPr/>
        </p:nvSpPr>
        <p:spPr>
          <a:xfrm>
            <a:off x="693037" y="3053948"/>
            <a:ext cx="7948246" cy="803626"/>
          </a:xfrm>
          <a:prstGeom prst="roundRect">
            <a:avLst>
              <a:gd name="adj" fmla="val 15641"/>
            </a:avLst>
          </a:prstGeom>
          <a:noFill/>
          <a:ln w="28575" cmpd="sng">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33" name="左矢印 32"/>
          <p:cNvSpPr/>
          <p:nvPr/>
        </p:nvSpPr>
        <p:spPr>
          <a:xfrm rot="5400000">
            <a:off x="1593893" y="4279069"/>
            <a:ext cx="1776126" cy="443180"/>
          </a:xfrm>
          <a:prstGeom prst="leftArrow">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35" name="左矢印 34"/>
          <p:cNvSpPr/>
          <p:nvPr/>
        </p:nvSpPr>
        <p:spPr>
          <a:xfrm rot="5400000">
            <a:off x="3255363" y="3920742"/>
            <a:ext cx="1136163" cy="519872"/>
          </a:xfrm>
          <a:prstGeom prst="leftArrow">
            <a:avLst>
              <a:gd name="adj1" fmla="val 50000"/>
              <a:gd name="adj2" fmla="val 34269"/>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62" name="テキスト ボックス 61"/>
          <p:cNvSpPr txBox="1"/>
          <p:nvPr/>
        </p:nvSpPr>
        <p:spPr>
          <a:xfrm>
            <a:off x="242508" y="3951589"/>
            <a:ext cx="2053301" cy="1569660"/>
          </a:xfrm>
          <a:prstGeom prst="rect">
            <a:avLst/>
          </a:prstGeom>
          <a:noFill/>
        </p:spPr>
        <p:txBody>
          <a:bodyPr wrap="square" rtlCol="0">
            <a:spAutoFit/>
          </a:bodyPr>
          <a:lstStyle/>
          <a:p>
            <a:pPr marL="263776" indent="-263776">
              <a:buFont typeface="Wingdings" panose="05000000000000000000" pitchFamily="2" charset="2"/>
              <a:buChar char="u"/>
            </a:pPr>
            <a:r>
              <a:rPr lang="en-US" altLang="ja-JP" sz="1200" b="1" dirty="0">
                <a:solidFill>
                  <a:schemeClr val="tx1">
                    <a:lumMod val="65000"/>
                    <a:lumOff val="35000"/>
                  </a:schemeClr>
                </a:solidFill>
              </a:rPr>
              <a:t>Develop methodology document to support for national statistician to use  GHG data for the accuracy of the greenhouse gases inventory.</a:t>
            </a:r>
          </a:p>
        </p:txBody>
      </p:sp>
      <p:sp>
        <p:nvSpPr>
          <p:cNvPr id="64" name="テキスト ボックス 63"/>
          <p:cNvSpPr txBox="1"/>
          <p:nvPr/>
        </p:nvSpPr>
        <p:spPr>
          <a:xfrm>
            <a:off x="4283640" y="3940166"/>
            <a:ext cx="2745330" cy="707886"/>
          </a:xfrm>
          <a:prstGeom prst="rect">
            <a:avLst/>
          </a:prstGeom>
          <a:noFill/>
        </p:spPr>
        <p:txBody>
          <a:bodyPr wrap="square" rtlCol="0">
            <a:spAutoFit/>
          </a:bodyPr>
          <a:lstStyle/>
          <a:p>
            <a:pPr marL="263776" indent="-263776">
              <a:lnSpc>
                <a:spcPts val="1200"/>
              </a:lnSpc>
              <a:buFont typeface="Wingdings" panose="05000000000000000000" pitchFamily="2" charset="2"/>
              <a:buChar char="u"/>
            </a:pPr>
            <a:r>
              <a:rPr lang="en-US" altLang="ja-JP" sz="1200" b="1" dirty="0">
                <a:solidFill>
                  <a:schemeClr val="tx1">
                    <a:lumMod val="65000"/>
                    <a:lumOff val="35000"/>
                  </a:schemeClr>
                </a:solidFill>
              </a:rPr>
              <a:t>Provide high accurate data set  and documents (ATBT)</a:t>
            </a:r>
          </a:p>
          <a:p>
            <a:pPr marL="263776" indent="-263776">
              <a:lnSpc>
                <a:spcPts val="1200"/>
              </a:lnSpc>
              <a:buFont typeface="Wingdings" panose="05000000000000000000" pitchFamily="2" charset="2"/>
              <a:buChar char="u"/>
            </a:pPr>
            <a:r>
              <a:rPr lang="en-US" altLang="ja-JP" sz="1200" b="1" dirty="0">
                <a:solidFill>
                  <a:schemeClr val="tx1">
                    <a:lumMod val="65000"/>
                    <a:lumOff val="35000"/>
                  </a:schemeClr>
                </a:solidFill>
              </a:rPr>
              <a:t>Calibrations and validation for quality control</a:t>
            </a:r>
          </a:p>
        </p:txBody>
      </p:sp>
      <p:sp>
        <p:nvSpPr>
          <p:cNvPr id="16" name="正方形/長方形 15"/>
          <p:cNvSpPr/>
          <p:nvPr/>
        </p:nvSpPr>
        <p:spPr>
          <a:xfrm>
            <a:off x="3544386" y="4808077"/>
            <a:ext cx="4603561" cy="306286"/>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2400" b="1" dirty="0">
                <a:solidFill>
                  <a:schemeClr val="tx1"/>
                </a:solidFill>
                <a:latin typeface="+mj-ea"/>
                <a:ea typeface="+mj-ea"/>
              </a:rPr>
              <a:t>CEOS</a:t>
            </a:r>
            <a:endParaRPr kumimoji="1" lang="en-US" altLang="ja-JP" sz="2400" b="1" dirty="0">
              <a:solidFill>
                <a:schemeClr val="tx1"/>
              </a:solidFill>
              <a:latin typeface="+mj-ea"/>
              <a:ea typeface="+mj-ea"/>
            </a:endParaRPr>
          </a:p>
        </p:txBody>
      </p:sp>
      <p:cxnSp>
        <p:nvCxnSpPr>
          <p:cNvPr id="71" name="直線コネクタ 70"/>
          <p:cNvCxnSpPr/>
          <p:nvPr/>
        </p:nvCxnSpPr>
        <p:spPr>
          <a:xfrm flipH="1" flipV="1">
            <a:off x="4687910" y="2575775"/>
            <a:ext cx="2373" cy="563806"/>
          </a:xfrm>
          <a:prstGeom prst="line">
            <a:avLst/>
          </a:prstGeom>
          <a:ln w="85725">
            <a:solidFill>
              <a:schemeClr val="tx1">
                <a:lumMod val="50000"/>
                <a:lumOff val="50000"/>
              </a:schemeClr>
            </a:solidFill>
            <a:prstDash val="sysDot"/>
          </a:ln>
        </p:spPr>
        <p:style>
          <a:lnRef idx="2">
            <a:schemeClr val="accent1"/>
          </a:lnRef>
          <a:fillRef idx="0">
            <a:schemeClr val="accent1"/>
          </a:fillRef>
          <a:effectRef idx="1">
            <a:schemeClr val="accent1"/>
          </a:effectRef>
          <a:fontRef idx="minor">
            <a:schemeClr val="tx1"/>
          </a:fontRef>
        </p:style>
      </p:cxnSp>
      <p:sp>
        <p:nvSpPr>
          <p:cNvPr id="74" name="正方形/長方形 73"/>
          <p:cNvSpPr/>
          <p:nvPr/>
        </p:nvSpPr>
        <p:spPr>
          <a:xfrm>
            <a:off x="8001370" y="5814837"/>
            <a:ext cx="696066" cy="725223"/>
          </a:xfrm>
          <a:prstGeom prst="rect">
            <a:avLst/>
          </a:prstGeom>
          <a:solidFill>
            <a:schemeClr val="bg1"/>
          </a:solidFill>
          <a:ln w="19050">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1477" dirty="0">
                <a:solidFill>
                  <a:schemeClr val="tx1"/>
                </a:solidFill>
              </a:rPr>
              <a:t>CMA</a:t>
            </a:r>
          </a:p>
          <a:p>
            <a:pPr algn="ctr"/>
            <a:r>
              <a:rPr kumimoji="1" lang="en-US" altLang="ja-JP" sz="1108" dirty="0">
                <a:solidFill>
                  <a:schemeClr val="tx1"/>
                </a:solidFill>
              </a:rPr>
              <a:t>TanSat</a:t>
            </a:r>
          </a:p>
        </p:txBody>
      </p:sp>
      <p:sp>
        <p:nvSpPr>
          <p:cNvPr id="75" name="左矢印 34"/>
          <p:cNvSpPr/>
          <p:nvPr/>
        </p:nvSpPr>
        <p:spPr>
          <a:xfrm rot="5400000">
            <a:off x="6706305" y="4008956"/>
            <a:ext cx="962849" cy="516760"/>
          </a:xfrm>
          <a:prstGeom prst="leftArrow">
            <a:avLst>
              <a:gd name="adj1" fmla="val 50000"/>
              <a:gd name="adj2" fmla="val 34269"/>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78" name="左矢印 34"/>
          <p:cNvSpPr/>
          <p:nvPr/>
        </p:nvSpPr>
        <p:spPr>
          <a:xfrm rot="5400000">
            <a:off x="6774556" y="5104768"/>
            <a:ext cx="364394" cy="449927"/>
          </a:xfrm>
          <a:prstGeom prst="leftArrow">
            <a:avLst>
              <a:gd name="adj1" fmla="val 50000"/>
              <a:gd name="adj2" fmla="val 34269"/>
            </a:avLst>
          </a:prstGeom>
          <a:solidFill>
            <a:schemeClr val="bg1"/>
          </a:solidFill>
          <a:ln w="19050">
            <a:solidFill>
              <a:schemeClr val="tx1">
                <a:lumMod val="75000"/>
                <a:lumOff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22" name="加算記号 21"/>
          <p:cNvSpPr/>
          <p:nvPr/>
        </p:nvSpPr>
        <p:spPr>
          <a:xfrm>
            <a:off x="4423047" y="3176954"/>
            <a:ext cx="679002" cy="633046"/>
          </a:xfrm>
          <a:prstGeom prst="mathPlus">
            <a:avLst/>
          </a:prstGeom>
          <a:solidFill>
            <a:srgbClr val="FFFFFF"/>
          </a:solidFill>
          <a:ln w="25400" cap="flat">
            <a:solidFill>
              <a:schemeClr val="tx1">
                <a:lumMod val="65000"/>
                <a:lumOff val="35000"/>
              </a:schemeClr>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2202" tIns="42202" rIns="42202" bIns="42202" numCol="1" spcCol="38100" rtlCol="0" anchor="ctr">
            <a:spAutoFit/>
          </a:bodyPr>
          <a:lstStyle/>
          <a:p>
            <a:pPr defTabSz="422041" latinLnBrk="1" hangingPunct="0"/>
            <a:endParaRPr lang="ja-JP" altLang="en-US" dirty="0">
              <a:solidFill>
                <a:srgbClr val="002569"/>
              </a:solidFill>
            </a:endParaRPr>
          </a:p>
        </p:txBody>
      </p:sp>
      <p:sp>
        <p:nvSpPr>
          <p:cNvPr id="25" name="正方形/長方形 24"/>
          <p:cNvSpPr/>
          <p:nvPr/>
        </p:nvSpPr>
        <p:spPr>
          <a:xfrm>
            <a:off x="4466492" y="5209401"/>
            <a:ext cx="4220308" cy="276999"/>
          </a:xfrm>
          <a:prstGeom prst="rect">
            <a:avLst/>
          </a:prstGeom>
        </p:spPr>
        <p:txBody>
          <a:bodyPr>
            <a:spAutoFit/>
          </a:bodyPr>
          <a:lstStyle/>
          <a:p>
            <a:r>
              <a:rPr lang="en-US" altLang="ja-JP" sz="1200" b="1" dirty="0">
                <a:solidFill>
                  <a:schemeClr val="tx1">
                    <a:lumMod val="65000"/>
                    <a:lumOff val="35000"/>
                  </a:schemeClr>
                </a:solidFill>
              </a:rPr>
              <a:t>Provide and share GHG data</a:t>
            </a:r>
            <a:endParaRPr lang="ja-JP" altLang="en-US" sz="1200" b="1" dirty="0">
              <a:solidFill>
                <a:schemeClr val="tx1">
                  <a:lumMod val="65000"/>
                  <a:lumOff val="35000"/>
                </a:schemeClr>
              </a:solidFill>
            </a:endParaRPr>
          </a:p>
        </p:txBody>
      </p:sp>
      <p:grpSp>
        <p:nvGrpSpPr>
          <p:cNvPr id="54" name="グループ化 53"/>
          <p:cNvGrpSpPr/>
          <p:nvPr/>
        </p:nvGrpSpPr>
        <p:grpSpPr>
          <a:xfrm>
            <a:off x="486314" y="5501335"/>
            <a:ext cx="4366342" cy="1084846"/>
            <a:chOff x="980932" y="5940216"/>
            <a:chExt cx="3697428" cy="855038"/>
          </a:xfrm>
        </p:grpSpPr>
        <p:cxnSp>
          <p:nvCxnSpPr>
            <p:cNvPr id="42" name="直線コネクタ 41"/>
            <p:cNvCxnSpPr/>
            <p:nvPr/>
          </p:nvCxnSpPr>
          <p:spPr>
            <a:xfrm>
              <a:off x="3924474" y="6152311"/>
              <a:ext cx="753886" cy="11727"/>
            </a:xfrm>
            <a:prstGeom prst="line">
              <a:avLst/>
            </a:prstGeom>
            <a:noFill/>
            <a:ln w="57150" cap="flat">
              <a:solidFill>
                <a:schemeClr val="bg1">
                  <a:lumMod val="75000"/>
                </a:schemeClr>
              </a:solidFill>
              <a:prstDash val="solid"/>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cxnSp>
          <p:nvCxnSpPr>
            <p:cNvPr id="85" name="直線コネクタ 84"/>
            <p:cNvCxnSpPr/>
            <p:nvPr/>
          </p:nvCxnSpPr>
          <p:spPr>
            <a:xfrm flipV="1">
              <a:off x="990600" y="6781269"/>
              <a:ext cx="3681797" cy="9175"/>
            </a:xfrm>
            <a:prstGeom prst="line">
              <a:avLst/>
            </a:prstGeom>
            <a:noFill/>
            <a:ln w="57150" cap="flat">
              <a:solidFill>
                <a:schemeClr val="bg1">
                  <a:lumMod val="75000"/>
                </a:schemeClr>
              </a:solidFill>
              <a:prstDash val="solid"/>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cxnSp>
          <p:nvCxnSpPr>
            <p:cNvPr id="86" name="直線コネクタ 85"/>
            <p:cNvCxnSpPr/>
            <p:nvPr/>
          </p:nvCxnSpPr>
          <p:spPr>
            <a:xfrm flipH="1">
              <a:off x="4669992" y="6164038"/>
              <a:ext cx="8367" cy="604851"/>
            </a:xfrm>
            <a:prstGeom prst="line">
              <a:avLst/>
            </a:prstGeom>
            <a:noFill/>
            <a:ln w="57150" cap="flat">
              <a:solidFill>
                <a:schemeClr val="bg1">
                  <a:lumMod val="75000"/>
                </a:schemeClr>
              </a:solidFill>
              <a:prstDash val="solid"/>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cxnSp>
          <p:nvCxnSpPr>
            <p:cNvPr id="87" name="直線コネクタ 86"/>
            <p:cNvCxnSpPr/>
            <p:nvPr/>
          </p:nvCxnSpPr>
          <p:spPr>
            <a:xfrm>
              <a:off x="990600" y="5943600"/>
              <a:ext cx="0" cy="851654"/>
            </a:xfrm>
            <a:prstGeom prst="line">
              <a:avLst/>
            </a:prstGeom>
            <a:noFill/>
            <a:ln w="57150" cap="flat">
              <a:solidFill>
                <a:schemeClr val="bg1">
                  <a:lumMod val="75000"/>
                </a:schemeClr>
              </a:solidFill>
              <a:prstDash val="solid"/>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cxnSp>
          <p:nvCxnSpPr>
            <p:cNvPr id="88" name="直線コネクタ 87"/>
            <p:cNvCxnSpPr/>
            <p:nvPr/>
          </p:nvCxnSpPr>
          <p:spPr>
            <a:xfrm flipV="1">
              <a:off x="980932" y="5940216"/>
              <a:ext cx="2959287" cy="22043"/>
            </a:xfrm>
            <a:prstGeom prst="line">
              <a:avLst/>
            </a:prstGeom>
            <a:noFill/>
            <a:ln w="57150" cap="flat">
              <a:solidFill>
                <a:schemeClr val="bg1">
                  <a:lumMod val="75000"/>
                </a:schemeClr>
              </a:solidFill>
              <a:prstDash val="solid"/>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grpSp>
      <p:pic>
        <p:nvPicPr>
          <p:cNvPr id="90" name="図 89"/>
          <p:cNvPicPr>
            <a:picLocks noChangeAspect="1"/>
          </p:cNvPicPr>
          <p:nvPr/>
        </p:nvPicPr>
        <p:blipFill>
          <a:blip r:embed="rId3"/>
          <a:stretch>
            <a:fillRect/>
          </a:stretch>
        </p:blipFill>
        <p:spPr>
          <a:xfrm>
            <a:off x="3184165" y="1238578"/>
            <a:ext cx="2312946" cy="770437"/>
          </a:xfrm>
          <a:prstGeom prst="rect">
            <a:avLst/>
          </a:prstGeom>
        </p:spPr>
      </p:pic>
      <p:sp>
        <p:nvSpPr>
          <p:cNvPr id="40" name="正方形/長方形 39"/>
          <p:cNvSpPr/>
          <p:nvPr/>
        </p:nvSpPr>
        <p:spPr>
          <a:xfrm>
            <a:off x="2626537" y="5767799"/>
            <a:ext cx="1252437" cy="750701"/>
          </a:xfrm>
          <a:prstGeom prst="rect">
            <a:avLst/>
          </a:prstGeom>
          <a:solidFill>
            <a:schemeClr val="bg1"/>
          </a:solidFill>
          <a:ln w="19050" cmpd="sng">
            <a:solidFill>
              <a:schemeClr val="tx1">
                <a:lumMod val="65000"/>
                <a:lumOff val="35000"/>
              </a:schemeClr>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lnSpc>
                <a:spcPts val="1108"/>
              </a:lnSpc>
            </a:pPr>
            <a:r>
              <a:rPr lang="en-US" altLang="ja-JP" sz="1108" dirty="0">
                <a:solidFill>
                  <a:schemeClr val="tx1"/>
                </a:solidFill>
              </a:rPr>
              <a:t>Ministry of Education, Sports, Culture, Science and Technology </a:t>
            </a:r>
            <a:endParaRPr kumimoji="1" lang="en-US" altLang="ja-JP" sz="1108" dirty="0">
              <a:solidFill>
                <a:schemeClr val="tx1"/>
              </a:solidFill>
            </a:endParaRPr>
          </a:p>
        </p:txBody>
      </p:sp>
      <p:cxnSp>
        <p:nvCxnSpPr>
          <p:cNvPr id="89" name="直線コネクタ 88"/>
          <p:cNvCxnSpPr/>
          <p:nvPr/>
        </p:nvCxnSpPr>
        <p:spPr>
          <a:xfrm>
            <a:off x="3980975" y="5455190"/>
            <a:ext cx="3420" cy="313219"/>
          </a:xfrm>
          <a:prstGeom prst="line">
            <a:avLst/>
          </a:prstGeom>
          <a:noFill/>
          <a:ln w="57150" cap="flat">
            <a:solidFill>
              <a:schemeClr val="bg1">
                <a:lumMod val="75000"/>
              </a:schemeClr>
            </a:solidFill>
            <a:prstDash val="solid"/>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pic>
        <p:nvPicPr>
          <p:cNvPr id="44" name="図 43"/>
          <p:cNvPicPr>
            <a:picLocks noChangeAspect="1"/>
          </p:cNvPicPr>
          <p:nvPr/>
        </p:nvPicPr>
        <p:blipFill>
          <a:blip r:embed="rId4">
            <a:clrChange>
              <a:clrFrom>
                <a:srgbClr val="EDF2F8"/>
              </a:clrFrom>
              <a:clrTo>
                <a:srgbClr val="EDF2F8">
                  <a:alpha val="0"/>
                </a:srgbClr>
              </a:clrTo>
            </a:clrChange>
          </a:blip>
          <a:stretch>
            <a:fillRect/>
          </a:stretch>
        </p:blipFill>
        <p:spPr>
          <a:xfrm>
            <a:off x="5830068" y="1529315"/>
            <a:ext cx="1278376" cy="1156625"/>
          </a:xfrm>
          <a:prstGeom prst="rect">
            <a:avLst/>
          </a:prstGeom>
        </p:spPr>
      </p:pic>
      <p:sp>
        <p:nvSpPr>
          <p:cNvPr id="46" name="加算記号 45"/>
          <p:cNvSpPr/>
          <p:nvPr/>
        </p:nvSpPr>
        <p:spPr>
          <a:xfrm>
            <a:off x="2049336" y="5927541"/>
            <a:ext cx="434604" cy="391852"/>
          </a:xfrm>
          <a:prstGeom prst="mathPlus">
            <a:avLst/>
          </a:prstGeom>
          <a:solidFill>
            <a:srgbClr val="FFFFFF"/>
          </a:solidFill>
          <a:ln w="25400" cap="flat">
            <a:solidFill>
              <a:schemeClr val="tx1">
                <a:lumMod val="65000"/>
                <a:lumOff val="35000"/>
              </a:schemeClr>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2202" tIns="42202" rIns="42202" bIns="42202" numCol="1" spcCol="38100" rtlCol="0" anchor="ctr">
            <a:spAutoFit/>
          </a:bodyPr>
          <a:lstStyle/>
          <a:p>
            <a:pPr defTabSz="422041" latinLnBrk="1" hangingPunct="0"/>
            <a:endParaRPr lang="ja-JP" altLang="en-US" dirty="0">
              <a:solidFill>
                <a:srgbClr val="002569"/>
              </a:solidFill>
            </a:endParaRPr>
          </a:p>
        </p:txBody>
      </p:sp>
      <p:sp>
        <p:nvSpPr>
          <p:cNvPr id="43" name="正方形/長方形 42"/>
          <p:cNvSpPr/>
          <p:nvPr/>
        </p:nvSpPr>
        <p:spPr>
          <a:xfrm>
            <a:off x="4157165" y="6477735"/>
            <a:ext cx="4741469" cy="373302"/>
          </a:xfrm>
          <a:prstGeom prst="rect">
            <a:avLst/>
          </a:prstGeom>
          <a:noFill/>
          <a:ln w="19050" cmpd="sng">
            <a:no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lnSpc>
                <a:spcPts val="1108"/>
              </a:lnSpc>
            </a:pPr>
            <a:r>
              <a:rPr lang="en-US" altLang="ja-JP" sz="1015" dirty="0">
                <a:solidFill>
                  <a:schemeClr val="tx1"/>
                </a:solidFill>
              </a:rPr>
              <a:t>*GOSAT/GOSAT-2 are joint projects by Ministry of Environment, NIES and JAXA .</a:t>
            </a:r>
            <a:endParaRPr kumimoji="1" lang="en-US" altLang="ja-JP" sz="1015" dirty="0">
              <a:solidFill>
                <a:schemeClr val="tx1"/>
              </a:solidFill>
            </a:endParaRPr>
          </a:p>
        </p:txBody>
      </p:sp>
      <p:sp>
        <p:nvSpPr>
          <p:cNvPr id="39" name="正方形/長方形 38"/>
          <p:cNvSpPr/>
          <p:nvPr/>
        </p:nvSpPr>
        <p:spPr>
          <a:xfrm>
            <a:off x="7214907" y="5814837"/>
            <a:ext cx="786577" cy="734186"/>
          </a:xfrm>
          <a:prstGeom prst="rect">
            <a:avLst/>
          </a:prstGeom>
          <a:solidFill>
            <a:schemeClr val="bg1"/>
          </a:solidFill>
          <a:ln w="19050">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1477" dirty="0">
                <a:solidFill>
                  <a:schemeClr val="tx1"/>
                </a:solidFill>
              </a:rPr>
              <a:t>DLR</a:t>
            </a:r>
          </a:p>
          <a:p>
            <a:pPr algn="ctr"/>
            <a:r>
              <a:rPr kumimoji="1" lang="en-US" altLang="ja-JP" sz="1108" dirty="0">
                <a:solidFill>
                  <a:schemeClr val="tx1"/>
                </a:solidFill>
              </a:rPr>
              <a:t>MERLIN</a:t>
            </a:r>
          </a:p>
        </p:txBody>
      </p:sp>
      <p:grpSp>
        <p:nvGrpSpPr>
          <p:cNvPr id="17" name="グループ化 16"/>
          <p:cNvGrpSpPr/>
          <p:nvPr/>
        </p:nvGrpSpPr>
        <p:grpSpPr>
          <a:xfrm>
            <a:off x="458122" y="2199312"/>
            <a:ext cx="2080612" cy="796527"/>
            <a:chOff x="711436" y="1508916"/>
            <a:chExt cx="2253996" cy="862904"/>
          </a:xfrm>
        </p:grpSpPr>
        <p:sp>
          <p:nvSpPr>
            <p:cNvPr id="14" name="正方形/長方形 13"/>
            <p:cNvSpPr/>
            <p:nvPr/>
          </p:nvSpPr>
          <p:spPr>
            <a:xfrm>
              <a:off x="711436" y="1508916"/>
              <a:ext cx="2253996" cy="862904"/>
            </a:xfrm>
            <a:prstGeom prst="rect">
              <a:avLst/>
            </a:prstGeom>
            <a:solidFill>
              <a:schemeClr val="bg1"/>
            </a:solidFill>
            <a:ln w="25400">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grpSp>
          <p:nvGrpSpPr>
            <p:cNvPr id="15" name="グループ化 14"/>
            <p:cNvGrpSpPr/>
            <p:nvPr/>
          </p:nvGrpSpPr>
          <p:grpSpPr>
            <a:xfrm>
              <a:off x="1012945" y="1545424"/>
              <a:ext cx="1773184" cy="737621"/>
              <a:chOff x="715959" y="1670692"/>
              <a:chExt cx="1773184" cy="737621"/>
            </a:xfrm>
          </p:grpSpPr>
          <p:pic>
            <p:nvPicPr>
              <p:cNvPr id="4" name="図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9910" y="2069030"/>
                <a:ext cx="1062449" cy="339283"/>
              </a:xfrm>
              <a:prstGeom prst="rect">
                <a:avLst/>
              </a:prstGeom>
            </p:spPr>
          </p:pic>
          <p:pic>
            <p:nvPicPr>
              <p:cNvPr id="6" name="図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37421" y="1670692"/>
                <a:ext cx="1151722" cy="397146"/>
              </a:xfrm>
              <a:prstGeom prst="rect">
                <a:avLst/>
              </a:prstGeom>
            </p:spPr>
          </p:pic>
          <p:pic>
            <p:nvPicPr>
              <p:cNvPr id="11" name="図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5959" y="1734117"/>
                <a:ext cx="529097" cy="275253"/>
              </a:xfrm>
              <a:prstGeom prst="rect">
                <a:avLst/>
              </a:prstGeom>
            </p:spPr>
          </p:pic>
        </p:grpSp>
      </p:grpSp>
      <p:sp>
        <p:nvSpPr>
          <p:cNvPr id="50" name="テキスト ボックス 49"/>
          <p:cNvSpPr txBox="1"/>
          <p:nvPr/>
        </p:nvSpPr>
        <p:spPr>
          <a:xfrm>
            <a:off x="242508" y="1816963"/>
            <a:ext cx="2828140" cy="276999"/>
          </a:xfrm>
          <a:prstGeom prst="rect">
            <a:avLst/>
          </a:prstGeom>
          <a:noFill/>
        </p:spPr>
        <p:txBody>
          <a:bodyPr wrap="square" rtlCol="0">
            <a:spAutoFit/>
          </a:bodyPr>
          <a:lstStyle/>
          <a:p>
            <a:pPr marL="263776" indent="-263776">
              <a:buFont typeface="Wingdings" panose="05000000000000000000" pitchFamily="2" charset="2"/>
              <a:buChar char="u"/>
            </a:pPr>
            <a:r>
              <a:rPr lang="en-US" altLang="ja-JP" sz="1200" b="1" dirty="0">
                <a:solidFill>
                  <a:schemeClr val="tx1">
                    <a:lumMod val="65000"/>
                    <a:lumOff val="35000"/>
                  </a:schemeClr>
                </a:solidFill>
              </a:rPr>
              <a:t>Support coordination with IPCC</a:t>
            </a:r>
          </a:p>
        </p:txBody>
      </p:sp>
      <p:sp>
        <p:nvSpPr>
          <p:cNvPr id="3" name="スライド番号プレースホルダー 2"/>
          <p:cNvSpPr>
            <a:spLocks noGrp="1"/>
          </p:cNvSpPr>
          <p:nvPr>
            <p:ph type="sldNum" sz="quarter" idx="12"/>
          </p:nvPr>
        </p:nvSpPr>
        <p:spPr/>
        <p:txBody>
          <a:bodyPr/>
          <a:lstStyle/>
          <a:p>
            <a:fld id="{39C6FC07-3F76-2B47-A200-EB83A73F3AB4}" type="slidenum">
              <a:rPr kumimoji="1" lang="ja-JP" altLang="en-US" smtClean="0"/>
              <a:t>2</a:t>
            </a:fld>
            <a:endParaRPr kumimoji="1" lang="ja-JP" altLang="en-US" dirty="0"/>
          </a:p>
        </p:txBody>
      </p:sp>
      <p:sp>
        <p:nvSpPr>
          <p:cNvPr id="68" name="正方形/長方形 67"/>
          <p:cNvSpPr/>
          <p:nvPr/>
        </p:nvSpPr>
        <p:spPr>
          <a:xfrm>
            <a:off x="3982065" y="5560779"/>
            <a:ext cx="4715258" cy="254790"/>
          </a:xfrm>
          <a:prstGeom prst="rect">
            <a:avLst/>
          </a:prstGeom>
          <a:solidFill>
            <a:schemeClr val="bg1"/>
          </a:solidFill>
          <a:ln w="19050">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dirty="0">
                <a:solidFill>
                  <a:schemeClr val="tx1"/>
                </a:solidFill>
              </a:rPr>
              <a:t>Space Agencies</a:t>
            </a:r>
            <a:endParaRPr kumimoji="1" lang="en-US" altLang="ja-JP" dirty="0">
              <a:solidFill>
                <a:schemeClr val="tx1"/>
              </a:solidFill>
            </a:endParaRPr>
          </a:p>
        </p:txBody>
      </p:sp>
      <p:grpSp>
        <p:nvGrpSpPr>
          <p:cNvPr id="38" name="グループ化 37"/>
          <p:cNvGrpSpPr/>
          <p:nvPr/>
        </p:nvGrpSpPr>
        <p:grpSpPr>
          <a:xfrm>
            <a:off x="3217416" y="5557283"/>
            <a:ext cx="4803751" cy="1177105"/>
            <a:chOff x="3217416" y="5557283"/>
            <a:chExt cx="4803751" cy="1177105"/>
          </a:xfrm>
          <a:solidFill>
            <a:srgbClr val="D7E4BD">
              <a:alpha val="54902"/>
            </a:srgbClr>
          </a:solidFill>
        </p:grpSpPr>
        <p:sp>
          <p:nvSpPr>
            <p:cNvPr id="23" name="楕円 22"/>
            <p:cNvSpPr/>
            <p:nvPr/>
          </p:nvSpPr>
          <p:spPr>
            <a:xfrm>
              <a:off x="3217416" y="5557283"/>
              <a:ext cx="4768412" cy="1177105"/>
            </a:xfrm>
            <a:prstGeom prst="ellipse">
              <a:avLst/>
            </a:prstGeom>
            <a:grpFill/>
            <a:ln w="76200" cap="flat">
              <a:solidFill>
                <a:srgbClr val="92D05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ja-JP" altLang="en-US" sz="1800" b="0" i="0" u="none" strike="noStrike" cap="none" spc="0" normalizeH="0" baseline="0" dirty="0">
                <a:ln>
                  <a:noFill/>
                </a:ln>
                <a:solidFill>
                  <a:srgbClr val="002569"/>
                </a:solidFill>
                <a:effectLst/>
                <a:uFillTx/>
              </a:endParaRPr>
            </a:p>
          </p:txBody>
        </p:sp>
        <p:sp>
          <p:nvSpPr>
            <p:cNvPr id="67" name="テキスト ボックス 66"/>
            <p:cNvSpPr txBox="1"/>
            <p:nvPr/>
          </p:nvSpPr>
          <p:spPr>
            <a:xfrm>
              <a:off x="5859843" y="5913785"/>
              <a:ext cx="2161324" cy="584773"/>
            </a:xfrm>
            <a:prstGeom prst="rect">
              <a:avLst/>
            </a:prstGeom>
            <a:solidFill>
              <a:srgbClr val="92D050"/>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hangingPunct="0">
                <a:lnSpc>
                  <a:spcPct val="100000"/>
                </a:lnSpc>
                <a:spcBef>
                  <a:spcPts val="0"/>
                </a:spcBef>
                <a:spcAft>
                  <a:spcPts val="0"/>
                </a:spcAft>
                <a:buClrTx/>
                <a:buSzTx/>
                <a:buFontTx/>
                <a:buNone/>
                <a:tabLst/>
              </a:pPr>
              <a:r>
                <a:rPr lang="en-US" altLang="ja-JP" sz="1600" b="1" dirty="0">
                  <a:solidFill>
                    <a:schemeClr val="accent3">
                      <a:lumMod val="50000"/>
                    </a:schemeClr>
                  </a:solidFill>
                </a:rPr>
                <a:t>Cooperation with Space Agencies</a:t>
              </a:r>
            </a:p>
          </p:txBody>
        </p:sp>
      </p:grpSp>
      <p:grpSp>
        <p:nvGrpSpPr>
          <p:cNvPr id="41" name="グループ化 40"/>
          <p:cNvGrpSpPr/>
          <p:nvPr/>
        </p:nvGrpSpPr>
        <p:grpSpPr>
          <a:xfrm>
            <a:off x="-29430" y="2630270"/>
            <a:ext cx="3177373" cy="3985227"/>
            <a:chOff x="298764" y="2652386"/>
            <a:chExt cx="3177373" cy="3985227"/>
          </a:xfrm>
        </p:grpSpPr>
        <p:grpSp>
          <p:nvGrpSpPr>
            <p:cNvPr id="37" name="グループ化 36"/>
            <p:cNvGrpSpPr/>
            <p:nvPr/>
          </p:nvGrpSpPr>
          <p:grpSpPr>
            <a:xfrm>
              <a:off x="298764" y="2652386"/>
              <a:ext cx="3177373" cy="3985227"/>
              <a:chOff x="298764" y="2652386"/>
              <a:chExt cx="3177373" cy="3985227"/>
            </a:xfrm>
          </p:grpSpPr>
          <p:grpSp>
            <p:nvGrpSpPr>
              <p:cNvPr id="30" name="グループ化 29"/>
              <p:cNvGrpSpPr/>
              <p:nvPr/>
            </p:nvGrpSpPr>
            <p:grpSpPr>
              <a:xfrm>
                <a:off x="814853" y="2947035"/>
                <a:ext cx="2661284" cy="3690578"/>
                <a:chOff x="814853" y="2947035"/>
                <a:chExt cx="2661284" cy="3690578"/>
              </a:xfrm>
            </p:grpSpPr>
            <p:sp>
              <p:nvSpPr>
                <p:cNvPr id="5" name="楕円 4"/>
                <p:cNvSpPr/>
                <p:nvPr/>
              </p:nvSpPr>
              <p:spPr>
                <a:xfrm>
                  <a:off x="814853" y="2947035"/>
                  <a:ext cx="2661284" cy="3690578"/>
                </a:xfrm>
                <a:prstGeom prst="ellipse">
                  <a:avLst/>
                </a:prstGeom>
                <a:solidFill>
                  <a:srgbClr val="558ED5">
                    <a:alpha val="54902"/>
                  </a:srgbClr>
                </a:solidFill>
                <a:ln w="76200" cap="flat">
                  <a:solidFill>
                    <a:schemeClr val="tx2">
                      <a:lumMod val="60000"/>
                      <a:lumOff val="40000"/>
                    </a:schemeClr>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ja-JP" altLang="en-US" sz="1800" b="0" i="0" u="none" strike="noStrike" cap="none" spc="0" normalizeH="0" baseline="0" dirty="0">
                    <a:ln>
                      <a:noFill/>
                    </a:ln>
                    <a:solidFill>
                      <a:srgbClr val="002569"/>
                    </a:solidFill>
                    <a:effectLst/>
                    <a:uFillTx/>
                  </a:endParaRPr>
                </a:p>
              </p:txBody>
            </p:sp>
            <p:sp>
              <p:nvSpPr>
                <p:cNvPr id="65" name="テキスト ボックス 64"/>
                <p:cNvSpPr txBox="1"/>
                <p:nvPr/>
              </p:nvSpPr>
              <p:spPr>
                <a:xfrm>
                  <a:off x="840345" y="4494819"/>
                  <a:ext cx="2600358" cy="584773"/>
                </a:xfrm>
                <a:prstGeom prst="rect">
                  <a:avLst/>
                </a:prstGeom>
                <a:solidFill>
                  <a:schemeClr val="tx2">
                    <a:lumMod val="20000"/>
                    <a:lumOff val="80000"/>
                  </a:schemeClr>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hangingPunct="0">
                    <a:lnSpc>
                      <a:spcPct val="100000"/>
                    </a:lnSpc>
                    <a:spcBef>
                      <a:spcPts val="0"/>
                    </a:spcBef>
                    <a:spcAft>
                      <a:spcPts val="0"/>
                    </a:spcAft>
                    <a:buClrTx/>
                    <a:buSzTx/>
                    <a:buFontTx/>
                    <a:buNone/>
                    <a:tabLst/>
                  </a:pPr>
                  <a:r>
                    <a:rPr lang="en-US" altLang="ja-JP" sz="1600" b="1" dirty="0"/>
                    <a:t>Drafting “Methodology Document”</a:t>
                  </a:r>
                  <a:endParaRPr kumimoji="0" lang="ja-JP" altLang="en-US" sz="1600" b="1" i="0" u="none" strike="noStrike" cap="none" spc="0" normalizeH="0" baseline="0" dirty="0">
                    <a:ln>
                      <a:noFill/>
                    </a:ln>
                    <a:solidFill>
                      <a:srgbClr val="002569"/>
                    </a:solidFill>
                    <a:effectLst/>
                    <a:uFillTx/>
                  </a:endParaRPr>
                </a:p>
              </p:txBody>
            </p:sp>
          </p:grpSp>
          <p:sp>
            <p:nvSpPr>
              <p:cNvPr id="31" name="吹き出し: 円形 30"/>
              <p:cNvSpPr/>
              <p:nvPr/>
            </p:nvSpPr>
            <p:spPr>
              <a:xfrm>
                <a:off x="298764" y="2652386"/>
                <a:ext cx="1793342" cy="639346"/>
              </a:xfrm>
              <a:prstGeom prst="wedgeEllipseCallout">
                <a:avLst>
                  <a:gd name="adj1" fmla="val 15602"/>
                  <a:gd name="adj2" fmla="val 98137"/>
                </a:avLst>
              </a:prstGeom>
              <a:solidFill>
                <a:schemeClr val="tx2">
                  <a:lumMod val="60000"/>
                  <a:lumOff val="40000"/>
                </a:schemeClr>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ja-JP" altLang="en-US" sz="1800" b="0" i="0" u="none" strike="noStrike" cap="none" spc="0" normalizeH="0" baseline="0" dirty="0">
                  <a:ln>
                    <a:noFill/>
                  </a:ln>
                  <a:solidFill>
                    <a:srgbClr val="002569"/>
                  </a:solidFill>
                  <a:effectLst/>
                  <a:uFillTx/>
                </a:endParaRPr>
              </a:p>
            </p:txBody>
          </p:sp>
        </p:grpSp>
        <p:sp>
          <p:nvSpPr>
            <p:cNvPr id="34" name="テキスト ボックス 33"/>
            <p:cNvSpPr txBox="1"/>
            <p:nvPr/>
          </p:nvSpPr>
          <p:spPr>
            <a:xfrm>
              <a:off x="361598" y="2749606"/>
              <a:ext cx="1758779"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1" lang="en-US" altLang="ja-JP" b="1" u="sng" dirty="0">
                  <a:solidFill>
                    <a:schemeClr val="bg1"/>
                  </a:solidFill>
                </a:rPr>
                <a:t>CEOS Review</a:t>
              </a:r>
              <a:endParaRPr kumimoji="1" lang="ja-JP" altLang="en-US" b="1" u="sng" dirty="0">
                <a:solidFill>
                  <a:schemeClr val="bg1"/>
                </a:solidFill>
              </a:endParaRPr>
            </a:p>
          </p:txBody>
        </p:sp>
      </p:grpSp>
      <p:grpSp>
        <p:nvGrpSpPr>
          <p:cNvPr id="7" name="グループ化 6"/>
          <p:cNvGrpSpPr/>
          <p:nvPr/>
        </p:nvGrpSpPr>
        <p:grpSpPr>
          <a:xfrm>
            <a:off x="3135111" y="4722376"/>
            <a:ext cx="4541285" cy="2023442"/>
            <a:chOff x="3613964" y="4668180"/>
            <a:chExt cx="4128441" cy="2023442"/>
          </a:xfrm>
        </p:grpSpPr>
        <p:sp>
          <p:nvSpPr>
            <p:cNvPr id="72" name="テキスト ボックス 71"/>
            <p:cNvSpPr txBox="1"/>
            <p:nvPr/>
          </p:nvSpPr>
          <p:spPr>
            <a:xfrm>
              <a:off x="6518033" y="4764716"/>
              <a:ext cx="822631" cy="369330"/>
            </a:xfrm>
            <a:prstGeom prst="rect">
              <a:avLst/>
            </a:prstGeom>
            <a:solidFill>
              <a:schemeClr val="bg1"/>
            </a:solidFill>
            <a:ln w="25400" cap="flat">
              <a:solidFill>
                <a:srgbClr val="FFC000"/>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1" lang="en-US" altLang="ja-JP">
                  <a:solidFill>
                    <a:schemeClr val="accent6">
                      <a:lumMod val="75000"/>
                    </a:schemeClr>
                  </a:solidFill>
                </a:rPr>
                <a:t>WGCV</a:t>
              </a:r>
              <a:endParaRPr kumimoji="1" lang="ja-JP" altLang="en-US" dirty="0">
                <a:solidFill>
                  <a:schemeClr val="accent6">
                    <a:lumMod val="75000"/>
                  </a:schemeClr>
                </a:solidFill>
              </a:endParaRPr>
            </a:p>
          </p:txBody>
        </p:sp>
        <p:grpSp>
          <p:nvGrpSpPr>
            <p:cNvPr id="32" name="グループ化 31"/>
            <p:cNvGrpSpPr/>
            <p:nvPr/>
          </p:nvGrpSpPr>
          <p:grpSpPr>
            <a:xfrm>
              <a:off x="3613964" y="4668180"/>
              <a:ext cx="4128441" cy="2023442"/>
              <a:chOff x="3613964" y="4668180"/>
              <a:chExt cx="4128441" cy="2023442"/>
            </a:xfrm>
          </p:grpSpPr>
          <p:sp>
            <p:nvSpPr>
              <p:cNvPr id="26" name="楕円 25"/>
              <p:cNvSpPr/>
              <p:nvPr/>
            </p:nvSpPr>
            <p:spPr>
              <a:xfrm>
                <a:off x="3678545" y="5586725"/>
                <a:ext cx="2095458" cy="1104897"/>
              </a:xfrm>
              <a:prstGeom prst="ellipse">
                <a:avLst/>
              </a:prstGeom>
              <a:solidFill>
                <a:srgbClr val="FCD5B5">
                  <a:alpha val="54902"/>
                </a:srgbClr>
              </a:solidFill>
              <a:ln w="76200" cap="flat">
                <a:solidFill>
                  <a:srgbClr val="FF9A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ja-JP" altLang="en-US" sz="1800" b="0" i="0" u="none" strike="noStrike" cap="none" spc="0" normalizeH="0" baseline="0" dirty="0">
                  <a:ln>
                    <a:noFill/>
                  </a:ln>
                  <a:solidFill>
                    <a:srgbClr val="002569"/>
                  </a:solidFill>
                  <a:effectLst/>
                  <a:uFillTx/>
                </a:endParaRPr>
              </a:p>
            </p:txBody>
          </p:sp>
          <p:sp>
            <p:nvSpPr>
              <p:cNvPr id="70" name="楕円 69"/>
              <p:cNvSpPr/>
              <p:nvPr/>
            </p:nvSpPr>
            <p:spPr>
              <a:xfrm>
                <a:off x="4609658" y="4668180"/>
                <a:ext cx="3132747" cy="569574"/>
              </a:xfrm>
              <a:prstGeom prst="ellipse">
                <a:avLst/>
              </a:prstGeom>
              <a:solidFill>
                <a:srgbClr val="FCD5B5">
                  <a:alpha val="54902"/>
                </a:srgbClr>
              </a:solidFill>
              <a:ln w="76200" cap="flat">
                <a:solidFill>
                  <a:srgbClr val="FF9A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ja-JP" altLang="en-US" sz="1800" b="0" i="0" u="none" strike="noStrike" cap="none" spc="0" normalizeH="0" baseline="0" dirty="0">
                  <a:ln>
                    <a:noFill/>
                  </a:ln>
                  <a:solidFill>
                    <a:srgbClr val="002569"/>
                  </a:solidFill>
                  <a:effectLst/>
                  <a:uFillTx/>
                </a:endParaRPr>
              </a:p>
            </p:txBody>
          </p:sp>
          <p:sp>
            <p:nvSpPr>
              <p:cNvPr id="76" name="テキスト ボックス 75"/>
              <p:cNvSpPr txBox="1"/>
              <p:nvPr/>
            </p:nvSpPr>
            <p:spPr>
              <a:xfrm>
                <a:off x="3613964" y="5069216"/>
                <a:ext cx="2977021" cy="584773"/>
              </a:xfrm>
              <a:prstGeom prst="rect">
                <a:avLst/>
              </a:prstGeom>
              <a:solidFill>
                <a:schemeClr val="accent6">
                  <a:lumMod val="40000"/>
                  <a:lumOff val="60000"/>
                </a:schemeClr>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l" rtl="0" hangingPunct="0"/>
                <a:r>
                  <a:rPr lang="en-US" altLang="ja-JP" sz="1600" b="1" dirty="0">
                    <a:solidFill>
                      <a:schemeClr val="accent6">
                        <a:lumMod val="75000"/>
                      </a:schemeClr>
                    </a:solidFill>
                  </a:rPr>
                  <a:t>Efforts for Quality Control and Accuracy of GHG Data</a:t>
                </a:r>
              </a:p>
            </p:txBody>
          </p:sp>
        </p:grpSp>
      </p:grpSp>
      <p:sp>
        <p:nvSpPr>
          <p:cNvPr id="24" name="矢印: 左右 23"/>
          <p:cNvSpPr/>
          <p:nvPr/>
        </p:nvSpPr>
        <p:spPr>
          <a:xfrm>
            <a:off x="2497418" y="2523085"/>
            <a:ext cx="2126919" cy="484632"/>
          </a:xfrm>
          <a:prstGeom prst="leftRightArrow">
            <a:avLst/>
          </a:prstGeom>
          <a:solidFill>
            <a:schemeClr val="bg1">
              <a:lumMod val="65000"/>
            </a:schemeClr>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ja-JP" altLang="en-US" sz="1800" b="0" i="0" u="none" strike="noStrike" cap="none" spc="0" normalizeH="0" baseline="0" dirty="0">
              <a:ln>
                <a:noFill/>
              </a:ln>
              <a:solidFill>
                <a:srgbClr val="002569"/>
              </a:solidFill>
              <a:effectLst/>
              <a:uFillTx/>
            </a:endParaRPr>
          </a:p>
        </p:txBody>
      </p:sp>
      <p:grpSp>
        <p:nvGrpSpPr>
          <p:cNvPr id="36" name="グループ化 35"/>
          <p:cNvGrpSpPr/>
          <p:nvPr/>
        </p:nvGrpSpPr>
        <p:grpSpPr>
          <a:xfrm>
            <a:off x="3524030" y="2416600"/>
            <a:ext cx="4518317" cy="826456"/>
            <a:chOff x="3524030" y="2416600"/>
            <a:chExt cx="4518317" cy="826456"/>
          </a:xfrm>
        </p:grpSpPr>
        <p:sp>
          <p:nvSpPr>
            <p:cNvPr id="28" name="楕円 27"/>
            <p:cNvSpPr/>
            <p:nvPr/>
          </p:nvSpPr>
          <p:spPr>
            <a:xfrm>
              <a:off x="3524030" y="2416600"/>
              <a:ext cx="2266560" cy="826456"/>
            </a:xfrm>
            <a:prstGeom prst="ellipse">
              <a:avLst/>
            </a:prstGeom>
            <a:solidFill>
              <a:srgbClr val="FF33CC">
                <a:alpha val="54902"/>
              </a:srgbClr>
            </a:solidFill>
            <a:ln w="76200" cap="flat">
              <a:solidFill>
                <a:srgbClr val="FF33CC"/>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ja-JP" altLang="en-US" sz="1800" b="0" i="0" u="none" strike="noStrike" cap="none" spc="0" normalizeH="0" baseline="0" dirty="0">
                <a:ln>
                  <a:noFill/>
                </a:ln>
                <a:solidFill>
                  <a:srgbClr val="002569"/>
                </a:solidFill>
                <a:effectLst/>
                <a:uFillTx/>
              </a:endParaRPr>
            </a:p>
          </p:txBody>
        </p:sp>
        <p:sp>
          <p:nvSpPr>
            <p:cNvPr id="77" name="テキスト ボックス 76"/>
            <p:cNvSpPr txBox="1"/>
            <p:nvPr/>
          </p:nvSpPr>
          <p:spPr>
            <a:xfrm>
              <a:off x="5294812" y="2546759"/>
              <a:ext cx="2747535" cy="584773"/>
            </a:xfrm>
            <a:prstGeom prst="rect">
              <a:avLst/>
            </a:prstGeom>
            <a:solidFill>
              <a:schemeClr val="accent2">
                <a:lumMod val="40000"/>
                <a:lumOff val="60000"/>
              </a:schemeClr>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l" rtl="0" hangingPunct="0"/>
              <a:r>
                <a:rPr lang="en-US" altLang="ja-JP" sz="1600" b="1" dirty="0">
                  <a:solidFill>
                    <a:srgbClr val="C00000"/>
                  </a:solidFill>
                </a:rPr>
                <a:t> Efforts for Engagement with International Bodies</a:t>
              </a:r>
            </a:p>
          </p:txBody>
        </p:sp>
      </p:grpSp>
      <p:sp>
        <p:nvSpPr>
          <p:cNvPr id="18" name="テキスト ボックス 17"/>
          <p:cNvSpPr txBox="1"/>
          <p:nvPr/>
        </p:nvSpPr>
        <p:spPr>
          <a:xfrm>
            <a:off x="1421064" y="3388507"/>
            <a:ext cx="797737" cy="76943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1" lang="en-US" altLang="ja-JP" sz="4400" b="1" dirty="0">
                <a:solidFill>
                  <a:schemeClr val="tx2"/>
                </a:solidFill>
              </a:rPr>
              <a:t>A</a:t>
            </a:r>
            <a:endParaRPr kumimoji="1" lang="ja-JP" altLang="en-US" sz="4400" b="1" dirty="0">
              <a:solidFill>
                <a:schemeClr val="tx2"/>
              </a:solidFill>
            </a:endParaRPr>
          </a:p>
        </p:txBody>
      </p:sp>
      <p:sp>
        <p:nvSpPr>
          <p:cNvPr id="69" name="テキスト ボックス 68"/>
          <p:cNvSpPr txBox="1"/>
          <p:nvPr/>
        </p:nvSpPr>
        <p:spPr>
          <a:xfrm>
            <a:off x="5976285" y="5405388"/>
            <a:ext cx="797737" cy="76943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1" lang="ja-JP" altLang="en-US" sz="4400" b="1" dirty="0">
                <a:solidFill>
                  <a:schemeClr val="accent3">
                    <a:lumMod val="50000"/>
                  </a:schemeClr>
                </a:solidFill>
              </a:rPr>
              <a:t>Ｃ</a:t>
            </a:r>
          </a:p>
        </p:txBody>
      </p:sp>
      <p:sp>
        <p:nvSpPr>
          <p:cNvPr id="73" name="テキスト ボックス 72"/>
          <p:cNvSpPr txBox="1"/>
          <p:nvPr/>
        </p:nvSpPr>
        <p:spPr>
          <a:xfrm>
            <a:off x="4358652" y="4583368"/>
            <a:ext cx="797737" cy="76943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1" lang="en-US" altLang="ja-JP" sz="4400" b="1" dirty="0">
                <a:solidFill>
                  <a:schemeClr val="accent6">
                    <a:lumMod val="50000"/>
                  </a:schemeClr>
                </a:solidFill>
              </a:rPr>
              <a:t>B</a:t>
            </a:r>
            <a:endParaRPr kumimoji="1" lang="ja-JP" altLang="en-US" sz="4400" b="1" dirty="0">
              <a:solidFill>
                <a:schemeClr val="accent6">
                  <a:lumMod val="50000"/>
                </a:schemeClr>
              </a:solidFill>
            </a:endParaRPr>
          </a:p>
        </p:txBody>
      </p:sp>
      <p:sp>
        <p:nvSpPr>
          <p:cNvPr id="79" name="テキスト ボックス 78"/>
          <p:cNvSpPr txBox="1"/>
          <p:nvPr/>
        </p:nvSpPr>
        <p:spPr>
          <a:xfrm>
            <a:off x="4760275" y="2438819"/>
            <a:ext cx="797737" cy="76943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1" lang="en-US" altLang="ja-JP" sz="4400" b="1" dirty="0">
                <a:solidFill>
                  <a:schemeClr val="bg1"/>
                </a:solidFill>
              </a:rPr>
              <a:t>D</a:t>
            </a:r>
            <a:endParaRPr kumimoji="1" lang="ja-JP" altLang="en-US" sz="4400" b="1" dirty="0">
              <a:solidFill>
                <a:schemeClr val="bg1"/>
              </a:solidFill>
            </a:endParaRPr>
          </a:p>
        </p:txBody>
      </p:sp>
    </p:spTree>
    <p:extLst>
      <p:ext uri="{BB962C8B-B14F-4D97-AF65-F5344CB8AC3E}">
        <p14:creationId xmlns:p14="http://schemas.microsoft.com/office/powerpoint/2010/main" val="440309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ppt_x"/>
                                          </p:val>
                                        </p:tav>
                                        <p:tav tm="100000">
                                          <p:val>
                                            <p:strVal val="#ppt_x"/>
                                          </p:val>
                                        </p:tav>
                                      </p:tavLst>
                                    </p:anim>
                                    <p:anim calcmode="lin" valueType="num">
                                      <p:cBhvr additive="base">
                                        <p:cTn id="8" dur="500" fill="hold"/>
                                        <p:tgtEl>
                                          <p:spTgt spid="4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additive="base">
                                        <p:cTn id="17" dur="500" fill="hold"/>
                                        <p:tgtEl>
                                          <p:spTgt spid="73"/>
                                        </p:tgtEl>
                                        <p:attrNameLst>
                                          <p:attrName>ppt_x</p:attrName>
                                        </p:attrNameLst>
                                      </p:cBhvr>
                                      <p:tavLst>
                                        <p:tav tm="0">
                                          <p:val>
                                            <p:strVal val="#ppt_x"/>
                                          </p:val>
                                        </p:tav>
                                        <p:tav tm="100000">
                                          <p:val>
                                            <p:strVal val="#ppt_x"/>
                                          </p:val>
                                        </p:tav>
                                      </p:tavLst>
                                    </p:anim>
                                    <p:anim calcmode="lin" valueType="num">
                                      <p:cBhvr additive="base">
                                        <p:cTn id="18" dur="500" fill="hold"/>
                                        <p:tgtEl>
                                          <p:spTgt spid="73"/>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additive="base">
                                        <p:cTn id="27" dur="500" fill="hold"/>
                                        <p:tgtEl>
                                          <p:spTgt spid="38"/>
                                        </p:tgtEl>
                                        <p:attrNameLst>
                                          <p:attrName>ppt_x</p:attrName>
                                        </p:attrNameLst>
                                      </p:cBhvr>
                                      <p:tavLst>
                                        <p:tav tm="0">
                                          <p:val>
                                            <p:strVal val="#ppt_x"/>
                                          </p:val>
                                        </p:tav>
                                        <p:tav tm="100000">
                                          <p:val>
                                            <p:strVal val="#ppt_x"/>
                                          </p:val>
                                        </p:tav>
                                      </p:tavLst>
                                    </p:anim>
                                    <p:anim calcmode="lin" valueType="num">
                                      <p:cBhvr additive="base">
                                        <p:cTn id="28" dur="500" fill="hold"/>
                                        <p:tgtEl>
                                          <p:spTgt spid="3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9"/>
                                        </p:tgtEl>
                                        <p:attrNameLst>
                                          <p:attrName>style.visibility</p:attrName>
                                        </p:attrNameLst>
                                      </p:cBhvr>
                                      <p:to>
                                        <p:strVal val="visible"/>
                                      </p:to>
                                    </p:set>
                                    <p:anim calcmode="lin" valueType="num">
                                      <p:cBhvr additive="base">
                                        <p:cTn id="31" dur="500" fill="hold"/>
                                        <p:tgtEl>
                                          <p:spTgt spid="69"/>
                                        </p:tgtEl>
                                        <p:attrNameLst>
                                          <p:attrName>ppt_x</p:attrName>
                                        </p:attrNameLst>
                                      </p:cBhvr>
                                      <p:tavLst>
                                        <p:tav tm="0">
                                          <p:val>
                                            <p:strVal val="#ppt_x"/>
                                          </p:val>
                                        </p:tav>
                                        <p:tav tm="100000">
                                          <p:val>
                                            <p:strVal val="#ppt_x"/>
                                          </p:val>
                                        </p:tav>
                                      </p:tavLst>
                                    </p:anim>
                                    <p:anim calcmode="lin" valueType="num">
                                      <p:cBhvr additive="base">
                                        <p:cTn id="32" dur="500" fill="hold"/>
                                        <p:tgtEl>
                                          <p:spTgt spid="6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6"/>
                                        </p:tgtEl>
                                        <p:attrNameLst>
                                          <p:attrName>style.visibility</p:attrName>
                                        </p:attrNameLst>
                                      </p:cBhvr>
                                      <p:to>
                                        <p:strVal val="visible"/>
                                      </p:to>
                                    </p:set>
                                    <p:anim calcmode="lin" valueType="num">
                                      <p:cBhvr additive="base">
                                        <p:cTn id="37" dur="500" fill="hold"/>
                                        <p:tgtEl>
                                          <p:spTgt spid="36"/>
                                        </p:tgtEl>
                                        <p:attrNameLst>
                                          <p:attrName>ppt_x</p:attrName>
                                        </p:attrNameLst>
                                      </p:cBhvr>
                                      <p:tavLst>
                                        <p:tav tm="0">
                                          <p:val>
                                            <p:strVal val="#ppt_x"/>
                                          </p:val>
                                        </p:tav>
                                        <p:tav tm="100000">
                                          <p:val>
                                            <p:strVal val="#ppt_x"/>
                                          </p:val>
                                        </p:tav>
                                      </p:tavLst>
                                    </p:anim>
                                    <p:anim calcmode="lin" valueType="num">
                                      <p:cBhvr additive="base">
                                        <p:cTn id="38" dur="500" fill="hold"/>
                                        <p:tgtEl>
                                          <p:spTgt spid="36"/>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500" fill="hold"/>
                                        <p:tgtEl>
                                          <p:spTgt spid="79"/>
                                        </p:tgtEl>
                                        <p:attrNameLst>
                                          <p:attrName>ppt_x</p:attrName>
                                        </p:attrNameLst>
                                      </p:cBhvr>
                                      <p:tavLst>
                                        <p:tav tm="0">
                                          <p:val>
                                            <p:strVal val="#ppt_x"/>
                                          </p:val>
                                        </p:tav>
                                        <p:tav tm="100000">
                                          <p:val>
                                            <p:strVal val="#ppt_x"/>
                                          </p:val>
                                        </p:tav>
                                      </p:tavLst>
                                    </p:anim>
                                    <p:anim calcmode="lin" valueType="num">
                                      <p:cBhvr additive="base">
                                        <p:cTn id="42" dur="500" fill="hold"/>
                                        <p:tgtEl>
                                          <p:spTgt spid="7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69" grpId="0"/>
      <p:bldP spid="73" grpId="0"/>
      <p:bldP spid="79"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四角形: 角を丸くする 5"/>
          <p:cNvSpPr/>
          <p:nvPr/>
        </p:nvSpPr>
        <p:spPr>
          <a:xfrm>
            <a:off x="317989" y="2697842"/>
            <a:ext cx="5902866" cy="2791695"/>
          </a:xfrm>
          <a:prstGeom prst="round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844083" rtl="0"/>
            <a:endParaRPr kumimoji="1" lang="ja-JP" altLang="en-US" sz="1662" kern="1200" dirty="0">
              <a:solidFill>
                <a:prstClr val="white"/>
              </a:solidFill>
            </a:endParaRPr>
          </a:p>
        </p:txBody>
      </p:sp>
      <p:sp>
        <p:nvSpPr>
          <p:cNvPr id="3" name="コンテンツ プレースホルダー 2"/>
          <p:cNvSpPr>
            <a:spLocks noGrp="1"/>
          </p:cNvSpPr>
          <p:nvPr>
            <p:ph sz="quarter" idx="4294967295"/>
          </p:nvPr>
        </p:nvSpPr>
        <p:spPr>
          <a:xfrm>
            <a:off x="163290" y="992105"/>
            <a:ext cx="8959194" cy="1639268"/>
          </a:xfrm>
          <a:solidFill>
            <a:schemeClr val="bg1"/>
          </a:solidFill>
        </p:spPr>
        <p:txBody>
          <a:bodyPr>
            <a:noAutofit/>
          </a:bodyPr>
          <a:lstStyle/>
          <a:p>
            <a:pPr>
              <a:lnSpc>
                <a:spcPts val="1772"/>
              </a:lnSpc>
              <a:spcBef>
                <a:spcPts val="554"/>
              </a:spcBef>
              <a:buFont typeface="Wingdings" panose="05000000000000000000" pitchFamily="2" charset="2"/>
              <a:buChar char="u"/>
            </a:pPr>
            <a:r>
              <a:rPr lang="en-US" altLang="ja-JP" sz="1600" dirty="0"/>
              <a:t>Parties of the Paris Agreement are required to submit Nationally Determined Contributions (NDC)  every 5 years. </a:t>
            </a:r>
          </a:p>
          <a:p>
            <a:pPr>
              <a:lnSpc>
                <a:spcPts val="1772"/>
              </a:lnSpc>
              <a:spcBef>
                <a:spcPts val="554"/>
              </a:spcBef>
              <a:buFont typeface="Wingdings" panose="05000000000000000000" pitchFamily="2" charset="2"/>
              <a:buChar char="u"/>
            </a:pPr>
            <a:r>
              <a:rPr lang="en-US" altLang="ja-JP" sz="1600" dirty="0"/>
              <a:t>Reporting of national GHG emissions and removals is required to comply with the guidelines adopted by IPCC. The guidelines are important to enhance transparency framework for building mutual trust and confidence and promote effective implementation of the Paris agreement.</a:t>
            </a:r>
          </a:p>
          <a:p>
            <a:pPr>
              <a:lnSpc>
                <a:spcPts val="1772"/>
              </a:lnSpc>
              <a:spcBef>
                <a:spcPts val="554"/>
              </a:spcBef>
              <a:buFont typeface="Wingdings" panose="05000000000000000000" pitchFamily="2" charset="2"/>
              <a:buChar char="u"/>
            </a:pPr>
            <a:r>
              <a:rPr lang="en-US" altLang="ja-JP" sz="1600" dirty="0"/>
              <a:t>Developed in 2006, and will be refined in 2019</a:t>
            </a:r>
          </a:p>
          <a:p>
            <a:pPr marL="0" indent="0">
              <a:spcBef>
                <a:spcPts val="1108"/>
              </a:spcBef>
              <a:buNone/>
            </a:pPr>
            <a:endParaRPr lang="en-US" altLang="ja-JP" sz="1600" dirty="0"/>
          </a:p>
        </p:txBody>
      </p:sp>
      <p:sp>
        <p:nvSpPr>
          <p:cNvPr id="4" name="コンテンツ プレースホルダー 3"/>
          <p:cNvSpPr>
            <a:spLocks noGrp="1"/>
          </p:cNvSpPr>
          <p:nvPr>
            <p:ph sz="quarter" idx="4294967295"/>
          </p:nvPr>
        </p:nvSpPr>
        <p:spPr>
          <a:xfrm>
            <a:off x="517396" y="304961"/>
            <a:ext cx="8826011" cy="492369"/>
          </a:xfrm>
        </p:spPr>
        <p:txBody>
          <a:bodyPr>
            <a:noAutofit/>
          </a:bodyPr>
          <a:lstStyle/>
          <a:p>
            <a:pPr marL="0" indent="0">
              <a:buNone/>
            </a:pPr>
            <a:r>
              <a:rPr lang="en-US" altLang="ja-JP" sz="2800" dirty="0">
                <a:latin typeface="+mj-lt"/>
              </a:rPr>
              <a:t>IPCC GHG</a:t>
            </a:r>
            <a:r>
              <a:rPr lang="ja-JP" altLang="en-US" sz="2800" dirty="0">
                <a:latin typeface="+mj-lt"/>
              </a:rPr>
              <a:t> </a:t>
            </a:r>
            <a:r>
              <a:rPr lang="en-US" altLang="ja-JP" sz="2800" dirty="0">
                <a:latin typeface="+mj-lt"/>
              </a:rPr>
              <a:t>Inventory Guidelines</a:t>
            </a:r>
            <a:endParaRPr lang="ja-JP" altLang="en-US" sz="2800" dirty="0">
              <a:latin typeface="+mj-lt"/>
            </a:endParaRPr>
          </a:p>
        </p:txBody>
      </p:sp>
      <p:sp>
        <p:nvSpPr>
          <p:cNvPr id="5" name="正方形/長方形 4"/>
          <p:cNvSpPr/>
          <p:nvPr/>
        </p:nvSpPr>
        <p:spPr>
          <a:xfrm>
            <a:off x="610195" y="2684181"/>
            <a:ext cx="5516921" cy="2859757"/>
          </a:xfrm>
          <a:prstGeom prst="rect">
            <a:avLst/>
          </a:prstGeom>
        </p:spPr>
        <p:txBody>
          <a:bodyPr wrap="square">
            <a:spAutoFit/>
          </a:bodyPr>
          <a:lstStyle/>
          <a:p>
            <a:pPr algn="l" defTabSz="844083" rtl="0">
              <a:spcBef>
                <a:spcPts val="1108"/>
              </a:spcBef>
            </a:pPr>
            <a:r>
              <a:rPr lang="ja-JP" altLang="en-US" sz="1400" b="1" kern="1200" dirty="0">
                <a:solidFill>
                  <a:prstClr val="black"/>
                </a:solidFill>
                <a:latin typeface="ＭＳ Ｐゴシック" panose="020B0600070205080204" pitchFamily="50" charset="-128"/>
                <a:ea typeface="ＭＳ Ｐゴシック" panose="020B0600070205080204" pitchFamily="50" charset="-128"/>
                <a:cs typeface="+mn-cs"/>
              </a:rPr>
              <a:t>○　</a:t>
            </a:r>
            <a:r>
              <a:rPr lang="en-US" altLang="ja-JP" sz="1400" b="1" kern="1200" dirty="0">
                <a:solidFill>
                  <a:prstClr val="black"/>
                </a:solidFill>
                <a:latin typeface="Calibri"/>
                <a:ea typeface="ＭＳ Ｐゴシック" panose="020B0600070205080204" pitchFamily="50" charset="-128"/>
                <a:cs typeface="+mn-cs"/>
              </a:rPr>
              <a:t>Existing Guideline (IPCC Developed in 2006)</a:t>
            </a:r>
          </a:p>
          <a:p>
            <a:pPr algn="l" defTabSz="844083" rtl="0">
              <a:spcBef>
                <a:spcPts val="277"/>
              </a:spcBef>
            </a:pPr>
            <a:r>
              <a:rPr lang="en-US" altLang="ja-JP" sz="1400" b="1" kern="1200" dirty="0">
                <a:solidFill>
                  <a:srgbClr val="00B050"/>
                </a:solidFill>
                <a:latin typeface="Calibri"/>
                <a:ea typeface="ＭＳ Ｐゴシック" panose="020B0600070205080204" pitchFamily="50" charset="-128"/>
                <a:cs typeface="+mn-cs"/>
              </a:rPr>
              <a:t>”Even the availability of satellite-borne sensors for greenhouse gas concentration measurements will not fully resolve this problem, due to limitations in spatial, vertical and temporal resolution.”</a:t>
            </a:r>
            <a:endParaRPr lang="en-US" altLang="ja-JP" sz="1400" b="1" kern="1200" dirty="0">
              <a:solidFill>
                <a:srgbClr val="00B050"/>
              </a:solidFill>
              <a:latin typeface="ＭＳ Ｐゴシック" panose="020B0600070205080204" pitchFamily="50" charset="-128"/>
              <a:ea typeface="ＭＳ Ｐゴシック" panose="020B0600070205080204" pitchFamily="50" charset="-128"/>
              <a:cs typeface="+mn-cs"/>
            </a:endParaRPr>
          </a:p>
          <a:p>
            <a:pPr algn="l" defTabSz="844083" rtl="0">
              <a:spcBef>
                <a:spcPts val="1108"/>
              </a:spcBef>
            </a:pPr>
            <a:r>
              <a:rPr lang="ja-JP" altLang="en-US" sz="1400" b="1" kern="1200" dirty="0">
                <a:solidFill>
                  <a:prstClr val="black"/>
                </a:solidFill>
                <a:latin typeface="ＭＳ Ｐゴシック" panose="020B0600070205080204" pitchFamily="50" charset="-128"/>
                <a:ea typeface="ＭＳ Ｐゴシック" panose="020B0600070205080204" pitchFamily="50" charset="-128"/>
                <a:cs typeface="+mn-cs"/>
              </a:rPr>
              <a:t>○　</a:t>
            </a:r>
            <a:r>
              <a:rPr lang="en-US" altLang="ja-JP" sz="1400" b="1" kern="1200" dirty="0">
                <a:solidFill>
                  <a:prstClr val="black"/>
                </a:solidFill>
                <a:latin typeface="Calibri"/>
                <a:ea typeface="ＭＳ Ｐゴシック" panose="020B0600070205080204" pitchFamily="50" charset="-128"/>
                <a:cs typeface="+mn-cs"/>
              </a:rPr>
              <a:t>43rd Session of the IPCC (in 2016, Kenya)</a:t>
            </a:r>
          </a:p>
          <a:p>
            <a:pPr algn="l" defTabSz="844083" rtl="0">
              <a:spcBef>
                <a:spcPts val="277"/>
              </a:spcBef>
            </a:pPr>
            <a:r>
              <a:rPr lang="en-US" altLang="ja-JP" sz="1400" b="1" kern="1200" dirty="0">
                <a:solidFill>
                  <a:srgbClr val="00B050"/>
                </a:solidFill>
                <a:latin typeface="Calibri"/>
                <a:ea typeface="ＭＳ Ｐゴシック" panose="020B0600070205080204" pitchFamily="50" charset="-128"/>
                <a:cs typeface="+mn-cs"/>
              </a:rPr>
              <a:t>“To maintain the scientific validity of 2006 IPCC Guidelines, certain refinement may be required, taking into account scientific and other technical advances that have matured sufficiently since 2006.”</a:t>
            </a:r>
          </a:p>
          <a:p>
            <a:pPr algn="l" defTabSz="844083" rtl="0">
              <a:spcBef>
                <a:spcPts val="1108"/>
              </a:spcBef>
            </a:pPr>
            <a:r>
              <a:rPr lang="ja-JP" altLang="en-US" sz="1400" b="1" kern="1200" dirty="0">
                <a:solidFill>
                  <a:prstClr val="black"/>
                </a:solidFill>
                <a:latin typeface="Calibri"/>
                <a:ea typeface="ＭＳ Ｐゴシック" panose="020B0600070205080204" pitchFamily="50" charset="-128"/>
                <a:cs typeface="+mn-cs"/>
              </a:rPr>
              <a:t>○　</a:t>
            </a:r>
            <a:r>
              <a:rPr lang="en-US" altLang="ja-JP" sz="1400" b="1" kern="1200" dirty="0">
                <a:solidFill>
                  <a:prstClr val="black"/>
                </a:solidFill>
                <a:latin typeface="Calibri"/>
                <a:ea typeface="ＭＳ Ｐゴシック" panose="020B0600070205080204" pitchFamily="50" charset="-128"/>
                <a:cs typeface="+mn-cs"/>
              </a:rPr>
              <a:t>44th Session of the IPCC (in 2017, Thailand)</a:t>
            </a:r>
          </a:p>
          <a:p>
            <a:pPr algn="l" defTabSz="844083" rtl="0">
              <a:spcBef>
                <a:spcPts val="277"/>
              </a:spcBef>
            </a:pPr>
            <a:r>
              <a:rPr lang="en-US" altLang="ja-JP" sz="1400" b="1" kern="1200" dirty="0">
                <a:solidFill>
                  <a:srgbClr val="00B050"/>
                </a:solidFill>
                <a:latin typeface="Calibri"/>
                <a:ea typeface="ＭＳ Ｐゴシック" panose="020B0600070205080204" pitchFamily="50" charset="-128"/>
                <a:cs typeface="+mn-cs"/>
              </a:rPr>
              <a:t>“Lead authors must consider all recent scientific developments and national methods used by countries in their inventories.”</a:t>
            </a:r>
            <a:endParaRPr lang="en-US" altLang="ja-JP" kern="1200" dirty="0">
              <a:solidFill>
                <a:srgbClr val="00B050"/>
              </a:solidFill>
              <a:latin typeface="Calibri"/>
              <a:ea typeface="ＭＳ Ｐゴシック" panose="020B0600070205080204" pitchFamily="50" charset="-128"/>
              <a:cs typeface="+mn-cs"/>
            </a:endParaRPr>
          </a:p>
        </p:txBody>
      </p:sp>
      <p:sp>
        <p:nvSpPr>
          <p:cNvPr id="10" name="正方形/長方形 9"/>
          <p:cNvSpPr/>
          <p:nvPr/>
        </p:nvSpPr>
        <p:spPr>
          <a:xfrm>
            <a:off x="517396" y="5769214"/>
            <a:ext cx="5516921" cy="992579"/>
          </a:xfrm>
          <a:prstGeom prst="rect">
            <a:avLst/>
          </a:prstGeom>
          <a:solidFill>
            <a:schemeClr val="bg1"/>
          </a:solidFill>
        </p:spPr>
        <p:txBody>
          <a:bodyPr wrap="square">
            <a:spAutoFit/>
          </a:bodyPr>
          <a:lstStyle/>
          <a:p>
            <a:pPr algn="l" defTabSz="844083" rtl="0">
              <a:spcBef>
                <a:spcPts val="1108"/>
              </a:spcBef>
            </a:pPr>
            <a:r>
              <a:rPr lang="ja-JP" altLang="en-US" sz="1400" b="1" kern="1200" dirty="0">
                <a:solidFill>
                  <a:prstClr val="black"/>
                </a:solidFill>
                <a:latin typeface="ＭＳ Ｐゴシック" panose="020B0600070205080204" pitchFamily="50" charset="-128"/>
                <a:ea typeface="ＭＳ Ｐゴシック" panose="020B0600070205080204" pitchFamily="50" charset="-128"/>
                <a:cs typeface="+mn-cs"/>
              </a:rPr>
              <a:t>○　</a:t>
            </a:r>
            <a:r>
              <a:rPr lang="en-US" altLang="ja-JP" sz="1400" b="1" kern="1200" dirty="0">
                <a:solidFill>
                  <a:prstClr val="black"/>
                </a:solidFill>
                <a:latin typeface="Calibri"/>
                <a:ea typeface="ＭＳ Ｐゴシック" panose="020B0600070205080204" pitchFamily="50" charset="-128"/>
                <a:cs typeface="+mn-cs"/>
              </a:rPr>
              <a:t>Refinement of Guideline (2019)</a:t>
            </a:r>
          </a:p>
          <a:p>
            <a:pPr algn="l" defTabSz="844083" rtl="0">
              <a:spcBef>
                <a:spcPts val="277"/>
              </a:spcBef>
            </a:pPr>
            <a:r>
              <a:rPr lang="en-US" altLang="ja-JP" sz="1400" b="1" u="sng" kern="1200" dirty="0">
                <a:solidFill>
                  <a:srgbClr val="FF0000"/>
                </a:solidFill>
                <a:latin typeface="Calibri"/>
                <a:ea typeface="ＭＳ Ｐゴシック" panose="020B0600070205080204" pitchFamily="50" charset="-128"/>
                <a:cs typeface="+mn-cs"/>
              </a:rPr>
              <a:t>In addition to the ground networks, there is </a:t>
            </a:r>
            <a:r>
              <a:rPr lang="en-US" altLang="ja-JP" sz="1400" b="1" kern="1200" dirty="0">
                <a:solidFill>
                  <a:srgbClr val="FF0000"/>
                </a:solidFill>
                <a:latin typeface="Calibri"/>
                <a:ea typeface="ＭＳ Ｐゴシック" panose="020B0600070205080204" pitchFamily="50" charset="-128"/>
                <a:cs typeface="+mn-cs"/>
              </a:rPr>
              <a:t>aim for Satellite data  to be included as one of methods to support  accuracy  of national GHG emissions and removals</a:t>
            </a:r>
            <a:r>
              <a:rPr lang="ja-JP" altLang="en-US" sz="1400" b="1" kern="1200" dirty="0">
                <a:solidFill>
                  <a:srgbClr val="FF0000"/>
                </a:solidFill>
                <a:latin typeface="Calibri"/>
                <a:ea typeface="ＭＳ Ｐゴシック" panose="020B0600070205080204" pitchFamily="50" charset="-128"/>
                <a:cs typeface="+mn-cs"/>
              </a:rPr>
              <a:t>．</a:t>
            </a:r>
            <a:r>
              <a:rPr lang="en-US" altLang="ja-JP" sz="1400" b="1" kern="1200" dirty="0">
                <a:solidFill>
                  <a:srgbClr val="FF0000"/>
                </a:solidFill>
                <a:latin typeface="Calibri"/>
                <a:ea typeface="ＭＳ Ｐゴシック" panose="020B0600070205080204" pitchFamily="50" charset="-128"/>
                <a:cs typeface="+mn-cs"/>
              </a:rPr>
              <a:t>(As reference data)</a:t>
            </a:r>
          </a:p>
        </p:txBody>
      </p:sp>
      <p:sp>
        <p:nvSpPr>
          <p:cNvPr id="9" name="矢印: 山形 8"/>
          <p:cNvSpPr/>
          <p:nvPr/>
        </p:nvSpPr>
        <p:spPr>
          <a:xfrm rot="5400000">
            <a:off x="3116752" y="5428553"/>
            <a:ext cx="265876" cy="465282"/>
          </a:xfrm>
          <a:prstGeom prst="chevron">
            <a:avLst>
              <a:gd name="adj" fmla="val 36346"/>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844083" rtl="0"/>
            <a:endParaRPr kumimoji="1" lang="ja-JP" altLang="en-US" sz="1662" kern="1200" dirty="0">
              <a:solidFill>
                <a:prstClr val="black"/>
              </a:solidFill>
            </a:endParaRPr>
          </a:p>
        </p:txBody>
      </p:sp>
      <p:sp>
        <p:nvSpPr>
          <p:cNvPr id="11" name="正方形/長方形 10"/>
          <p:cNvSpPr/>
          <p:nvPr/>
        </p:nvSpPr>
        <p:spPr>
          <a:xfrm>
            <a:off x="0" y="5888350"/>
            <a:ext cx="535547" cy="57985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844083" rtl="0"/>
            <a:endParaRPr kumimoji="1" lang="ja-JP" altLang="en-US" sz="1662" kern="1200" dirty="0">
              <a:solidFill>
                <a:prstClr val="white"/>
              </a:solidFill>
            </a:endParaRPr>
          </a:p>
        </p:txBody>
      </p:sp>
      <p:grpSp>
        <p:nvGrpSpPr>
          <p:cNvPr id="12" name="グループ化 11"/>
          <p:cNvGrpSpPr/>
          <p:nvPr/>
        </p:nvGrpSpPr>
        <p:grpSpPr>
          <a:xfrm>
            <a:off x="6352874" y="2879641"/>
            <a:ext cx="2532185" cy="1679331"/>
            <a:chOff x="7219569" y="3693803"/>
            <a:chExt cx="2743200" cy="1819275"/>
          </a:xfrm>
        </p:grpSpPr>
        <p:pic>
          <p:nvPicPr>
            <p:cNvPr id="7" name="図 6"/>
            <p:cNvPicPr>
              <a:picLocks noChangeAspect="1"/>
            </p:cNvPicPr>
            <p:nvPr/>
          </p:nvPicPr>
          <p:blipFill>
            <a:blip r:embed="rId3"/>
            <a:stretch>
              <a:fillRect/>
            </a:stretch>
          </p:blipFill>
          <p:spPr>
            <a:xfrm>
              <a:off x="7219569" y="3693803"/>
              <a:ext cx="2743200" cy="1819275"/>
            </a:xfrm>
            <a:prstGeom prst="rect">
              <a:avLst/>
            </a:prstGeom>
          </p:spPr>
        </p:pic>
        <p:pic>
          <p:nvPicPr>
            <p:cNvPr id="8" name="図 7"/>
            <p:cNvPicPr>
              <a:picLocks noChangeAspect="1"/>
            </p:cNvPicPr>
            <p:nvPr/>
          </p:nvPicPr>
          <p:blipFill>
            <a:blip r:embed="rId4"/>
            <a:stretch>
              <a:fillRect/>
            </a:stretch>
          </p:blipFill>
          <p:spPr>
            <a:xfrm>
              <a:off x="7229852" y="3763087"/>
              <a:ext cx="642348" cy="279282"/>
            </a:xfrm>
            <a:prstGeom prst="rect">
              <a:avLst/>
            </a:prstGeom>
          </p:spPr>
        </p:pic>
      </p:grpSp>
      <p:sp>
        <p:nvSpPr>
          <p:cNvPr id="13" name="テキスト ボックス 12"/>
          <p:cNvSpPr txBox="1"/>
          <p:nvPr/>
        </p:nvSpPr>
        <p:spPr>
          <a:xfrm>
            <a:off x="6300192" y="2790711"/>
            <a:ext cx="1029784" cy="451406"/>
          </a:xfrm>
          <a:prstGeom prst="rect">
            <a:avLst/>
          </a:prstGeom>
          <a:noFill/>
        </p:spPr>
        <p:txBody>
          <a:bodyPr wrap="square" rtlCol="0">
            <a:spAutoFit/>
          </a:bodyPr>
          <a:lstStyle/>
          <a:p>
            <a:pPr algn="ctr" defTabSz="844083" rtl="0">
              <a:lnSpc>
                <a:spcPts val="2769"/>
              </a:lnSpc>
            </a:pPr>
            <a:r>
              <a:rPr kumimoji="1" lang="en-US" altLang="ja-JP" sz="1662" b="1" kern="1200" dirty="0">
                <a:solidFill>
                  <a:srgbClr val="000090"/>
                </a:solidFill>
                <a:latin typeface="Calibri"/>
                <a:ea typeface="ＭＳ Ｐゴシック" panose="020B0600070205080204" pitchFamily="50" charset="-128"/>
                <a:cs typeface="Arial" panose="020B0604020202020204" pitchFamily="34" charset="0"/>
              </a:rPr>
              <a:t>2009</a:t>
            </a:r>
            <a:r>
              <a:rPr kumimoji="1" lang="ja-JP" altLang="en-US" sz="1662" b="1" kern="1200" dirty="0">
                <a:solidFill>
                  <a:srgbClr val="000090"/>
                </a:solidFill>
                <a:latin typeface="Calibri"/>
                <a:ea typeface="ＭＳ Ｐゴシック" panose="020B0600070205080204" pitchFamily="50" charset="-128"/>
                <a:cs typeface="Arial" panose="020B0604020202020204" pitchFamily="34" charset="0"/>
              </a:rPr>
              <a:t>～</a:t>
            </a:r>
          </a:p>
        </p:txBody>
      </p:sp>
      <p:pic>
        <p:nvPicPr>
          <p:cNvPr id="14" name="図 13"/>
          <p:cNvPicPr>
            <a:picLocks noChangeAspect="1"/>
          </p:cNvPicPr>
          <p:nvPr/>
        </p:nvPicPr>
        <p:blipFill>
          <a:blip r:embed="rId5"/>
          <a:stretch>
            <a:fillRect/>
          </a:stretch>
        </p:blipFill>
        <p:spPr>
          <a:xfrm>
            <a:off x="6016165" y="5011212"/>
            <a:ext cx="3106318" cy="1053490"/>
          </a:xfrm>
          <a:prstGeom prst="rect">
            <a:avLst/>
          </a:prstGeom>
        </p:spPr>
      </p:pic>
      <p:sp>
        <p:nvSpPr>
          <p:cNvPr id="15" name="テキスト ボックス 14"/>
          <p:cNvSpPr txBox="1"/>
          <p:nvPr/>
        </p:nvSpPr>
        <p:spPr>
          <a:xfrm>
            <a:off x="7453855" y="4558972"/>
            <a:ext cx="397866" cy="451406"/>
          </a:xfrm>
          <a:prstGeom prst="rect">
            <a:avLst/>
          </a:prstGeom>
          <a:noFill/>
        </p:spPr>
        <p:txBody>
          <a:bodyPr wrap="none" rtlCol="0">
            <a:spAutoFit/>
          </a:bodyPr>
          <a:lstStyle/>
          <a:p>
            <a:pPr algn="ctr" defTabSz="844083" rtl="0">
              <a:lnSpc>
                <a:spcPts val="2769"/>
              </a:lnSpc>
            </a:pPr>
            <a:r>
              <a:rPr kumimoji="1" lang="ja-JP" altLang="en-US" sz="1662" b="1" kern="1200" dirty="0">
                <a:solidFill>
                  <a:srgbClr val="000090"/>
                </a:solidFill>
                <a:latin typeface="Calibri"/>
                <a:ea typeface="ＭＳ Ｐゴシック" panose="020B0600070205080204" pitchFamily="50" charset="-128"/>
                <a:cs typeface="Arial" panose="020B0604020202020204" pitchFamily="34" charset="0"/>
              </a:rPr>
              <a:t>＋</a:t>
            </a:r>
          </a:p>
        </p:txBody>
      </p:sp>
      <p:sp>
        <p:nvSpPr>
          <p:cNvPr id="16" name="スライド番号プレースホルダー 15"/>
          <p:cNvSpPr>
            <a:spLocks noGrp="1"/>
          </p:cNvSpPr>
          <p:nvPr>
            <p:ph type="sldNum" sz="quarter" idx="12"/>
          </p:nvPr>
        </p:nvSpPr>
        <p:spPr/>
        <p:txBody>
          <a:bodyPr/>
          <a:lstStyle/>
          <a:p>
            <a:pPr defTabSz="844083" rtl="0"/>
            <a:fld id="{39C6FC07-3F76-2B47-A200-EB83A73F3AB4}" type="slidenum">
              <a:rPr kumimoji="1" lang="ja-JP" altLang="en-US" kern="1200">
                <a:solidFill>
                  <a:prstClr val="black">
                    <a:tint val="75000"/>
                  </a:prstClr>
                </a:solidFill>
                <a:latin typeface="Calibri"/>
                <a:ea typeface="ＭＳ Ｐゴシック" panose="020B0600070205080204" pitchFamily="50" charset="-128"/>
                <a:cs typeface="+mn-cs"/>
              </a:rPr>
              <a:pPr defTabSz="844083" rtl="0"/>
              <a:t>3</a:t>
            </a:fld>
            <a:endParaRPr kumimoji="1" lang="ja-JP" altLang="en-US" kern="1200" dirty="0">
              <a:solidFill>
                <a:prstClr val="black">
                  <a:tint val="75000"/>
                </a:prstClr>
              </a:solidFill>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9621290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2"/>
          </p:nvPr>
        </p:nvSpPr>
        <p:spPr/>
        <p:txBody>
          <a:bodyPr/>
          <a:lstStyle/>
          <a:p>
            <a:pPr defTabSz="914400"/>
            <a:fld id="{86CB4B4D-7CA3-9044-876B-883B54F8677D}" type="slidenum">
              <a:rPr lang="uk-UA" smtClean="0"/>
              <a:pPr defTabSz="914400"/>
              <a:t>4</a:t>
            </a:fld>
            <a:endParaRPr lang="uk-UA" dirty="0"/>
          </a:p>
        </p:txBody>
      </p:sp>
      <p:sp>
        <p:nvSpPr>
          <p:cNvPr id="3" name="コンテンツ プレースホルダー 2"/>
          <p:cNvSpPr>
            <a:spLocks noGrp="1"/>
          </p:cNvSpPr>
          <p:nvPr>
            <p:ph sz="quarter" idx="10"/>
          </p:nvPr>
        </p:nvSpPr>
        <p:spPr>
          <a:xfrm>
            <a:off x="-152400" y="1310680"/>
            <a:ext cx="8915400" cy="4724400"/>
          </a:xfrm>
        </p:spPr>
        <p:txBody>
          <a:bodyPr/>
          <a:lstStyle/>
          <a:p>
            <a:pPr marL="914400" lvl="1" indent="-457200">
              <a:buFont typeface="+mj-lt"/>
              <a:buAutoNum type="alphaUcParenR"/>
            </a:pPr>
            <a:r>
              <a:rPr kumimoji="1" lang="en-US" altLang="ja-JP" dirty="0"/>
              <a:t> </a:t>
            </a:r>
            <a:r>
              <a:rPr kumimoji="1" lang="en-US" altLang="ja-JP" u="sng" dirty="0"/>
              <a:t>Drafting Methodology Document</a:t>
            </a:r>
          </a:p>
          <a:p>
            <a:pPr marL="1219892" lvl="2" indent="-342900">
              <a:buFont typeface="Arial" panose="020B0604020202020204" pitchFamily="34" charset="0"/>
              <a:buChar char="•"/>
            </a:pPr>
            <a:r>
              <a:rPr kumimoji="1" lang="en-US" altLang="ja-JP" sz="1800" dirty="0"/>
              <a:t>NIES is drafting the methodology document for its release for review </a:t>
            </a:r>
            <a:r>
              <a:rPr kumimoji="1" lang="en-US" altLang="ja-JP" sz="1800" dirty="0">
                <a:solidFill>
                  <a:srgbClr val="FF0000"/>
                </a:solidFill>
              </a:rPr>
              <a:t>at the end of September</a:t>
            </a:r>
            <a:r>
              <a:rPr kumimoji="1" lang="en-US" altLang="ja-JP" sz="1800" dirty="0"/>
              <a:t>.</a:t>
            </a:r>
          </a:p>
          <a:p>
            <a:pPr marL="1219892" lvl="2" indent="-342900">
              <a:buFont typeface="Arial" panose="020B0604020202020204" pitchFamily="34" charset="0"/>
              <a:buChar char="•"/>
            </a:pPr>
            <a:endParaRPr kumimoji="1" lang="en-US" altLang="ja-JP" sz="1800" dirty="0"/>
          </a:p>
          <a:p>
            <a:pPr marL="914400" lvl="1" indent="-457200">
              <a:buFont typeface="+mj-lt"/>
              <a:buAutoNum type="alphaUcParenR"/>
            </a:pPr>
            <a:r>
              <a:rPr kumimoji="1" lang="en-US" altLang="ja-JP" u="sng" dirty="0"/>
              <a:t>Efforts for quality control and accuracy of GHG data</a:t>
            </a:r>
          </a:p>
          <a:p>
            <a:pPr marL="1334192" lvl="2" indent="-457200">
              <a:buFont typeface="Arial" panose="020B0604020202020204" pitchFamily="34" charset="0"/>
              <a:buChar char="•"/>
            </a:pPr>
            <a:r>
              <a:rPr kumimoji="1" lang="en-US" altLang="ja-JP" sz="1800" dirty="0"/>
              <a:t>In July, JAXA conducted </a:t>
            </a:r>
            <a:r>
              <a:rPr kumimoji="1" lang="en-US" altLang="ja-JP" sz="1800" dirty="0">
                <a:solidFill>
                  <a:srgbClr val="FF0000"/>
                </a:solidFill>
              </a:rPr>
              <a:t>annual GOSAT – OCO-2 Joint Vicarious Calibration in Nevada </a:t>
            </a:r>
            <a:r>
              <a:rPr kumimoji="1" lang="en-US" altLang="ja-JP" sz="1800" dirty="0"/>
              <a:t>in cooperation with NASA.</a:t>
            </a:r>
          </a:p>
          <a:p>
            <a:pPr marL="1334192" lvl="2" indent="-457200">
              <a:buFont typeface="Arial" panose="020B0604020202020204" pitchFamily="34" charset="0"/>
              <a:buChar char="•"/>
            </a:pPr>
            <a:r>
              <a:rPr kumimoji="1" lang="en-US" altLang="ja-JP" sz="1800" dirty="0"/>
              <a:t>JAXA reported WGCV knowledge </a:t>
            </a:r>
            <a:r>
              <a:rPr kumimoji="1" lang="en-US" altLang="ja-JP" sz="1800" dirty="0">
                <a:solidFill>
                  <a:srgbClr val="FF0000"/>
                </a:solidFill>
              </a:rPr>
              <a:t>accumulated through 8-year GOSAT – OCO-2 Joint Vicarious Calibration Campaign.</a:t>
            </a:r>
          </a:p>
          <a:p>
            <a:pPr marL="1334192" lvl="2" indent="-457200">
              <a:buFont typeface="Arial" panose="020B0604020202020204" pitchFamily="34" charset="0"/>
              <a:buChar char="•"/>
            </a:pPr>
            <a:endParaRPr kumimoji="1" lang="en-US" altLang="ja-JP" sz="1800" dirty="0">
              <a:solidFill>
                <a:srgbClr val="FF0000"/>
              </a:solidFill>
            </a:endParaRPr>
          </a:p>
          <a:p>
            <a:pPr marL="914400" lvl="1" indent="-457200">
              <a:buFont typeface="+mj-lt"/>
              <a:buAutoNum type="alphaUcParenR"/>
            </a:pPr>
            <a:endParaRPr kumimoji="1" lang="en-US" altLang="ja-JP" dirty="0"/>
          </a:p>
          <a:p>
            <a:pPr marL="914400" lvl="1" indent="-457200">
              <a:buFont typeface="+mj-lt"/>
              <a:buAutoNum type="alphaUcParenR"/>
            </a:pPr>
            <a:endParaRPr kumimoji="1" lang="ja-JP" altLang="en-US" dirty="0"/>
          </a:p>
        </p:txBody>
      </p:sp>
      <p:pic>
        <p:nvPicPr>
          <p:cNvPr id="9" name="図 8"/>
          <p:cNvPicPr>
            <a:picLocks noChangeAspect="1"/>
          </p:cNvPicPr>
          <p:nvPr/>
        </p:nvPicPr>
        <p:blipFill>
          <a:blip r:embed="rId3"/>
          <a:stretch>
            <a:fillRect/>
          </a:stretch>
        </p:blipFill>
        <p:spPr>
          <a:xfrm>
            <a:off x="3733800" y="4205115"/>
            <a:ext cx="4953000" cy="2611570"/>
          </a:xfrm>
          <a:prstGeom prst="rect">
            <a:avLst/>
          </a:prstGeom>
          <a:effectLst>
            <a:softEdge rad="139700"/>
          </a:effectLst>
        </p:spPr>
      </p:pic>
      <p:pic>
        <p:nvPicPr>
          <p:cNvPr id="10" name="図 9"/>
          <p:cNvPicPr>
            <a:picLocks noChangeAspect="1"/>
          </p:cNvPicPr>
          <p:nvPr/>
        </p:nvPicPr>
        <p:blipFill>
          <a:blip r:embed="rId4"/>
          <a:stretch>
            <a:fillRect/>
          </a:stretch>
        </p:blipFill>
        <p:spPr>
          <a:xfrm>
            <a:off x="2079299" y="4403301"/>
            <a:ext cx="523539" cy="443085"/>
          </a:xfrm>
          <a:prstGeom prst="rect">
            <a:avLst/>
          </a:prstGeom>
        </p:spPr>
      </p:pic>
      <p:pic>
        <p:nvPicPr>
          <p:cNvPr id="11" name="図 10"/>
          <p:cNvPicPr>
            <a:picLocks noChangeAspect="1"/>
          </p:cNvPicPr>
          <p:nvPr/>
        </p:nvPicPr>
        <p:blipFill>
          <a:blip r:embed="rId5"/>
          <a:stretch>
            <a:fillRect/>
          </a:stretch>
        </p:blipFill>
        <p:spPr>
          <a:xfrm>
            <a:off x="2700246" y="4406091"/>
            <a:ext cx="561627" cy="253620"/>
          </a:xfrm>
          <a:prstGeom prst="rect">
            <a:avLst/>
          </a:prstGeom>
        </p:spPr>
      </p:pic>
      <p:pic>
        <p:nvPicPr>
          <p:cNvPr id="12" name="図 11"/>
          <p:cNvPicPr>
            <a:picLocks noChangeAspect="1"/>
          </p:cNvPicPr>
          <p:nvPr/>
        </p:nvPicPr>
        <p:blipFill>
          <a:blip r:embed="rId6"/>
          <a:stretch>
            <a:fillRect/>
          </a:stretch>
        </p:blipFill>
        <p:spPr>
          <a:xfrm>
            <a:off x="2059582" y="4903632"/>
            <a:ext cx="1738386" cy="212821"/>
          </a:xfrm>
          <a:prstGeom prst="rect">
            <a:avLst/>
          </a:prstGeom>
        </p:spPr>
      </p:pic>
      <p:pic>
        <p:nvPicPr>
          <p:cNvPr id="13" name="図 12"/>
          <p:cNvPicPr>
            <a:picLocks noChangeAspect="1"/>
          </p:cNvPicPr>
          <p:nvPr/>
        </p:nvPicPr>
        <p:blipFill>
          <a:blip r:embed="rId7"/>
          <a:stretch>
            <a:fillRect/>
          </a:stretch>
        </p:blipFill>
        <p:spPr>
          <a:xfrm>
            <a:off x="2074531" y="5186189"/>
            <a:ext cx="1357386" cy="254059"/>
          </a:xfrm>
          <a:prstGeom prst="rect">
            <a:avLst/>
          </a:prstGeom>
        </p:spPr>
      </p:pic>
      <p:pic>
        <p:nvPicPr>
          <p:cNvPr id="14" name="図 13"/>
          <p:cNvPicPr>
            <a:picLocks noChangeAspect="1"/>
          </p:cNvPicPr>
          <p:nvPr/>
        </p:nvPicPr>
        <p:blipFill>
          <a:blip r:embed="rId8"/>
          <a:stretch>
            <a:fillRect/>
          </a:stretch>
        </p:blipFill>
        <p:spPr>
          <a:xfrm>
            <a:off x="2075837" y="5509984"/>
            <a:ext cx="648548" cy="392175"/>
          </a:xfrm>
          <a:prstGeom prst="rect">
            <a:avLst/>
          </a:prstGeom>
        </p:spPr>
      </p:pic>
      <p:pic>
        <p:nvPicPr>
          <p:cNvPr id="15" name="図 14"/>
          <p:cNvPicPr>
            <a:picLocks noChangeAspect="1"/>
          </p:cNvPicPr>
          <p:nvPr/>
        </p:nvPicPr>
        <p:blipFill>
          <a:blip r:embed="rId9"/>
          <a:stretch>
            <a:fillRect/>
          </a:stretch>
        </p:blipFill>
        <p:spPr>
          <a:xfrm>
            <a:off x="2849857" y="5509983"/>
            <a:ext cx="703031" cy="392175"/>
          </a:xfrm>
          <a:prstGeom prst="rect">
            <a:avLst/>
          </a:prstGeom>
        </p:spPr>
      </p:pic>
      <p:pic>
        <p:nvPicPr>
          <p:cNvPr id="16" name="図 15"/>
          <p:cNvPicPr>
            <a:picLocks noChangeAspect="1"/>
          </p:cNvPicPr>
          <p:nvPr/>
        </p:nvPicPr>
        <p:blipFill>
          <a:blip r:embed="rId10"/>
          <a:stretch>
            <a:fillRect/>
          </a:stretch>
        </p:blipFill>
        <p:spPr>
          <a:xfrm>
            <a:off x="2074530" y="5943600"/>
            <a:ext cx="1127785" cy="243921"/>
          </a:xfrm>
          <a:prstGeom prst="rect">
            <a:avLst/>
          </a:prstGeom>
        </p:spPr>
      </p:pic>
      <p:pic>
        <p:nvPicPr>
          <p:cNvPr id="17" name="図 16"/>
          <p:cNvPicPr>
            <a:picLocks noChangeAspect="1"/>
          </p:cNvPicPr>
          <p:nvPr/>
        </p:nvPicPr>
        <p:blipFill>
          <a:blip r:embed="rId11"/>
          <a:stretch>
            <a:fillRect/>
          </a:stretch>
        </p:blipFill>
        <p:spPr>
          <a:xfrm>
            <a:off x="2869292" y="6238621"/>
            <a:ext cx="598766" cy="504314"/>
          </a:xfrm>
          <a:prstGeom prst="rect">
            <a:avLst/>
          </a:prstGeom>
        </p:spPr>
      </p:pic>
      <p:sp>
        <p:nvSpPr>
          <p:cNvPr id="18" name="タイトル 1"/>
          <p:cNvSpPr txBox="1">
            <a:spLocks/>
          </p:cNvSpPr>
          <p:nvPr/>
        </p:nvSpPr>
        <p:spPr>
          <a:xfrm>
            <a:off x="1980082" y="93463"/>
            <a:ext cx="5213826" cy="588437"/>
          </a:xfrm>
          <a:noFill/>
        </p:spPr>
        <p:txBody>
          <a:bodyPr>
            <a:noAutofit/>
          </a:bodyPr>
          <a:lst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algn="ctr" defTabSz="914400"/>
            <a:r>
              <a:rPr lang="en-US" altLang="ja-JP" smtClean="0">
                <a:latin typeface="+mj-lt"/>
              </a:rPr>
              <a:t>Summary of Progress</a:t>
            </a:r>
            <a:br>
              <a:rPr lang="en-US" altLang="ja-JP" smtClean="0">
                <a:latin typeface="+mj-lt"/>
              </a:rPr>
            </a:br>
            <a:r>
              <a:rPr lang="en-US" altLang="ja-JP" sz="2800" smtClean="0">
                <a:latin typeface="+mj-lt"/>
              </a:rPr>
              <a:t>“</a:t>
            </a:r>
            <a:r>
              <a:rPr kumimoji="1" lang="en-US" altLang="ja-JP" sz="2800" smtClean="0">
                <a:latin typeface="+mj-lt"/>
              </a:rPr>
              <a:t>Road to IPCC Guidelines”</a:t>
            </a:r>
            <a:endParaRPr kumimoji="1" lang="ja-JP" altLang="en-US" dirty="0">
              <a:latin typeface="+mj-lt"/>
            </a:endParaRPr>
          </a:p>
        </p:txBody>
      </p:sp>
    </p:spTree>
    <p:extLst>
      <p:ext uri="{BB962C8B-B14F-4D97-AF65-F5344CB8AC3E}">
        <p14:creationId xmlns:p14="http://schemas.microsoft.com/office/powerpoint/2010/main" val="854030846"/>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2"/>
          </p:nvPr>
        </p:nvSpPr>
        <p:spPr/>
        <p:txBody>
          <a:bodyPr/>
          <a:lstStyle/>
          <a:p>
            <a:pPr defTabSz="914400"/>
            <a:fld id="{86CB4B4D-7CA3-9044-876B-883B54F8677D}" type="slidenum">
              <a:rPr lang="uk-UA" smtClean="0"/>
              <a:pPr defTabSz="914400"/>
              <a:t>5</a:t>
            </a:fld>
            <a:endParaRPr lang="uk-UA" dirty="0"/>
          </a:p>
        </p:txBody>
      </p:sp>
      <p:sp>
        <p:nvSpPr>
          <p:cNvPr id="3" name="コンテンツ プレースホルダー 2"/>
          <p:cNvSpPr>
            <a:spLocks noGrp="1"/>
          </p:cNvSpPr>
          <p:nvPr>
            <p:ph sz="quarter" idx="10"/>
          </p:nvPr>
        </p:nvSpPr>
        <p:spPr>
          <a:xfrm>
            <a:off x="152400" y="1447800"/>
            <a:ext cx="8839200" cy="4724400"/>
          </a:xfrm>
        </p:spPr>
        <p:txBody>
          <a:bodyPr/>
          <a:lstStyle/>
          <a:p>
            <a:pPr marL="914400" lvl="1" indent="-457200">
              <a:buFont typeface="+mj-lt"/>
              <a:buAutoNum type="alphaUcParenR" startAt="3"/>
            </a:pPr>
            <a:r>
              <a:rPr kumimoji="1" lang="en-US" altLang="ja-JP" u="sng" dirty="0"/>
              <a:t>Cooperation with Space Agencies</a:t>
            </a:r>
          </a:p>
          <a:p>
            <a:pPr marL="1219892" lvl="2" indent="-342900">
              <a:buFont typeface="Arial" panose="020B0604020202020204" pitchFamily="34" charset="0"/>
              <a:buChar char="•"/>
            </a:pPr>
            <a:r>
              <a:rPr kumimoji="1" lang="en-US" altLang="ja-JP" sz="1800" dirty="0"/>
              <a:t>JAXA shared </a:t>
            </a:r>
            <a:r>
              <a:rPr kumimoji="1" lang="en-US" altLang="ja-JP" sz="1800" dirty="0">
                <a:solidFill>
                  <a:srgbClr val="FF0000"/>
                </a:solidFill>
              </a:rPr>
              <a:t>concept of “Road to IPCC</a:t>
            </a:r>
            <a:r>
              <a:rPr kumimoji="1" lang="ja-JP" altLang="en-US" sz="1800" dirty="0">
                <a:solidFill>
                  <a:srgbClr val="FF0000"/>
                </a:solidFill>
              </a:rPr>
              <a:t> </a:t>
            </a:r>
            <a:r>
              <a:rPr kumimoji="1" lang="en-US" altLang="ja-JP" sz="1800" dirty="0">
                <a:solidFill>
                  <a:srgbClr val="FF0000"/>
                </a:solidFill>
              </a:rPr>
              <a:t>Guidelines” </a:t>
            </a:r>
            <a:r>
              <a:rPr kumimoji="1" lang="en-US" altLang="ja-JP" sz="1800" dirty="0"/>
              <a:t>with</a:t>
            </a:r>
            <a:r>
              <a:rPr kumimoji="1" lang="en-US" altLang="ja-JP" sz="1800" dirty="0">
                <a:solidFill>
                  <a:srgbClr val="FF0000"/>
                </a:solidFill>
              </a:rPr>
              <a:t> ESA, CNES and DLR </a:t>
            </a:r>
            <a:r>
              <a:rPr kumimoji="1" lang="en-US" altLang="ja-JP" sz="1800" dirty="0"/>
              <a:t>and each Head of Agencies agreed to cooperate.  </a:t>
            </a:r>
          </a:p>
          <a:p>
            <a:pPr marL="1219892" lvl="2" indent="-342900">
              <a:buFont typeface="Arial" panose="020B0604020202020204" pitchFamily="34" charset="0"/>
              <a:buChar char="•"/>
            </a:pPr>
            <a:r>
              <a:rPr kumimoji="1" lang="en-US" altLang="ja-JP" sz="1800" dirty="0"/>
              <a:t>JAXA, ESA, CNES and DLR recognized that </a:t>
            </a:r>
            <a:r>
              <a:rPr kumimoji="1" lang="en-US" altLang="ja-JP" sz="1800" dirty="0">
                <a:solidFill>
                  <a:srgbClr val="FF0000"/>
                </a:solidFill>
              </a:rPr>
              <a:t>enhancement of  accuracy of satellite GHG data </a:t>
            </a:r>
            <a:r>
              <a:rPr kumimoji="1" lang="en-US" altLang="ja-JP" sz="1800" dirty="0"/>
              <a:t>through cross calibration and validation was </a:t>
            </a:r>
            <a:r>
              <a:rPr kumimoji="1" lang="en-US" altLang="ja-JP" sz="1800" dirty="0">
                <a:solidFill>
                  <a:srgbClr val="FF0000"/>
                </a:solidFill>
              </a:rPr>
              <a:t>essential for engagement with IPCC</a:t>
            </a:r>
            <a:r>
              <a:rPr kumimoji="1" lang="en-US" altLang="ja-JP" sz="1800" dirty="0"/>
              <a:t>.</a:t>
            </a:r>
            <a:endParaRPr kumimoji="1" lang="en-US" altLang="ja-JP" sz="1800" dirty="0">
              <a:solidFill>
                <a:srgbClr val="FF0000"/>
              </a:solidFill>
            </a:endParaRPr>
          </a:p>
          <a:p>
            <a:pPr marL="1219892" lvl="2" indent="-342900">
              <a:buFont typeface="Arial" panose="020B0604020202020204" pitchFamily="34" charset="0"/>
              <a:buChar char="•"/>
            </a:pPr>
            <a:endParaRPr kumimoji="1" lang="en-US" altLang="ja-JP" sz="1800" dirty="0">
              <a:solidFill>
                <a:srgbClr val="FF0000"/>
              </a:solidFill>
            </a:endParaRPr>
          </a:p>
          <a:p>
            <a:pPr marL="914400" lvl="1" indent="-457200">
              <a:buFont typeface="+mj-lt"/>
              <a:buAutoNum type="alphaUcParenR" startAt="3"/>
            </a:pPr>
            <a:r>
              <a:rPr kumimoji="1" lang="en-US" altLang="ja-JP" u="sng" dirty="0"/>
              <a:t>Efforts for engagement with international bodies</a:t>
            </a:r>
          </a:p>
          <a:p>
            <a:pPr marL="1334192" lvl="2" indent="-457200">
              <a:buFont typeface="Arial" panose="020B0604020202020204" pitchFamily="34" charset="0"/>
              <a:buChar char="•"/>
            </a:pPr>
            <a:r>
              <a:rPr kumimoji="1" lang="en-US" altLang="ja-JP" sz="1800" dirty="0"/>
              <a:t>JAXA shared concept of “Road to IPCC Guidelines” with </a:t>
            </a:r>
            <a:r>
              <a:rPr kumimoji="1" lang="en-US" altLang="ja-JP" sz="1800" dirty="0">
                <a:solidFill>
                  <a:srgbClr val="FF0000"/>
                </a:solidFill>
              </a:rPr>
              <a:t>the Secretary General of WMO. </a:t>
            </a:r>
          </a:p>
          <a:p>
            <a:pPr marL="1334192" lvl="2" indent="-457200">
              <a:buFont typeface="Arial" panose="020B0604020202020204" pitchFamily="34" charset="0"/>
              <a:buChar char="•"/>
            </a:pPr>
            <a:r>
              <a:rPr kumimoji="1" lang="en-US" altLang="ja-JP" sz="1800" dirty="0"/>
              <a:t>Government of Japan stressed to engage and support specific policy mandate, such as Paris agreement, supported by CEOS during </a:t>
            </a:r>
            <a:r>
              <a:rPr kumimoji="1" lang="en-US" altLang="ja-JP" sz="1800" dirty="0">
                <a:solidFill>
                  <a:srgbClr val="FF0000"/>
                </a:solidFill>
              </a:rPr>
              <a:t>the GEO Program Board meeting in August.</a:t>
            </a:r>
            <a:r>
              <a:rPr kumimoji="1" lang="ja-JP" altLang="en-US" sz="1800" dirty="0">
                <a:solidFill>
                  <a:srgbClr val="FF0000"/>
                </a:solidFill>
              </a:rPr>
              <a:t>  </a:t>
            </a:r>
            <a:r>
              <a:rPr kumimoji="1" lang="en-US" altLang="ja-JP" sz="1800" dirty="0">
                <a:solidFill>
                  <a:srgbClr val="FF0000"/>
                </a:solidFill>
              </a:rPr>
              <a:t>Planning</a:t>
            </a:r>
            <a:r>
              <a:rPr kumimoji="1" lang="en-US" altLang="ja-JP" sz="1800" dirty="0"/>
              <a:t> </a:t>
            </a:r>
            <a:r>
              <a:rPr kumimoji="1" lang="en-US" altLang="ja-JP" sz="1800" dirty="0">
                <a:solidFill>
                  <a:srgbClr val="FF0000"/>
                </a:solidFill>
              </a:rPr>
              <a:t>Paris Agreement workshop </a:t>
            </a:r>
            <a:r>
              <a:rPr kumimoji="1" lang="en-US" altLang="ja-JP" sz="1800" dirty="0"/>
              <a:t>was determined for outreach to broad community such as GCOS, UNFCCC, WMO. </a:t>
            </a:r>
          </a:p>
          <a:p>
            <a:endParaRPr kumimoji="1" lang="ja-JP" altLang="en-US" dirty="0"/>
          </a:p>
        </p:txBody>
      </p:sp>
      <p:sp>
        <p:nvSpPr>
          <p:cNvPr id="6" name="タイトル 1"/>
          <p:cNvSpPr txBox="1">
            <a:spLocks/>
          </p:cNvSpPr>
          <p:nvPr/>
        </p:nvSpPr>
        <p:spPr>
          <a:xfrm>
            <a:off x="1980082" y="93463"/>
            <a:ext cx="5213826" cy="588437"/>
          </a:xfrm>
          <a:noFill/>
        </p:spPr>
        <p:txBody>
          <a:bodyPr>
            <a:noAutofit/>
          </a:bodyPr>
          <a:lst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algn="ctr" defTabSz="914400"/>
            <a:r>
              <a:rPr lang="en-US" altLang="ja-JP" smtClean="0">
                <a:latin typeface="+mj-lt"/>
              </a:rPr>
              <a:t>Summary of Progress</a:t>
            </a:r>
            <a:br>
              <a:rPr lang="en-US" altLang="ja-JP" smtClean="0">
                <a:latin typeface="+mj-lt"/>
              </a:rPr>
            </a:br>
            <a:r>
              <a:rPr lang="en-US" altLang="ja-JP" sz="2800" smtClean="0">
                <a:latin typeface="+mj-lt"/>
              </a:rPr>
              <a:t>“</a:t>
            </a:r>
            <a:r>
              <a:rPr kumimoji="1" lang="en-US" altLang="ja-JP" sz="2800" smtClean="0">
                <a:latin typeface="+mj-lt"/>
              </a:rPr>
              <a:t>Road to IPCC Guidelines”</a:t>
            </a:r>
            <a:endParaRPr kumimoji="1" lang="ja-JP" altLang="en-US" dirty="0">
              <a:latin typeface="+mj-lt"/>
            </a:endParaRPr>
          </a:p>
        </p:txBody>
      </p:sp>
    </p:spTree>
    <p:extLst>
      <p:ext uri="{BB962C8B-B14F-4D97-AF65-F5344CB8AC3E}">
        <p14:creationId xmlns:p14="http://schemas.microsoft.com/office/powerpoint/2010/main" val="1954416839"/>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4"/>
          <p:cNvSpPr>
            <a:spLocks noGrp="1"/>
          </p:cNvSpPr>
          <p:nvPr>
            <p:ph idx="1"/>
          </p:nvPr>
        </p:nvSpPr>
        <p:spPr>
          <a:xfrm>
            <a:off x="228600" y="1371600"/>
            <a:ext cx="8763000" cy="5181600"/>
          </a:xfrm>
        </p:spPr>
        <p:txBody>
          <a:bodyPr>
            <a:noAutofit/>
          </a:bodyPr>
          <a:lstStyle/>
          <a:p>
            <a:r>
              <a:rPr kumimoji="1" lang="en-US" altLang="ja-JP" sz="1800" dirty="0">
                <a:latin typeface="+mj-ea"/>
                <a:ea typeface="+mj-ea"/>
              </a:rPr>
              <a:t>CEOS should </a:t>
            </a:r>
            <a:r>
              <a:rPr kumimoji="1" lang="en-US" altLang="ja-JP" sz="1800" dirty="0" smtClean="0">
                <a:latin typeface="+mj-ea"/>
                <a:ea typeface="+mj-ea"/>
              </a:rPr>
              <a:t>understand the </a:t>
            </a:r>
            <a:r>
              <a:rPr kumimoji="1" lang="en-US" altLang="ja-JP" sz="1800" dirty="0">
                <a:latin typeface="+mj-ea"/>
                <a:ea typeface="+mj-ea"/>
              </a:rPr>
              <a:t>timeline for the IPCC Guidelines Refinement. </a:t>
            </a:r>
            <a:endParaRPr kumimoji="1" lang="en-US" altLang="ja-JP" sz="1800" dirty="0" smtClean="0">
              <a:latin typeface="+mj-ea"/>
              <a:ea typeface="+mj-ea"/>
            </a:endParaRPr>
          </a:p>
          <a:p>
            <a:pPr lvl="1"/>
            <a:r>
              <a:rPr lang="en-US" altLang="ja-JP" sz="1800" dirty="0">
                <a:latin typeface="+mj-ea"/>
              </a:rPr>
              <a:t>The 1</a:t>
            </a:r>
            <a:r>
              <a:rPr lang="en-US" altLang="ja-JP" sz="1800" baseline="30000" dirty="0">
                <a:latin typeface="+mj-ea"/>
              </a:rPr>
              <a:t>st</a:t>
            </a:r>
            <a:r>
              <a:rPr lang="en-US" altLang="ja-JP" sz="1800" dirty="0">
                <a:latin typeface="+mj-ea"/>
              </a:rPr>
              <a:t> order draft will be released </a:t>
            </a:r>
            <a:r>
              <a:rPr lang="en-US" altLang="ja-JP" sz="1800" dirty="0" smtClean="0">
                <a:latin typeface="+mj-ea"/>
              </a:rPr>
              <a:t>by </a:t>
            </a:r>
            <a:r>
              <a:rPr lang="en-US" altLang="ja-JP" sz="1800" dirty="0">
                <a:latin typeface="+mj-ea"/>
              </a:rPr>
              <a:t>end of </a:t>
            </a:r>
            <a:r>
              <a:rPr lang="en-US" altLang="ja-JP" sz="1800" dirty="0" smtClean="0">
                <a:latin typeface="+mj-ea"/>
              </a:rPr>
              <a:t>Nov. 2017</a:t>
            </a:r>
          </a:p>
          <a:p>
            <a:pPr lvl="1"/>
            <a:r>
              <a:rPr lang="en-US" altLang="ja-JP" sz="1800" dirty="0" smtClean="0">
                <a:latin typeface="+mj-ea"/>
              </a:rPr>
              <a:t>Expert Review for the draft in Dec</a:t>
            </a:r>
            <a:r>
              <a:rPr lang="en-US" altLang="ja-JP" sz="1800" dirty="0">
                <a:latin typeface="+mj-ea"/>
              </a:rPr>
              <a:t>. 2017 </a:t>
            </a:r>
            <a:r>
              <a:rPr lang="en-US" altLang="ja-JP" sz="1800" dirty="0" smtClean="0">
                <a:latin typeface="+mj-ea"/>
              </a:rPr>
              <a:t>- Jan. </a:t>
            </a:r>
            <a:r>
              <a:rPr lang="en-US" altLang="ja-JP" sz="1800" dirty="0">
                <a:latin typeface="+mj-ea"/>
              </a:rPr>
              <a:t>2018. </a:t>
            </a:r>
          </a:p>
          <a:p>
            <a:r>
              <a:rPr lang="en-US" altLang="ja-JP" sz="1800" dirty="0" smtClean="0">
                <a:latin typeface="+mj-ea"/>
                <a:ea typeface="+mj-ea"/>
              </a:rPr>
              <a:t>NIES </a:t>
            </a:r>
            <a:r>
              <a:rPr lang="en-US" altLang="ja-JP" sz="1800" dirty="0">
                <a:latin typeface="+mj-ea"/>
                <a:ea typeface="+mj-ea"/>
              </a:rPr>
              <a:t>will publish the GHG Guidebook by </a:t>
            </a:r>
            <a:r>
              <a:rPr lang="en-US" altLang="ja-JP" sz="1800" dirty="0" smtClean="0">
                <a:latin typeface="+mj-ea"/>
                <a:ea typeface="+mj-ea"/>
              </a:rPr>
              <a:t>Mar. 2018</a:t>
            </a:r>
            <a:endParaRPr lang="en-US" altLang="ja-JP" sz="1800" dirty="0">
              <a:latin typeface="+mj-ea"/>
              <a:ea typeface="+mj-ea"/>
            </a:endParaRPr>
          </a:p>
          <a:p>
            <a:pPr lvl="1"/>
            <a:r>
              <a:rPr kumimoji="1" lang="en-US" altLang="ja-JP" sz="1800" dirty="0" smtClean="0">
                <a:latin typeface="+mj-ea"/>
                <a:ea typeface="+mj-ea"/>
              </a:rPr>
              <a:t>CEOS </a:t>
            </a:r>
            <a:r>
              <a:rPr kumimoji="1" lang="en-US" altLang="ja-JP" sz="1800" dirty="0">
                <a:latin typeface="+mj-ea"/>
                <a:ea typeface="+mj-ea"/>
              </a:rPr>
              <a:t>AC-VC </a:t>
            </a:r>
            <a:r>
              <a:rPr kumimoji="1" lang="en-US" altLang="ja-JP" sz="1800" dirty="0" smtClean="0">
                <a:latin typeface="+mj-ea"/>
                <a:ea typeface="+mj-ea"/>
              </a:rPr>
              <a:t>to </a:t>
            </a:r>
            <a:r>
              <a:rPr kumimoji="1" lang="en-US" altLang="ja-JP" sz="1800" dirty="0">
                <a:latin typeface="+mj-ea"/>
                <a:ea typeface="+mj-ea"/>
              </a:rPr>
              <a:t>review the Guidebook </a:t>
            </a:r>
            <a:r>
              <a:rPr kumimoji="1" lang="en-US" altLang="ja-JP" sz="1800" dirty="0" smtClean="0">
                <a:latin typeface="+mj-ea"/>
                <a:ea typeface="+mj-ea"/>
              </a:rPr>
              <a:t>in Oct</a:t>
            </a:r>
            <a:r>
              <a:rPr kumimoji="1" lang="en-US" altLang="ja-JP" sz="1800" dirty="0">
                <a:latin typeface="+mj-ea"/>
                <a:ea typeface="+mj-ea"/>
              </a:rPr>
              <a:t>.- Nov. </a:t>
            </a:r>
            <a:r>
              <a:rPr kumimoji="1" lang="en-US" altLang="ja-JP" sz="1800" dirty="0" smtClean="0">
                <a:latin typeface="+mj-ea"/>
                <a:ea typeface="+mj-ea"/>
              </a:rPr>
              <a:t>2017.</a:t>
            </a:r>
          </a:p>
          <a:p>
            <a:r>
              <a:rPr kumimoji="1" lang="en-US" altLang="ja-JP" sz="1800" dirty="0" smtClean="0">
                <a:latin typeface="+mj-ea"/>
                <a:ea typeface="+mj-ea"/>
              </a:rPr>
              <a:t>CEOS AC-VC white paper </a:t>
            </a:r>
            <a:r>
              <a:rPr kumimoji="1" lang="en-US" altLang="ja-JP" sz="1800" dirty="0">
                <a:latin typeface="+mj-ea"/>
              </a:rPr>
              <a:t>could also be input to IPCC </a:t>
            </a:r>
            <a:r>
              <a:rPr kumimoji="1" lang="en-US" altLang="ja-JP" sz="1800" dirty="0" smtClean="0">
                <a:latin typeface="+mj-ea"/>
              </a:rPr>
              <a:t>authors.</a:t>
            </a:r>
            <a:r>
              <a:rPr kumimoji="1" lang="en-US" altLang="ja-JP" sz="1800" dirty="0" smtClean="0">
                <a:latin typeface="+mj-ea"/>
                <a:ea typeface="+mj-ea"/>
              </a:rPr>
              <a:t> </a:t>
            </a:r>
          </a:p>
          <a:p>
            <a:pPr lvl="1"/>
            <a:r>
              <a:rPr kumimoji="1" lang="en-US" altLang="ja-JP" sz="1800" dirty="0" smtClean="0">
                <a:latin typeface="+mj-ea"/>
                <a:ea typeface="+mj-ea"/>
              </a:rPr>
              <a:t>The draft will be available by end of 2017. </a:t>
            </a:r>
            <a:endParaRPr kumimoji="1" lang="en-US" altLang="ja-JP" sz="1800" dirty="0">
              <a:latin typeface="+mj-ea"/>
              <a:ea typeface="+mj-ea"/>
            </a:endParaRPr>
          </a:p>
          <a:p>
            <a:r>
              <a:rPr lang="en-US" altLang="ja-JP" sz="1800" dirty="0" smtClean="0">
                <a:latin typeface="+mj-ea"/>
                <a:ea typeface="+mj-ea"/>
              </a:rPr>
              <a:t>Recognizing</a:t>
            </a:r>
            <a:r>
              <a:rPr kumimoji="1" lang="en-US" altLang="ja-JP" sz="1800" dirty="0" smtClean="0">
                <a:latin typeface="+mj-ea"/>
                <a:ea typeface="+mj-ea"/>
              </a:rPr>
              <a:t> the importance of agency comments on the 1</a:t>
            </a:r>
            <a:r>
              <a:rPr kumimoji="1" lang="en-US" altLang="ja-JP" sz="1800" baseline="30000" dirty="0" smtClean="0">
                <a:latin typeface="+mj-ea"/>
                <a:ea typeface="+mj-ea"/>
              </a:rPr>
              <a:t>st</a:t>
            </a:r>
            <a:r>
              <a:rPr kumimoji="1" lang="en-US" altLang="ja-JP" sz="1800" dirty="0" smtClean="0">
                <a:latin typeface="+mj-ea"/>
                <a:ea typeface="+mj-ea"/>
              </a:rPr>
              <a:t> order draft of the IPCC Guidelines during Expert Review, </a:t>
            </a:r>
            <a:r>
              <a:rPr lang="en-US" altLang="ja-JP" sz="1800" dirty="0" smtClean="0">
                <a:latin typeface="+mj-ea"/>
                <a:ea typeface="+mj-ea"/>
              </a:rPr>
              <a:t>JAXA </a:t>
            </a:r>
            <a:r>
              <a:rPr lang="en-US" altLang="ja-JP" sz="1800" dirty="0">
                <a:latin typeface="+mj-ea"/>
                <a:ea typeface="+mj-ea"/>
              </a:rPr>
              <a:t>proposes CEOS </a:t>
            </a:r>
            <a:r>
              <a:rPr lang="en-US" altLang="ja-JP" sz="1800" dirty="0" smtClean="0">
                <a:latin typeface="+mj-ea"/>
                <a:ea typeface="+mj-ea"/>
              </a:rPr>
              <a:t>and individual Agencies submit comments such </a:t>
            </a:r>
            <a:r>
              <a:rPr lang="en-US" altLang="ja-JP" sz="1800" dirty="0">
                <a:latin typeface="+mj-ea"/>
                <a:ea typeface="+mj-ea"/>
              </a:rPr>
              <a:t>as achievements of </a:t>
            </a:r>
            <a:r>
              <a:rPr lang="en-US" altLang="ja-JP" sz="1800" dirty="0" smtClean="0">
                <a:latin typeface="+mj-ea"/>
                <a:ea typeface="+mj-ea"/>
              </a:rPr>
              <a:t>space-based </a:t>
            </a:r>
            <a:r>
              <a:rPr lang="en-US" altLang="ja-JP" sz="1800" dirty="0">
                <a:latin typeface="+mj-ea"/>
                <a:ea typeface="+mj-ea"/>
              </a:rPr>
              <a:t>GHG </a:t>
            </a:r>
            <a:r>
              <a:rPr lang="en-US" altLang="ja-JP" sz="1800" dirty="0" smtClean="0">
                <a:latin typeface="+mj-ea"/>
                <a:ea typeface="+mj-ea"/>
              </a:rPr>
              <a:t>measurements. </a:t>
            </a:r>
          </a:p>
          <a:p>
            <a:r>
              <a:rPr lang="en-US" altLang="ja-JP" sz="1800" dirty="0" smtClean="0">
                <a:latin typeface="+mj-ea"/>
                <a:ea typeface="+mj-ea"/>
              </a:rPr>
              <a:t>This is a long term process, </a:t>
            </a:r>
            <a:r>
              <a:rPr lang="en-US" altLang="ja-JP" sz="1800" dirty="0">
                <a:latin typeface="+mj-ea"/>
                <a:ea typeface="+mj-ea"/>
              </a:rPr>
              <a:t>recognizing the respective process of IPCC guidelines </a:t>
            </a:r>
            <a:r>
              <a:rPr lang="en-US" altLang="ja-JP" sz="1800" dirty="0" smtClean="0">
                <a:latin typeface="+mj-ea"/>
                <a:ea typeface="+mj-ea"/>
              </a:rPr>
              <a:t>update. Topics such as mitigation and adaptation can be next steps</a:t>
            </a:r>
          </a:p>
          <a:p>
            <a:r>
              <a:rPr lang="en-US" altLang="ja-JP" sz="1800" dirty="0" smtClean="0">
                <a:latin typeface="+mj-ea"/>
                <a:ea typeface="+mj-ea"/>
              </a:rPr>
              <a:t>CEOS </a:t>
            </a:r>
            <a:r>
              <a:rPr lang="en-US" altLang="ja-JP" sz="1800" dirty="0">
                <a:latin typeface="+mj-ea"/>
                <a:ea typeface="+mj-ea"/>
              </a:rPr>
              <a:t>AC-VC </a:t>
            </a:r>
            <a:r>
              <a:rPr lang="en-US" altLang="ja-JP" sz="1800" dirty="0" smtClean="0">
                <a:latin typeface="+mj-ea"/>
                <a:ea typeface="+mj-ea"/>
              </a:rPr>
              <a:t>asked to input ideas </a:t>
            </a:r>
            <a:r>
              <a:rPr lang="en-US" altLang="ja-JP" sz="1800" dirty="0">
                <a:latin typeface="+mj-ea"/>
                <a:ea typeface="+mj-ea"/>
              </a:rPr>
              <a:t>for EC Chair </a:t>
            </a:r>
            <a:r>
              <a:rPr lang="en-US" altLang="ja-JP" sz="1800" dirty="0" smtClean="0">
                <a:latin typeface="+mj-ea"/>
                <a:ea typeface="+mj-ea"/>
              </a:rPr>
              <a:t>follow-up</a:t>
            </a:r>
            <a:endParaRPr kumimoji="1" lang="ja-JP" altLang="en-US" sz="1800" dirty="0">
              <a:latin typeface="+mj-ea"/>
              <a:ea typeface="+mj-ea"/>
            </a:endParaRPr>
          </a:p>
        </p:txBody>
      </p:sp>
      <p:sp>
        <p:nvSpPr>
          <p:cNvPr id="6" name="タイトル 1"/>
          <p:cNvSpPr txBox="1">
            <a:spLocks/>
          </p:cNvSpPr>
          <p:nvPr/>
        </p:nvSpPr>
        <p:spPr>
          <a:xfrm>
            <a:off x="1905000" y="304800"/>
            <a:ext cx="5791200" cy="588437"/>
          </a:xfrm>
          <a:prstGeom prst="rect">
            <a:avLst/>
          </a:prstGeom>
          <a:noFill/>
        </p:spPr>
        <p:txBody>
          <a:bodyPr>
            <a:noAutofit/>
          </a:bodyPr>
          <a:lst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algn="ctr" defTabSz="914400"/>
            <a:r>
              <a:rPr lang="en-US" altLang="ja-JP" sz="2800" dirty="0" smtClean="0">
                <a:latin typeface="+mj-lt"/>
              </a:rPr>
              <a:t>Summary of side event discussion</a:t>
            </a:r>
            <a:endParaRPr kumimoji="1" lang="ja-JP" altLang="en-US" sz="2800" dirty="0">
              <a:latin typeface="+mj-lt"/>
            </a:endParaRPr>
          </a:p>
        </p:txBody>
      </p:sp>
    </p:spTree>
    <p:extLst>
      <p:ext uri="{BB962C8B-B14F-4D97-AF65-F5344CB8AC3E}">
        <p14:creationId xmlns:p14="http://schemas.microsoft.com/office/powerpoint/2010/main" val="10200636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2"/>
          </p:nvPr>
        </p:nvSpPr>
        <p:spPr/>
        <p:txBody>
          <a:bodyPr/>
          <a:lstStyle/>
          <a:p>
            <a:pPr marL="0" marR="0" lvl="0" indent="0" algn="ctr" defTabSz="914400" eaLnBrk="1" fontAlgn="auto" latinLnBrk="0" hangingPunct="1">
              <a:lnSpc>
                <a:spcPct val="100000"/>
              </a:lnSpc>
              <a:spcBef>
                <a:spcPts val="600"/>
              </a:spcBef>
              <a:spcAft>
                <a:spcPts val="0"/>
              </a:spcAft>
              <a:buClrTx/>
              <a:buSzTx/>
              <a:buFontTx/>
              <a:buNone/>
              <a:tabLst/>
              <a:defRPr/>
            </a:pPr>
            <a:fld id="{86CB4B4D-7CA3-9044-876B-883B54F8677D}" type="slidenum">
              <a:rPr kumimoji="0" lang="uk-UA" sz="1100" b="0" i="1" u="none" strike="noStrike" kern="0" cap="none" spc="0" normalizeH="0" baseline="0" noProof="0" smtClean="0">
                <a:ln>
                  <a:noFill/>
                </a:ln>
                <a:solidFill>
                  <a:srgbClr val="1F497D"/>
                </a:solidFill>
                <a:effectLst/>
                <a:uLnTx/>
                <a:uFillTx/>
                <a:latin typeface="Helvetica"/>
                <a:sym typeface="Calibri"/>
              </a:rPr>
              <a:pPr marL="0" marR="0" lvl="0" indent="0" algn="ctr" defTabSz="914400" eaLnBrk="1" fontAlgn="auto" latinLnBrk="0" hangingPunct="1">
                <a:lnSpc>
                  <a:spcPct val="100000"/>
                </a:lnSpc>
                <a:spcBef>
                  <a:spcPts val="600"/>
                </a:spcBef>
                <a:spcAft>
                  <a:spcPts val="0"/>
                </a:spcAft>
                <a:buClrTx/>
                <a:buSzTx/>
                <a:buFontTx/>
                <a:buNone/>
                <a:tabLst/>
                <a:defRPr/>
              </a:pPr>
              <a:t>7</a:t>
            </a:fld>
            <a:endParaRPr kumimoji="0" lang="uk-UA" sz="1100" b="0" i="1" u="none" strike="noStrike" kern="0" cap="none" spc="0" normalizeH="0" baseline="0" noProof="0" dirty="0">
              <a:ln>
                <a:noFill/>
              </a:ln>
              <a:solidFill>
                <a:srgbClr val="1F497D"/>
              </a:solidFill>
              <a:effectLst/>
              <a:uLnTx/>
              <a:uFillTx/>
              <a:latin typeface="Helvetica"/>
              <a:sym typeface="Calibri"/>
            </a:endParaRPr>
          </a:p>
        </p:txBody>
      </p:sp>
      <p:graphicFrame>
        <p:nvGraphicFramePr>
          <p:cNvPr id="5" name="コンテンツ プレースホルダー 4"/>
          <p:cNvGraphicFramePr>
            <a:graphicFrameLocks noGrp="1"/>
          </p:cNvGraphicFramePr>
          <p:nvPr>
            <p:ph sz="quarter" idx="10"/>
            <p:extLst>
              <p:ext uri="{D42A27DB-BD31-4B8C-83A1-F6EECF244321}">
                <p14:modId xmlns:p14="http://schemas.microsoft.com/office/powerpoint/2010/main" val="2888815421"/>
              </p:ext>
            </p:extLst>
          </p:nvPr>
        </p:nvGraphicFramePr>
        <p:xfrm>
          <a:off x="152400" y="1417320"/>
          <a:ext cx="8839200" cy="5059680"/>
        </p:xfrm>
        <a:graphic>
          <a:graphicData uri="http://schemas.openxmlformats.org/drawingml/2006/table">
            <a:tbl>
              <a:tblPr bandRow="1" bandCol="1">
                <a:tableStyleId>{69012ECD-51FC-41F1-AA8D-1B2483CD663E}</a:tableStyleId>
              </a:tblPr>
              <a:tblGrid>
                <a:gridCol w="2057400">
                  <a:extLst>
                    <a:ext uri="{9D8B030D-6E8A-4147-A177-3AD203B41FA5}">
                      <a16:colId xmlns:a16="http://schemas.microsoft.com/office/drawing/2014/main" xmlns="" val="20000"/>
                    </a:ext>
                  </a:extLst>
                </a:gridCol>
                <a:gridCol w="6781800">
                  <a:extLst>
                    <a:ext uri="{9D8B030D-6E8A-4147-A177-3AD203B41FA5}">
                      <a16:colId xmlns:a16="http://schemas.microsoft.com/office/drawing/2014/main" xmlns="" val="20001"/>
                    </a:ext>
                  </a:extLst>
                </a:gridCol>
              </a:tblGrid>
              <a:tr h="370840">
                <a:tc>
                  <a:txBody>
                    <a:bodyPr/>
                    <a:lstStyle/>
                    <a:p>
                      <a:pPr algn="l"/>
                      <a:r>
                        <a:rPr kumimoji="1" lang="en-US" altLang="ja-JP" sz="2000" dirty="0">
                          <a:latin typeface="+mj-ea"/>
                          <a:ea typeface="+mj-ea"/>
                        </a:rPr>
                        <a:t>2016 Sep</a:t>
                      </a:r>
                      <a:endParaRPr kumimoji="1" lang="ja-JP" altLang="en-US" sz="2000" dirty="0">
                        <a:latin typeface="+mj-ea"/>
                        <a:ea typeface="+mj-ea"/>
                      </a:endParaRPr>
                    </a:p>
                  </a:txBody>
                  <a:tcPr/>
                </a:tc>
                <a:tc>
                  <a:txBody>
                    <a:bodyPr/>
                    <a:lstStyle/>
                    <a:p>
                      <a:pPr algn="l"/>
                      <a:r>
                        <a:rPr kumimoji="1" lang="en-US" altLang="ja-JP" sz="2000" dirty="0">
                          <a:latin typeface="+mj-ea"/>
                          <a:ea typeface="+mj-ea"/>
                        </a:rPr>
                        <a:t>Scoping Group meeting</a:t>
                      </a:r>
                      <a:endParaRPr kumimoji="1" lang="ja-JP" altLang="en-US" sz="2000" dirty="0">
                        <a:latin typeface="+mj-ea"/>
                        <a:ea typeface="+mj-ea"/>
                      </a:endParaRPr>
                    </a:p>
                  </a:txBody>
                  <a:tcPr/>
                </a:tc>
                <a:extLst>
                  <a:ext uri="{0D108BD9-81ED-4DB2-BD59-A6C34878D82A}">
                    <a16:rowId xmlns:a16="http://schemas.microsoft.com/office/drawing/2014/main" xmlns="" val="10000"/>
                  </a:ext>
                </a:extLst>
              </a:tr>
              <a:tr h="370840">
                <a:tc>
                  <a:txBody>
                    <a:bodyPr/>
                    <a:lstStyle/>
                    <a:p>
                      <a:pPr algn="l"/>
                      <a:r>
                        <a:rPr kumimoji="1" lang="en-US" altLang="ja-JP" sz="2000" dirty="0">
                          <a:latin typeface="+mj-ea"/>
                          <a:ea typeface="+mj-ea"/>
                        </a:rPr>
                        <a:t>2016 Oct</a:t>
                      </a:r>
                      <a:endParaRPr kumimoji="1" lang="ja-JP" altLang="en-US" sz="2000" dirty="0">
                        <a:latin typeface="+mj-ea"/>
                        <a:ea typeface="+mj-ea"/>
                      </a:endParaRPr>
                    </a:p>
                  </a:txBody>
                  <a:tcPr/>
                </a:tc>
                <a:tc>
                  <a:txBody>
                    <a:bodyPr/>
                    <a:lstStyle/>
                    <a:p>
                      <a:pPr algn="l"/>
                      <a:r>
                        <a:rPr kumimoji="1" lang="en-US" altLang="ja-JP" sz="2000" dirty="0">
                          <a:latin typeface="+mj-ea"/>
                          <a:ea typeface="+mj-ea"/>
                        </a:rPr>
                        <a:t>IPCC decision on outline</a:t>
                      </a:r>
                      <a:endParaRPr kumimoji="1" lang="ja-JP" altLang="en-US" sz="2000" dirty="0">
                        <a:latin typeface="+mj-ea"/>
                        <a:ea typeface="+mj-ea"/>
                      </a:endParaRPr>
                    </a:p>
                  </a:txBody>
                  <a:tcPr/>
                </a:tc>
                <a:extLst>
                  <a:ext uri="{0D108BD9-81ED-4DB2-BD59-A6C34878D82A}">
                    <a16:rowId xmlns:a16="http://schemas.microsoft.com/office/drawing/2014/main" xmlns="" val="10001"/>
                  </a:ext>
                </a:extLst>
              </a:tr>
              <a:tr h="370840">
                <a:tc>
                  <a:txBody>
                    <a:bodyPr/>
                    <a:lstStyle/>
                    <a:p>
                      <a:pPr algn="l"/>
                      <a:r>
                        <a:rPr kumimoji="1" lang="en-US" altLang="ja-JP" sz="2000" dirty="0">
                          <a:latin typeface="+mj-ea"/>
                          <a:ea typeface="+mj-ea"/>
                        </a:rPr>
                        <a:t>2017 Feb</a:t>
                      </a:r>
                      <a:endParaRPr kumimoji="1" lang="ja-JP" altLang="en-US" sz="2000" dirty="0">
                        <a:latin typeface="+mj-ea"/>
                        <a:ea typeface="+mj-ea"/>
                      </a:endParaRPr>
                    </a:p>
                  </a:txBody>
                  <a:tcPr/>
                </a:tc>
                <a:tc>
                  <a:txBody>
                    <a:bodyPr/>
                    <a:lstStyle/>
                    <a:p>
                      <a:pPr algn="l"/>
                      <a:r>
                        <a:rPr kumimoji="1" lang="en-US" altLang="ja-JP" sz="2000" dirty="0">
                          <a:solidFill>
                            <a:schemeClr val="tx1"/>
                          </a:solidFill>
                          <a:latin typeface="+mj-ea"/>
                          <a:ea typeface="+mn-ea"/>
                          <a:cs typeface="+mn-cs"/>
                          <a:sym typeface="Calibri"/>
                        </a:rPr>
                        <a:t>Decision on selection of Authors</a:t>
                      </a:r>
                      <a:endParaRPr kumimoji="1" lang="ja-JP" altLang="en-US" sz="2000" dirty="0">
                        <a:latin typeface="+mj-ea"/>
                        <a:ea typeface="+mj-ea"/>
                      </a:endParaRPr>
                    </a:p>
                  </a:txBody>
                  <a:tcPr/>
                </a:tc>
                <a:extLst>
                  <a:ext uri="{0D108BD9-81ED-4DB2-BD59-A6C34878D82A}">
                    <a16:rowId xmlns:a16="http://schemas.microsoft.com/office/drawing/2014/main" xmlns="" val="10002"/>
                  </a:ext>
                </a:extLst>
              </a:tr>
              <a:tr h="370840">
                <a:tc>
                  <a:txBody>
                    <a:bodyPr/>
                    <a:lstStyle/>
                    <a:p>
                      <a:pPr algn="l"/>
                      <a:r>
                        <a:rPr kumimoji="1" lang="en-US" altLang="ja-JP" sz="2000" dirty="0">
                          <a:latin typeface="+mj-ea"/>
                          <a:ea typeface="+mj-ea"/>
                        </a:rPr>
                        <a:t>2017 Jun</a:t>
                      </a:r>
                      <a:endParaRPr kumimoji="1" lang="ja-JP" altLang="en-US" sz="2000" dirty="0">
                        <a:latin typeface="+mj-ea"/>
                        <a:ea typeface="+mj-ea"/>
                      </a:endParaRPr>
                    </a:p>
                  </a:txBody>
                  <a:tcPr/>
                </a:tc>
                <a:tc>
                  <a:txBody>
                    <a:bodyPr/>
                    <a:lstStyle/>
                    <a:p>
                      <a:pPr marL="0" marR="0" lvl="0" indent="0" algn="l" defTabSz="457200" eaLnBrk="1" fontAlgn="auto" latinLnBrk="0" hangingPunct="1">
                        <a:lnSpc>
                          <a:spcPct val="100000"/>
                        </a:lnSpc>
                        <a:spcBef>
                          <a:spcPts val="600"/>
                        </a:spcBef>
                        <a:spcAft>
                          <a:spcPts val="0"/>
                        </a:spcAft>
                        <a:buClrTx/>
                        <a:buSzTx/>
                        <a:buFontTx/>
                        <a:buNone/>
                        <a:tabLst/>
                        <a:defRPr/>
                      </a:pPr>
                      <a:r>
                        <a:rPr kumimoji="1" lang="en-US" altLang="ja-JP" sz="2000" dirty="0">
                          <a:solidFill>
                            <a:schemeClr val="tx1"/>
                          </a:solidFill>
                          <a:latin typeface="+mj-ea"/>
                          <a:ea typeface="+mn-ea"/>
                          <a:cs typeface="+mn-cs"/>
                          <a:sym typeface="Calibri"/>
                        </a:rPr>
                        <a:t>First Lead Author Meeting (LAM1)</a:t>
                      </a:r>
                    </a:p>
                  </a:txBody>
                  <a:tcPr/>
                </a:tc>
                <a:extLst>
                  <a:ext uri="{0D108BD9-81ED-4DB2-BD59-A6C34878D82A}">
                    <a16:rowId xmlns:a16="http://schemas.microsoft.com/office/drawing/2014/main" xmlns="" val="10003"/>
                  </a:ext>
                </a:extLst>
              </a:tr>
              <a:tr h="370840">
                <a:tc>
                  <a:txBody>
                    <a:bodyPr/>
                    <a:lstStyle/>
                    <a:p>
                      <a:pPr algn="l"/>
                      <a:r>
                        <a:rPr kumimoji="1" lang="en-US" altLang="ja-JP" sz="2000" dirty="0">
                          <a:latin typeface="+mj-ea"/>
                          <a:ea typeface="+mj-ea"/>
                        </a:rPr>
                        <a:t>2017 Sep</a:t>
                      </a:r>
                      <a:endParaRPr kumimoji="1" lang="ja-JP" altLang="en-US" sz="2000" dirty="0">
                        <a:latin typeface="+mj-ea"/>
                        <a:ea typeface="+mj-ea"/>
                      </a:endParaRPr>
                    </a:p>
                  </a:txBody>
                  <a:tcPr/>
                </a:tc>
                <a:tc>
                  <a:txBody>
                    <a:bodyPr/>
                    <a:lstStyle/>
                    <a:p>
                      <a:pPr algn="l"/>
                      <a:r>
                        <a:rPr kumimoji="1" lang="en-US" altLang="ja-JP" sz="2000" dirty="0">
                          <a:latin typeface="+mj-ea"/>
                          <a:ea typeface="+mj-ea"/>
                        </a:rPr>
                        <a:t>Second Lead Author Meeting (LAM2)</a:t>
                      </a:r>
                      <a:endParaRPr kumimoji="1" lang="ja-JP" altLang="en-US" sz="2000" dirty="0">
                        <a:latin typeface="+mj-ea"/>
                        <a:ea typeface="+mj-ea"/>
                      </a:endParaRPr>
                    </a:p>
                  </a:txBody>
                  <a:tcPr/>
                </a:tc>
                <a:extLst>
                  <a:ext uri="{0D108BD9-81ED-4DB2-BD59-A6C34878D82A}">
                    <a16:rowId xmlns:a16="http://schemas.microsoft.com/office/drawing/2014/main" xmlns="" val="10004"/>
                  </a:ext>
                </a:extLst>
              </a:tr>
              <a:tr h="370840">
                <a:tc>
                  <a:txBody>
                    <a:bodyPr/>
                    <a:lstStyle/>
                    <a:p>
                      <a:pPr algn="l"/>
                      <a:r>
                        <a:rPr kumimoji="1" lang="en-US" altLang="ja-JP" sz="2000" dirty="0">
                          <a:latin typeface="+mj-ea"/>
                          <a:ea typeface="+mj-ea"/>
                        </a:rPr>
                        <a:t>2017</a:t>
                      </a:r>
                      <a:r>
                        <a:rPr kumimoji="1" lang="en-US" altLang="ja-JP" sz="2000" baseline="0" dirty="0">
                          <a:latin typeface="+mj-ea"/>
                          <a:ea typeface="+mj-ea"/>
                        </a:rPr>
                        <a:t> Dec – 2018 </a:t>
                      </a:r>
                      <a:r>
                        <a:rPr kumimoji="1" lang="en-US" altLang="ja-JP" sz="2000" baseline="0" dirty="0" smtClean="0">
                          <a:latin typeface="+mj-ea"/>
                          <a:ea typeface="+mj-ea"/>
                        </a:rPr>
                        <a:t>Jan</a:t>
                      </a:r>
                      <a:endParaRPr kumimoji="1" lang="ja-JP" altLang="en-US" sz="2000" dirty="0">
                        <a:latin typeface="+mj-ea"/>
                        <a:ea typeface="+mj-ea"/>
                      </a:endParaRPr>
                    </a:p>
                  </a:txBody>
                  <a:tcPr/>
                </a:tc>
                <a:tc>
                  <a:txBody>
                    <a:bodyPr/>
                    <a:lstStyle/>
                    <a:p>
                      <a:pPr marL="0" marR="0" lvl="0" indent="0" algn="l" defTabSz="457200" eaLnBrk="1" fontAlgn="auto" latinLnBrk="0" hangingPunct="1">
                        <a:lnSpc>
                          <a:spcPct val="100000"/>
                        </a:lnSpc>
                        <a:spcBef>
                          <a:spcPts val="600"/>
                        </a:spcBef>
                        <a:spcAft>
                          <a:spcPts val="0"/>
                        </a:spcAft>
                        <a:buClrTx/>
                        <a:buSzTx/>
                        <a:buFontTx/>
                        <a:buNone/>
                        <a:tabLst/>
                        <a:defRPr/>
                      </a:pPr>
                      <a:r>
                        <a:rPr kumimoji="1" lang="en-US" altLang="ja-JP" sz="2000" dirty="0">
                          <a:solidFill>
                            <a:schemeClr val="tx1"/>
                          </a:solidFill>
                          <a:latin typeface="+mj-ea"/>
                          <a:ea typeface="+mn-ea"/>
                          <a:cs typeface="+mn-cs"/>
                          <a:sym typeface="Calibri"/>
                        </a:rPr>
                        <a:t>First Order Draft (FOD) Expert Review</a:t>
                      </a:r>
                    </a:p>
                  </a:txBody>
                  <a:tcPr/>
                </a:tc>
                <a:extLst>
                  <a:ext uri="{0D108BD9-81ED-4DB2-BD59-A6C34878D82A}">
                    <a16:rowId xmlns:a16="http://schemas.microsoft.com/office/drawing/2014/main" xmlns="" val="10005"/>
                  </a:ext>
                </a:extLst>
              </a:tr>
              <a:tr h="370840">
                <a:tc>
                  <a:txBody>
                    <a:bodyPr/>
                    <a:lstStyle/>
                    <a:p>
                      <a:pPr algn="l"/>
                      <a:r>
                        <a:rPr kumimoji="1" lang="en-US" altLang="ja-JP" sz="2000" dirty="0">
                          <a:latin typeface="+mj-ea"/>
                          <a:ea typeface="+mj-ea"/>
                        </a:rPr>
                        <a:t>2018 Mar</a:t>
                      </a:r>
                      <a:endParaRPr kumimoji="1" lang="ja-JP" altLang="en-US" sz="2000" dirty="0">
                        <a:latin typeface="+mj-ea"/>
                        <a:ea typeface="+mj-ea"/>
                      </a:endParaRPr>
                    </a:p>
                  </a:txBody>
                  <a:tcPr/>
                </a:tc>
                <a:tc>
                  <a:txBody>
                    <a:bodyPr/>
                    <a:lstStyle/>
                    <a:p>
                      <a:pPr algn="l"/>
                      <a:r>
                        <a:rPr kumimoji="1" lang="en-US" altLang="ja-JP" sz="2000" dirty="0">
                          <a:latin typeface="+mj-ea"/>
                          <a:ea typeface="+mj-ea"/>
                        </a:rPr>
                        <a:t>Science Meeting</a:t>
                      </a:r>
                      <a:endParaRPr kumimoji="1" lang="ja-JP" altLang="en-US" sz="2000" dirty="0">
                        <a:latin typeface="+mj-ea"/>
                        <a:ea typeface="+mj-ea"/>
                      </a:endParaRPr>
                    </a:p>
                  </a:txBody>
                  <a:tcPr/>
                </a:tc>
                <a:extLst>
                  <a:ext uri="{0D108BD9-81ED-4DB2-BD59-A6C34878D82A}">
                    <a16:rowId xmlns:a16="http://schemas.microsoft.com/office/drawing/2014/main" xmlns="" val="10006"/>
                  </a:ext>
                </a:extLst>
              </a:tr>
              <a:tr h="370840">
                <a:tc>
                  <a:txBody>
                    <a:bodyPr/>
                    <a:lstStyle/>
                    <a:p>
                      <a:pPr algn="l"/>
                      <a:r>
                        <a:rPr kumimoji="1" lang="en-US" altLang="ja-JP" sz="2000" dirty="0">
                          <a:latin typeface="+mj-ea"/>
                          <a:ea typeface="+mj-ea"/>
                        </a:rPr>
                        <a:t>2018 Apr</a:t>
                      </a:r>
                      <a:endParaRPr kumimoji="1" lang="ja-JP" altLang="en-US" sz="2000" dirty="0">
                        <a:latin typeface="+mj-ea"/>
                        <a:ea typeface="+mj-ea"/>
                      </a:endParaRPr>
                    </a:p>
                  </a:txBody>
                  <a:tcPr/>
                </a:tc>
                <a:tc>
                  <a:txBody>
                    <a:bodyPr/>
                    <a:lstStyle/>
                    <a:p>
                      <a:pPr marL="0" marR="0" lvl="0" indent="0" algn="l" defTabSz="457200" eaLnBrk="1" fontAlgn="auto" latinLnBrk="0" hangingPunct="1">
                        <a:lnSpc>
                          <a:spcPct val="100000"/>
                        </a:lnSpc>
                        <a:spcBef>
                          <a:spcPts val="600"/>
                        </a:spcBef>
                        <a:spcAft>
                          <a:spcPts val="0"/>
                        </a:spcAft>
                        <a:buClrTx/>
                        <a:buSzTx/>
                        <a:buFontTx/>
                        <a:buNone/>
                        <a:tabLst/>
                        <a:defRPr/>
                      </a:pPr>
                      <a:r>
                        <a:rPr kumimoji="1" lang="en-US" altLang="ja-JP" sz="2000" dirty="0">
                          <a:solidFill>
                            <a:schemeClr val="tx1"/>
                          </a:solidFill>
                          <a:latin typeface="+mj-ea"/>
                          <a:ea typeface="+mn-ea"/>
                          <a:cs typeface="+mn-cs"/>
                          <a:sym typeface="Calibri"/>
                        </a:rPr>
                        <a:t>Third Lead Author Meeting (LAM3)</a:t>
                      </a:r>
                      <a:endParaRPr kumimoji="1" lang="ja-JP" altLang="en-US" sz="2000" dirty="0">
                        <a:solidFill>
                          <a:schemeClr val="tx1"/>
                        </a:solidFill>
                        <a:latin typeface="+mj-ea"/>
                        <a:ea typeface="+mn-ea"/>
                        <a:cs typeface="+mn-cs"/>
                        <a:sym typeface="Calibri"/>
                      </a:endParaRPr>
                    </a:p>
                  </a:txBody>
                  <a:tcPr/>
                </a:tc>
                <a:extLst>
                  <a:ext uri="{0D108BD9-81ED-4DB2-BD59-A6C34878D82A}">
                    <a16:rowId xmlns:a16="http://schemas.microsoft.com/office/drawing/2014/main" xmlns="" val="10007"/>
                  </a:ext>
                </a:extLst>
              </a:tr>
              <a:tr h="370840">
                <a:tc>
                  <a:txBody>
                    <a:bodyPr/>
                    <a:lstStyle/>
                    <a:p>
                      <a:pPr algn="l"/>
                      <a:r>
                        <a:rPr kumimoji="1" lang="en-US" altLang="ja-JP" sz="2000" dirty="0">
                          <a:latin typeface="+mj-ea"/>
                          <a:ea typeface="+mj-ea"/>
                        </a:rPr>
                        <a:t>2018 July - Sep</a:t>
                      </a:r>
                      <a:endParaRPr kumimoji="1" lang="ja-JP" altLang="en-US" sz="2000" dirty="0">
                        <a:latin typeface="+mj-ea"/>
                        <a:ea typeface="+mj-ea"/>
                      </a:endParaRPr>
                    </a:p>
                  </a:txBody>
                  <a:tcPr/>
                </a:tc>
                <a:tc>
                  <a:txBody>
                    <a:bodyPr/>
                    <a:lstStyle/>
                    <a:p>
                      <a:pPr marL="0" marR="0" lvl="0" indent="0" algn="l" defTabSz="457200" eaLnBrk="1" fontAlgn="auto" latinLnBrk="0" hangingPunct="1">
                        <a:lnSpc>
                          <a:spcPct val="100000"/>
                        </a:lnSpc>
                        <a:spcBef>
                          <a:spcPts val="600"/>
                        </a:spcBef>
                        <a:spcAft>
                          <a:spcPts val="0"/>
                        </a:spcAft>
                        <a:buClrTx/>
                        <a:buSzTx/>
                        <a:buFontTx/>
                        <a:buNone/>
                        <a:tabLst/>
                        <a:defRPr/>
                      </a:pPr>
                      <a:r>
                        <a:rPr kumimoji="1" lang="en-US" altLang="ja-JP" sz="2000" dirty="0">
                          <a:solidFill>
                            <a:schemeClr val="tx1"/>
                          </a:solidFill>
                          <a:latin typeface="+mj-ea"/>
                          <a:ea typeface="+mn-ea"/>
                          <a:cs typeface="+mn-cs"/>
                          <a:sym typeface="Calibri"/>
                        </a:rPr>
                        <a:t>Second Order Draft (SOD) Government &amp; Expert Review</a:t>
                      </a:r>
                    </a:p>
                  </a:txBody>
                  <a:tcPr/>
                </a:tc>
                <a:extLst>
                  <a:ext uri="{0D108BD9-81ED-4DB2-BD59-A6C34878D82A}">
                    <a16:rowId xmlns:a16="http://schemas.microsoft.com/office/drawing/2014/main" xmlns="" val="10008"/>
                  </a:ext>
                </a:extLst>
              </a:tr>
              <a:tr h="370840">
                <a:tc>
                  <a:txBody>
                    <a:bodyPr/>
                    <a:lstStyle/>
                    <a:p>
                      <a:pPr algn="l"/>
                      <a:r>
                        <a:rPr kumimoji="1" lang="en-US" altLang="ja-JP" sz="2000" dirty="0">
                          <a:latin typeface="+mj-ea"/>
                          <a:ea typeface="+mj-ea"/>
                        </a:rPr>
                        <a:t>2018</a:t>
                      </a:r>
                      <a:r>
                        <a:rPr kumimoji="1" lang="en-US" altLang="ja-JP" sz="2000" baseline="0" dirty="0">
                          <a:latin typeface="+mj-ea"/>
                          <a:ea typeface="+mj-ea"/>
                        </a:rPr>
                        <a:t> Oct</a:t>
                      </a:r>
                      <a:endParaRPr kumimoji="1" lang="ja-JP" altLang="en-US" sz="2000" dirty="0">
                        <a:latin typeface="+mj-ea"/>
                        <a:ea typeface="+mj-ea"/>
                      </a:endParaRPr>
                    </a:p>
                  </a:txBody>
                  <a:tcPr/>
                </a:tc>
                <a:tc>
                  <a:txBody>
                    <a:bodyPr/>
                    <a:lstStyle/>
                    <a:p>
                      <a:pPr marL="0" marR="0" lvl="0" indent="0" algn="l" defTabSz="457200" eaLnBrk="1" fontAlgn="auto" latinLnBrk="0" hangingPunct="1">
                        <a:lnSpc>
                          <a:spcPct val="100000"/>
                        </a:lnSpc>
                        <a:spcBef>
                          <a:spcPts val="600"/>
                        </a:spcBef>
                        <a:spcAft>
                          <a:spcPts val="0"/>
                        </a:spcAft>
                        <a:buClrTx/>
                        <a:buSzTx/>
                        <a:buFontTx/>
                        <a:buNone/>
                        <a:tabLst/>
                        <a:defRPr/>
                      </a:pPr>
                      <a:r>
                        <a:rPr kumimoji="1" lang="en-US" altLang="ja-JP" sz="2000" dirty="0">
                          <a:solidFill>
                            <a:schemeClr val="tx1"/>
                          </a:solidFill>
                          <a:latin typeface="+mj-ea"/>
                          <a:ea typeface="+mn-ea"/>
                          <a:cs typeface="+mn-cs"/>
                          <a:sym typeface="Calibri"/>
                        </a:rPr>
                        <a:t>Forth Lead Author Meeting (LAM4)</a:t>
                      </a:r>
                      <a:endParaRPr kumimoji="1" lang="ja-JP" altLang="en-US" sz="2000" dirty="0">
                        <a:solidFill>
                          <a:schemeClr val="tx1"/>
                        </a:solidFill>
                        <a:latin typeface="+mj-ea"/>
                        <a:ea typeface="+mn-ea"/>
                        <a:cs typeface="+mn-cs"/>
                        <a:sym typeface="Calibri"/>
                      </a:endParaRPr>
                    </a:p>
                  </a:txBody>
                  <a:tcPr/>
                </a:tc>
                <a:extLst>
                  <a:ext uri="{0D108BD9-81ED-4DB2-BD59-A6C34878D82A}">
                    <a16:rowId xmlns:a16="http://schemas.microsoft.com/office/drawing/2014/main" xmlns="" val="10009"/>
                  </a:ext>
                </a:extLst>
              </a:tr>
              <a:tr h="370840">
                <a:tc>
                  <a:txBody>
                    <a:bodyPr/>
                    <a:lstStyle/>
                    <a:p>
                      <a:pPr algn="l"/>
                      <a:r>
                        <a:rPr kumimoji="1" lang="en-US" altLang="ja-JP" sz="2000" dirty="0">
                          <a:latin typeface="+mj-ea"/>
                          <a:ea typeface="+mj-ea"/>
                        </a:rPr>
                        <a:t>2019 Jan - Mar</a:t>
                      </a:r>
                      <a:endParaRPr kumimoji="1" lang="ja-JP" altLang="en-US" sz="2000" dirty="0">
                        <a:latin typeface="+mj-ea"/>
                        <a:ea typeface="+mj-ea"/>
                      </a:endParaRPr>
                    </a:p>
                  </a:txBody>
                  <a:tcPr/>
                </a:tc>
                <a:tc>
                  <a:txBody>
                    <a:bodyPr/>
                    <a:lstStyle/>
                    <a:p>
                      <a:pPr algn="l"/>
                      <a:r>
                        <a:rPr kumimoji="1" lang="en-US" altLang="ja-JP" sz="2000" dirty="0">
                          <a:latin typeface="+mj-ea"/>
                          <a:ea typeface="+mj-ea"/>
                        </a:rPr>
                        <a:t>Final Government Distribution (FGD) Government Review</a:t>
                      </a:r>
                    </a:p>
                  </a:txBody>
                  <a:tcPr/>
                </a:tc>
                <a:extLst>
                  <a:ext uri="{0D108BD9-81ED-4DB2-BD59-A6C34878D82A}">
                    <a16:rowId xmlns:a16="http://schemas.microsoft.com/office/drawing/2014/main" xmlns="" val="10010"/>
                  </a:ext>
                </a:extLst>
              </a:tr>
              <a:tr h="370840">
                <a:tc>
                  <a:txBody>
                    <a:bodyPr/>
                    <a:lstStyle/>
                    <a:p>
                      <a:pPr algn="l"/>
                      <a:r>
                        <a:rPr kumimoji="1" lang="en-US" altLang="ja-JP" sz="2000" dirty="0">
                          <a:latin typeface="+mj-ea"/>
                          <a:ea typeface="+mj-ea"/>
                        </a:rPr>
                        <a:t>2019 May</a:t>
                      </a:r>
                      <a:endParaRPr kumimoji="1" lang="ja-JP" altLang="en-US" sz="2000" dirty="0">
                        <a:latin typeface="+mj-ea"/>
                        <a:ea typeface="+mj-ea"/>
                      </a:endParaRPr>
                    </a:p>
                  </a:txBody>
                  <a:tcPr/>
                </a:tc>
                <a:tc>
                  <a:txBody>
                    <a:bodyPr/>
                    <a:lstStyle/>
                    <a:p>
                      <a:pPr algn="l"/>
                      <a:r>
                        <a:rPr kumimoji="1" lang="en-US" altLang="ja-JP" sz="2000" dirty="0">
                          <a:solidFill>
                            <a:schemeClr val="tx1"/>
                          </a:solidFill>
                          <a:latin typeface="+mj-ea"/>
                          <a:ea typeface="+mn-ea"/>
                          <a:cs typeface="+mn-cs"/>
                          <a:sym typeface="Calibri"/>
                        </a:rPr>
                        <a:t>IPCC adoption/acceptance</a:t>
                      </a:r>
                      <a:endParaRPr kumimoji="1" lang="en-US" altLang="ja-JP" sz="2000" dirty="0">
                        <a:latin typeface="+mj-ea"/>
                        <a:ea typeface="+mj-ea"/>
                      </a:endParaRPr>
                    </a:p>
                  </a:txBody>
                  <a:tcPr/>
                </a:tc>
                <a:extLst>
                  <a:ext uri="{0D108BD9-81ED-4DB2-BD59-A6C34878D82A}">
                    <a16:rowId xmlns:a16="http://schemas.microsoft.com/office/drawing/2014/main" xmlns="" val="10011"/>
                  </a:ext>
                </a:extLst>
              </a:tr>
            </a:tbl>
          </a:graphicData>
        </a:graphic>
      </p:graphicFrame>
      <p:sp>
        <p:nvSpPr>
          <p:cNvPr id="4" name="コンテンツ プレースホルダー 3"/>
          <p:cNvSpPr>
            <a:spLocks noGrp="1"/>
          </p:cNvSpPr>
          <p:nvPr>
            <p:ph sz="quarter" idx="11"/>
          </p:nvPr>
        </p:nvSpPr>
        <p:spPr>
          <a:xfrm>
            <a:off x="1905000" y="304800"/>
            <a:ext cx="6477000" cy="533400"/>
          </a:xfrm>
        </p:spPr>
        <p:txBody>
          <a:bodyPr/>
          <a:lstStyle/>
          <a:p>
            <a:pPr marL="0" indent="0">
              <a:buNone/>
            </a:pPr>
            <a:r>
              <a:rPr kumimoji="1" lang="en-US" altLang="ja-JP" sz="2800" dirty="0"/>
              <a:t>Timeline for Guidelines Refinement</a:t>
            </a:r>
            <a:endParaRPr kumimoji="1" lang="ja-JP" altLang="en-US" sz="2800" dirty="0"/>
          </a:p>
        </p:txBody>
      </p:sp>
    </p:spTree>
    <p:extLst>
      <p:ext uri="{BB962C8B-B14F-4D97-AF65-F5344CB8AC3E}">
        <p14:creationId xmlns:p14="http://schemas.microsoft.com/office/powerpoint/2010/main" val="3315307899"/>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Defaul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solidFill>
          <a:schemeClr val="bg1"/>
        </a:solid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1" sz="1200" b="1" smtClean="0">
            <a:solidFill>
              <a:schemeClr val="tx1"/>
            </a:solidFill>
          </a:defRPr>
        </a:def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1_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a:lstStyle>
        <a:defPPr algn="ctr">
          <a:lnSpc>
            <a:spcPts val="3000"/>
          </a:lnSpc>
          <a:defRPr b="1" dirty="0" smtClean="0">
            <a:solidFill>
              <a:srgbClr val="000090"/>
            </a:solidFill>
            <a:latin typeface="+mj-lt"/>
            <a:cs typeface="Arial" panose="020B0604020202020204" pitchFamily="34" charset="0"/>
          </a:defRPr>
        </a:defPPr>
      </a:lstStyle>
    </a:txDef>
  </a:objectDefaults>
  <a:extraClrSchemeLst/>
</a:theme>
</file>

<file path=ppt/theme/theme3.xml><?xml version="1.0" encoding="utf-8"?>
<a:theme xmlns:a="http://schemas.openxmlformats.org/drawingml/2006/main" name="Default">
  <a:themeElements>
    <a:clrScheme name="Default">
      <a:dk1>
        <a:srgbClr val="000000"/>
      </a:dk1>
      <a:lt1>
        <a:srgbClr val="FFFFFF"/>
      </a:lt1>
      <a:dk2>
        <a:srgbClr val="A7A7A7"/>
      </a:dk2>
      <a:lt2>
        <a:srgbClr val="535353"/>
      </a:lt2>
      <a:accent1>
        <a:srgbClr val="FF9A00"/>
      </a:accent1>
      <a:accent2>
        <a:srgbClr val="9F2D20"/>
      </a:accent2>
      <a:accent3>
        <a:srgbClr val="8F8F8F"/>
      </a:accent3>
      <a:accent4>
        <a:srgbClr val="001E59"/>
      </a:accent4>
      <a:accent5>
        <a:srgbClr val="FFCAAA"/>
      </a:accent5>
      <a:accent6>
        <a:srgbClr val="90281C"/>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10225</TotalTime>
  <Words>829</Words>
  <Application>Microsoft Macintosh PowerPoint</Application>
  <PresentationFormat>On-screen Show (4:3)</PresentationFormat>
  <Paragraphs>120</Paragraphs>
  <Slides>7</Slides>
  <Notes>4</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7</vt:i4>
      </vt:variant>
    </vt:vector>
  </HeadingPairs>
  <TitlesOfParts>
    <vt:vector size="20" baseType="lpstr">
      <vt:lpstr>Arial Bold</vt:lpstr>
      <vt:lpstr>Avenir Roman</vt:lpstr>
      <vt:lpstr>Calibri</vt:lpstr>
      <vt:lpstr>Courier New</vt:lpstr>
      <vt:lpstr>Droid Serif</vt:lpstr>
      <vt:lpstr>Helvetica</vt:lpstr>
      <vt:lpstr>Lucida Grande</vt:lpstr>
      <vt:lpstr>ＭＳ Ｐゴシック</vt:lpstr>
      <vt:lpstr>Proxima Nova Regular</vt:lpstr>
      <vt:lpstr>Wingdings</vt:lpstr>
      <vt:lpstr>Arial</vt:lpstr>
      <vt:lpstr>Default</vt:lpstr>
      <vt:lpstr>1_ホワイト</vt:lpstr>
      <vt:lpstr>Overview of Progress of GHG Activities and Engagement with UNFCCC/IPCC</vt:lpstr>
      <vt:lpstr>Summary of Progress “Road to IPCC Guidelines”</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15.0036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dc:title>
  <dc:creator>Brian R. Williams</dc:creator>
  <cp:lastModifiedBy>Microsoft Office User</cp:lastModifiedBy>
  <cp:revision>226</cp:revision>
  <cp:lastPrinted>2017-09-08T07:59:06Z</cp:lastPrinted>
  <dcterms:modified xsi:type="dcterms:W3CDTF">2017-09-13T11:22:06Z</dcterms:modified>
</cp:coreProperties>
</file>