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88" r:id="rId3"/>
    <p:sldId id="292" r:id="rId4"/>
    <p:sldId id="301" r:id="rId5"/>
    <p:sldId id="294" r:id="rId6"/>
    <p:sldId id="295" r:id="rId7"/>
    <p:sldId id="297" r:id="rId8"/>
    <p:sldId id="299" r:id="rId9"/>
    <p:sldId id="300" r:id="rId10"/>
    <p:sldId id="298" r:id="rId11"/>
    <p:sldId id="296"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p:cViewPr varScale="1">
        <p:scale>
          <a:sx n="108" d="100"/>
          <a:sy n="108" d="100"/>
        </p:scale>
        <p:origin x="176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2061F947-C37C-7340-AA09-7D606AF64EF0}" type="slidenum">
              <a:rPr lang="en-US">
                <a:solidFill>
                  <a:prstClr val="black"/>
                </a:solidFill>
              </a:rPr>
              <a:pPr/>
              <a:t>4</a:t>
            </a:fld>
            <a:endParaRPr 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marL="228600" indent="-228600">
              <a:lnSpc>
                <a:spcPct val="80000"/>
              </a:lnSpc>
            </a:pPr>
            <a:endParaRPr lang="en-US" sz="800" dirty="0"/>
          </a:p>
        </p:txBody>
      </p:sp>
    </p:spTree>
    <p:extLst>
      <p:ext uri="{BB962C8B-B14F-4D97-AF65-F5344CB8AC3E}">
        <p14:creationId xmlns:p14="http://schemas.microsoft.com/office/powerpoint/2010/main" val="343010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 Sept </a:t>
            </a:r>
            <a:r>
              <a:rPr lang="en-AU" sz="1100" i="1" dirty="0" smtClean="0">
                <a:solidFill>
                  <a:schemeClr val="tx2"/>
                </a:solidFill>
                <a:latin typeface="+mj-ea"/>
                <a:ea typeface="+mj-ea"/>
                <a:cs typeface="Proxima Nova Regular"/>
                <a:sym typeface="Proxima Nova Regular"/>
              </a:rPr>
              <a:t>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19225" y="188913"/>
            <a:ext cx="7648575" cy="501650"/>
          </a:xfrm>
          <a:prstGeom prst="rect">
            <a:avLst/>
          </a:prstGeom>
        </p:spPr>
        <p:txBody>
          <a:bodyPr/>
          <a:lstStyle/>
          <a:p>
            <a:r>
              <a:rPr lang="ja-JP" altLang="en-US" dirty="0"/>
              <a:t>マスタ タイトルの書式設定</a:t>
            </a:r>
          </a:p>
        </p:txBody>
      </p:sp>
      <p:sp>
        <p:nvSpPr>
          <p:cNvPr id="3" name="コンテンツ プレースホルダ 2"/>
          <p:cNvSpPr>
            <a:spLocks noGrp="1"/>
          </p:cNvSpPr>
          <p:nvPr>
            <p:ph idx="1"/>
          </p:nvPr>
        </p:nvSpPr>
        <p:spPr>
          <a:xfrm>
            <a:off x="467544" y="1855367"/>
            <a:ext cx="8229600" cy="4525963"/>
          </a:xfrm>
          <a:prstGeom prst="rect">
            <a:avLst/>
          </a:prstGeo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2" name="日付プレースホルダ 3"/>
          <p:cNvSpPr>
            <a:spLocks noGrp="1"/>
          </p:cNvSpPr>
          <p:nvPr>
            <p:ph type="dt" sz="half" idx="10"/>
          </p:nvPr>
        </p:nvSpPr>
        <p:spPr>
          <a:xfrm>
            <a:off x="457200" y="6245225"/>
            <a:ext cx="2133600" cy="476250"/>
          </a:xfrm>
          <a:prstGeom prst="rect">
            <a:avLst/>
          </a:prstGeom>
        </p:spPr>
        <p:txBody>
          <a:bodyPr/>
          <a:lstStyle>
            <a:lvl1pPr>
              <a:defRPr/>
            </a:lvl1pPr>
          </a:lstStyle>
          <a:p>
            <a:endParaRPr lang="en-GB" altLang="ja-JP"/>
          </a:p>
        </p:txBody>
      </p:sp>
      <p:sp>
        <p:nvSpPr>
          <p:cNvPr id="13" name="フッター プレースホルダ 4"/>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ja-JP"/>
          </a:p>
        </p:txBody>
      </p:sp>
      <p:sp>
        <p:nvSpPr>
          <p:cNvPr id="14" name="スライド番号プレースホルダ 5"/>
          <p:cNvSpPr>
            <a:spLocks noGrp="1"/>
          </p:cNvSpPr>
          <p:nvPr>
            <p:ph type="sldNum" sz="quarter" idx="12"/>
          </p:nvPr>
        </p:nvSpPr>
        <p:spPr/>
        <p:txBody>
          <a:bodyPr/>
          <a:lstStyle>
            <a:lvl1pPr>
              <a:defRPr/>
            </a:lvl1pPr>
          </a:lstStyle>
          <a:p>
            <a:fld id="{539264D8-D351-46DE-9F90-A8EC382F2B3B}" type="slidenum">
              <a:rPr lang="ja-JP" altLang="en-GB"/>
              <a:pPr/>
              <a:t>‹#›</a:t>
            </a:fld>
            <a:endParaRPr lang="en-GB" altLang="ja-JP"/>
          </a:p>
        </p:txBody>
      </p:sp>
    </p:spTree>
    <p:extLst>
      <p:ext uri="{BB962C8B-B14F-4D97-AF65-F5344CB8AC3E}">
        <p14:creationId xmlns:p14="http://schemas.microsoft.com/office/powerpoint/2010/main" val="2659917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3887" y="616059"/>
            <a:ext cx="474261" cy="100593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10" name="Shape 10"/>
          <p:cNvSpPr>
            <a:spLocks noGrp="1"/>
          </p:cNvSpPr>
          <p:nvPr>
            <p:ph type="title" idx="4294967295"/>
          </p:nvPr>
        </p:nvSpPr>
        <p:spPr>
          <a:xfrm>
            <a:off x="304800" y="2075955"/>
            <a:ext cx="8534400" cy="12979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Passive Microwave Radiometer </a:t>
            </a:r>
            <a:r>
              <a:rPr lang="en-US" sz="4200" b="1" dirty="0" smtClean="0">
                <a:solidFill>
                  <a:srgbClr val="FFFFFF"/>
                </a:solidFill>
                <a:latin typeface="+mj-lt"/>
              </a:rPr>
              <a:t>Continuity</a:t>
            </a:r>
            <a:endParaRPr sz="4200" b="1" dirty="0">
              <a:solidFill>
                <a:srgbClr val="FFFFFF"/>
              </a:solidFill>
              <a:latin typeface="+mj-lt"/>
            </a:endParaRPr>
          </a:p>
        </p:txBody>
      </p:sp>
      <p:sp>
        <p:nvSpPr>
          <p:cNvPr id="11" name="Shape 11"/>
          <p:cNvSpPr/>
          <p:nvPr/>
        </p:nvSpPr>
        <p:spPr>
          <a:xfrm>
            <a:off x="228600" y="3886200"/>
            <a:ext cx="5486400" cy="282416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b="1" dirty="0">
                <a:solidFill>
                  <a:srgbClr val="FFFFFF"/>
                </a:solidFill>
                <a:latin typeface="+mj-lt"/>
                <a:ea typeface="Arial Bold"/>
                <a:cs typeface="Arial Bold"/>
                <a:sym typeface="Arial Bold"/>
              </a:rPr>
              <a:t>CEOS Sea Surface Temperature Virtual Constellation SST-VC </a:t>
            </a:r>
          </a:p>
          <a:p>
            <a:pPr lvl="0" defTabSz="914400">
              <a:lnSpc>
                <a:spcPct val="150000"/>
              </a:lnSpc>
              <a:defRPr>
                <a:solidFill>
                  <a:srgbClr val="000000"/>
                </a:solidFill>
              </a:defRPr>
            </a:pPr>
            <a:r>
              <a:rPr lang="en-AU" sz="1600" dirty="0">
                <a:solidFill>
                  <a:srgbClr val="FFFFFF"/>
                </a:solidFill>
                <a:latin typeface="+mj-lt"/>
                <a:ea typeface="Arial Bold"/>
                <a:cs typeface="Arial Bold"/>
                <a:sym typeface="Arial Bold"/>
              </a:rPr>
              <a:t>SIT Tech Workshop 2017 </a:t>
            </a:r>
            <a:r>
              <a:rPr sz="1600" dirty="0">
                <a:solidFill>
                  <a:srgbClr val="FFFFFF"/>
                </a:solidFill>
                <a:latin typeface="+mj-lt"/>
                <a:ea typeface="Arial Bold"/>
                <a:cs typeface="Arial Bold"/>
                <a:sym typeface="Arial Bold"/>
              </a:rPr>
              <a:t>Agenda </a:t>
            </a:r>
            <a:r>
              <a:rPr sz="1600">
                <a:solidFill>
                  <a:srgbClr val="FFFFFF"/>
                </a:solidFill>
                <a:latin typeface="+mj-lt"/>
                <a:ea typeface="Arial Bold"/>
                <a:cs typeface="Arial Bold"/>
                <a:sym typeface="Arial Bold"/>
              </a:rPr>
              <a:t>Item </a:t>
            </a:r>
            <a:r>
              <a:rPr lang="en-US" sz="1600" smtClean="0">
                <a:solidFill>
                  <a:srgbClr val="FFFFFF"/>
                </a:solidFill>
                <a:latin typeface="+mj-lt"/>
                <a:ea typeface="Arial Bold"/>
                <a:cs typeface="Arial Bold"/>
                <a:sym typeface="Arial Bold"/>
              </a:rPr>
              <a:t>21</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sz="1600" dirty="0">
                <a:solidFill>
                  <a:srgbClr val="FFFFFF"/>
                </a:solidFill>
                <a:latin typeface="+mj-lt"/>
                <a:ea typeface="Arial Bold"/>
                <a:cs typeface="Arial Bold"/>
                <a:sym typeface="Arial Bold"/>
              </a:rPr>
              <a:t>CEOS S</a:t>
            </a:r>
            <a:r>
              <a:rPr lang="en-AU" sz="1600" dirty="0" err="1">
                <a:solidFill>
                  <a:srgbClr val="FFFFFF"/>
                </a:solidFill>
                <a:latin typeface="+mj-lt"/>
                <a:ea typeface="Arial Bold"/>
                <a:cs typeface="Arial Bold"/>
                <a:sym typeface="Arial Bold"/>
              </a:rPr>
              <a:t>trategic</a:t>
            </a:r>
            <a:r>
              <a:rPr lang="en-AU" sz="1600" dirty="0">
                <a:solidFill>
                  <a:srgbClr val="FFFFFF"/>
                </a:solidFill>
                <a:latin typeface="+mj-lt"/>
                <a:ea typeface="Arial Bold"/>
                <a:cs typeface="Arial Bold"/>
                <a:sym typeface="Arial Bold"/>
              </a:rPr>
              <a:t> Implementation Team Tech Workshop</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sz="1600" dirty="0">
                <a:solidFill>
                  <a:srgbClr val="FFFFFF"/>
                </a:solidFill>
                <a:latin typeface="+mj-lt"/>
                <a:ea typeface="Arial Bold"/>
                <a:cs typeface="Arial Bold"/>
                <a:sym typeface="Arial Bold"/>
              </a:rPr>
              <a:t>ESRIN, </a:t>
            </a:r>
            <a:r>
              <a:rPr lang="en-US" sz="1600" dirty="0" err="1">
                <a:solidFill>
                  <a:srgbClr val="FFFFFF"/>
                </a:solidFill>
                <a:latin typeface="+mj-lt"/>
                <a:ea typeface="Arial Bold"/>
                <a:cs typeface="Arial Bold"/>
                <a:sym typeface="Arial Bold"/>
              </a:rPr>
              <a:t>Frascati</a:t>
            </a:r>
            <a:r>
              <a:rPr lang="en-US" sz="1600" dirty="0">
                <a:solidFill>
                  <a:srgbClr val="FFFFFF"/>
                </a:solidFill>
                <a:latin typeface="+mj-lt"/>
                <a:ea typeface="Arial Bold"/>
                <a:cs typeface="Arial Bold"/>
                <a:sym typeface="Arial Bold"/>
              </a:rPr>
              <a:t>, Italy</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a:solidFill>
                  <a:srgbClr val="FFFFFF"/>
                </a:solidFill>
                <a:latin typeface="+mj-lt"/>
                <a:ea typeface="Arial Bold"/>
                <a:cs typeface="Arial Bold"/>
                <a:sym typeface="Arial Bold"/>
              </a:rPr>
              <a:t>13</a:t>
            </a:r>
            <a:r>
              <a:rPr lang="en-AU" sz="1600" baseline="30000" dirty="0">
                <a:solidFill>
                  <a:srgbClr val="FFFFFF"/>
                </a:solidFill>
                <a:latin typeface="+mj-lt"/>
                <a:ea typeface="Arial Bold"/>
                <a:cs typeface="Arial Bold"/>
                <a:sym typeface="Arial Bold"/>
              </a:rPr>
              <a:t>th</a:t>
            </a:r>
            <a:r>
              <a:rPr lang="en-AU" sz="1600" dirty="0">
                <a:solidFill>
                  <a:srgbClr val="FFFFFF"/>
                </a:solidFill>
                <a:latin typeface="+mj-lt"/>
                <a:ea typeface="Arial Bold"/>
                <a:cs typeface="Arial Bold"/>
                <a:sym typeface="Arial Bold"/>
              </a:rPr>
              <a:t> September 2017</a:t>
            </a:r>
            <a:endParaRPr sz="1600"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533400" y="457200"/>
            <a:ext cx="2507906" cy="993132"/>
          </a:xfrm>
          <a:prstGeom prst="rect">
            <a:avLst/>
          </a:prstGeom>
          <a:ln w="12700">
            <a:miter lim="400000"/>
          </a:ln>
        </p:spPr>
      </p:pic>
      <p:sp>
        <p:nvSpPr>
          <p:cNvPr id="5" name="Shape 10"/>
          <p:cNvSpPr txBox="1">
            <a:spLocks/>
          </p:cNvSpPr>
          <p:nvPr/>
        </p:nvSpPr>
        <p:spPr>
          <a:xfrm>
            <a:off x="533400" y="1524000"/>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9" name="image4.png"/>
          <p:cNvPicPr/>
          <p:nvPr/>
        </p:nvPicPr>
        <p:blipFill>
          <a:blip r:embed="rId3" cstate="print"/>
          <a:srcRect/>
          <a:stretch>
            <a:fillRect/>
          </a:stretch>
        </p:blipFill>
        <p:spPr>
          <a:xfrm>
            <a:off x="3310615" y="611664"/>
            <a:ext cx="5327650" cy="1014730"/>
          </a:xfrm>
          <a:prstGeom prst="rect">
            <a:avLst/>
          </a:prstGeom>
          <a:ln/>
        </p:spPr>
      </p:pic>
      <p:pic>
        <p:nvPicPr>
          <p:cNvPr id="13" name="Picture 12" descr="E:\文档\局徽01.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7128" y="821928"/>
            <a:ext cx="541020" cy="537210"/>
          </a:xfrm>
          <a:prstGeom prst="rect">
            <a:avLst/>
          </a:prstGeom>
          <a:noFill/>
          <a:ln>
            <a:noFill/>
          </a:ln>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152400" y="1219200"/>
            <a:ext cx="8686800" cy="5410200"/>
          </a:xfrm>
        </p:spPr>
        <p:txBody>
          <a:bodyPr/>
          <a:lstStyle/>
          <a:p>
            <a:r>
              <a:rPr lang="en-US" sz="1800" dirty="0"/>
              <a:t>Use of Passive Microwave Radiometers (PMW) for SST retrievals is an essential component of global constellation of SST sensors.</a:t>
            </a:r>
          </a:p>
          <a:p>
            <a:endParaRPr lang="en-US" sz="800" dirty="0"/>
          </a:p>
          <a:p>
            <a:r>
              <a:rPr lang="en-US" sz="1800" dirty="0"/>
              <a:t>Provides temperature of ocean under clouds, not possible from infrared sensors, albeit with poorer spatial resolution. Important in high-latitude regions and in areas of extensive and persistent cloud cover or in case of a large volcanic event.</a:t>
            </a:r>
          </a:p>
          <a:p>
            <a:endParaRPr lang="en-US" sz="800" dirty="0"/>
          </a:p>
          <a:p>
            <a:r>
              <a:rPr lang="en-US" sz="1800" dirty="0"/>
              <a:t>Impact studies of SST analyses / ocean forecasts show PMW also needed for:</a:t>
            </a:r>
          </a:p>
          <a:p>
            <a:pPr lvl="1">
              <a:lnSpc>
                <a:spcPct val="80000"/>
              </a:lnSpc>
            </a:pPr>
            <a:r>
              <a:rPr lang="en-US" sz="1600" dirty="0"/>
              <a:t>Verification of SST analyses (and inter-comparisons) at the poles.</a:t>
            </a:r>
          </a:p>
          <a:p>
            <a:pPr lvl="1">
              <a:lnSpc>
                <a:spcPct val="80000"/>
              </a:lnSpc>
            </a:pPr>
            <a:r>
              <a:rPr lang="en-US" sz="1600" dirty="0"/>
              <a:t>Aerosol regions (robust to IR sensitivity displayed in these regions).</a:t>
            </a:r>
          </a:p>
          <a:p>
            <a:pPr lvl="1">
              <a:lnSpc>
                <a:spcPct val="80000"/>
              </a:lnSpc>
            </a:pPr>
            <a:r>
              <a:rPr lang="en-US" sz="1600" dirty="0"/>
              <a:t>Improves feature definition (e.g. fronts) esp. where persistent cloud.</a:t>
            </a:r>
          </a:p>
          <a:p>
            <a:pPr lvl="1">
              <a:lnSpc>
                <a:spcPct val="80000"/>
              </a:lnSpc>
            </a:pPr>
            <a:r>
              <a:rPr lang="en-US" sz="1600" dirty="0"/>
              <a:t>Impact studies show improvement in RMSD (e.g. 0.02K global to 0.05K regional). Particularly important at high latitudes.</a:t>
            </a:r>
          </a:p>
          <a:p>
            <a:pPr lvl="1">
              <a:lnSpc>
                <a:spcPct val="80000"/>
              </a:lnSpc>
            </a:pPr>
            <a:r>
              <a:rPr lang="en-US" sz="1600" dirty="0"/>
              <a:t>In addition retrievals of Ocean Surface Salinity Measurements give better performance when using SST analyses including PMW data (e.g. Meissner et al, TGRS-2016-00278</a:t>
            </a:r>
            <a:r>
              <a:rPr lang="en-US" sz="1800" dirty="0" smtClean="0"/>
              <a:t>)</a:t>
            </a:r>
          </a:p>
          <a:p>
            <a:pPr marL="457200" lvl="1" indent="0">
              <a:lnSpc>
                <a:spcPct val="80000"/>
              </a:lnSpc>
              <a:buNone/>
            </a:pPr>
            <a:endParaRPr lang="en-US" sz="800" dirty="0" smtClean="0"/>
          </a:p>
          <a:p>
            <a:r>
              <a:rPr lang="en-US" sz="1800" dirty="0" smtClean="0"/>
              <a:t>Workshops planned in Europe (December, 2017) on PMW use and proposed in North America (Spring, 2018) on </a:t>
            </a:r>
            <a:r>
              <a:rPr lang="en-US" sz="1800" smtClean="0"/>
              <a:t>PMW continuity</a:t>
            </a:r>
            <a:endParaRPr lang="en-GB" dirty="0"/>
          </a:p>
        </p:txBody>
      </p:sp>
      <p:sp>
        <p:nvSpPr>
          <p:cNvPr id="4" name="Content Placeholder 3"/>
          <p:cNvSpPr>
            <a:spLocks noGrp="1"/>
          </p:cNvSpPr>
          <p:nvPr>
            <p:ph sz="quarter" idx="11"/>
          </p:nvPr>
        </p:nvSpPr>
        <p:spPr/>
        <p:txBody>
          <a:bodyPr/>
          <a:lstStyle/>
          <a:p>
            <a:r>
              <a:rPr lang="en-US" dirty="0"/>
              <a:t>Summary of use of PMW for SST</a:t>
            </a:r>
            <a:endParaRPr lang="en-GB" dirty="0"/>
          </a:p>
        </p:txBody>
      </p:sp>
    </p:spTree>
    <p:extLst>
      <p:ext uri="{BB962C8B-B14F-4D97-AF65-F5344CB8AC3E}">
        <p14:creationId xmlns:p14="http://schemas.microsoft.com/office/powerpoint/2010/main" val="9697719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152400" y="1143000"/>
            <a:ext cx="8686800" cy="5181600"/>
          </a:xfrm>
        </p:spPr>
        <p:txBody>
          <a:bodyPr/>
          <a:lstStyle/>
          <a:p>
            <a:pPr algn="ctr">
              <a:buNone/>
            </a:pPr>
            <a:r>
              <a:rPr lang="en-US" sz="2400" b="1" dirty="0">
                <a:solidFill>
                  <a:schemeClr val="tx2">
                    <a:lumMod val="75000"/>
                  </a:schemeClr>
                </a:solidFill>
              </a:rPr>
              <a:t>Currently there are still risks and gaps identified in constellation, therefore continuity and redundancy of PMW for SST continues to be sought.</a:t>
            </a:r>
          </a:p>
          <a:p>
            <a:pPr marL="0" indent="0">
              <a:buNone/>
            </a:pPr>
            <a:endParaRPr lang="en-US" sz="800" dirty="0">
              <a:solidFill>
                <a:schemeClr val="tx2">
                  <a:lumMod val="75000"/>
                </a:schemeClr>
              </a:solidFill>
            </a:endParaRPr>
          </a:p>
          <a:p>
            <a:pPr lvl="0" algn="l">
              <a:defRPr/>
            </a:pPr>
            <a:r>
              <a:rPr lang="en-US" sz="1600" dirty="0">
                <a:solidFill>
                  <a:schemeClr val="tx2">
                    <a:lumMod val="75000"/>
                  </a:schemeClr>
                </a:solidFill>
              </a:rPr>
              <a:t>Given the current risk to the current and continued PMW constellation for SST and the need for a redundant capability of PMW with ~7 GHz, </a:t>
            </a:r>
            <a:r>
              <a:rPr lang="en-US" sz="1600" b="1" i="1" dirty="0">
                <a:solidFill>
                  <a:schemeClr val="tx2">
                    <a:lumMod val="75000"/>
                  </a:schemeClr>
                </a:solidFill>
              </a:rPr>
              <a:t>CEOS is requested to continue to coordinate and encourage its agencies to ensure the continuation of the existing capability and to facilitate the coordination of agencies to ensure continuity and redundancy of PMW for SST.</a:t>
            </a:r>
            <a:r>
              <a:rPr lang="en-US" sz="1600" dirty="0">
                <a:solidFill>
                  <a:schemeClr val="tx2">
                    <a:lumMod val="75000"/>
                  </a:schemeClr>
                </a:solidFill>
              </a:rPr>
              <a:t> </a:t>
            </a:r>
          </a:p>
          <a:p>
            <a:pPr lvl="0" algn="l">
              <a:defRPr/>
            </a:pPr>
            <a:endParaRPr lang="en-US" sz="800" dirty="0">
              <a:solidFill>
                <a:schemeClr val="tx2">
                  <a:lumMod val="75000"/>
                </a:schemeClr>
              </a:solidFill>
            </a:endParaRPr>
          </a:p>
          <a:p>
            <a:pPr lvl="0" algn="l">
              <a:defRPr/>
            </a:pPr>
            <a:r>
              <a:rPr lang="en-US" sz="1600" dirty="0">
                <a:solidFill>
                  <a:schemeClr val="tx2">
                    <a:lumMod val="75000"/>
                  </a:schemeClr>
                </a:solidFill>
              </a:rPr>
              <a:t>These data are particularly important for SST analyses and ocean models at high latitudes, aerosol regions, persistent cloudy regions, feature definition and overall contribute to an improvement in ocean forecast skill.</a:t>
            </a:r>
          </a:p>
          <a:p>
            <a:pPr lvl="0" algn="l">
              <a:defRPr/>
            </a:pPr>
            <a:endParaRPr lang="en-US" sz="800" dirty="0">
              <a:solidFill>
                <a:schemeClr val="tx2">
                  <a:lumMod val="75000"/>
                </a:schemeClr>
              </a:solidFill>
            </a:endParaRPr>
          </a:p>
          <a:p>
            <a:pPr lvl="0" algn="l">
              <a:defRPr/>
            </a:pPr>
            <a:r>
              <a:rPr lang="en-US" sz="1600" dirty="0">
                <a:solidFill>
                  <a:schemeClr val="tx2">
                    <a:lumMod val="75000"/>
                  </a:schemeClr>
                </a:solidFill>
              </a:rPr>
              <a:t>AMSR-2 follow-on is not yet approved, but study on possible payload to the GOSAT-3 satellite is being conducted in JFY 2017. The SST-VC note that approval of this mission would give the greatest opportunity for continuation of PMW for SST applications. </a:t>
            </a:r>
          </a:p>
          <a:p>
            <a:pPr lvl="0" algn="l">
              <a:defRPr/>
            </a:pPr>
            <a:endParaRPr lang="en-US" sz="800" dirty="0">
              <a:solidFill>
                <a:schemeClr val="tx2">
                  <a:lumMod val="75000"/>
                </a:schemeClr>
              </a:solidFill>
            </a:endParaRPr>
          </a:p>
          <a:p>
            <a:pPr lvl="0" algn="l">
              <a:defRPr/>
            </a:pPr>
            <a:r>
              <a:rPr lang="en-US" sz="1600" dirty="0">
                <a:solidFill>
                  <a:schemeClr val="tx2">
                    <a:lumMod val="75000"/>
                  </a:schemeClr>
                </a:solidFill>
              </a:rPr>
              <a:t>Significant progress is being made with CMA on cooperation with SST, together with the SST-VC and </a:t>
            </a:r>
            <a:r>
              <a:rPr lang="en-US" sz="1600" dirty="0" smtClean="0">
                <a:solidFill>
                  <a:schemeClr val="tx2">
                    <a:lumMod val="75000"/>
                  </a:schemeClr>
                </a:solidFill>
              </a:rPr>
              <a:t>GHRSST</a:t>
            </a:r>
            <a:endParaRPr lang="en-US" sz="1600" dirty="0">
              <a:solidFill>
                <a:schemeClr val="tx2">
                  <a:lumMod val="75000"/>
                </a:schemeClr>
              </a:solidFill>
            </a:endParaRPr>
          </a:p>
          <a:p>
            <a:pPr marL="0" lvl="0" indent="0" algn="l">
              <a:buNone/>
              <a:defRPr/>
            </a:pPr>
            <a:endParaRPr lang="en-GB" sz="1600" dirty="0"/>
          </a:p>
        </p:txBody>
      </p:sp>
      <p:sp>
        <p:nvSpPr>
          <p:cNvPr id="4" name="Content Placeholder 3"/>
          <p:cNvSpPr>
            <a:spLocks noGrp="1"/>
          </p:cNvSpPr>
          <p:nvPr>
            <p:ph sz="quarter" idx="11"/>
          </p:nvPr>
        </p:nvSpPr>
        <p:spPr/>
        <p:txBody>
          <a:bodyPr/>
          <a:lstStyle/>
          <a:p>
            <a:r>
              <a:rPr lang="en-US" dirty="0"/>
              <a:t>Summary to CEOS</a:t>
            </a:r>
            <a:endParaRPr lang="en-GB" dirty="0"/>
          </a:p>
        </p:txBody>
      </p:sp>
    </p:spTree>
    <p:extLst>
      <p:ext uri="{BB962C8B-B14F-4D97-AF65-F5344CB8AC3E}">
        <p14:creationId xmlns:p14="http://schemas.microsoft.com/office/powerpoint/2010/main" val="9125168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76200" y="1219200"/>
            <a:ext cx="8991600" cy="5257800"/>
          </a:xfrm>
        </p:spPr>
        <p:txBody>
          <a:bodyPr/>
          <a:lstStyle/>
          <a:p>
            <a:pPr marL="0" indent="0">
              <a:buNone/>
            </a:pPr>
            <a:r>
              <a:rPr lang="en-GB" sz="2400" dirty="0">
                <a:solidFill>
                  <a:srgbClr val="00B0F0"/>
                </a:solidFill>
              </a:rPr>
              <a:t>There continues to be a risk to the current and continued PMW constellation for SST and a need for a redundant capability of PMW with ~7 GHz. These concerns are heightened with no confirmed continuity of plans for an AMSR-2 follow-on available.</a:t>
            </a:r>
            <a:endParaRPr lang="en-GB" sz="2400" dirty="0">
              <a:solidFill>
                <a:srgbClr val="00B0F0"/>
              </a:solidFill>
              <a:latin typeface="Arial" pitchFamily="34" charset="0"/>
            </a:endParaRPr>
          </a:p>
          <a:p>
            <a:pPr marL="0" indent="0">
              <a:buNone/>
            </a:pPr>
            <a:endParaRPr lang="en-US" sz="2400" dirty="0"/>
          </a:p>
          <a:p>
            <a:pPr marL="0" indent="0">
              <a:buNone/>
            </a:pPr>
            <a:r>
              <a:rPr lang="en-US" dirty="0"/>
              <a:t>Past PMW presentations:</a:t>
            </a:r>
          </a:p>
          <a:p>
            <a:r>
              <a:rPr lang="en-US" dirty="0"/>
              <a:t>SIT TWS, September 2016 </a:t>
            </a:r>
          </a:p>
          <a:p>
            <a:pPr marL="0" indent="0">
              <a:buNone/>
            </a:pPr>
            <a:r>
              <a:rPr lang="en-US" dirty="0"/>
              <a:t>	- Importance of PMW constellation for SST and impacts.</a:t>
            </a:r>
          </a:p>
          <a:p>
            <a:endParaRPr lang="en-US" dirty="0"/>
          </a:p>
          <a:p>
            <a:r>
              <a:rPr lang="en-US" dirty="0"/>
              <a:t>SIT-31, April 2016 &amp; CGMS-44, June 2016 </a:t>
            </a:r>
          </a:p>
          <a:p>
            <a:pPr marL="0" indent="0">
              <a:buNone/>
            </a:pPr>
            <a:r>
              <a:rPr lang="en-US" dirty="0"/>
              <a:t>	- Passive Microwave Radiometer constellation for 	 	</a:t>
            </a:r>
          </a:p>
          <a:p>
            <a:pPr marL="0" indent="0">
              <a:buNone/>
            </a:pPr>
            <a:r>
              <a:rPr lang="en-US" dirty="0"/>
              <a:t>	Sea Surface Temperature.</a:t>
            </a:r>
          </a:p>
          <a:p>
            <a:pPr marL="0" indent="0">
              <a:buNone/>
            </a:pPr>
            <a:endParaRPr lang="en-US" sz="2400" dirty="0"/>
          </a:p>
          <a:p>
            <a:pPr marL="0" indent="0">
              <a:buNone/>
            </a:pPr>
            <a:endParaRPr lang="en-US" sz="2400" dirty="0"/>
          </a:p>
          <a:p>
            <a:endParaRPr lang="en-GB" sz="2400" dirty="0"/>
          </a:p>
          <a:p>
            <a:endParaRPr lang="en-US" sz="2400" dirty="0"/>
          </a:p>
        </p:txBody>
      </p:sp>
      <p:sp>
        <p:nvSpPr>
          <p:cNvPr id="4" name="Content Placeholder 3"/>
          <p:cNvSpPr>
            <a:spLocks noGrp="1"/>
          </p:cNvSpPr>
          <p:nvPr>
            <p:ph sz="quarter" idx="11"/>
          </p:nvPr>
        </p:nvSpPr>
        <p:spPr>
          <a:xfrm>
            <a:off x="1981200" y="381000"/>
            <a:ext cx="4953000" cy="533400"/>
          </a:xfrm>
        </p:spPr>
        <p:txBody>
          <a:bodyPr/>
          <a:lstStyle/>
          <a:p>
            <a:r>
              <a:rPr lang="en-US" dirty="0"/>
              <a:t>Background</a:t>
            </a:r>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381000" y="1600200"/>
            <a:ext cx="8153400" cy="4724400"/>
          </a:xfrm>
        </p:spPr>
        <p:txBody>
          <a:bodyPr/>
          <a:lstStyle/>
          <a:p>
            <a:r>
              <a:rPr lang="en-US" sz="2400" dirty="0"/>
              <a:t>Status of the SST constellation relating to current and future Passive Microwave Radiometer (PMW) Missions for Sea Surface Temperature.</a:t>
            </a:r>
          </a:p>
          <a:p>
            <a:endParaRPr lang="en-US" sz="2400" dirty="0"/>
          </a:p>
          <a:p>
            <a:r>
              <a:rPr lang="en-US" sz="2400" dirty="0"/>
              <a:t>Importance and future outlook.</a:t>
            </a:r>
          </a:p>
          <a:p>
            <a:endParaRPr lang="en-US" sz="2400" dirty="0"/>
          </a:p>
          <a:p>
            <a:r>
              <a:rPr lang="en-US" sz="2400" dirty="0"/>
              <a:t>Summary and requests to CEOS.</a:t>
            </a:r>
            <a:endParaRPr lang="en-GB" sz="2400" dirty="0"/>
          </a:p>
          <a:p>
            <a:pPr marL="0" indent="0">
              <a:buNone/>
            </a:pPr>
            <a:endParaRPr lang="en-GB" dirty="0"/>
          </a:p>
        </p:txBody>
      </p:sp>
      <p:sp>
        <p:nvSpPr>
          <p:cNvPr id="4" name="Content Placeholder 3"/>
          <p:cNvSpPr>
            <a:spLocks noGrp="1"/>
          </p:cNvSpPr>
          <p:nvPr>
            <p:ph sz="quarter" idx="11"/>
          </p:nvPr>
        </p:nvSpPr>
        <p:spPr/>
        <p:txBody>
          <a:bodyPr/>
          <a:lstStyle/>
          <a:p>
            <a:r>
              <a:rPr lang="en-US" dirty="0"/>
              <a:t>Outline</a:t>
            </a:r>
            <a:endParaRPr lang="en-GB" dirty="0"/>
          </a:p>
        </p:txBody>
      </p:sp>
    </p:spTree>
    <p:extLst>
      <p:ext uri="{BB962C8B-B14F-4D97-AF65-F5344CB8AC3E}">
        <p14:creationId xmlns:p14="http://schemas.microsoft.com/office/powerpoint/2010/main" val="28340472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19076" y="657227"/>
            <a:ext cx="8556625" cy="5472113"/>
            <a:chOff x="183" y="391"/>
            <a:chExt cx="5840" cy="3447"/>
          </a:xfrm>
        </p:grpSpPr>
        <p:grpSp>
          <p:nvGrpSpPr>
            <p:cNvPr id="4" name="Group 10"/>
            <p:cNvGrpSpPr>
              <a:grpSpLocks/>
            </p:cNvGrpSpPr>
            <p:nvPr/>
          </p:nvGrpSpPr>
          <p:grpSpPr bwMode="auto">
            <a:xfrm>
              <a:off x="183" y="391"/>
              <a:ext cx="5832" cy="333"/>
              <a:chOff x="183" y="391"/>
              <a:chExt cx="5832" cy="333"/>
            </a:xfrm>
          </p:grpSpPr>
          <p:sp>
            <p:nvSpPr>
              <p:cNvPr id="91147" name="Rectangle 11"/>
              <p:cNvSpPr>
                <a:spLocks noChangeArrowheads="1"/>
              </p:cNvSpPr>
              <p:nvPr/>
            </p:nvSpPr>
            <p:spPr bwMode="auto">
              <a:xfrm>
                <a:off x="183"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8" name="Rectangle 12"/>
              <p:cNvSpPr>
                <a:spLocks noChangeArrowheads="1"/>
              </p:cNvSpPr>
              <p:nvPr/>
            </p:nvSpPr>
            <p:spPr bwMode="auto">
              <a:xfrm>
                <a:off x="570"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9" name="Rectangle 13"/>
              <p:cNvSpPr>
                <a:spLocks noChangeArrowheads="1"/>
              </p:cNvSpPr>
              <p:nvPr/>
            </p:nvSpPr>
            <p:spPr bwMode="auto">
              <a:xfrm>
                <a:off x="960"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0" name="Rectangle 14"/>
              <p:cNvSpPr>
                <a:spLocks noChangeArrowheads="1"/>
              </p:cNvSpPr>
              <p:nvPr/>
            </p:nvSpPr>
            <p:spPr bwMode="auto">
              <a:xfrm>
                <a:off x="1347"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1" name="Rectangle 15"/>
              <p:cNvSpPr>
                <a:spLocks noChangeArrowheads="1"/>
              </p:cNvSpPr>
              <p:nvPr/>
            </p:nvSpPr>
            <p:spPr bwMode="auto">
              <a:xfrm>
                <a:off x="1740"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2" name="Rectangle 16"/>
              <p:cNvSpPr>
                <a:spLocks noChangeArrowheads="1"/>
              </p:cNvSpPr>
              <p:nvPr/>
            </p:nvSpPr>
            <p:spPr bwMode="auto">
              <a:xfrm>
                <a:off x="2127"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3" name="Rectangle 17"/>
              <p:cNvSpPr>
                <a:spLocks noChangeArrowheads="1"/>
              </p:cNvSpPr>
              <p:nvPr/>
            </p:nvSpPr>
            <p:spPr bwMode="auto">
              <a:xfrm>
                <a:off x="2517"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4" name="Rectangle 18"/>
              <p:cNvSpPr>
                <a:spLocks noChangeArrowheads="1"/>
              </p:cNvSpPr>
              <p:nvPr/>
            </p:nvSpPr>
            <p:spPr bwMode="auto">
              <a:xfrm>
                <a:off x="2904"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5" name="Rectangle 19"/>
              <p:cNvSpPr>
                <a:spLocks noChangeArrowheads="1"/>
              </p:cNvSpPr>
              <p:nvPr/>
            </p:nvSpPr>
            <p:spPr bwMode="auto">
              <a:xfrm>
                <a:off x="3291"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6" name="Rectangle 20"/>
              <p:cNvSpPr>
                <a:spLocks noChangeArrowheads="1"/>
              </p:cNvSpPr>
              <p:nvPr/>
            </p:nvSpPr>
            <p:spPr bwMode="auto">
              <a:xfrm>
                <a:off x="3678"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7" name="Rectangle 21"/>
              <p:cNvSpPr>
                <a:spLocks noChangeArrowheads="1"/>
              </p:cNvSpPr>
              <p:nvPr/>
            </p:nvSpPr>
            <p:spPr bwMode="auto">
              <a:xfrm>
                <a:off x="4068"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8" name="Rectangle 22"/>
              <p:cNvSpPr>
                <a:spLocks noChangeArrowheads="1"/>
              </p:cNvSpPr>
              <p:nvPr/>
            </p:nvSpPr>
            <p:spPr bwMode="auto">
              <a:xfrm>
                <a:off x="4455"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9" name="Rectangle 23"/>
              <p:cNvSpPr>
                <a:spLocks noChangeArrowheads="1"/>
              </p:cNvSpPr>
              <p:nvPr/>
            </p:nvSpPr>
            <p:spPr bwMode="auto">
              <a:xfrm>
                <a:off x="4844"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0" name="Rectangle 24"/>
              <p:cNvSpPr>
                <a:spLocks noChangeArrowheads="1"/>
              </p:cNvSpPr>
              <p:nvPr/>
            </p:nvSpPr>
            <p:spPr bwMode="auto">
              <a:xfrm>
                <a:off x="5235"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1" name="Rectangle 25"/>
              <p:cNvSpPr>
                <a:spLocks noChangeArrowheads="1"/>
              </p:cNvSpPr>
              <p:nvPr/>
            </p:nvSpPr>
            <p:spPr bwMode="auto">
              <a:xfrm>
                <a:off x="5625"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5" name="Group 26"/>
            <p:cNvGrpSpPr>
              <a:grpSpLocks/>
            </p:cNvGrpSpPr>
            <p:nvPr/>
          </p:nvGrpSpPr>
          <p:grpSpPr bwMode="auto">
            <a:xfrm>
              <a:off x="184" y="391"/>
              <a:ext cx="5839" cy="3447"/>
              <a:chOff x="184" y="391"/>
              <a:chExt cx="5839" cy="3447"/>
            </a:xfrm>
          </p:grpSpPr>
          <p:grpSp>
            <p:nvGrpSpPr>
              <p:cNvPr id="6" name="Group 27"/>
              <p:cNvGrpSpPr>
                <a:grpSpLocks/>
              </p:cNvGrpSpPr>
              <p:nvPr/>
            </p:nvGrpSpPr>
            <p:grpSpPr bwMode="auto">
              <a:xfrm>
                <a:off x="184" y="727"/>
                <a:ext cx="5839" cy="3111"/>
                <a:chOff x="-2" y="-2"/>
                <a:chExt cx="5519" cy="2776"/>
              </a:xfrm>
            </p:grpSpPr>
            <p:grpSp>
              <p:nvGrpSpPr>
                <p:cNvPr id="7" name="Group 28"/>
                <p:cNvGrpSpPr>
                  <a:grpSpLocks/>
                </p:cNvGrpSpPr>
                <p:nvPr/>
              </p:nvGrpSpPr>
              <p:grpSpPr bwMode="auto">
                <a:xfrm>
                  <a:off x="0" y="0"/>
                  <a:ext cx="5515" cy="2772"/>
                  <a:chOff x="0" y="0"/>
                  <a:chExt cx="5515" cy="2772"/>
                </a:xfrm>
              </p:grpSpPr>
              <p:grpSp>
                <p:nvGrpSpPr>
                  <p:cNvPr id="8" name="Group 29"/>
                  <p:cNvGrpSpPr>
                    <a:grpSpLocks/>
                  </p:cNvGrpSpPr>
                  <p:nvPr/>
                </p:nvGrpSpPr>
                <p:grpSpPr bwMode="auto">
                  <a:xfrm>
                    <a:off x="0" y="0"/>
                    <a:ext cx="367" cy="2772"/>
                    <a:chOff x="0" y="0"/>
                    <a:chExt cx="367" cy="2772"/>
                  </a:xfrm>
                </p:grpSpPr>
                <p:sp>
                  <p:nvSpPr>
                    <p:cNvPr id="91166" name="Rectangle 30"/>
                    <p:cNvSpPr>
                      <a:spLocks noChangeArrowheads="1"/>
                    </p:cNvSpPr>
                    <p:nvPr/>
                  </p:nvSpPr>
                  <p:spPr bwMode="auto">
                    <a:xfrm>
                      <a:off x="43"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67" name="Rectangle 31"/>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 name="Group 32"/>
                  <p:cNvGrpSpPr>
                    <a:grpSpLocks/>
                  </p:cNvGrpSpPr>
                  <p:nvPr/>
                </p:nvGrpSpPr>
                <p:grpSpPr bwMode="auto">
                  <a:xfrm>
                    <a:off x="367" y="0"/>
                    <a:ext cx="368" cy="2772"/>
                    <a:chOff x="367" y="0"/>
                    <a:chExt cx="368" cy="2772"/>
                  </a:xfrm>
                </p:grpSpPr>
                <p:sp>
                  <p:nvSpPr>
                    <p:cNvPr id="91169" name="Rectangle 33"/>
                    <p:cNvSpPr>
                      <a:spLocks noChangeArrowheads="1"/>
                    </p:cNvSpPr>
                    <p:nvPr/>
                  </p:nvSpPr>
                  <p:spPr bwMode="auto">
                    <a:xfrm>
                      <a:off x="41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0" name="Rectangle 34"/>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0" name="Group 35"/>
                  <p:cNvGrpSpPr>
                    <a:grpSpLocks/>
                  </p:cNvGrpSpPr>
                  <p:nvPr/>
                </p:nvGrpSpPr>
                <p:grpSpPr bwMode="auto">
                  <a:xfrm>
                    <a:off x="735" y="0"/>
                    <a:ext cx="368" cy="2772"/>
                    <a:chOff x="735" y="0"/>
                    <a:chExt cx="368" cy="2772"/>
                  </a:xfrm>
                </p:grpSpPr>
                <p:sp>
                  <p:nvSpPr>
                    <p:cNvPr id="91172" name="Rectangle 36"/>
                    <p:cNvSpPr>
                      <a:spLocks noChangeArrowheads="1"/>
                    </p:cNvSpPr>
                    <p:nvPr/>
                  </p:nvSpPr>
                  <p:spPr bwMode="auto">
                    <a:xfrm>
                      <a:off x="778"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3" name="Rectangle 37"/>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1" name="Group 38"/>
                  <p:cNvGrpSpPr>
                    <a:grpSpLocks/>
                  </p:cNvGrpSpPr>
                  <p:nvPr/>
                </p:nvGrpSpPr>
                <p:grpSpPr bwMode="auto">
                  <a:xfrm>
                    <a:off x="1103" y="0"/>
                    <a:ext cx="367" cy="2772"/>
                    <a:chOff x="1103" y="0"/>
                    <a:chExt cx="367" cy="2772"/>
                  </a:xfrm>
                </p:grpSpPr>
                <p:sp>
                  <p:nvSpPr>
                    <p:cNvPr id="91175" name="Rectangle 39"/>
                    <p:cNvSpPr>
                      <a:spLocks noChangeArrowheads="1"/>
                    </p:cNvSpPr>
                    <p:nvPr/>
                  </p:nvSpPr>
                  <p:spPr bwMode="auto">
                    <a:xfrm>
                      <a:off x="1146"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6" name="Rectangle 40"/>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 name="Group 41"/>
                  <p:cNvGrpSpPr>
                    <a:grpSpLocks/>
                  </p:cNvGrpSpPr>
                  <p:nvPr/>
                </p:nvGrpSpPr>
                <p:grpSpPr bwMode="auto">
                  <a:xfrm>
                    <a:off x="1470" y="0"/>
                    <a:ext cx="368" cy="2772"/>
                    <a:chOff x="1470" y="0"/>
                    <a:chExt cx="368" cy="2772"/>
                  </a:xfrm>
                </p:grpSpPr>
                <p:sp>
                  <p:nvSpPr>
                    <p:cNvPr id="91178" name="Rectangle 42"/>
                    <p:cNvSpPr>
                      <a:spLocks noChangeArrowheads="1"/>
                    </p:cNvSpPr>
                    <p:nvPr/>
                  </p:nvSpPr>
                  <p:spPr bwMode="auto">
                    <a:xfrm>
                      <a:off x="1513"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9" name="Rectangle 43"/>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3" name="Group 44"/>
                  <p:cNvGrpSpPr>
                    <a:grpSpLocks/>
                  </p:cNvGrpSpPr>
                  <p:nvPr/>
                </p:nvGrpSpPr>
                <p:grpSpPr bwMode="auto">
                  <a:xfrm>
                    <a:off x="1838" y="0"/>
                    <a:ext cx="368" cy="2772"/>
                    <a:chOff x="1838" y="0"/>
                    <a:chExt cx="368" cy="2772"/>
                  </a:xfrm>
                </p:grpSpPr>
                <p:sp>
                  <p:nvSpPr>
                    <p:cNvPr id="91181" name="Rectangle 45"/>
                    <p:cNvSpPr>
                      <a:spLocks noChangeArrowheads="1"/>
                    </p:cNvSpPr>
                    <p:nvPr/>
                  </p:nvSpPr>
                  <p:spPr bwMode="auto">
                    <a:xfrm>
                      <a:off x="1881"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2" name="Rectangle 46"/>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4" name="Group 47"/>
                  <p:cNvGrpSpPr>
                    <a:grpSpLocks/>
                  </p:cNvGrpSpPr>
                  <p:nvPr/>
                </p:nvGrpSpPr>
                <p:grpSpPr bwMode="auto">
                  <a:xfrm>
                    <a:off x="2206" y="0"/>
                    <a:ext cx="367" cy="2772"/>
                    <a:chOff x="2206" y="0"/>
                    <a:chExt cx="367" cy="2772"/>
                  </a:xfrm>
                </p:grpSpPr>
                <p:sp>
                  <p:nvSpPr>
                    <p:cNvPr id="91184" name="Rectangle 48"/>
                    <p:cNvSpPr>
                      <a:spLocks noChangeArrowheads="1"/>
                    </p:cNvSpPr>
                    <p:nvPr/>
                  </p:nvSpPr>
                  <p:spPr bwMode="auto">
                    <a:xfrm>
                      <a:off x="2249"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5" name="Rectangle 49"/>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5" name="Group 50"/>
                  <p:cNvGrpSpPr>
                    <a:grpSpLocks/>
                  </p:cNvGrpSpPr>
                  <p:nvPr/>
                </p:nvGrpSpPr>
                <p:grpSpPr bwMode="auto">
                  <a:xfrm>
                    <a:off x="2573" y="0"/>
                    <a:ext cx="368" cy="2772"/>
                    <a:chOff x="2573" y="0"/>
                    <a:chExt cx="368" cy="2772"/>
                  </a:xfrm>
                </p:grpSpPr>
                <p:sp>
                  <p:nvSpPr>
                    <p:cNvPr id="91187" name="Rectangle 51"/>
                    <p:cNvSpPr>
                      <a:spLocks noChangeArrowheads="1"/>
                    </p:cNvSpPr>
                    <p:nvPr/>
                  </p:nvSpPr>
                  <p:spPr bwMode="auto">
                    <a:xfrm>
                      <a:off x="2616"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8" name="Rectangle 52"/>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6" name="Group 53"/>
                  <p:cNvGrpSpPr>
                    <a:grpSpLocks/>
                  </p:cNvGrpSpPr>
                  <p:nvPr/>
                </p:nvGrpSpPr>
                <p:grpSpPr bwMode="auto">
                  <a:xfrm>
                    <a:off x="2941" y="0"/>
                    <a:ext cx="368" cy="2772"/>
                    <a:chOff x="2941" y="0"/>
                    <a:chExt cx="368" cy="2772"/>
                  </a:xfrm>
                </p:grpSpPr>
                <p:sp>
                  <p:nvSpPr>
                    <p:cNvPr id="91190" name="Rectangle 54"/>
                    <p:cNvSpPr>
                      <a:spLocks noChangeArrowheads="1"/>
                    </p:cNvSpPr>
                    <p:nvPr/>
                  </p:nvSpPr>
                  <p:spPr bwMode="auto">
                    <a:xfrm>
                      <a:off x="2984"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1" name="Rectangle 55"/>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7" name="Group 56"/>
                  <p:cNvGrpSpPr>
                    <a:grpSpLocks/>
                  </p:cNvGrpSpPr>
                  <p:nvPr/>
                </p:nvGrpSpPr>
                <p:grpSpPr bwMode="auto">
                  <a:xfrm>
                    <a:off x="3309" y="0"/>
                    <a:ext cx="367" cy="2772"/>
                    <a:chOff x="3309" y="0"/>
                    <a:chExt cx="367" cy="2772"/>
                  </a:xfrm>
                </p:grpSpPr>
                <p:sp>
                  <p:nvSpPr>
                    <p:cNvPr id="91193" name="Rectangle 57"/>
                    <p:cNvSpPr>
                      <a:spLocks noChangeArrowheads="1"/>
                    </p:cNvSpPr>
                    <p:nvPr/>
                  </p:nvSpPr>
                  <p:spPr bwMode="auto">
                    <a:xfrm>
                      <a:off x="3352"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4" name="Rectangle 58"/>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8" name="Group 59"/>
                  <p:cNvGrpSpPr>
                    <a:grpSpLocks/>
                  </p:cNvGrpSpPr>
                  <p:nvPr/>
                </p:nvGrpSpPr>
                <p:grpSpPr bwMode="auto">
                  <a:xfrm>
                    <a:off x="3676" y="0"/>
                    <a:ext cx="368" cy="2772"/>
                    <a:chOff x="3676" y="0"/>
                    <a:chExt cx="368" cy="2772"/>
                  </a:xfrm>
                </p:grpSpPr>
                <p:sp>
                  <p:nvSpPr>
                    <p:cNvPr id="91196" name="Rectangle 60"/>
                    <p:cNvSpPr>
                      <a:spLocks noChangeArrowheads="1"/>
                    </p:cNvSpPr>
                    <p:nvPr/>
                  </p:nvSpPr>
                  <p:spPr bwMode="auto">
                    <a:xfrm>
                      <a:off x="3719"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7" name="Rectangle 61"/>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9" name="Group 62"/>
                  <p:cNvGrpSpPr>
                    <a:grpSpLocks/>
                  </p:cNvGrpSpPr>
                  <p:nvPr/>
                </p:nvGrpSpPr>
                <p:grpSpPr bwMode="auto">
                  <a:xfrm>
                    <a:off x="4044" y="0"/>
                    <a:ext cx="368" cy="2772"/>
                    <a:chOff x="4044" y="0"/>
                    <a:chExt cx="368" cy="2772"/>
                  </a:xfrm>
                </p:grpSpPr>
                <p:sp>
                  <p:nvSpPr>
                    <p:cNvPr id="91199" name="Rectangle 63"/>
                    <p:cNvSpPr>
                      <a:spLocks noChangeArrowheads="1"/>
                    </p:cNvSpPr>
                    <p:nvPr/>
                  </p:nvSpPr>
                  <p:spPr bwMode="auto">
                    <a:xfrm>
                      <a:off x="4087"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0" name="Rectangle 64"/>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0" name="Group 65"/>
                  <p:cNvGrpSpPr>
                    <a:grpSpLocks/>
                  </p:cNvGrpSpPr>
                  <p:nvPr/>
                </p:nvGrpSpPr>
                <p:grpSpPr bwMode="auto">
                  <a:xfrm>
                    <a:off x="4412" y="0"/>
                    <a:ext cx="367" cy="2772"/>
                    <a:chOff x="4412" y="0"/>
                    <a:chExt cx="367" cy="2772"/>
                  </a:xfrm>
                </p:grpSpPr>
                <p:sp>
                  <p:nvSpPr>
                    <p:cNvPr id="91202" name="Rectangle 66"/>
                    <p:cNvSpPr>
                      <a:spLocks noChangeArrowheads="1"/>
                    </p:cNvSpPr>
                    <p:nvPr/>
                  </p:nvSpPr>
                  <p:spPr bwMode="auto">
                    <a:xfrm>
                      <a:off x="4455"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3" name="Rectangle 67"/>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1" name="Group 68"/>
                  <p:cNvGrpSpPr>
                    <a:grpSpLocks/>
                  </p:cNvGrpSpPr>
                  <p:nvPr/>
                </p:nvGrpSpPr>
                <p:grpSpPr bwMode="auto">
                  <a:xfrm>
                    <a:off x="4779" y="0"/>
                    <a:ext cx="368" cy="2772"/>
                    <a:chOff x="4779" y="0"/>
                    <a:chExt cx="368" cy="2772"/>
                  </a:xfrm>
                </p:grpSpPr>
                <p:sp>
                  <p:nvSpPr>
                    <p:cNvPr id="91205" name="Rectangle 69"/>
                    <p:cNvSpPr>
                      <a:spLocks noChangeArrowheads="1"/>
                    </p:cNvSpPr>
                    <p:nvPr/>
                  </p:nvSpPr>
                  <p:spPr bwMode="auto">
                    <a:xfrm>
                      <a:off x="4822"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6" name="Rectangle 70"/>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2" name="Group 71"/>
                  <p:cNvGrpSpPr>
                    <a:grpSpLocks/>
                  </p:cNvGrpSpPr>
                  <p:nvPr/>
                </p:nvGrpSpPr>
                <p:grpSpPr bwMode="auto">
                  <a:xfrm>
                    <a:off x="5147" y="0"/>
                    <a:ext cx="368" cy="2772"/>
                    <a:chOff x="5147" y="0"/>
                    <a:chExt cx="368" cy="2772"/>
                  </a:xfrm>
                </p:grpSpPr>
                <p:sp>
                  <p:nvSpPr>
                    <p:cNvPr id="91208" name="Rectangle 72"/>
                    <p:cNvSpPr>
                      <a:spLocks noChangeArrowheads="1"/>
                    </p:cNvSpPr>
                    <p:nvPr/>
                  </p:nvSpPr>
                  <p:spPr bwMode="auto">
                    <a:xfrm>
                      <a:off x="519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9" name="Rectangle 73"/>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10" name="Rectangle 74"/>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3" name="Group 75"/>
              <p:cNvGrpSpPr>
                <a:grpSpLocks/>
              </p:cNvGrpSpPr>
              <p:nvPr/>
            </p:nvGrpSpPr>
            <p:grpSpPr bwMode="auto">
              <a:xfrm>
                <a:off x="184" y="391"/>
                <a:ext cx="5839" cy="343"/>
                <a:chOff x="-2" y="-2"/>
                <a:chExt cx="5519" cy="2776"/>
              </a:xfrm>
            </p:grpSpPr>
            <p:grpSp>
              <p:nvGrpSpPr>
                <p:cNvPr id="24" name="Group 76"/>
                <p:cNvGrpSpPr>
                  <a:grpSpLocks/>
                </p:cNvGrpSpPr>
                <p:nvPr/>
              </p:nvGrpSpPr>
              <p:grpSpPr bwMode="auto">
                <a:xfrm>
                  <a:off x="0" y="0"/>
                  <a:ext cx="5515" cy="2772"/>
                  <a:chOff x="0" y="0"/>
                  <a:chExt cx="5515" cy="2772"/>
                </a:xfrm>
              </p:grpSpPr>
              <p:grpSp>
                <p:nvGrpSpPr>
                  <p:cNvPr id="25" name="Group 77"/>
                  <p:cNvGrpSpPr>
                    <a:grpSpLocks/>
                  </p:cNvGrpSpPr>
                  <p:nvPr/>
                </p:nvGrpSpPr>
                <p:grpSpPr bwMode="auto">
                  <a:xfrm>
                    <a:off x="0" y="0"/>
                    <a:ext cx="367" cy="2772"/>
                    <a:chOff x="0" y="0"/>
                    <a:chExt cx="367" cy="2772"/>
                  </a:xfrm>
                </p:grpSpPr>
                <p:sp>
                  <p:nvSpPr>
                    <p:cNvPr id="91214" name="Rectangle 78"/>
                    <p:cNvSpPr>
                      <a:spLocks noChangeArrowheads="1"/>
                    </p:cNvSpPr>
                    <p:nvPr/>
                  </p:nvSpPr>
                  <p:spPr bwMode="auto">
                    <a:xfrm>
                      <a:off x="43" y="0"/>
                      <a:ext cx="281" cy="2772"/>
                    </a:xfrm>
                    <a:prstGeom prst="rect">
                      <a:avLst/>
                    </a:prstGeom>
                    <a:noFill/>
                    <a:ln>
                      <a:noFill/>
                    </a:ln>
                    <a:effectLst/>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11</a:t>
                      </a:r>
                    </a:p>
                  </p:txBody>
                </p:sp>
                <p:sp>
                  <p:nvSpPr>
                    <p:cNvPr id="91215" name="Rectangle 79"/>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6" name="Group 80"/>
                  <p:cNvGrpSpPr>
                    <a:grpSpLocks/>
                  </p:cNvGrpSpPr>
                  <p:nvPr/>
                </p:nvGrpSpPr>
                <p:grpSpPr bwMode="auto">
                  <a:xfrm>
                    <a:off x="367" y="0"/>
                    <a:ext cx="368" cy="2772"/>
                    <a:chOff x="367" y="0"/>
                    <a:chExt cx="368" cy="2772"/>
                  </a:xfrm>
                </p:grpSpPr>
                <p:sp>
                  <p:nvSpPr>
                    <p:cNvPr id="91217" name="Rectangle 81"/>
                    <p:cNvSpPr>
                      <a:spLocks noChangeArrowheads="1"/>
                    </p:cNvSpPr>
                    <p:nvPr/>
                  </p:nvSpPr>
                  <p:spPr bwMode="auto">
                    <a:xfrm>
                      <a:off x="41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12</a:t>
                      </a:r>
                      <a:endParaRPr lang="en-GB" sz="1600" b="1">
                        <a:solidFill>
                          <a:srgbClr val="000000"/>
                        </a:solidFill>
                        <a:latin typeface="Arial Unicode MS" charset="0"/>
                        <a:ea typeface="ＭＳ Ｐゴシック" charset="0"/>
                      </a:endParaRPr>
                    </a:p>
                  </p:txBody>
                </p:sp>
                <p:sp>
                  <p:nvSpPr>
                    <p:cNvPr id="91218" name="Rectangle 82"/>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7" name="Group 83"/>
                  <p:cNvGrpSpPr>
                    <a:grpSpLocks/>
                  </p:cNvGrpSpPr>
                  <p:nvPr/>
                </p:nvGrpSpPr>
                <p:grpSpPr bwMode="auto">
                  <a:xfrm>
                    <a:off x="735" y="0"/>
                    <a:ext cx="368" cy="2772"/>
                    <a:chOff x="735" y="0"/>
                    <a:chExt cx="368" cy="2772"/>
                  </a:xfrm>
                </p:grpSpPr>
                <p:sp>
                  <p:nvSpPr>
                    <p:cNvPr id="91220" name="Rectangle 84"/>
                    <p:cNvSpPr>
                      <a:spLocks noChangeArrowheads="1"/>
                    </p:cNvSpPr>
                    <p:nvPr/>
                  </p:nvSpPr>
                  <p:spPr bwMode="auto">
                    <a:xfrm>
                      <a:off x="778"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rPr>
                        <a:t>13</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21" name="Rectangle 85"/>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8" name="Group 86"/>
                  <p:cNvGrpSpPr>
                    <a:grpSpLocks/>
                  </p:cNvGrpSpPr>
                  <p:nvPr/>
                </p:nvGrpSpPr>
                <p:grpSpPr bwMode="auto">
                  <a:xfrm>
                    <a:off x="1103" y="0"/>
                    <a:ext cx="367" cy="2772"/>
                    <a:chOff x="1103" y="0"/>
                    <a:chExt cx="367" cy="2772"/>
                  </a:xfrm>
                </p:grpSpPr>
                <p:sp>
                  <p:nvSpPr>
                    <p:cNvPr id="91223" name="Rectangle 87"/>
                    <p:cNvSpPr>
                      <a:spLocks noChangeArrowheads="1"/>
                    </p:cNvSpPr>
                    <p:nvPr/>
                  </p:nvSpPr>
                  <p:spPr bwMode="auto">
                    <a:xfrm>
                      <a:off x="1146"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14</a:t>
                      </a:r>
                      <a:endParaRPr lang="en-GB" sz="1600" b="1">
                        <a:solidFill>
                          <a:srgbClr val="000000"/>
                        </a:solidFill>
                        <a:latin typeface="Arial Unicode MS" charset="0"/>
                        <a:ea typeface="ＭＳ Ｐゴシック" charset="0"/>
                      </a:endParaRPr>
                    </a:p>
                  </p:txBody>
                </p:sp>
                <p:sp>
                  <p:nvSpPr>
                    <p:cNvPr id="91224" name="Rectangle 88"/>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9" name="Group 89"/>
                  <p:cNvGrpSpPr>
                    <a:grpSpLocks/>
                  </p:cNvGrpSpPr>
                  <p:nvPr/>
                </p:nvGrpSpPr>
                <p:grpSpPr bwMode="auto">
                  <a:xfrm>
                    <a:off x="1470" y="0"/>
                    <a:ext cx="368" cy="2772"/>
                    <a:chOff x="1470" y="0"/>
                    <a:chExt cx="368" cy="2772"/>
                  </a:xfrm>
                </p:grpSpPr>
                <p:sp>
                  <p:nvSpPr>
                    <p:cNvPr id="91226" name="Rectangle 90"/>
                    <p:cNvSpPr>
                      <a:spLocks noChangeArrowheads="1"/>
                    </p:cNvSpPr>
                    <p:nvPr/>
                  </p:nvSpPr>
                  <p:spPr bwMode="auto">
                    <a:xfrm>
                      <a:off x="1513"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15</a:t>
                      </a:r>
                      <a:endParaRPr lang="en-GB" sz="1600" b="1">
                        <a:solidFill>
                          <a:srgbClr val="000000"/>
                        </a:solidFill>
                        <a:latin typeface="Arial Unicode MS" charset="0"/>
                        <a:ea typeface="ＭＳ Ｐゴシック" charset="0"/>
                      </a:endParaRPr>
                    </a:p>
                  </p:txBody>
                </p:sp>
                <p:sp>
                  <p:nvSpPr>
                    <p:cNvPr id="91227" name="Rectangle 91"/>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0" name="Group 92"/>
                  <p:cNvGrpSpPr>
                    <a:grpSpLocks/>
                  </p:cNvGrpSpPr>
                  <p:nvPr/>
                </p:nvGrpSpPr>
                <p:grpSpPr bwMode="auto">
                  <a:xfrm>
                    <a:off x="1838" y="0"/>
                    <a:ext cx="368" cy="2772"/>
                    <a:chOff x="1838" y="0"/>
                    <a:chExt cx="368" cy="2772"/>
                  </a:xfrm>
                </p:grpSpPr>
                <p:sp>
                  <p:nvSpPr>
                    <p:cNvPr id="91229" name="Rectangle 93"/>
                    <p:cNvSpPr>
                      <a:spLocks noChangeArrowheads="1"/>
                    </p:cNvSpPr>
                    <p:nvPr/>
                  </p:nvSpPr>
                  <p:spPr bwMode="auto">
                    <a:xfrm>
                      <a:off x="1881"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16</a:t>
                      </a:r>
                    </a:p>
                  </p:txBody>
                </p:sp>
                <p:sp>
                  <p:nvSpPr>
                    <p:cNvPr id="91230" name="Rectangle 94"/>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1" name="Group 95"/>
                  <p:cNvGrpSpPr>
                    <a:grpSpLocks/>
                  </p:cNvGrpSpPr>
                  <p:nvPr/>
                </p:nvGrpSpPr>
                <p:grpSpPr bwMode="auto">
                  <a:xfrm>
                    <a:off x="2206" y="0"/>
                    <a:ext cx="367" cy="2772"/>
                    <a:chOff x="2206" y="0"/>
                    <a:chExt cx="367" cy="2772"/>
                  </a:xfrm>
                </p:grpSpPr>
                <p:sp>
                  <p:nvSpPr>
                    <p:cNvPr id="91232" name="Rectangle 96"/>
                    <p:cNvSpPr>
                      <a:spLocks noChangeArrowheads="1"/>
                    </p:cNvSpPr>
                    <p:nvPr/>
                  </p:nvSpPr>
                  <p:spPr bwMode="auto">
                    <a:xfrm>
                      <a:off x="2249"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17</a:t>
                      </a:r>
                    </a:p>
                  </p:txBody>
                </p:sp>
                <p:sp>
                  <p:nvSpPr>
                    <p:cNvPr id="91233" name="Rectangle 97"/>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68" name="Group 98"/>
                  <p:cNvGrpSpPr>
                    <a:grpSpLocks/>
                  </p:cNvGrpSpPr>
                  <p:nvPr/>
                </p:nvGrpSpPr>
                <p:grpSpPr bwMode="auto">
                  <a:xfrm>
                    <a:off x="2573" y="0"/>
                    <a:ext cx="368" cy="2772"/>
                    <a:chOff x="2573" y="0"/>
                    <a:chExt cx="368" cy="2772"/>
                  </a:xfrm>
                </p:grpSpPr>
                <p:sp>
                  <p:nvSpPr>
                    <p:cNvPr id="91235" name="Rectangle 99"/>
                    <p:cNvSpPr>
                      <a:spLocks noChangeArrowheads="1"/>
                    </p:cNvSpPr>
                    <p:nvPr/>
                  </p:nvSpPr>
                  <p:spPr bwMode="auto">
                    <a:xfrm>
                      <a:off x="2616"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18</a:t>
                      </a:r>
                    </a:p>
                  </p:txBody>
                </p:sp>
                <p:sp>
                  <p:nvSpPr>
                    <p:cNvPr id="91236" name="Rectangle 100"/>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1" name="Group 101"/>
                  <p:cNvGrpSpPr>
                    <a:grpSpLocks/>
                  </p:cNvGrpSpPr>
                  <p:nvPr/>
                </p:nvGrpSpPr>
                <p:grpSpPr bwMode="auto">
                  <a:xfrm>
                    <a:off x="2941" y="0"/>
                    <a:ext cx="368" cy="2772"/>
                    <a:chOff x="2941" y="0"/>
                    <a:chExt cx="368" cy="2772"/>
                  </a:xfrm>
                </p:grpSpPr>
                <p:sp>
                  <p:nvSpPr>
                    <p:cNvPr id="91238" name="Rectangle 102"/>
                    <p:cNvSpPr>
                      <a:spLocks noChangeArrowheads="1"/>
                    </p:cNvSpPr>
                    <p:nvPr/>
                  </p:nvSpPr>
                  <p:spPr bwMode="auto">
                    <a:xfrm>
                      <a:off x="2984"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19</a:t>
                      </a:r>
                    </a:p>
                  </p:txBody>
                </p:sp>
                <p:sp>
                  <p:nvSpPr>
                    <p:cNvPr id="91239" name="Rectangle 103"/>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4" name="Group 104"/>
                  <p:cNvGrpSpPr>
                    <a:grpSpLocks/>
                  </p:cNvGrpSpPr>
                  <p:nvPr/>
                </p:nvGrpSpPr>
                <p:grpSpPr bwMode="auto">
                  <a:xfrm>
                    <a:off x="3309" y="0"/>
                    <a:ext cx="367" cy="2772"/>
                    <a:chOff x="3309" y="0"/>
                    <a:chExt cx="367" cy="2772"/>
                  </a:xfrm>
                </p:grpSpPr>
                <p:sp>
                  <p:nvSpPr>
                    <p:cNvPr id="91241" name="Rectangle 105"/>
                    <p:cNvSpPr>
                      <a:spLocks noChangeArrowheads="1"/>
                    </p:cNvSpPr>
                    <p:nvPr/>
                  </p:nvSpPr>
                  <p:spPr bwMode="auto">
                    <a:xfrm>
                      <a:off x="3352"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20</a:t>
                      </a:r>
                    </a:p>
                  </p:txBody>
                </p:sp>
                <p:sp>
                  <p:nvSpPr>
                    <p:cNvPr id="91242" name="Rectangle 106"/>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7" name="Group 107"/>
                  <p:cNvGrpSpPr>
                    <a:grpSpLocks/>
                  </p:cNvGrpSpPr>
                  <p:nvPr/>
                </p:nvGrpSpPr>
                <p:grpSpPr bwMode="auto">
                  <a:xfrm>
                    <a:off x="3676" y="0"/>
                    <a:ext cx="368" cy="2772"/>
                    <a:chOff x="3676" y="0"/>
                    <a:chExt cx="368" cy="2772"/>
                  </a:xfrm>
                </p:grpSpPr>
                <p:sp>
                  <p:nvSpPr>
                    <p:cNvPr id="91244" name="Rectangle 108"/>
                    <p:cNvSpPr>
                      <a:spLocks noChangeArrowheads="1"/>
                    </p:cNvSpPr>
                    <p:nvPr/>
                  </p:nvSpPr>
                  <p:spPr bwMode="auto">
                    <a:xfrm>
                      <a:off x="3719"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21</a:t>
                      </a:r>
                    </a:p>
                  </p:txBody>
                </p:sp>
                <p:sp>
                  <p:nvSpPr>
                    <p:cNvPr id="91245" name="Rectangle 109"/>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0" name="Group 110"/>
                  <p:cNvGrpSpPr>
                    <a:grpSpLocks/>
                  </p:cNvGrpSpPr>
                  <p:nvPr/>
                </p:nvGrpSpPr>
                <p:grpSpPr bwMode="auto">
                  <a:xfrm>
                    <a:off x="4044" y="0"/>
                    <a:ext cx="368" cy="2772"/>
                    <a:chOff x="4044" y="0"/>
                    <a:chExt cx="368" cy="2772"/>
                  </a:xfrm>
                </p:grpSpPr>
                <p:sp>
                  <p:nvSpPr>
                    <p:cNvPr id="91247" name="Rectangle 111"/>
                    <p:cNvSpPr>
                      <a:spLocks noChangeArrowheads="1"/>
                    </p:cNvSpPr>
                    <p:nvPr/>
                  </p:nvSpPr>
                  <p:spPr bwMode="auto">
                    <a:xfrm>
                      <a:off x="4087"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22</a:t>
                      </a:r>
                    </a:p>
                  </p:txBody>
                </p:sp>
                <p:sp>
                  <p:nvSpPr>
                    <p:cNvPr id="91248" name="Rectangle 112"/>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3" name="Group 113"/>
                  <p:cNvGrpSpPr>
                    <a:grpSpLocks/>
                  </p:cNvGrpSpPr>
                  <p:nvPr/>
                </p:nvGrpSpPr>
                <p:grpSpPr bwMode="auto">
                  <a:xfrm>
                    <a:off x="4412" y="0"/>
                    <a:ext cx="367" cy="2772"/>
                    <a:chOff x="4412" y="0"/>
                    <a:chExt cx="367" cy="2772"/>
                  </a:xfrm>
                </p:grpSpPr>
                <p:sp>
                  <p:nvSpPr>
                    <p:cNvPr id="91250" name="Rectangle 114"/>
                    <p:cNvSpPr>
                      <a:spLocks noChangeArrowheads="1"/>
                    </p:cNvSpPr>
                    <p:nvPr/>
                  </p:nvSpPr>
                  <p:spPr bwMode="auto">
                    <a:xfrm>
                      <a:off x="4455"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23</a:t>
                      </a:r>
                    </a:p>
                  </p:txBody>
                </p:sp>
                <p:sp>
                  <p:nvSpPr>
                    <p:cNvPr id="91251" name="Rectangle 115"/>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6" name="Group 116"/>
                  <p:cNvGrpSpPr>
                    <a:grpSpLocks/>
                  </p:cNvGrpSpPr>
                  <p:nvPr/>
                </p:nvGrpSpPr>
                <p:grpSpPr bwMode="auto">
                  <a:xfrm>
                    <a:off x="4779" y="0"/>
                    <a:ext cx="368" cy="2772"/>
                    <a:chOff x="4779" y="0"/>
                    <a:chExt cx="368" cy="2772"/>
                  </a:xfrm>
                </p:grpSpPr>
                <p:sp>
                  <p:nvSpPr>
                    <p:cNvPr id="91253" name="Rectangle 117"/>
                    <p:cNvSpPr>
                      <a:spLocks noChangeArrowheads="1"/>
                    </p:cNvSpPr>
                    <p:nvPr/>
                  </p:nvSpPr>
                  <p:spPr bwMode="auto">
                    <a:xfrm>
                      <a:off x="4822"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24</a:t>
                      </a:r>
                    </a:p>
                  </p:txBody>
                </p:sp>
                <p:sp>
                  <p:nvSpPr>
                    <p:cNvPr id="91254" name="Rectangle 118"/>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9" name="Group 119"/>
                  <p:cNvGrpSpPr>
                    <a:grpSpLocks/>
                  </p:cNvGrpSpPr>
                  <p:nvPr/>
                </p:nvGrpSpPr>
                <p:grpSpPr bwMode="auto">
                  <a:xfrm>
                    <a:off x="5147" y="0"/>
                    <a:ext cx="368" cy="2772"/>
                    <a:chOff x="5147" y="0"/>
                    <a:chExt cx="368" cy="2772"/>
                  </a:xfrm>
                </p:grpSpPr>
                <p:sp>
                  <p:nvSpPr>
                    <p:cNvPr id="91256" name="Rectangle 120"/>
                    <p:cNvSpPr>
                      <a:spLocks noChangeArrowheads="1"/>
                    </p:cNvSpPr>
                    <p:nvPr/>
                  </p:nvSpPr>
                  <p:spPr bwMode="auto">
                    <a:xfrm>
                      <a:off x="519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25</a:t>
                      </a:r>
                    </a:p>
                  </p:txBody>
                </p:sp>
                <p:sp>
                  <p:nvSpPr>
                    <p:cNvPr id="91257" name="Rectangle 121"/>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58" name="Rectangle 122"/>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sp>
        <p:nvSpPr>
          <p:cNvPr id="146" name="AutoShape 156"/>
          <p:cNvSpPr>
            <a:spLocks noChangeArrowheads="1"/>
          </p:cNvSpPr>
          <p:nvPr/>
        </p:nvSpPr>
        <p:spPr bwMode="auto">
          <a:xfrm>
            <a:off x="2944480" y="4111242"/>
            <a:ext cx="2910778" cy="163268"/>
          </a:xfrm>
          <a:prstGeom prst="homePlate">
            <a:avLst>
              <a:gd name="adj" fmla="val 88670"/>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145" name="AutoShape 139"/>
          <p:cNvSpPr>
            <a:spLocks noChangeArrowheads="1"/>
          </p:cNvSpPr>
          <p:nvPr/>
        </p:nvSpPr>
        <p:spPr bwMode="auto">
          <a:xfrm>
            <a:off x="1949360" y="2828607"/>
            <a:ext cx="3765640" cy="143192"/>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err="1">
                <a:solidFill>
                  <a:srgbClr val="000000"/>
                </a:solidFill>
                <a:latin typeface="Arial Unicode MS" charset="0"/>
                <a:ea typeface="ＭＳ Ｐゴシック" charset="0"/>
              </a:rPr>
              <a:t>WindSat</a:t>
            </a:r>
            <a:endParaRPr lang="en-GB" sz="1200" b="1" dirty="0">
              <a:solidFill>
                <a:srgbClr val="000000"/>
              </a:solidFill>
              <a:latin typeface="Arial Unicode MS" charset="0"/>
              <a:ea typeface="ＭＳ Ｐゴシック" charset="0"/>
            </a:endParaRPr>
          </a:p>
        </p:txBody>
      </p:sp>
      <p:sp>
        <p:nvSpPr>
          <p:cNvPr id="144" name="AutoShape 140"/>
          <p:cNvSpPr>
            <a:spLocks noChangeArrowheads="1"/>
          </p:cNvSpPr>
          <p:nvPr/>
        </p:nvSpPr>
        <p:spPr bwMode="auto">
          <a:xfrm>
            <a:off x="2510579" y="1905000"/>
            <a:ext cx="5123917" cy="152400"/>
          </a:xfrm>
          <a:prstGeom prst="homePlate">
            <a:avLst>
              <a:gd name="adj" fmla="val 86336"/>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91138" name="Rectangle 2"/>
          <p:cNvSpPr>
            <a:spLocks noChangeArrowheads="1"/>
          </p:cNvSpPr>
          <p:nvPr/>
        </p:nvSpPr>
        <p:spPr bwMode="auto">
          <a:xfrm>
            <a:off x="395288" y="6096000"/>
            <a:ext cx="563562"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39" name="Rectangle 3"/>
          <p:cNvSpPr>
            <a:spLocks noChangeArrowheads="1"/>
          </p:cNvSpPr>
          <p:nvPr/>
        </p:nvSpPr>
        <p:spPr bwMode="auto">
          <a:xfrm>
            <a:off x="2295526" y="6096000"/>
            <a:ext cx="563563"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0" name="Rectangle 4"/>
          <p:cNvSpPr>
            <a:spLocks noChangeArrowheads="1"/>
          </p:cNvSpPr>
          <p:nvPr/>
        </p:nvSpPr>
        <p:spPr bwMode="auto">
          <a:xfrm>
            <a:off x="4546601" y="6096000"/>
            <a:ext cx="563563" cy="381000"/>
          </a:xfrm>
          <a:prstGeom prst="rect">
            <a:avLst/>
          </a:prstGeom>
          <a:solidFill>
            <a:srgbClr val="FF7575"/>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1" name="Text Box 5"/>
          <p:cNvSpPr txBox="1">
            <a:spLocks noChangeArrowheads="1"/>
          </p:cNvSpPr>
          <p:nvPr/>
        </p:nvSpPr>
        <p:spPr bwMode="auto">
          <a:xfrm>
            <a:off x="958850" y="6096002"/>
            <a:ext cx="11255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In orbit</a:t>
            </a:r>
            <a:endParaRPr lang="en-GB" sz="2000" dirty="0">
              <a:solidFill>
                <a:srgbClr val="000000"/>
              </a:solidFill>
              <a:latin typeface="Arial Unicode MS" charset="0"/>
              <a:ea typeface="ＭＳ Ｐゴシック" charset="0"/>
            </a:endParaRPr>
          </a:p>
        </p:txBody>
      </p:sp>
      <p:sp>
        <p:nvSpPr>
          <p:cNvPr id="91142" name="Text Box 6"/>
          <p:cNvSpPr txBox="1">
            <a:spLocks noChangeArrowheads="1"/>
          </p:cNvSpPr>
          <p:nvPr/>
        </p:nvSpPr>
        <p:spPr bwMode="auto">
          <a:xfrm>
            <a:off x="3000376" y="6096002"/>
            <a:ext cx="1355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Approved</a:t>
            </a:r>
            <a:endParaRPr lang="en-GB" sz="2000" dirty="0">
              <a:solidFill>
                <a:srgbClr val="000000"/>
              </a:solidFill>
              <a:latin typeface="Arial Unicode MS" charset="0"/>
              <a:ea typeface="ＭＳ Ｐゴシック" charset="0"/>
            </a:endParaRPr>
          </a:p>
        </p:txBody>
      </p:sp>
      <p:sp>
        <p:nvSpPr>
          <p:cNvPr id="91143" name="Text Box 7"/>
          <p:cNvSpPr txBox="1">
            <a:spLocks noChangeArrowheads="1"/>
          </p:cNvSpPr>
          <p:nvPr/>
        </p:nvSpPr>
        <p:spPr bwMode="auto">
          <a:xfrm>
            <a:off x="5249863" y="6096002"/>
            <a:ext cx="35782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Planned/Pending approval</a:t>
            </a:r>
            <a:endParaRPr lang="en-GB" sz="2000" dirty="0">
              <a:solidFill>
                <a:srgbClr val="000000"/>
              </a:solidFill>
              <a:latin typeface="Arial Unicode MS" charset="0"/>
              <a:ea typeface="ＭＳ Ｐゴシック" charset="0"/>
            </a:endParaRPr>
          </a:p>
        </p:txBody>
      </p:sp>
      <p:sp>
        <p:nvSpPr>
          <p:cNvPr id="91273" name="Text Box 137"/>
          <p:cNvSpPr txBox="1">
            <a:spLocks noChangeArrowheads="1"/>
          </p:cNvSpPr>
          <p:nvPr/>
        </p:nvSpPr>
        <p:spPr bwMode="auto">
          <a:xfrm>
            <a:off x="228600" y="3581400"/>
            <a:ext cx="6858000" cy="338554"/>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defTabSz="914400" eaLnBrk="0" fontAlgn="base" hangingPunct="0">
              <a:spcBef>
                <a:spcPct val="0"/>
              </a:spcBef>
              <a:spcAft>
                <a:spcPct val="0"/>
              </a:spcAft>
            </a:pPr>
            <a:r>
              <a:rPr lang="en-GB" sz="1600" dirty="0">
                <a:solidFill>
                  <a:srgbClr val="FFFFFF"/>
                </a:solidFill>
                <a:latin typeface="Arial Unicode MS" charset="0"/>
                <a:ea typeface="ＭＳ Ｐゴシック" charset="0"/>
              </a:rPr>
              <a:t> No ~7 GHz channel(s) so retrievals only available at low to mid latitudes:</a:t>
            </a:r>
            <a:endParaRPr lang="en-US" sz="1600" dirty="0">
              <a:solidFill>
                <a:srgbClr val="FFFFFF"/>
              </a:solidFill>
              <a:latin typeface="Arial Unicode MS" charset="0"/>
              <a:ea typeface="ＭＳ Ｐゴシック" charset="0"/>
            </a:endParaRPr>
          </a:p>
        </p:txBody>
      </p:sp>
      <p:sp>
        <p:nvSpPr>
          <p:cNvPr id="91275" name="AutoShape 139"/>
          <p:cNvSpPr>
            <a:spLocks noChangeArrowheads="1"/>
          </p:cNvSpPr>
          <p:nvPr/>
        </p:nvSpPr>
        <p:spPr bwMode="auto">
          <a:xfrm>
            <a:off x="228600" y="4424780"/>
            <a:ext cx="2475878" cy="156819"/>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TRMM (TMI) </a:t>
            </a:r>
            <a:endParaRPr lang="en-GB" sz="1200" b="1" dirty="0">
              <a:solidFill>
                <a:srgbClr val="000000"/>
              </a:solidFill>
              <a:latin typeface="Arial Unicode MS" charset="0"/>
              <a:ea typeface="ＭＳ Ｐゴシック" charset="0"/>
            </a:endParaRPr>
          </a:p>
        </p:txBody>
      </p:sp>
      <p:sp>
        <p:nvSpPr>
          <p:cNvPr id="91276" name="AutoShape 140"/>
          <p:cNvSpPr>
            <a:spLocks noChangeArrowheads="1"/>
          </p:cNvSpPr>
          <p:nvPr/>
        </p:nvSpPr>
        <p:spPr bwMode="auto">
          <a:xfrm>
            <a:off x="1066798" y="1901442"/>
            <a:ext cx="3139021" cy="155958"/>
          </a:xfrm>
          <a:prstGeom prst="homePlate">
            <a:avLst>
              <a:gd name="adj" fmla="val 86336"/>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GCOM-W1 (AMSR-2)</a:t>
            </a:r>
          </a:p>
        </p:txBody>
      </p:sp>
      <p:sp>
        <p:nvSpPr>
          <p:cNvPr id="91280" name="AutoShape 144"/>
          <p:cNvSpPr>
            <a:spLocks noChangeArrowheads="1"/>
          </p:cNvSpPr>
          <p:nvPr/>
        </p:nvSpPr>
        <p:spPr bwMode="auto">
          <a:xfrm>
            <a:off x="6781799" y="2138435"/>
            <a:ext cx="2160000" cy="157165"/>
          </a:xfrm>
          <a:prstGeom prst="homePlate">
            <a:avLst>
              <a:gd name="adj" fmla="val 87367"/>
            </a:avLst>
          </a:prstGeom>
          <a:solidFill>
            <a:srgbClr val="FF5050"/>
          </a:solidFill>
          <a:ln w="9525">
            <a:solidFill>
              <a:schemeClr val="tx1"/>
            </a:solidFill>
            <a:miter lim="800000"/>
            <a:headEnd/>
            <a:tailEnd/>
          </a:ln>
          <a:effectLs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AMSR-2</a:t>
            </a:r>
            <a:r>
              <a:rPr lang="ja-JP" altLang="en-US" sz="1200" b="1" dirty="0">
                <a:solidFill>
                  <a:srgbClr val="000000"/>
                </a:solidFill>
                <a:latin typeface="Arial Unicode MS" charset="0"/>
                <a:ea typeface="ＭＳ Ｐゴシック" charset="0"/>
              </a:rPr>
              <a:t> </a:t>
            </a:r>
            <a:r>
              <a:rPr lang="en-US" altLang="ja-JP" sz="1200" b="1" dirty="0">
                <a:solidFill>
                  <a:srgbClr val="000000"/>
                </a:solidFill>
                <a:latin typeface="Arial Unicode MS" charset="0"/>
                <a:ea typeface="ＭＳ Ｐゴシック" charset="0"/>
              </a:rPr>
              <a:t>follow-on</a:t>
            </a:r>
            <a:endParaRPr lang="nn-NO" sz="1200" b="1" dirty="0">
              <a:solidFill>
                <a:srgbClr val="000000"/>
              </a:solidFill>
              <a:latin typeface="Arial Unicode MS" charset="0"/>
              <a:ea typeface="ＭＳ Ｐゴシック" charset="0"/>
            </a:endParaRPr>
          </a:p>
        </p:txBody>
      </p:sp>
      <p:sp>
        <p:nvSpPr>
          <p:cNvPr id="91287" name="Rectangle 151"/>
          <p:cNvSpPr>
            <a:spLocks noGrp="1" noChangeArrowheads="1"/>
          </p:cNvSpPr>
          <p:nvPr>
            <p:ph type="title"/>
          </p:nvPr>
        </p:nvSpPr>
        <p:spPr>
          <a:xfrm>
            <a:off x="1752600" y="152400"/>
            <a:ext cx="5486400" cy="533400"/>
          </a:xfrm>
          <a:noFill/>
          <a:ln/>
        </p:spPr>
        <p:txBody>
          <a:bodyPr/>
          <a:lstStyle/>
          <a:p>
            <a:r>
              <a:rPr lang="en-GB" sz="2000" dirty="0"/>
              <a:t>Passive Microwave Radiometers for SST</a:t>
            </a:r>
          </a:p>
        </p:txBody>
      </p:sp>
      <p:pic>
        <p:nvPicPr>
          <p:cNvPr id="91290" name="Picture 154" descr="ce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9" y="136525"/>
            <a:ext cx="1152525" cy="484188"/>
          </a:xfrm>
          <a:prstGeom prst="rect">
            <a:avLst/>
          </a:prstGeom>
          <a:noFill/>
          <a:extLst>
            <a:ext uri="{909E8E84-426E-40dd-AFC4-6F175D3DCCD1}">
              <a14:hiddenFill xmlns:a14="http://schemas.microsoft.com/office/drawing/2010/main" xmlns="">
                <a:solidFill>
                  <a:srgbClr val="FFFFFF"/>
                </a:solidFill>
              </a14:hiddenFill>
            </a:ext>
          </a:extLst>
        </p:spPr>
      </p:pic>
      <p:sp>
        <p:nvSpPr>
          <p:cNvPr id="160" name="AutoShape 139"/>
          <p:cNvSpPr>
            <a:spLocks noChangeArrowheads="1"/>
          </p:cNvSpPr>
          <p:nvPr/>
        </p:nvSpPr>
        <p:spPr bwMode="auto">
          <a:xfrm>
            <a:off x="228599" y="2829000"/>
            <a:ext cx="4252326" cy="142799"/>
          </a:xfrm>
          <a:prstGeom prst="homePlate">
            <a:avLst>
              <a:gd name="adj" fmla="val 174291"/>
            </a:avLst>
          </a:prstGeom>
          <a:solidFill>
            <a:srgbClr val="99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Coriolis (WindSat)</a:t>
            </a:r>
            <a:endParaRPr lang="en-GB" sz="1200" b="1" dirty="0">
              <a:solidFill>
                <a:srgbClr val="000000"/>
              </a:solidFill>
              <a:latin typeface="Arial Unicode MS" charset="0"/>
              <a:ea typeface="ＭＳ Ｐゴシック" charset="0"/>
            </a:endParaRPr>
          </a:p>
        </p:txBody>
      </p:sp>
      <p:sp>
        <p:nvSpPr>
          <p:cNvPr id="91274" name="AutoShape 138"/>
          <p:cNvSpPr>
            <a:spLocks noChangeArrowheads="1"/>
          </p:cNvSpPr>
          <p:nvPr/>
        </p:nvSpPr>
        <p:spPr bwMode="auto">
          <a:xfrm>
            <a:off x="228600" y="3124200"/>
            <a:ext cx="695324" cy="162000"/>
          </a:xfrm>
          <a:prstGeom prst="homePlate">
            <a:avLst>
              <a:gd name="adj" fmla="val 155542"/>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AMSRE </a:t>
            </a:r>
            <a:endParaRPr lang="en-GB" sz="1200" b="1" dirty="0">
              <a:solidFill>
                <a:srgbClr val="000000"/>
              </a:solidFill>
              <a:latin typeface="Arial Unicode MS" charset="0"/>
              <a:ea typeface="ＭＳ Ｐゴシック" charset="0"/>
            </a:endParaRPr>
          </a:p>
        </p:txBody>
      </p:sp>
      <p:sp>
        <p:nvSpPr>
          <p:cNvPr id="158" name="AutoShape 141"/>
          <p:cNvSpPr>
            <a:spLocks noChangeArrowheads="1"/>
          </p:cNvSpPr>
          <p:nvPr/>
        </p:nvSpPr>
        <p:spPr bwMode="auto">
          <a:xfrm>
            <a:off x="5756809" y="2511917"/>
            <a:ext cx="3520661" cy="152190"/>
          </a:xfrm>
          <a:prstGeom prst="homePlate">
            <a:avLst>
              <a:gd name="adj" fmla="val 149507"/>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HY-2D, E, F</a:t>
            </a:r>
          </a:p>
        </p:txBody>
      </p:sp>
      <p:cxnSp>
        <p:nvCxnSpPr>
          <p:cNvPr id="172" name="Straight Connector 171"/>
          <p:cNvCxnSpPr/>
          <p:nvPr/>
        </p:nvCxnSpPr>
        <p:spPr>
          <a:xfrm>
            <a:off x="4038600" y="1201347"/>
            <a:ext cx="0" cy="4924435"/>
          </a:xfrm>
          <a:prstGeom prst="line">
            <a:avLst/>
          </a:prstGeom>
          <a:noFill/>
          <a:ln w="25400" cap="flat">
            <a:solidFill>
              <a:srgbClr val="C0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4" name="Text Box 137"/>
          <p:cNvSpPr txBox="1">
            <a:spLocks noChangeArrowheads="1"/>
          </p:cNvSpPr>
          <p:nvPr/>
        </p:nvSpPr>
        <p:spPr bwMode="auto">
          <a:xfrm>
            <a:off x="228600" y="1371600"/>
            <a:ext cx="5181600" cy="338554"/>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eaLnBrk="0" fontAlgn="base" hangingPunct="0">
              <a:spcBef>
                <a:spcPct val="0"/>
              </a:spcBef>
              <a:spcAft>
                <a:spcPct val="0"/>
              </a:spcAft>
            </a:pPr>
            <a:r>
              <a:rPr lang="en-GB" sz="1600" dirty="0">
                <a:solidFill>
                  <a:srgbClr val="FFFFFF"/>
                </a:solidFill>
                <a:latin typeface="Arial Unicode MS" charset="0"/>
                <a:ea typeface="ＭＳ Ｐゴシック" charset="0"/>
              </a:rPr>
              <a:t>~7 GHz channel(s) available enabling global retrievals:</a:t>
            </a:r>
            <a:endParaRPr lang="en-US" sz="1600" dirty="0">
              <a:solidFill>
                <a:srgbClr val="FFFFFF"/>
              </a:solidFill>
              <a:latin typeface="Arial Unicode MS" charset="0"/>
              <a:ea typeface="ＭＳ Ｐゴシック" charset="0"/>
            </a:endParaRPr>
          </a:p>
        </p:txBody>
      </p:sp>
      <p:sp>
        <p:nvSpPr>
          <p:cNvPr id="137" name="AutoShape 144"/>
          <p:cNvSpPr>
            <a:spLocks noChangeArrowheads="1"/>
          </p:cNvSpPr>
          <p:nvPr/>
        </p:nvSpPr>
        <p:spPr bwMode="auto">
          <a:xfrm>
            <a:off x="7848600" y="3200008"/>
            <a:ext cx="1428870" cy="162392"/>
          </a:xfrm>
          <a:prstGeom prst="homePlate">
            <a:avLst>
              <a:gd name="adj" fmla="val 87367"/>
            </a:avLst>
          </a:prstGeom>
          <a:solidFill>
            <a:srgbClr val="FF505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ESA  Microwat</a:t>
            </a:r>
          </a:p>
        </p:txBody>
      </p:sp>
      <p:sp>
        <p:nvSpPr>
          <p:cNvPr id="138" name="AutoShape 143"/>
          <p:cNvSpPr>
            <a:spLocks noChangeArrowheads="1"/>
          </p:cNvSpPr>
          <p:nvPr/>
        </p:nvSpPr>
        <p:spPr bwMode="auto">
          <a:xfrm>
            <a:off x="228600" y="4724400"/>
            <a:ext cx="5690213" cy="152399"/>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FY-3A, B, C (MWRI)</a:t>
            </a:r>
          </a:p>
        </p:txBody>
      </p:sp>
      <p:sp>
        <p:nvSpPr>
          <p:cNvPr id="166" name="AutoShape 156"/>
          <p:cNvSpPr>
            <a:spLocks noChangeArrowheads="1"/>
          </p:cNvSpPr>
          <p:nvPr/>
        </p:nvSpPr>
        <p:spPr bwMode="auto">
          <a:xfrm>
            <a:off x="2084388" y="4111242"/>
            <a:ext cx="1887556" cy="165558"/>
          </a:xfrm>
          <a:prstGeom prst="homePlate">
            <a:avLst>
              <a:gd name="adj" fmla="val 8867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GPM-Core (GMI)</a:t>
            </a:r>
          </a:p>
        </p:txBody>
      </p:sp>
      <p:sp>
        <p:nvSpPr>
          <p:cNvPr id="140" name="TextBox 139"/>
          <p:cNvSpPr txBox="1"/>
          <p:nvPr/>
        </p:nvSpPr>
        <p:spPr>
          <a:xfrm>
            <a:off x="7048259" y="2971800"/>
            <a:ext cx="21336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2569"/>
                </a:solidFill>
                <a:effectLst/>
                <a:uFillTx/>
                <a:latin typeface="Arial" pitchFamily="34" charset="0"/>
                <a:cs typeface="Arial" pitchFamily="34" charset="0"/>
              </a:rPr>
              <a:t>Potential</a:t>
            </a:r>
            <a:r>
              <a:rPr kumimoji="0" lang="en-US" sz="1000" b="0" i="0" u="none" strike="noStrike" cap="none" spc="0" normalizeH="0" dirty="0">
                <a:ln>
                  <a:noFill/>
                </a:ln>
                <a:solidFill>
                  <a:srgbClr val="002569"/>
                </a:solidFill>
                <a:effectLst/>
                <a:uFillTx/>
                <a:latin typeface="Arial" pitchFamily="34" charset="0"/>
                <a:cs typeface="Arial" pitchFamily="34" charset="0"/>
              </a:rPr>
              <a:t> new mission concepts e.g.</a:t>
            </a:r>
            <a:endParaRPr kumimoji="0" lang="en-GB" sz="1000" b="0" i="0" u="none" strike="noStrike" cap="none" spc="0" normalizeH="0" baseline="0" dirty="0">
              <a:ln>
                <a:noFill/>
              </a:ln>
              <a:solidFill>
                <a:srgbClr val="002569"/>
              </a:solidFill>
              <a:effectLst/>
              <a:uFillTx/>
              <a:latin typeface="Arial" pitchFamily="34" charset="0"/>
              <a:cs typeface="Arial" pitchFamily="34" charset="0"/>
            </a:endParaRPr>
          </a:p>
        </p:txBody>
      </p:sp>
      <p:sp>
        <p:nvSpPr>
          <p:cNvPr id="148" name="AutoShape 143"/>
          <p:cNvSpPr>
            <a:spLocks noChangeArrowheads="1"/>
          </p:cNvSpPr>
          <p:nvPr/>
        </p:nvSpPr>
        <p:spPr bwMode="auto">
          <a:xfrm>
            <a:off x="4135376" y="2514207"/>
            <a:ext cx="2788733" cy="154636"/>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HY-2B, C (MWI)</a:t>
            </a:r>
          </a:p>
        </p:txBody>
      </p:sp>
      <p:sp>
        <p:nvSpPr>
          <p:cNvPr id="157" name="AutoShape 143"/>
          <p:cNvSpPr>
            <a:spLocks noChangeArrowheads="1"/>
          </p:cNvSpPr>
          <p:nvPr/>
        </p:nvSpPr>
        <p:spPr bwMode="auto">
          <a:xfrm>
            <a:off x="228599" y="2514600"/>
            <a:ext cx="3992993" cy="152400"/>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HY-2A (MWI)</a:t>
            </a:r>
          </a:p>
        </p:txBody>
      </p:sp>
      <p:sp>
        <p:nvSpPr>
          <p:cNvPr id="147" name="AutoShape 141"/>
          <p:cNvSpPr>
            <a:spLocks noChangeArrowheads="1"/>
          </p:cNvSpPr>
          <p:nvPr/>
        </p:nvSpPr>
        <p:spPr bwMode="auto">
          <a:xfrm>
            <a:off x="5029200" y="4953297"/>
            <a:ext cx="4012141" cy="168906"/>
          </a:xfrm>
          <a:prstGeom prst="homePlate">
            <a:avLst>
              <a:gd name="adj" fmla="val 149507"/>
            </a:avLst>
          </a:prstGeom>
          <a:solidFill>
            <a:srgbClr val="FF505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FY3-F, G, R (MWRI)</a:t>
            </a:r>
          </a:p>
        </p:txBody>
      </p:sp>
      <p:sp>
        <p:nvSpPr>
          <p:cNvPr id="149" name="AutoShape 135"/>
          <p:cNvSpPr>
            <a:spLocks noChangeArrowheads="1"/>
          </p:cNvSpPr>
          <p:nvPr/>
        </p:nvSpPr>
        <p:spPr bwMode="auto">
          <a:xfrm>
            <a:off x="4131751" y="4953000"/>
            <a:ext cx="2849524" cy="169202"/>
          </a:xfrm>
          <a:prstGeom prst="homePlate">
            <a:avLst>
              <a:gd name="adj" fmla="val 151874"/>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FY-3D (MWRI)</a:t>
            </a:r>
          </a:p>
        </p:txBody>
      </p:sp>
      <p:sp>
        <p:nvSpPr>
          <p:cNvPr id="150" name="Rectangle 2"/>
          <p:cNvSpPr>
            <a:spLocks noChangeArrowheads="1"/>
          </p:cNvSpPr>
          <p:nvPr/>
        </p:nvSpPr>
        <p:spPr bwMode="auto">
          <a:xfrm>
            <a:off x="609600" y="6477000"/>
            <a:ext cx="349250" cy="257175"/>
          </a:xfrm>
          <a:prstGeom prst="rect">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51" name="Text Box 5"/>
          <p:cNvSpPr txBox="1">
            <a:spLocks noChangeArrowheads="1"/>
          </p:cNvSpPr>
          <p:nvPr/>
        </p:nvSpPr>
        <p:spPr bwMode="auto">
          <a:xfrm>
            <a:off x="990600" y="6477000"/>
            <a:ext cx="35052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pPr>
            <a:r>
              <a:rPr lang="nb-NO" sz="1400" dirty="0" smtClean="0">
                <a:solidFill>
                  <a:srgbClr val="000000"/>
                </a:solidFill>
                <a:latin typeface="Arial Unicode MS" charset="0"/>
                <a:ea typeface="ＭＳ Ｐゴシック" charset="0"/>
              </a:rPr>
              <a:t>(in </a:t>
            </a:r>
            <a:r>
              <a:rPr lang="nb-NO" sz="1400" dirty="0" err="1" smtClean="0">
                <a:solidFill>
                  <a:srgbClr val="000000"/>
                </a:solidFill>
                <a:latin typeface="Arial Unicode MS" charset="0"/>
                <a:ea typeface="ＭＳ Ｐゴシック" charset="0"/>
              </a:rPr>
              <a:t>extended</a:t>
            </a:r>
            <a:r>
              <a:rPr lang="nb-NO" sz="1400" dirty="0" smtClean="0">
                <a:solidFill>
                  <a:srgbClr val="000000"/>
                </a:solidFill>
                <a:latin typeface="Arial Unicode MS" charset="0"/>
                <a:ea typeface="ＭＳ Ｐゴシック" charset="0"/>
              </a:rPr>
              <a:t> </a:t>
            </a:r>
            <a:r>
              <a:rPr lang="nb-NO" sz="1400" dirty="0" err="1" smtClean="0">
                <a:solidFill>
                  <a:srgbClr val="000000"/>
                </a:solidFill>
                <a:latin typeface="Arial Unicode MS" charset="0"/>
                <a:ea typeface="ＭＳ Ｐゴシック" charset="0"/>
              </a:rPr>
              <a:t>mission</a:t>
            </a:r>
            <a:r>
              <a:rPr lang="nb-NO" sz="1400" dirty="0" smtClean="0">
                <a:solidFill>
                  <a:srgbClr val="000000"/>
                </a:solidFill>
                <a:latin typeface="Arial Unicode MS" charset="0"/>
                <a:ea typeface="ＭＳ Ｐゴシック" charset="0"/>
              </a:rPr>
              <a:t> </a:t>
            </a:r>
            <a:r>
              <a:rPr lang="nb-NO" sz="1400" dirty="0" err="1" smtClean="0">
                <a:solidFill>
                  <a:srgbClr val="000000"/>
                </a:solidFill>
                <a:latin typeface="Arial Unicode MS" charset="0"/>
                <a:ea typeface="ＭＳ Ｐゴシック" charset="0"/>
              </a:rPr>
              <a:t>phase</a:t>
            </a:r>
            <a:r>
              <a:rPr lang="nb-NO" sz="1400" dirty="0" smtClean="0">
                <a:solidFill>
                  <a:srgbClr val="000000"/>
                </a:solidFill>
                <a:latin typeface="Arial Unicode MS" charset="0"/>
                <a:ea typeface="ＭＳ Ｐゴシック" charset="0"/>
              </a:rPr>
              <a:t>)</a:t>
            </a:r>
            <a:endParaRPr lang="en-GB" sz="1400" dirty="0">
              <a:solidFill>
                <a:srgbClr val="000000"/>
              </a:solidFill>
              <a:latin typeface="Arial Unicode MS" charset="0"/>
              <a:ea typeface="ＭＳ Ｐゴシック" charset="0"/>
            </a:endParaRPr>
          </a:p>
        </p:txBody>
      </p:sp>
      <p:sp>
        <p:nvSpPr>
          <p:cNvPr id="152" name="Slide Number Placeholder 1"/>
          <p:cNvSpPr>
            <a:spLocks noGrp="1"/>
          </p:cNvSpPr>
          <p:nvPr>
            <p:ph type="sldNum" sz="quarter" idx="4294967295"/>
          </p:nvPr>
        </p:nvSpPr>
        <p:spPr>
          <a:xfrm>
            <a:off x="8763000" y="6553200"/>
            <a:ext cx="304800" cy="187285"/>
          </a:xfrm>
          <a:prstGeom prst="roundRect">
            <a:avLst/>
          </a:prstGeom>
        </p:spPr>
        <p:txBody>
          <a:bodyPr/>
          <a:lstStyle/>
          <a:p>
            <a:pPr defTabSz="914400"/>
            <a:fld id="{86CB4B4D-7CA3-9044-876B-883B54F8677D}" type="slidenum">
              <a:rPr lang="uk-UA" sz="1100" smtClean="0"/>
              <a:pPr defTabSz="914400"/>
              <a:t>4</a:t>
            </a:fld>
            <a:endParaRPr lang="uk-UA" sz="1100" dirty="0"/>
          </a:p>
        </p:txBody>
      </p:sp>
    </p:spTree>
    <p:extLst>
      <p:ext uri="{BB962C8B-B14F-4D97-AF65-F5344CB8AC3E}">
        <p14:creationId xmlns:p14="http://schemas.microsoft.com/office/powerpoint/2010/main" val="354533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152400" y="1295400"/>
            <a:ext cx="8763000" cy="5105400"/>
          </a:xfrm>
        </p:spPr>
        <p:txBody>
          <a:bodyPr/>
          <a:lstStyle/>
          <a:p>
            <a:pPr marL="0" indent="0">
              <a:buNone/>
            </a:pPr>
            <a:r>
              <a:rPr lang="en-US" dirty="0"/>
              <a:t>For Global retrievals including high latitudes:</a:t>
            </a:r>
          </a:p>
          <a:p>
            <a:endParaRPr lang="en-US" dirty="0"/>
          </a:p>
          <a:p>
            <a:r>
              <a:rPr lang="en-US" dirty="0"/>
              <a:t>AMSR-2 follow-on is not approved at the moment.</a:t>
            </a:r>
          </a:p>
          <a:p>
            <a:r>
              <a:rPr lang="en-US" dirty="0"/>
              <a:t>HY-2 series continuing, but operational access and GHRSST data specification not yet established. GHRSST discussions continued with NSOAS in 2017.</a:t>
            </a:r>
          </a:p>
          <a:p>
            <a:r>
              <a:rPr lang="en-US" dirty="0"/>
              <a:t>Coriolis continuing but </a:t>
            </a:r>
            <a:r>
              <a:rPr lang="en-US" dirty="0" smtClean="0"/>
              <a:t>entering extended mission.</a:t>
            </a:r>
            <a:endParaRPr lang="en-US" dirty="0"/>
          </a:p>
          <a:p>
            <a:endParaRPr lang="en-US" dirty="0"/>
          </a:p>
          <a:p>
            <a:pPr marL="0" indent="0">
              <a:buNone/>
            </a:pPr>
            <a:r>
              <a:rPr lang="en-US" dirty="0"/>
              <a:t>For low / mid-latitude retrievals:</a:t>
            </a:r>
          </a:p>
          <a:p>
            <a:pPr marL="0" indent="0">
              <a:buNone/>
            </a:pPr>
            <a:endParaRPr lang="en-US" dirty="0"/>
          </a:p>
          <a:p>
            <a:r>
              <a:rPr lang="en-US" dirty="0"/>
              <a:t>FY-3 series continuing. CMA welcomed as new members of SST-VC. Working towards GHRSST specification. Discussions begun at the GHRSST science team meeting, June 2017. </a:t>
            </a:r>
          </a:p>
          <a:p>
            <a:r>
              <a:rPr lang="en-US" dirty="0"/>
              <a:t>GPM-Core continuing but </a:t>
            </a:r>
            <a:r>
              <a:rPr lang="en-US" dirty="0" smtClean="0"/>
              <a:t>entering extended mission.</a:t>
            </a:r>
            <a:endParaRPr lang="en-US" dirty="0"/>
          </a:p>
          <a:p>
            <a:pPr marL="0" indent="0">
              <a:buNone/>
            </a:pPr>
            <a:endParaRPr lang="en-US" dirty="0"/>
          </a:p>
          <a:p>
            <a:endParaRPr lang="en-US" dirty="0"/>
          </a:p>
          <a:p>
            <a:endParaRPr lang="en-US" dirty="0"/>
          </a:p>
          <a:p>
            <a:endParaRPr lang="en-GB" dirty="0"/>
          </a:p>
        </p:txBody>
      </p:sp>
      <p:sp>
        <p:nvSpPr>
          <p:cNvPr id="4" name="Content Placeholder 3"/>
          <p:cNvSpPr>
            <a:spLocks noGrp="1"/>
          </p:cNvSpPr>
          <p:nvPr>
            <p:ph sz="quarter" idx="11"/>
          </p:nvPr>
        </p:nvSpPr>
        <p:spPr>
          <a:xfrm>
            <a:off x="1905000" y="304800"/>
            <a:ext cx="5715000" cy="533400"/>
          </a:xfrm>
        </p:spPr>
        <p:txBody>
          <a:bodyPr/>
          <a:lstStyle/>
          <a:p>
            <a:r>
              <a:rPr lang="en-US" dirty="0"/>
              <a:t>PMW constellation status in the last year</a:t>
            </a:r>
            <a:endParaRPr lang="en-GB" dirty="0"/>
          </a:p>
        </p:txBody>
      </p:sp>
    </p:spTree>
    <p:extLst>
      <p:ext uri="{BB962C8B-B14F-4D97-AF65-F5344CB8AC3E}">
        <p14:creationId xmlns:p14="http://schemas.microsoft.com/office/powerpoint/2010/main" val="14103379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p:txBody>
          <a:bodyPr/>
          <a:lstStyle/>
          <a:p>
            <a:r>
              <a:rPr lang="en-US" dirty="0"/>
              <a:t>Update from JAXA</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31352"/>
            <a:ext cx="7373422" cy="5498048"/>
          </a:xfrm>
          <a:prstGeom prst="rect">
            <a:avLst/>
          </a:prstGeom>
        </p:spPr>
      </p:pic>
    </p:spTree>
    <p:extLst>
      <p:ext uri="{BB962C8B-B14F-4D97-AF65-F5344CB8AC3E}">
        <p14:creationId xmlns:p14="http://schemas.microsoft.com/office/powerpoint/2010/main" val="21772367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535" y="1219200"/>
            <a:ext cx="7035868" cy="5257800"/>
          </a:xfrm>
        </p:spPr>
      </p:pic>
      <p:sp>
        <p:nvSpPr>
          <p:cNvPr id="4" name="Content Placeholder 3"/>
          <p:cNvSpPr>
            <a:spLocks noGrp="1"/>
          </p:cNvSpPr>
          <p:nvPr>
            <p:ph sz="quarter" idx="11"/>
          </p:nvPr>
        </p:nvSpPr>
        <p:spPr/>
        <p:txBody>
          <a:bodyPr/>
          <a:lstStyle/>
          <a:p>
            <a:r>
              <a:rPr lang="en-US" dirty="0"/>
              <a:t>Update from CMA</a:t>
            </a:r>
            <a:endParaRPr lang="en-GB" dirty="0"/>
          </a:p>
        </p:txBody>
      </p:sp>
      <p:sp>
        <p:nvSpPr>
          <p:cNvPr id="6" name="Content Placeholder 2"/>
          <p:cNvSpPr txBox="1">
            <a:spLocks/>
          </p:cNvSpPr>
          <p:nvPr/>
        </p:nvSpPr>
        <p:spPr>
          <a:xfrm>
            <a:off x="7086600" y="1451919"/>
            <a:ext cx="1981200" cy="517748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Improvements needed on accuracy of FY-SST from PMW</a:t>
            </a:r>
          </a:p>
          <a:p>
            <a:pPr marL="0" indent="0" defTabSz="914400">
              <a:buFont typeface="Arial"/>
              <a:buNone/>
            </a:pPr>
            <a:endParaRPr lang="en-US" dirty="0">
              <a:solidFill>
                <a:srgbClr val="00B0F0"/>
              </a:solidFill>
            </a:endParaRPr>
          </a:p>
          <a:p>
            <a:pPr marL="0" indent="0" defTabSz="914400">
              <a:buFont typeface="Arial"/>
              <a:buNone/>
            </a:pPr>
            <a:r>
              <a:rPr lang="en-US" dirty="0">
                <a:solidFill>
                  <a:srgbClr val="00B0F0"/>
                </a:solidFill>
              </a:rPr>
              <a:t>CMA and GHRSST establishing more cooperation in SST operational product validation and data blending</a:t>
            </a:r>
            <a:endParaRPr lang="en-GB" dirty="0">
              <a:solidFill>
                <a:srgbClr val="00B0F0"/>
              </a:solidFill>
            </a:endParaRPr>
          </a:p>
        </p:txBody>
      </p:sp>
    </p:spTree>
    <p:extLst>
      <p:ext uri="{BB962C8B-B14F-4D97-AF65-F5344CB8AC3E}">
        <p14:creationId xmlns:p14="http://schemas.microsoft.com/office/powerpoint/2010/main" val="35845718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p:cNvSpPr>
            <a:spLocks noGrp="1"/>
          </p:cNvSpPr>
          <p:nvPr>
            <p:ph sz="quarter" idx="11"/>
          </p:nvPr>
        </p:nvSpPr>
        <p:spPr>
          <a:xfrm>
            <a:off x="1981200" y="304800"/>
            <a:ext cx="5638800" cy="533400"/>
          </a:xfrm>
        </p:spPr>
        <p:txBody>
          <a:bodyPr/>
          <a:lstStyle/>
          <a:p>
            <a:r>
              <a:rPr lang="en-US" dirty="0"/>
              <a:t>Importance of PMW to SST - example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6" y="1219200"/>
            <a:ext cx="8663114" cy="5181600"/>
          </a:xfrm>
          <a:prstGeom prst="rect">
            <a:avLst/>
          </a:prstGeom>
        </p:spPr>
      </p:pic>
    </p:spTree>
    <p:extLst>
      <p:ext uri="{BB962C8B-B14F-4D97-AF65-F5344CB8AC3E}">
        <p14:creationId xmlns:p14="http://schemas.microsoft.com/office/powerpoint/2010/main" val="29262306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6200" y="1371600"/>
            <a:ext cx="6602800" cy="5181600"/>
          </a:xfrm>
        </p:spPr>
      </p:pic>
      <p:sp>
        <p:nvSpPr>
          <p:cNvPr id="4" name="Content Placeholder 3"/>
          <p:cNvSpPr>
            <a:spLocks noGrp="1"/>
          </p:cNvSpPr>
          <p:nvPr>
            <p:ph sz="quarter" idx="11"/>
          </p:nvPr>
        </p:nvSpPr>
        <p:spPr/>
        <p:txBody>
          <a:bodyPr/>
          <a:lstStyle/>
          <a:p>
            <a:r>
              <a:rPr lang="en-US" dirty="0"/>
              <a:t>Impacts of PMW on SST - example</a:t>
            </a:r>
            <a:endParaRPr lang="en-GB" dirty="0"/>
          </a:p>
        </p:txBody>
      </p:sp>
      <p:sp>
        <p:nvSpPr>
          <p:cNvPr id="6" name="Content Placeholder 2"/>
          <p:cNvSpPr txBox="1">
            <a:spLocks/>
          </p:cNvSpPr>
          <p:nvPr/>
        </p:nvSpPr>
        <p:spPr>
          <a:xfrm>
            <a:off x="6771503" y="1519881"/>
            <a:ext cx="2286000" cy="5029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Significant impact of PMW at high latitudes, aerosol regions, and persistent cloudy regions where IR SST not possible / deficient</a:t>
            </a:r>
            <a:endParaRPr lang="en-GB" dirty="0">
              <a:solidFill>
                <a:srgbClr val="00B0F0"/>
              </a:solidFill>
            </a:endParaRPr>
          </a:p>
        </p:txBody>
      </p:sp>
    </p:spTree>
    <p:extLst>
      <p:ext uri="{BB962C8B-B14F-4D97-AF65-F5344CB8AC3E}">
        <p14:creationId xmlns:p14="http://schemas.microsoft.com/office/powerpoint/2010/main" val="300707067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12090</TotalTime>
  <Words>789</Words>
  <Application>Microsoft Macintosh PowerPoint</Application>
  <PresentationFormat>On-screen Show (4:3)</PresentationFormat>
  <Paragraphs>147</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Arial Bold</vt:lpstr>
      <vt:lpstr>Arial Unicode MS</vt:lpstr>
      <vt:lpstr>Avenir Roman</vt:lpstr>
      <vt:lpstr>Calibri</vt:lpstr>
      <vt:lpstr>Courier New</vt:lpstr>
      <vt:lpstr>Droid Serif</vt:lpstr>
      <vt:lpstr>Helvetica</vt:lpstr>
      <vt:lpstr>ＭＳ Ｐゴシック</vt:lpstr>
      <vt:lpstr>Proxima Nova Regular</vt:lpstr>
      <vt:lpstr>Wingdings</vt:lpstr>
      <vt:lpstr>Default</vt:lpstr>
      <vt:lpstr>Passive Microwave Radiometer Continuity</vt:lpstr>
      <vt:lpstr>PowerPoint Presentation</vt:lpstr>
      <vt:lpstr>PowerPoint Presentation</vt:lpstr>
      <vt:lpstr>Passive Microwave Radiometers for SST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150</cp:revision>
  <dcterms:modified xsi:type="dcterms:W3CDTF">2017-09-12T10:32:44Z</dcterms:modified>
</cp:coreProperties>
</file>