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sldIdLst>
    <p:sldId id="256" r:id="rId2"/>
    <p:sldId id="261" r:id="rId3"/>
    <p:sldId id="262" r:id="rId4"/>
    <p:sldId id="263" r:id="rId5"/>
    <p:sldId id="291" r:id="rId6"/>
    <p:sldId id="264" r:id="rId7"/>
    <p:sldId id="290" r:id="rId8"/>
    <p:sldId id="265" r:id="rId9"/>
    <p:sldId id="266" r:id="rId10"/>
    <p:sldId id="268" r:id="rId11"/>
    <p:sldId id="269" r:id="rId12"/>
    <p:sldId id="270" r:id="rId13"/>
    <p:sldId id="271" r:id="rId14"/>
    <p:sldId id="272" r:id="rId15"/>
    <p:sldId id="293" r:id="rId16"/>
    <p:sldId id="294" r:id="rId17"/>
    <p:sldId id="295" r:id="rId18"/>
    <p:sldId id="296" r:id="rId19"/>
    <p:sldId id="297" r:id="rId20"/>
    <p:sldId id="298" r:id="rId21"/>
    <p:sldId id="299" r:id="rId22"/>
    <p:sldId id="300" r:id="rId23"/>
    <p:sldId id="301" r:id="rId24"/>
    <p:sldId id="277" r:id="rId25"/>
    <p:sldId id="284" r:id="rId26"/>
    <p:sldId id="285" r:id="rId27"/>
    <p:sldId id="286" r:id="rId28"/>
    <p:sldId id="302" r:id="rId29"/>
    <p:sldId id="303" r:id="rId30"/>
    <p:sldId id="304" r:id="rId31"/>
    <p:sldId id="287" r:id="rId32"/>
    <p:sldId id="292" r:id="rId33"/>
    <p:sldId id="288" r:id="rId34"/>
    <p:sldId id="279" r:id="rId35"/>
    <p:sldId id="289" r:id="rId36"/>
    <p:sldId id="280" r:id="rId37"/>
    <p:sldId id="281" r:id="rId38"/>
    <p:sldId id="282" r:id="rId39"/>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69"/>
    <a:srgbClr val="DAEE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72" autoAdjust="0"/>
    <p:restoredTop sz="94721"/>
  </p:normalViewPr>
  <p:slideViewPr>
    <p:cSldViewPr>
      <p:cViewPr varScale="1">
        <p:scale>
          <a:sx n="108" d="100"/>
          <a:sy n="108" d="100"/>
        </p:scale>
        <p:origin x="2296" y="200"/>
      </p:cViewPr>
      <p:guideLst>
        <p:guide orient="horz" pos="2160"/>
        <p:guide pos="2880"/>
      </p:guideLst>
    </p:cSldViewPr>
  </p:slideViewPr>
  <p:notesTextViewPr>
    <p:cViewPr>
      <p:scale>
        <a:sx n="1" d="1"/>
        <a:sy n="1" d="1"/>
      </p:scale>
      <p:origin x="0" y="0"/>
    </p:cViewPr>
  </p:notesTextViewPr>
  <p:sorterViewPr>
    <p:cViewPr>
      <p:scale>
        <a:sx n="100" d="100"/>
        <a:sy n="100" d="100"/>
      </p:scale>
      <p:origin x="0" y="-829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 Id="rId4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expresses known near-term AC-VC</a:t>
            </a:r>
            <a:r>
              <a:rPr lang="en-US" baseline="0" dirty="0"/>
              <a:t> needs.  </a:t>
            </a:r>
            <a:r>
              <a:rPr lang="en-US" dirty="0"/>
              <a:t>Looking to future</a:t>
            </a:r>
            <a:r>
              <a:rPr lang="en-US" baseline="0" dirty="0"/>
              <a:t> developments, including GHG constellations, it would be helpful to also consider India in this conversation. </a:t>
            </a:r>
            <a:endParaRPr lang="en-US" dirty="0"/>
          </a:p>
        </p:txBody>
      </p:sp>
    </p:spTree>
    <p:extLst>
      <p:ext uri="{BB962C8B-B14F-4D97-AF65-F5344CB8AC3E}">
        <p14:creationId xmlns:p14="http://schemas.microsoft.com/office/powerpoint/2010/main" val="3851973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eaLnBrk="1" fontAlgn="auto" latinLnBrk="0" hangingPunct="1">
              <a:lnSpc>
                <a:spcPct val="125000"/>
              </a:lnSpc>
              <a:spcBef>
                <a:spcPts val="0"/>
              </a:spcBef>
              <a:spcAft>
                <a:spcPts val="0"/>
              </a:spcAft>
              <a:buClrTx/>
              <a:buSzTx/>
              <a:buFontTx/>
              <a:buNone/>
              <a:tabLst/>
              <a:defRPr/>
            </a:pPr>
            <a:r>
              <a:rPr lang="en-US" dirty="0"/>
              <a:t>The emergent AQ constellation will</a:t>
            </a:r>
            <a:r>
              <a:rPr lang="en-US" baseline="0" dirty="0"/>
              <a:t> measure trace gases relevant to ozone pollution (O3, NO2, HCHO) and aerosol pollution. The goal to provide hourly CO measurements that can distinguish between free-tropospheric and near-surface abundances is currently unmet worldwide.  </a:t>
            </a:r>
            <a:r>
              <a:rPr lang="en-US" dirty="0"/>
              <a:t>Multispectral</a:t>
            </a:r>
            <a:r>
              <a:rPr lang="en-US" baseline="0" dirty="0"/>
              <a:t> measurements of CO, as provided approximately daily from low Earth orbit by MOPITT and potentially being continued into the future by e.g. combined retrievals from </a:t>
            </a:r>
            <a:r>
              <a:rPr lang="en-US" baseline="0" dirty="0" err="1"/>
              <a:t>CrIS</a:t>
            </a:r>
            <a:r>
              <a:rPr lang="en-US" baseline="0" dirty="0"/>
              <a:t> and TROPOMI, provide vertical profile information with near-surface sensitivity. The near-surface sensitivity is critical for distinguishing between locally-produced and externally-transported pollution. None of the emergent geostationary missions have this capability to distinguish between free-tropospheric and near-surface CO. The IRS on MTG will resolve the free troposphere at hourly repeat cycle over Europe, albeit with limited sensitivity to near surface concentrations. </a:t>
            </a:r>
            <a:r>
              <a:rPr lang="en-US" baseline="0" dirty="0" err="1"/>
              <a:t>GeoCARB</a:t>
            </a:r>
            <a:r>
              <a:rPr lang="en-US" baseline="0" dirty="0"/>
              <a:t> will resolve the free troposphere at up to 3 times per day over North America.</a:t>
            </a:r>
            <a:endParaRPr lang="en-US" dirty="0"/>
          </a:p>
        </p:txBody>
      </p:sp>
    </p:spTree>
    <p:extLst>
      <p:ext uri="{BB962C8B-B14F-4D97-AF65-F5344CB8AC3E}">
        <p14:creationId xmlns:p14="http://schemas.microsoft.com/office/powerpoint/2010/main" val="1950400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5123"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a typeface="ＭＳ Ｐゴシック" charset="0"/>
            </a:endParaRPr>
          </a:p>
        </p:txBody>
      </p:sp>
      <p:sp>
        <p:nvSpPr>
          <p:cNvPr id="5124"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35298" indent="-282807" eaLnBrk="0" hangingPunct="0">
              <a:defRPr>
                <a:solidFill>
                  <a:schemeClr val="tx1"/>
                </a:solidFill>
                <a:latin typeface="Arial" charset="0"/>
                <a:ea typeface="ＭＳ Ｐゴシック" charset="0"/>
              </a:defRPr>
            </a:lvl2pPr>
            <a:lvl3pPr marL="1131227" indent="-226245" eaLnBrk="0" hangingPunct="0">
              <a:defRPr>
                <a:solidFill>
                  <a:schemeClr val="tx1"/>
                </a:solidFill>
                <a:latin typeface="Arial" charset="0"/>
                <a:ea typeface="ＭＳ Ｐゴシック" charset="0"/>
              </a:defRPr>
            </a:lvl3pPr>
            <a:lvl4pPr marL="1583718" indent="-226245" eaLnBrk="0" hangingPunct="0">
              <a:defRPr>
                <a:solidFill>
                  <a:schemeClr val="tx1"/>
                </a:solidFill>
                <a:latin typeface="Arial" charset="0"/>
                <a:ea typeface="ＭＳ Ｐゴシック" charset="0"/>
              </a:defRPr>
            </a:lvl4pPr>
            <a:lvl5pPr marL="2036209" indent="-226245" eaLnBrk="0" hangingPunct="0">
              <a:defRPr>
                <a:solidFill>
                  <a:schemeClr val="tx1"/>
                </a:solidFill>
                <a:latin typeface="Arial" charset="0"/>
                <a:ea typeface="ＭＳ Ｐゴシック" charset="0"/>
              </a:defRPr>
            </a:lvl5pPr>
            <a:lvl6pPr marL="2488700" indent="-226245" eaLnBrk="0" fontAlgn="base" hangingPunct="0">
              <a:spcBef>
                <a:spcPct val="0"/>
              </a:spcBef>
              <a:spcAft>
                <a:spcPct val="0"/>
              </a:spcAft>
              <a:defRPr>
                <a:solidFill>
                  <a:schemeClr val="tx1"/>
                </a:solidFill>
                <a:latin typeface="Arial" charset="0"/>
                <a:ea typeface="ＭＳ Ｐゴシック" charset="0"/>
              </a:defRPr>
            </a:lvl6pPr>
            <a:lvl7pPr marL="2941190" indent="-226245" eaLnBrk="0" fontAlgn="base" hangingPunct="0">
              <a:spcBef>
                <a:spcPct val="0"/>
              </a:spcBef>
              <a:spcAft>
                <a:spcPct val="0"/>
              </a:spcAft>
              <a:defRPr>
                <a:solidFill>
                  <a:schemeClr val="tx1"/>
                </a:solidFill>
                <a:latin typeface="Arial" charset="0"/>
                <a:ea typeface="ＭＳ Ｐゴシック" charset="0"/>
              </a:defRPr>
            </a:lvl7pPr>
            <a:lvl8pPr marL="3393681" indent="-226245" eaLnBrk="0" fontAlgn="base" hangingPunct="0">
              <a:spcBef>
                <a:spcPct val="0"/>
              </a:spcBef>
              <a:spcAft>
                <a:spcPct val="0"/>
              </a:spcAft>
              <a:defRPr>
                <a:solidFill>
                  <a:schemeClr val="tx1"/>
                </a:solidFill>
                <a:latin typeface="Arial" charset="0"/>
                <a:ea typeface="ＭＳ Ｐゴシック" charset="0"/>
              </a:defRPr>
            </a:lvl8pPr>
            <a:lvl9pPr marL="3846172" indent="-226245" eaLnBrk="0" fontAlgn="base" hangingPunct="0">
              <a:spcBef>
                <a:spcPct val="0"/>
              </a:spcBef>
              <a:spcAft>
                <a:spcPct val="0"/>
              </a:spcAft>
              <a:defRPr>
                <a:solidFill>
                  <a:schemeClr val="tx1"/>
                </a:solidFill>
                <a:latin typeface="Arial" charset="0"/>
                <a:ea typeface="ＭＳ Ｐゴシック"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fld id="{892536BA-3BE2-2346-A929-FD4D16266EB5}" type="slidenum">
              <a:rPr kumimoji="0" lang="fr-FR" sz="1800" b="0" i="0" u="none" strike="noStrike" kern="0" cap="none" spc="0" normalizeH="0" baseline="0" noProof="0">
                <a:ln>
                  <a:noFill/>
                </a:ln>
                <a:solidFill>
                  <a:srgbClr val="000000"/>
                </a:solidFill>
                <a:effectLst/>
                <a:uLnTx/>
                <a:uFillTx/>
                <a:latin typeface="Calibri" charset="0"/>
                <a:ea typeface="ＭＳ Ｐゴシック" charset="0"/>
              </a:rPr>
              <a:pPr marL="0" marR="0" lvl="0" indent="0" defTabSz="457200" eaLnBrk="1" fontAlgn="auto" latinLnBrk="0" hangingPunct="1">
                <a:lnSpc>
                  <a:spcPct val="100000"/>
                </a:lnSpc>
                <a:spcBef>
                  <a:spcPts val="0"/>
                </a:spcBef>
                <a:spcAft>
                  <a:spcPts val="0"/>
                </a:spcAft>
                <a:buClrTx/>
                <a:buSzTx/>
                <a:buFontTx/>
                <a:buNone/>
                <a:tabLst/>
                <a:defRPr/>
              </a:pPr>
              <a:t>18</a:t>
            </a:fld>
            <a:endParaRPr kumimoji="0" lang="fr-FR" sz="1800" b="0" i="0" u="none" strike="noStrike" kern="0" cap="none" spc="0" normalizeH="0" baseline="0" noProof="0">
              <a:ln>
                <a:noFill/>
              </a:ln>
              <a:solidFill>
                <a:srgbClr val="000000"/>
              </a:solidFill>
              <a:effectLst/>
              <a:uLnTx/>
              <a:uFillTx/>
              <a:latin typeface="Calibri" charset="0"/>
              <a:ea typeface="ＭＳ Ｐゴシック" charset="0"/>
            </a:endParaRPr>
          </a:p>
        </p:txBody>
      </p:sp>
    </p:spTree>
    <p:extLst>
      <p:ext uri="{BB962C8B-B14F-4D97-AF65-F5344CB8AC3E}">
        <p14:creationId xmlns:p14="http://schemas.microsoft.com/office/powerpoint/2010/main" val="1304050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8873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Shape 3">
            <a:extLst>
              <a:ext uri="{FF2B5EF4-FFF2-40B4-BE49-F238E27FC236}">
                <a16:creationId xmlns:a16="http://schemas.microsoft.com/office/drawing/2014/main" xmlns="" id="{DFA1016F-F19B-4618-89F3-F0E69925B9CE}"/>
              </a:ext>
            </a:extLst>
          </p:cNvPr>
          <p:cNvSpPr/>
          <p:nvPr userDrawn="1"/>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SIT TWS ‘17, 13-14 Sept 2017</a:t>
            </a:r>
            <a:endParaRPr sz="1100" i="1" dirty="0">
              <a:solidFill>
                <a:schemeClr val="tx2"/>
              </a:solidFill>
              <a:latin typeface="+mj-ea"/>
              <a:ea typeface="+mj-ea"/>
              <a:cs typeface="Proxima Nova Regular"/>
              <a:sym typeface="Proxima Nova Regular"/>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1800">
                <a:latin typeface="+mj-lt"/>
                <a:cs typeface="Arial" panose="020B0604020202020204" pitchFamily="34" charset="0"/>
              </a:defRPr>
            </a:lvl3pPr>
            <a:lvl4pPr>
              <a:defRPr sz="1800">
                <a:latin typeface="+mj-lt"/>
                <a:cs typeface="Arial" panose="020B0604020202020204" pitchFamily="34" charset="0"/>
              </a:defRPr>
            </a:lvl4pPr>
            <a:lvl5pPr>
              <a:defRPr sz="18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SIT TWS ‘17, 13-14 Sept 2017</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54102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
        <p:nvSpPr>
          <p:cNvPr id="8" name="Shape 6">
            <a:extLst>
              <a:ext uri="{FF2B5EF4-FFF2-40B4-BE49-F238E27FC236}">
                <a16:creationId xmlns:a16="http://schemas.microsoft.com/office/drawing/2014/main" xmlns="" id="{8FA08701-2DBD-45F6-961F-C7B526105511}"/>
              </a:ext>
            </a:extLst>
          </p:cNvPr>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hape 3">
            <a:extLst>
              <a:ext uri="{FF2B5EF4-FFF2-40B4-BE49-F238E27FC236}">
                <a16:creationId xmlns:a16="http://schemas.microsoft.com/office/drawing/2014/main" xmlns="" id="{1DD4AB8E-2918-4759-85BE-B7607FC1FD07}"/>
              </a:ext>
            </a:extLst>
          </p:cNvPr>
          <p:cNvSpPr/>
          <p:nvPr userDrawn="1"/>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SIT TWS ‘17, 13-14 Sept 2017</a:t>
            </a:r>
            <a:endParaRPr sz="1100" i="1" dirty="0">
              <a:solidFill>
                <a:schemeClr val="tx2"/>
              </a:solidFill>
              <a:latin typeface="+mj-ea"/>
              <a:ea typeface="+mj-ea"/>
              <a:cs typeface="Proxima Nova Regular"/>
              <a:sym typeface="Proxima Nova Regular"/>
            </a:endParaRPr>
          </a:p>
        </p:txBody>
      </p:sp>
      <p:sp>
        <p:nvSpPr>
          <p:cNvPr id="8" name="Shape 6">
            <a:extLst>
              <a:ext uri="{FF2B5EF4-FFF2-40B4-BE49-F238E27FC236}">
                <a16:creationId xmlns:a16="http://schemas.microsoft.com/office/drawing/2014/main" xmlns="" id="{2E4026B0-F198-4F0F-9D31-E812FA7265C4}"/>
              </a:ext>
            </a:extLst>
          </p:cNvPr>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Tree>
    <p:extLst>
      <p:ext uri="{BB962C8B-B14F-4D97-AF65-F5344CB8AC3E}">
        <p14:creationId xmlns:p14="http://schemas.microsoft.com/office/powerpoint/2010/main" val="36977614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slide" Target="slide31.xml"/><Relationship Id="rId5" Type="http://schemas.openxmlformats.org/officeDocument/2006/relationships/image" Target="../media/image50.pn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5746243"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spcAft>
                <a:spcPts val="600"/>
              </a:spcAft>
              <a:defRPr sz="1800" b="0">
                <a:solidFill>
                  <a:srgbClr val="000000"/>
                </a:solidFill>
              </a:defRPr>
            </a:pPr>
            <a:r>
              <a:rPr lang="en-US" sz="3200" b="0" dirty="0">
                <a:solidFill>
                  <a:prstClr val="white"/>
                </a:solidFill>
                <a:latin typeface="Helvetica"/>
                <a:sym typeface="Arial Bold"/>
              </a:rPr>
              <a:t>Report from </a:t>
            </a:r>
            <a:r>
              <a:rPr lang="en-US" sz="3200" b="0" dirty="0">
                <a:solidFill>
                  <a:schemeClr val="bg1"/>
                </a:solidFill>
                <a:latin typeface="Helvetica"/>
                <a:sym typeface="Arial Bold"/>
              </a:rPr>
              <a:t>the VC-WG Day</a:t>
            </a:r>
            <a:br>
              <a:rPr lang="en-US" sz="3200" b="0" dirty="0">
                <a:solidFill>
                  <a:schemeClr val="bg1"/>
                </a:solidFill>
                <a:latin typeface="Helvetica"/>
                <a:sym typeface="Arial Bold"/>
              </a:rPr>
            </a:br>
            <a:r>
              <a:rPr lang="en-US" sz="2000" b="0" dirty="0">
                <a:solidFill>
                  <a:prstClr val="white"/>
                </a:solidFill>
                <a:latin typeface="Arial Bold"/>
                <a:ea typeface="Arial Bold"/>
                <a:cs typeface="Arial Bold"/>
                <a:sym typeface="Arial Bold"/>
              </a:rPr>
              <a:t>Jean-Louis Fellous, SIT Chair Team</a:t>
            </a:r>
            <a:endParaRPr sz="4200" b="1" dirty="0">
              <a:solidFill>
                <a:srgbClr val="FFFFFF"/>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marL="0" marR="0" lvl="0" indent="0" defTabSz="914400" eaLnBrk="1" fontAlgn="auto" latinLnBrk="0" hangingPunct="1">
              <a:spcAft>
                <a:spcPts val="600"/>
              </a:spcAft>
              <a:buClrTx/>
              <a:buSzTx/>
              <a:buFontTx/>
              <a:buNone/>
              <a:tabLst/>
              <a:defRPr>
                <a:solidFill>
                  <a:srgbClr val="000000"/>
                </a:solidFill>
              </a:defRPr>
            </a:pPr>
            <a:r>
              <a:rPr lang="en-US" dirty="0">
                <a:solidFill>
                  <a:srgbClr val="FFFFFF"/>
                </a:solidFill>
                <a:latin typeface="Helvetica"/>
                <a:ea typeface="Arial Bold"/>
                <a:cs typeface="Arial Bold"/>
                <a:sym typeface="Arial Bold"/>
              </a:rPr>
              <a:t>with concurrence of the session moderators</a:t>
            </a:r>
          </a:p>
          <a:p>
            <a:pPr marL="0" marR="0" lvl="0" indent="0" defTabSz="914400" eaLnBrk="1" fontAlgn="auto" latinLnBrk="0" hangingPunct="1">
              <a:spcAft>
                <a:spcPts val="600"/>
              </a:spcAft>
              <a:buClrTx/>
              <a:buSzTx/>
              <a:buFontTx/>
              <a:buNone/>
              <a:tabLst/>
              <a:defRPr>
                <a:solidFill>
                  <a:srgbClr val="000000"/>
                </a:solidFill>
              </a:defRPr>
            </a:pPr>
            <a:r>
              <a:rPr lang="en-US" dirty="0">
                <a:solidFill>
                  <a:srgbClr val="FFFFFF"/>
                </a:solidFill>
                <a:latin typeface="Helvetica"/>
                <a:ea typeface="Arial Bold"/>
                <a:cs typeface="Arial Bold"/>
                <a:sym typeface="Arial Bold"/>
              </a:rPr>
              <a:t>     O. </a:t>
            </a:r>
            <a:r>
              <a:rPr lang="en-US" dirty="0" err="1">
                <a:solidFill>
                  <a:srgbClr val="FFFFFF"/>
                </a:solidFill>
                <a:latin typeface="Helvetica"/>
                <a:ea typeface="Arial Bold"/>
                <a:cs typeface="Arial Bold"/>
                <a:sym typeface="Arial Bold"/>
              </a:rPr>
              <a:t>Ochiai</a:t>
            </a:r>
            <a:r>
              <a:rPr lang="en-US" dirty="0">
                <a:solidFill>
                  <a:srgbClr val="FFFFFF"/>
                </a:solidFill>
                <a:latin typeface="Helvetica"/>
                <a:ea typeface="Arial Bold"/>
                <a:cs typeface="Arial Bold"/>
                <a:sym typeface="Arial Bold"/>
              </a:rPr>
              <a:t> and P. Chang</a:t>
            </a:r>
          </a:p>
          <a:p>
            <a:pPr marL="0" marR="0" lvl="0" indent="0" defTabSz="914400" eaLnBrk="1" fontAlgn="auto" latinLnBrk="0" hangingPunct="1">
              <a:spcAft>
                <a:spcPts val="600"/>
              </a:spcAft>
              <a:buClrTx/>
              <a:buSzTx/>
              <a:buFontTx/>
              <a:buNone/>
              <a:tabLst/>
              <a:defRPr>
                <a:solidFill>
                  <a:srgbClr val="000000"/>
                </a:solidFill>
              </a:defRPr>
            </a:pPr>
            <a:r>
              <a:rPr lang="en-US" dirty="0">
                <a:solidFill>
                  <a:srgbClr val="FFFFFF"/>
                </a:solidFill>
                <a:latin typeface="Helvetica"/>
                <a:ea typeface="Arial Bold"/>
                <a:cs typeface="Arial Bold"/>
                <a:sym typeface="Arial Bold"/>
              </a:rPr>
              <a:t>     A. Lewis, A. Mitchell and K. Casey</a:t>
            </a:r>
          </a:p>
          <a:p>
            <a:pPr marL="0" marR="0" lvl="0" indent="0" defTabSz="914400" eaLnBrk="1" fontAlgn="auto" latinLnBrk="0" hangingPunct="1">
              <a:spcAft>
                <a:spcPts val="600"/>
              </a:spcAft>
              <a:buClrTx/>
              <a:buSzTx/>
              <a:buFontTx/>
              <a:buNone/>
              <a:tabLst/>
              <a:defRPr>
                <a:solidFill>
                  <a:srgbClr val="000000"/>
                </a:solidFill>
              </a:defRPr>
            </a:pPr>
            <a:r>
              <a:rPr lang="en-US" dirty="0">
                <a:solidFill>
                  <a:srgbClr val="FFFFFF"/>
                </a:solidFill>
                <a:latin typeface="Helvetica"/>
                <a:ea typeface="Arial Bold"/>
                <a:cs typeface="Arial Bold"/>
                <a:sym typeface="Arial Bold"/>
              </a:rPr>
              <a:t>     M. Dowell, P. Lecomte and D. Crisp</a:t>
            </a:r>
          </a:p>
          <a:p>
            <a:pPr lvl="0" defTabSz="914400">
              <a:lnSpc>
                <a:spcPct val="150000"/>
              </a:lnSpc>
              <a:defRPr>
                <a:solidFill>
                  <a:srgbClr val="000000"/>
                </a:solidFill>
              </a:defRPr>
            </a:pPr>
            <a:r>
              <a:rPr lang="en-US" dirty="0">
                <a:solidFill>
                  <a:srgbClr val="FFFFFF"/>
                </a:solidFill>
                <a:ea typeface="Arial Bold"/>
                <a:cs typeface="Arial Bold"/>
                <a:sym typeface="Arial Bold"/>
              </a:rPr>
              <a:t>SIT Technical Workshop, Agenda Item #21</a:t>
            </a:r>
          </a:p>
          <a:p>
            <a:pPr lvl="0" defTabSz="914400">
              <a:spcAft>
                <a:spcPts val="600"/>
              </a:spcAft>
              <a:defRPr>
                <a:solidFill>
                  <a:srgbClr val="000000"/>
                </a:solidFill>
              </a:defRPr>
            </a:pPr>
            <a:r>
              <a:rPr lang="en-AU" dirty="0">
                <a:solidFill>
                  <a:srgbClr val="FFFFFF"/>
                </a:solidFill>
                <a:latin typeface="+mj-lt"/>
                <a:ea typeface="Arial Bold"/>
                <a:cs typeface="Arial Bold"/>
                <a:sym typeface="Arial Bold"/>
              </a:rPr>
              <a:t>ESA/ESRIN, Frascati, Italy</a:t>
            </a:r>
            <a:endParaRPr dirty="0">
              <a:solidFill>
                <a:srgbClr val="FFFFFF"/>
              </a:solidFill>
              <a:latin typeface="+mj-lt"/>
              <a:ea typeface="Arial Bold"/>
              <a:cs typeface="Arial Bold"/>
              <a:sym typeface="Arial Bold"/>
            </a:endParaRPr>
          </a:p>
          <a:p>
            <a:pPr lvl="0" defTabSz="914400">
              <a:spcAft>
                <a:spcPts val="600"/>
              </a:spcAft>
              <a:defRPr>
                <a:solidFill>
                  <a:srgbClr val="000000"/>
                </a:solidFill>
              </a:defRPr>
            </a:pPr>
            <a:r>
              <a:rPr lang="en-AU" dirty="0">
                <a:solidFill>
                  <a:srgbClr val="FFFFFF"/>
                </a:solidFill>
                <a:latin typeface="+mj-lt"/>
                <a:ea typeface="Arial Bold"/>
                <a:cs typeface="Arial Bold"/>
                <a:sym typeface="Arial Bold"/>
              </a:rPr>
              <a:t>13</a:t>
            </a:r>
            <a:r>
              <a:rPr lang="en-AU" baseline="30000" dirty="0">
                <a:solidFill>
                  <a:srgbClr val="FFFFFF"/>
                </a:solidFill>
                <a:latin typeface="+mj-lt"/>
                <a:ea typeface="Arial Bold"/>
                <a:cs typeface="Arial Bold"/>
                <a:sym typeface="Arial Bold"/>
              </a:rPr>
              <a:t>th</a:t>
            </a:r>
            <a:r>
              <a:rPr lang="en-AU" dirty="0">
                <a:solidFill>
                  <a:srgbClr val="FFFFFF"/>
                </a:solidFill>
                <a:latin typeface="+mj-lt"/>
                <a:ea typeface="Arial Bold"/>
                <a:cs typeface="Arial Bold"/>
                <a:sym typeface="Arial Bold"/>
              </a:rPr>
              <a:t>-14</a:t>
            </a:r>
            <a:r>
              <a:rPr lang="en-AU" baseline="30000" dirty="0">
                <a:solidFill>
                  <a:srgbClr val="FFFFFF"/>
                </a:solidFill>
                <a:latin typeface="+mj-lt"/>
                <a:ea typeface="Arial Bold"/>
                <a:cs typeface="Arial Bold"/>
                <a:sym typeface="Arial Bold"/>
              </a:rPr>
              <a:t>th</a:t>
            </a:r>
            <a:r>
              <a:rPr lang="en-AU" dirty="0">
                <a:solidFill>
                  <a:srgbClr val="FFFFFF"/>
                </a:solidFill>
                <a:latin typeface="+mj-lt"/>
                <a:ea typeface="Arial Bold"/>
                <a:cs typeface="Arial Bold"/>
                <a:sym typeface="Arial Bold"/>
              </a:rPr>
              <a:t> September 2017</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6082811"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2800" dirty="0">
                <a:solidFill>
                  <a:schemeClr val="bg1"/>
                </a:solidFill>
                <a:latin typeface="+mj-lt"/>
              </a:rPr>
              <a:t>Issues and potential resolutions that may require SIT </a:t>
            </a:r>
            <a:r>
              <a:rPr lang="en-US" sz="2800">
                <a:solidFill>
                  <a:schemeClr val="bg1"/>
                </a:solidFill>
                <a:latin typeface="+mj-lt"/>
              </a:rPr>
              <a:t>Chair support: AC-VC</a:t>
            </a:r>
            <a:endParaRPr sz="2800" dirty="0">
              <a:solidFill>
                <a:schemeClr val="bg1"/>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US" dirty="0">
                <a:solidFill>
                  <a:srgbClr val="FFFFFF"/>
                </a:solidFill>
                <a:latin typeface="+mj-lt"/>
                <a:ea typeface="Arial Bold"/>
                <a:cs typeface="Arial Bold"/>
                <a:sym typeface="Arial Bold"/>
              </a:rPr>
              <a:t>Jay Al-Saadi, Ben </a:t>
            </a:r>
            <a:r>
              <a:rPr lang="en-US" dirty="0" err="1">
                <a:solidFill>
                  <a:srgbClr val="FFFFFF"/>
                </a:solidFill>
                <a:latin typeface="+mj-lt"/>
                <a:ea typeface="Arial Bold"/>
                <a:cs typeface="Arial Bold"/>
                <a:sym typeface="Arial Bold"/>
              </a:rPr>
              <a:t>Veihelman</a:t>
            </a:r>
            <a:r>
              <a:rPr lang="en-US" dirty="0">
                <a:solidFill>
                  <a:srgbClr val="FFFFFF"/>
                </a:solidFill>
                <a:latin typeface="+mj-lt"/>
                <a:ea typeface="Arial Bold"/>
                <a:cs typeface="Arial Bold"/>
                <a:sym typeface="Arial Bold"/>
              </a:rPr>
              <a:t> and David Crisp,</a:t>
            </a:r>
          </a:p>
          <a:p>
            <a:pPr lvl="0" defTabSz="914400">
              <a:lnSpc>
                <a:spcPct val="150000"/>
              </a:lnSpc>
              <a:defRPr>
                <a:solidFill>
                  <a:srgbClr val="000000"/>
                </a:solidFill>
              </a:defRPr>
            </a:pPr>
            <a:r>
              <a:rPr lang="en-US" dirty="0">
                <a:solidFill>
                  <a:srgbClr val="FFFFFF"/>
                </a:solidFill>
                <a:latin typeface="+mj-lt"/>
                <a:ea typeface="Arial Bold"/>
                <a:cs typeface="Arial Bold"/>
                <a:sym typeface="Arial Bold"/>
              </a:rPr>
              <a:t>Atmospheric Composition Virtual Constellation</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US" dirty="0">
                <a:solidFill>
                  <a:srgbClr val="FFFFFF"/>
                </a:solidFill>
                <a:ea typeface="Arial Bold"/>
                <a:cs typeface="Arial Bold"/>
                <a:sym typeface="Arial Bold"/>
              </a:rPr>
              <a:t>SIT Technical Workshop, Agenda Item #21</a:t>
            </a:r>
          </a:p>
          <a:p>
            <a:pPr lvl="0" defTabSz="914400">
              <a:lnSpc>
                <a:spcPct val="150000"/>
              </a:lnSpc>
              <a:defRPr>
                <a:solidFill>
                  <a:srgbClr val="000000"/>
                </a:solidFill>
              </a:defRPr>
            </a:pPr>
            <a:r>
              <a:rPr lang="en-AU" i="1" dirty="0">
                <a:solidFill>
                  <a:srgbClr val="FFFFFF"/>
                </a:solidFill>
                <a:latin typeface="+mj-lt"/>
                <a:ea typeface="Arial Bold"/>
                <a:cs typeface="Arial Bold"/>
                <a:sym typeface="Arial Bold"/>
              </a:rPr>
              <a:t>CEOS WP </a:t>
            </a:r>
            <a:r>
              <a:rPr lang="en-US" i="1" dirty="0">
                <a:solidFill>
                  <a:srgbClr val="FFFFFF"/>
                </a:solidFill>
                <a:latin typeface="+mj-lt"/>
                <a:ea typeface="Arial Bold"/>
                <a:cs typeface="Arial Bold"/>
                <a:sym typeface="Arial Bold"/>
              </a:rPr>
              <a:t>Section 3.8, VC-2, VC-3</a:t>
            </a:r>
            <a:endParaRPr i="1"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ESA/ESRIN, Frascati, Italy</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13</a:t>
            </a:r>
            <a:r>
              <a:rPr lang="en-AU" baseline="30000" dirty="0">
                <a:solidFill>
                  <a:srgbClr val="FFFFFF"/>
                </a:solidFill>
                <a:latin typeface="+mj-lt"/>
                <a:ea typeface="Arial Bold"/>
                <a:cs typeface="Arial Bold"/>
                <a:sym typeface="Arial Bold"/>
              </a:rPr>
              <a:t>th</a:t>
            </a:r>
            <a:r>
              <a:rPr lang="en-AU" dirty="0">
                <a:solidFill>
                  <a:srgbClr val="FFFFFF"/>
                </a:solidFill>
                <a:latin typeface="+mj-lt"/>
                <a:ea typeface="Arial Bold"/>
                <a:cs typeface="Arial Bold"/>
                <a:sym typeface="Arial Bold"/>
              </a:rPr>
              <a:t>-14</a:t>
            </a:r>
            <a:r>
              <a:rPr lang="en-AU" baseline="30000" dirty="0">
                <a:solidFill>
                  <a:srgbClr val="FFFFFF"/>
                </a:solidFill>
                <a:latin typeface="+mj-lt"/>
                <a:ea typeface="Arial Bold"/>
                <a:cs typeface="Arial Bold"/>
                <a:sym typeface="Arial Bold"/>
              </a:rPr>
              <a:t>th</a:t>
            </a:r>
            <a:r>
              <a:rPr lang="en-AU" dirty="0">
                <a:solidFill>
                  <a:srgbClr val="FFFFFF"/>
                </a:solidFill>
                <a:latin typeface="+mj-lt"/>
                <a:ea typeface="Arial Bold"/>
                <a:cs typeface="Arial Bold"/>
                <a:sym typeface="Arial Bold"/>
              </a:rPr>
              <a:t> September 2017</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extLst>
      <p:ext uri="{BB962C8B-B14F-4D97-AF65-F5344CB8AC3E}">
        <p14:creationId xmlns:p14="http://schemas.microsoft.com/office/powerpoint/2010/main" val="154490239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8763000" y="6629400"/>
            <a:ext cx="304800" cy="187285"/>
          </a:xfrm>
        </p:spPr>
        <p:txBody>
          <a:bodyPr/>
          <a:lstStyle/>
          <a:p>
            <a:pPr defTabSz="914400"/>
            <a:fld id="{86CB4B4D-7CA3-9044-876B-883B54F8677D}" type="slidenum">
              <a:rPr lang="uk-UA" smtClean="0"/>
              <a:pPr defTabSz="914400"/>
              <a:t>11</a:t>
            </a:fld>
            <a:endParaRPr lang="uk-UA" dirty="0"/>
          </a:p>
        </p:txBody>
      </p:sp>
      <p:sp>
        <p:nvSpPr>
          <p:cNvPr id="3" name="Content Placeholder 2"/>
          <p:cNvSpPr>
            <a:spLocks noGrp="1"/>
          </p:cNvSpPr>
          <p:nvPr>
            <p:ph sz="quarter" idx="10"/>
          </p:nvPr>
        </p:nvSpPr>
        <p:spPr>
          <a:xfrm>
            <a:off x="457200" y="1524000"/>
            <a:ext cx="8153400" cy="4724400"/>
          </a:xfrm>
        </p:spPr>
        <p:txBody>
          <a:bodyPr/>
          <a:lstStyle/>
          <a:p>
            <a:pPr>
              <a:spcBef>
                <a:spcPts val="0"/>
              </a:spcBef>
              <a:spcAft>
                <a:spcPts val="600"/>
              </a:spcAft>
            </a:pPr>
            <a:r>
              <a:rPr lang="en-US" dirty="0"/>
              <a:t>Enabling the Air Quality (AQ) Constellation objectives for open data exchange now relies on </a:t>
            </a:r>
            <a:r>
              <a:rPr lang="en-US" b="1" dirty="0"/>
              <a:t>data access policies for the Asian missions </a:t>
            </a:r>
            <a:r>
              <a:rPr lang="en-US" dirty="0"/>
              <a:t>to be established by their organizations</a:t>
            </a:r>
          </a:p>
          <a:p>
            <a:pPr lvl="1">
              <a:spcBef>
                <a:spcPts val="0"/>
              </a:spcBef>
              <a:spcAft>
                <a:spcPts val="600"/>
              </a:spcAft>
            </a:pPr>
            <a:r>
              <a:rPr lang="en-US" sz="1800" dirty="0"/>
              <a:t>CEOS-endorsed AQ constellation position paper (2011) recommended “establishing protocols for mutual open and timely data distribution” to collaboratively enhance the quality of data products from all missions, thereby extending a global focus to the observations </a:t>
            </a:r>
          </a:p>
          <a:p>
            <a:pPr lvl="1">
              <a:spcBef>
                <a:spcPts val="0"/>
              </a:spcBef>
              <a:spcAft>
                <a:spcPts val="600"/>
              </a:spcAft>
            </a:pPr>
            <a:r>
              <a:rPr lang="en-US" sz="1800" dirty="0"/>
              <a:t>Initial missions include Europe’s S4 and S5P, USA’s TEMPO, Korea’s GEMS, and potentially China’s Gaofen-5</a:t>
            </a:r>
          </a:p>
          <a:p>
            <a:pPr lvl="1">
              <a:spcBef>
                <a:spcPts val="0"/>
              </a:spcBef>
              <a:spcAft>
                <a:spcPts val="600"/>
              </a:spcAft>
            </a:pPr>
            <a:r>
              <a:rPr lang="en-US" sz="1800" dirty="0"/>
              <a:t>NASA and the EU now have open data policies including L-1b and L-2</a:t>
            </a:r>
            <a:endParaRPr lang="en-US" dirty="0"/>
          </a:p>
          <a:p>
            <a:pPr>
              <a:spcBef>
                <a:spcPts val="0"/>
              </a:spcBef>
              <a:spcAft>
                <a:spcPts val="600"/>
              </a:spcAft>
            </a:pPr>
            <a:r>
              <a:rPr lang="en-US" dirty="0"/>
              <a:t>Request CEOS actively engage (or continue) conversations with appropriate agencies in Republic of Korea and China to facilitate open sharing of satellite data between all partner space agencies</a:t>
            </a:r>
          </a:p>
        </p:txBody>
      </p:sp>
      <p:sp>
        <p:nvSpPr>
          <p:cNvPr id="4" name="Content Placeholder 3"/>
          <p:cNvSpPr>
            <a:spLocks noGrp="1"/>
          </p:cNvSpPr>
          <p:nvPr>
            <p:ph sz="quarter" idx="11"/>
          </p:nvPr>
        </p:nvSpPr>
        <p:spPr>
          <a:xfrm>
            <a:off x="2057400" y="304800"/>
            <a:ext cx="5410200" cy="533400"/>
          </a:xfrm>
        </p:spPr>
        <p:txBody>
          <a:bodyPr/>
          <a:lstStyle/>
          <a:p>
            <a:r>
              <a:rPr lang="en-US" dirty="0"/>
              <a:t>AC-VC Issue: Data </a:t>
            </a:r>
            <a:r>
              <a:rPr lang="en-US"/>
              <a:t>Access Policies</a:t>
            </a:r>
            <a:endParaRPr lang="en-US" dirty="0"/>
          </a:p>
        </p:txBody>
      </p:sp>
    </p:spTree>
    <p:extLst>
      <p:ext uri="{BB962C8B-B14F-4D97-AF65-F5344CB8AC3E}">
        <p14:creationId xmlns:p14="http://schemas.microsoft.com/office/powerpoint/2010/main" val="13848106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8763000" y="6629400"/>
            <a:ext cx="304800" cy="187285"/>
          </a:xfrm>
        </p:spPr>
        <p:txBody>
          <a:bodyPr/>
          <a:lstStyle/>
          <a:p>
            <a:pPr defTabSz="914400"/>
            <a:fld id="{86CB4B4D-7CA3-9044-876B-883B54F8677D}" type="slidenum">
              <a:rPr lang="uk-UA" smtClean="0"/>
              <a:pPr defTabSz="914400"/>
              <a:t>12</a:t>
            </a:fld>
            <a:endParaRPr lang="uk-UA" dirty="0"/>
          </a:p>
        </p:txBody>
      </p:sp>
      <p:sp>
        <p:nvSpPr>
          <p:cNvPr id="3" name="Content Placeholder 2"/>
          <p:cNvSpPr>
            <a:spLocks noGrp="1"/>
          </p:cNvSpPr>
          <p:nvPr>
            <p:ph sz="quarter" idx="10"/>
          </p:nvPr>
        </p:nvSpPr>
        <p:spPr>
          <a:xfrm>
            <a:off x="457200" y="1295400"/>
            <a:ext cx="8153400" cy="4724400"/>
          </a:xfrm>
        </p:spPr>
        <p:txBody>
          <a:bodyPr/>
          <a:lstStyle/>
          <a:p>
            <a:pPr>
              <a:spcBef>
                <a:spcPts val="0"/>
              </a:spcBef>
              <a:spcAft>
                <a:spcPts val="600"/>
              </a:spcAft>
            </a:pPr>
            <a:r>
              <a:rPr lang="en-US" dirty="0"/>
              <a:t>Though the emergent AQ constellation is a success story, </a:t>
            </a:r>
            <a:r>
              <a:rPr lang="en-US" b="1" dirty="0"/>
              <a:t>two measurement goals remain unmet</a:t>
            </a:r>
            <a:r>
              <a:rPr lang="en-US" dirty="0"/>
              <a:t>: extending hourly AQ observations to the rest of the world and providing hourly CO vertical profile measurements with near-surface sensitivity </a:t>
            </a:r>
          </a:p>
          <a:p>
            <a:pPr lvl="1">
              <a:spcBef>
                <a:spcPts val="0"/>
              </a:spcBef>
              <a:spcAft>
                <a:spcPts val="600"/>
              </a:spcAft>
            </a:pPr>
            <a:r>
              <a:rPr lang="en-US" sz="1800" dirty="0"/>
              <a:t>The emergent AQ constellation includes hourly geostationary (GEO) observations over Europe, East Asia, and North America</a:t>
            </a:r>
          </a:p>
          <a:p>
            <a:pPr lvl="1">
              <a:spcBef>
                <a:spcPts val="0"/>
              </a:spcBef>
              <a:spcAft>
                <a:spcPts val="600"/>
              </a:spcAft>
            </a:pPr>
            <a:r>
              <a:rPr lang="en-US" sz="1800" b="1" dirty="0"/>
              <a:t>Requisite CO measurements are not currently planned anywhere</a:t>
            </a:r>
            <a:r>
              <a:rPr lang="en-US" sz="1800" dirty="0"/>
              <a:t>; MTG IRS (Europe) and </a:t>
            </a:r>
            <a:r>
              <a:rPr lang="en-US" sz="1800" dirty="0" err="1"/>
              <a:t>GeoCARB</a:t>
            </a:r>
            <a:r>
              <a:rPr lang="en-US" sz="1800" dirty="0"/>
              <a:t> (US) will provide limited capability</a:t>
            </a:r>
          </a:p>
          <a:p>
            <a:pPr lvl="1">
              <a:spcBef>
                <a:spcPts val="0"/>
              </a:spcBef>
              <a:spcAft>
                <a:spcPts val="600"/>
              </a:spcAft>
            </a:pPr>
            <a:r>
              <a:rPr lang="en-US" sz="1800" b="1" dirty="0"/>
              <a:t>Air quality in the developing world </a:t>
            </a:r>
            <a:r>
              <a:rPr lang="en-US" sz="1800" dirty="0"/>
              <a:t>is a growing societal challenge (increasing industrialization and population) with global impact</a:t>
            </a:r>
          </a:p>
          <a:p>
            <a:pPr lvl="1">
              <a:spcBef>
                <a:spcPts val="0"/>
              </a:spcBef>
              <a:spcAft>
                <a:spcPts val="600"/>
              </a:spcAft>
            </a:pPr>
            <a:r>
              <a:rPr lang="en-US" sz="1800" dirty="0"/>
              <a:t>Extending GEO observational capability to the southern hemisphere and tropics will leverage experience and capabilities from the emergent missions to be an </a:t>
            </a:r>
            <a:r>
              <a:rPr lang="en-US" sz="1800" b="1" dirty="0"/>
              <a:t>effective capacity-building</a:t>
            </a:r>
            <a:r>
              <a:rPr lang="en-US" sz="1800" dirty="0"/>
              <a:t> activity</a:t>
            </a:r>
          </a:p>
          <a:p>
            <a:pPr>
              <a:spcBef>
                <a:spcPts val="0"/>
              </a:spcBef>
              <a:spcAft>
                <a:spcPts val="600"/>
              </a:spcAft>
            </a:pPr>
            <a:r>
              <a:rPr lang="en-US" dirty="0"/>
              <a:t>Encourage agencies to identify strategies to meet remaining AQ measurement goals, possibly including innovative funding and partnership approaches to build capacity in the developing world</a:t>
            </a:r>
          </a:p>
        </p:txBody>
      </p:sp>
      <p:sp>
        <p:nvSpPr>
          <p:cNvPr id="4" name="Content Placeholder 3"/>
          <p:cNvSpPr>
            <a:spLocks noGrp="1"/>
          </p:cNvSpPr>
          <p:nvPr>
            <p:ph sz="quarter" idx="11"/>
          </p:nvPr>
        </p:nvSpPr>
        <p:spPr>
          <a:xfrm>
            <a:off x="2057400" y="228600"/>
            <a:ext cx="5410200" cy="533400"/>
          </a:xfrm>
        </p:spPr>
        <p:txBody>
          <a:bodyPr/>
          <a:lstStyle/>
          <a:p>
            <a:r>
              <a:rPr lang="en-US" dirty="0"/>
              <a:t>AC-VC Recommendation: </a:t>
            </a:r>
            <a:br>
              <a:rPr lang="en-US" dirty="0"/>
            </a:br>
            <a:r>
              <a:rPr lang="en-US" dirty="0"/>
              <a:t>Unmet Air Quality Measurement Goals</a:t>
            </a:r>
          </a:p>
        </p:txBody>
      </p:sp>
    </p:spTree>
    <p:extLst>
      <p:ext uri="{BB962C8B-B14F-4D97-AF65-F5344CB8AC3E}">
        <p14:creationId xmlns:p14="http://schemas.microsoft.com/office/powerpoint/2010/main" val="111136603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8763000" y="6629400"/>
            <a:ext cx="304800" cy="187285"/>
          </a:xfrm>
        </p:spPr>
        <p:txBody>
          <a:bodyPr/>
          <a:lstStyle/>
          <a:p>
            <a:pPr defTabSz="914400"/>
            <a:fld id="{86CB4B4D-7CA3-9044-876B-883B54F8677D}" type="slidenum">
              <a:rPr lang="uk-UA" smtClean="0"/>
              <a:pPr defTabSz="914400"/>
              <a:t>13</a:t>
            </a:fld>
            <a:endParaRPr lang="uk-UA" dirty="0"/>
          </a:p>
        </p:txBody>
      </p:sp>
      <p:sp>
        <p:nvSpPr>
          <p:cNvPr id="3" name="Content Placeholder 2"/>
          <p:cNvSpPr>
            <a:spLocks noGrp="1"/>
          </p:cNvSpPr>
          <p:nvPr>
            <p:ph sz="quarter" idx="10"/>
          </p:nvPr>
        </p:nvSpPr>
        <p:spPr>
          <a:xfrm>
            <a:off x="457200" y="1295400"/>
            <a:ext cx="8153400" cy="4724400"/>
          </a:xfrm>
        </p:spPr>
        <p:txBody>
          <a:bodyPr/>
          <a:lstStyle/>
          <a:p>
            <a:pPr>
              <a:spcBef>
                <a:spcPts val="0"/>
              </a:spcBef>
              <a:spcAft>
                <a:spcPts val="600"/>
              </a:spcAft>
            </a:pPr>
            <a:r>
              <a:rPr lang="en-US" dirty="0"/>
              <a:t>Constellations for observing air quality (AQ) and greenhouse gases (GHG) have developed separately but </a:t>
            </a:r>
            <a:r>
              <a:rPr lang="en-US" b="1" dirty="0"/>
              <a:t>are highly interdependent</a:t>
            </a:r>
          </a:p>
          <a:p>
            <a:pPr lvl="1">
              <a:spcBef>
                <a:spcPts val="0"/>
              </a:spcBef>
              <a:spcAft>
                <a:spcPts val="600"/>
              </a:spcAft>
            </a:pPr>
            <a:r>
              <a:rPr lang="en-US" sz="1800" dirty="0"/>
              <a:t>Similar emission sources (i.e., combustion) control AQ and GHG</a:t>
            </a:r>
          </a:p>
          <a:p>
            <a:pPr lvl="1">
              <a:spcBef>
                <a:spcPts val="0"/>
              </a:spcBef>
              <a:spcAft>
                <a:spcPts val="600"/>
              </a:spcAft>
            </a:pPr>
            <a:r>
              <a:rPr lang="en-US" sz="1800" dirty="0"/>
              <a:t>AQ affects natural carbon cycles, modulating net GHG abundances</a:t>
            </a:r>
          </a:p>
          <a:p>
            <a:pPr lvl="1">
              <a:spcBef>
                <a:spcPts val="0"/>
              </a:spcBef>
              <a:spcAft>
                <a:spcPts val="600"/>
              </a:spcAft>
            </a:pPr>
            <a:r>
              <a:rPr lang="en-US" sz="1800" dirty="0"/>
              <a:t>Simultaneous AQ and GHG observations provide </a:t>
            </a:r>
            <a:r>
              <a:rPr lang="en-US" sz="1800" b="1" dirty="0"/>
              <a:t>better constraints on emission fluxes and transformation</a:t>
            </a:r>
            <a:r>
              <a:rPr lang="en-US" sz="1800" dirty="0"/>
              <a:t>, critical for policy strategies</a:t>
            </a:r>
          </a:p>
          <a:p>
            <a:pPr lvl="0">
              <a:spcBef>
                <a:spcPts val="0"/>
              </a:spcBef>
              <a:spcAft>
                <a:spcPts val="600"/>
              </a:spcAft>
            </a:pPr>
            <a:r>
              <a:rPr lang="en-US" dirty="0"/>
              <a:t>Atmospheric composition Observing System Simulation Experiment (OSSE) capability has matured rapidly</a:t>
            </a:r>
          </a:p>
          <a:p>
            <a:pPr lvl="1">
              <a:spcBef>
                <a:spcPts val="0"/>
              </a:spcBef>
              <a:spcAft>
                <a:spcPts val="600"/>
              </a:spcAft>
            </a:pPr>
            <a:r>
              <a:rPr lang="en-US" sz="1800" dirty="0"/>
              <a:t>AC-VC is fostering AQ and GHG OSSE development with involvement of ECMWF, ESA, Copernicus, NASA, JAXA, NIER, and others</a:t>
            </a:r>
          </a:p>
          <a:p>
            <a:pPr lvl="1">
              <a:spcBef>
                <a:spcPts val="0"/>
              </a:spcBef>
              <a:spcAft>
                <a:spcPts val="600"/>
              </a:spcAft>
            </a:pPr>
            <a:r>
              <a:rPr lang="en-US" sz="1800" dirty="0"/>
              <a:t>International objectives for both AQ and GHG observations could be achieved more effectively through coordinated planning</a:t>
            </a:r>
          </a:p>
          <a:p>
            <a:pPr>
              <a:spcBef>
                <a:spcPts val="0"/>
              </a:spcBef>
              <a:spcAft>
                <a:spcPts val="600"/>
              </a:spcAft>
            </a:pPr>
            <a:r>
              <a:rPr lang="en-US" dirty="0"/>
              <a:t>Agencies should be encouraged to </a:t>
            </a:r>
            <a:r>
              <a:rPr lang="en-US" b="1" dirty="0"/>
              <a:t>coordinate existing AQ and GHG OSSE capabilities </a:t>
            </a:r>
            <a:r>
              <a:rPr lang="en-US" dirty="0"/>
              <a:t>to efficiently enable joint AQ/GHG satellite constellation studies</a:t>
            </a:r>
          </a:p>
        </p:txBody>
      </p:sp>
      <p:sp>
        <p:nvSpPr>
          <p:cNvPr id="4" name="Content Placeholder 3"/>
          <p:cNvSpPr>
            <a:spLocks noGrp="1"/>
          </p:cNvSpPr>
          <p:nvPr>
            <p:ph sz="quarter" idx="11"/>
          </p:nvPr>
        </p:nvSpPr>
        <p:spPr>
          <a:xfrm>
            <a:off x="2057400" y="228600"/>
            <a:ext cx="5410200" cy="533400"/>
          </a:xfrm>
        </p:spPr>
        <p:txBody>
          <a:bodyPr/>
          <a:lstStyle/>
          <a:p>
            <a:r>
              <a:rPr lang="en-US" dirty="0"/>
              <a:t>AC-VC Recommendation: </a:t>
            </a:r>
            <a:br>
              <a:rPr lang="en-US" dirty="0"/>
            </a:br>
            <a:r>
              <a:rPr lang="en-US" dirty="0"/>
              <a:t>Enable Joint </a:t>
            </a:r>
            <a:r>
              <a:rPr lang="en-US"/>
              <a:t>AQ/GHG Constellations</a:t>
            </a:r>
            <a:endParaRPr lang="en-US" dirty="0"/>
          </a:p>
        </p:txBody>
      </p:sp>
    </p:spTree>
    <p:extLst>
      <p:ext uri="{BB962C8B-B14F-4D97-AF65-F5344CB8AC3E}">
        <p14:creationId xmlns:p14="http://schemas.microsoft.com/office/powerpoint/2010/main" val="44622434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6311411"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2800" dirty="0">
                <a:solidFill>
                  <a:schemeClr val="bg1"/>
                </a:solidFill>
                <a:latin typeface="+mj-lt"/>
              </a:rPr>
              <a:t>Issues and potential resolutions that may require SIT Chair support: SST-VC</a:t>
            </a:r>
            <a:endParaRPr sz="2800" dirty="0">
              <a:solidFill>
                <a:schemeClr val="bg1"/>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US" dirty="0">
                <a:solidFill>
                  <a:srgbClr val="FFFFFF"/>
                </a:solidFill>
                <a:latin typeface="+mj-lt"/>
                <a:ea typeface="Arial Bold"/>
                <a:cs typeface="Arial Bold"/>
                <a:sym typeface="Arial Bold"/>
              </a:rPr>
              <a:t>Anne O’Carroll and Ken Casey, co-Chairs,</a:t>
            </a:r>
          </a:p>
          <a:p>
            <a:pPr lvl="0" defTabSz="914400">
              <a:lnSpc>
                <a:spcPct val="150000"/>
              </a:lnSpc>
              <a:defRPr>
                <a:solidFill>
                  <a:srgbClr val="000000"/>
                </a:solidFill>
              </a:defRPr>
            </a:pPr>
            <a:r>
              <a:rPr lang="en-US" dirty="0">
                <a:solidFill>
                  <a:srgbClr val="FFFFFF"/>
                </a:solidFill>
                <a:latin typeface="+mj-lt"/>
                <a:ea typeface="Arial Bold"/>
                <a:cs typeface="Arial Bold"/>
                <a:sym typeface="Arial Bold"/>
              </a:rPr>
              <a:t>Sea Surface Temperature Virtual Constellation</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SIT Technical Workshop, </a:t>
            </a:r>
            <a:r>
              <a:rPr dirty="0">
                <a:solidFill>
                  <a:srgbClr val="FFFFFF"/>
                </a:solidFill>
                <a:latin typeface="+mj-lt"/>
                <a:ea typeface="Arial Bold"/>
                <a:cs typeface="Arial Bold"/>
                <a:sym typeface="Arial Bold"/>
              </a:rPr>
              <a:t>Agenda Item #</a:t>
            </a:r>
            <a:r>
              <a:rPr lang="en-US" dirty="0">
                <a:solidFill>
                  <a:srgbClr val="FFFFFF"/>
                </a:solidFill>
                <a:latin typeface="+mj-lt"/>
                <a:ea typeface="Arial Bold"/>
                <a:cs typeface="Arial Bold"/>
                <a:sym typeface="Arial Bold"/>
              </a:rPr>
              <a:t>21</a:t>
            </a:r>
            <a:endParaRPr lang="en-AU"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ESA/ESRIN, Frascati, Italy</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13</a:t>
            </a:r>
            <a:r>
              <a:rPr lang="en-AU" baseline="30000" dirty="0">
                <a:solidFill>
                  <a:srgbClr val="FFFFFF"/>
                </a:solidFill>
                <a:latin typeface="+mj-lt"/>
                <a:ea typeface="Arial Bold"/>
                <a:cs typeface="Arial Bold"/>
                <a:sym typeface="Arial Bold"/>
              </a:rPr>
              <a:t>th</a:t>
            </a:r>
            <a:r>
              <a:rPr lang="en-AU" dirty="0">
                <a:solidFill>
                  <a:srgbClr val="FFFFFF"/>
                </a:solidFill>
                <a:latin typeface="+mj-lt"/>
                <a:ea typeface="Arial Bold"/>
                <a:cs typeface="Arial Bold"/>
                <a:sym typeface="Arial Bold"/>
              </a:rPr>
              <a:t>-14</a:t>
            </a:r>
            <a:r>
              <a:rPr lang="en-AU" baseline="30000" dirty="0">
                <a:solidFill>
                  <a:srgbClr val="FFFFFF"/>
                </a:solidFill>
                <a:latin typeface="+mj-lt"/>
                <a:ea typeface="Arial Bold"/>
                <a:cs typeface="Arial Bold"/>
                <a:sym typeface="Arial Bold"/>
              </a:rPr>
              <a:t>th</a:t>
            </a:r>
            <a:r>
              <a:rPr lang="en-AU" dirty="0">
                <a:solidFill>
                  <a:srgbClr val="FFFFFF"/>
                </a:solidFill>
                <a:latin typeface="+mj-lt"/>
                <a:ea typeface="Arial Bold"/>
                <a:cs typeface="Arial Bold"/>
                <a:sym typeface="Arial Bold"/>
              </a:rPr>
              <a:t> September 2017</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extLst>
      <p:ext uri="{BB962C8B-B14F-4D97-AF65-F5344CB8AC3E}">
        <p14:creationId xmlns:p14="http://schemas.microsoft.com/office/powerpoint/2010/main" val="23015463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B3608B2E-D773-4E30-9955-2F0DF87EF815}"/>
              </a:ext>
            </a:extLst>
          </p:cNvPr>
          <p:cNvSpPr>
            <a:spLocks noGrp="1"/>
          </p:cNvSpPr>
          <p:nvPr>
            <p:ph type="sldNum" sz="quarter" idx="2"/>
          </p:nvPr>
        </p:nvSpPr>
        <p:spPr>
          <a:xfrm>
            <a:off x="8763000" y="6629400"/>
            <a:ext cx="304800" cy="187285"/>
          </a:xfrm>
        </p:spPr>
        <p:txBody>
          <a:bodyPr/>
          <a:lstStyle/>
          <a:p>
            <a:fld id="{86CB4B4D-7CA3-9044-876B-883B54F8677D}" type="slidenum">
              <a:rPr lang="uk-UA" smtClean="0"/>
              <a:pPr/>
              <a:t>15</a:t>
            </a:fld>
            <a:endParaRPr lang="uk-UA" dirty="0"/>
          </a:p>
        </p:txBody>
      </p:sp>
      <p:sp>
        <p:nvSpPr>
          <p:cNvPr id="3" name="Espace réservé du contenu 2">
            <a:extLst>
              <a:ext uri="{FF2B5EF4-FFF2-40B4-BE49-F238E27FC236}">
                <a16:creationId xmlns:a16="http://schemas.microsoft.com/office/drawing/2014/main" xmlns="" id="{DF14AE69-724E-4425-B9AC-A9C587525427}"/>
              </a:ext>
            </a:extLst>
          </p:cNvPr>
          <p:cNvSpPr>
            <a:spLocks noGrp="1"/>
          </p:cNvSpPr>
          <p:nvPr>
            <p:ph sz="quarter" idx="10"/>
          </p:nvPr>
        </p:nvSpPr>
        <p:spPr/>
        <p:txBody>
          <a:bodyPr/>
          <a:lstStyle/>
          <a:p>
            <a:r>
              <a:rPr lang="en-US" dirty="0"/>
              <a:t>The SST-VC continues to stress the need for passive microwave (PMW) based SST observations:</a:t>
            </a:r>
          </a:p>
          <a:p>
            <a:pPr lvl="1"/>
            <a:r>
              <a:rPr lang="en-US" dirty="0"/>
              <a:t>Highlighting the importance of PMW SST observations in the</a:t>
            </a:r>
            <a:br>
              <a:rPr lang="en-US" dirty="0"/>
            </a:br>
            <a:r>
              <a:rPr lang="en-US" dirty="0"/>
              <a:t>~7 GHz band, especially in high latitudes, regions of persistent cloudiness, and aerosol-impacted areas</a:t>
            </a:r>
          </a:p>
          <a:p>
            <a:pPr lvl="1"/>
            <a:r>
              <a:rPr lang="en-US" dirty="0"/>
              <a:t>Illustrating the current fragile state of the SST constellation to continue delivering those measurements into the future</a:t>
            </a:r>
          </a:p>
          <a:p>
            <a:pPr lvl="1"/>
            <a:r>
              <a:rPr lang="en-US" dirty="0"/>
              <a:t>Updating the community on the current status of coordinating through the SST-VC to enable greater data sharing and scientific exchanges to fill the coming gaps in PMW-based SSTs </a:t>
            </a:r>
          </a:p>
          <a:p>
            <a:pPr marL="0" lvl="0" indent="0">
              <a:buNone/>
            </a:pPr>
            <a:r>
              <a:rPr lang="en-US" i="1" dirty="0"/>
              <a:t>CEOS is requested to coordinate and encourage its agencies to ensure the continuation of the existing capability and to facilitate the coordination of agencies to ensure continuity and redundancy of PMW for SST</a:t>
            </a:r>
          </a:p>
          <a:p>
            <a:endParaRPr lang="en-US" dirty="0"/>
          </a:p>
        </p:txBody>
      </p:sp>
      <p:sp>
        <p:nvSpPr>
          <p:cNvPr id="4" name="Espace réservé du contenu 3">
            <a:extLst>
              <a:ext uri="{FF2B5EF4-FFF2-40B4-BE49-F238E27FC236}">
                <a16:creationId xmlns:a16="http://schemas.microsoft.com/office/drawing/2014/main" xmlns="" id="{F9629397-F9A1-4945-BDE9-247BB42B67C8}"/>
              </a:ext>
            </a:extLst>
          </p:cNvPr>
          <p:cNvSpPr>
            <a:spLocks noGrp="1"/>
          </p:cNvSpPr>
          <p:nvPr>
            <p:ph sz="quarter" idx="11"/>
          </p:nvPr>
        </p:nvSpPr>
        <p:spPr/>
        <p:txBody>
          <a:bodyPr/>
          <a:lstStyle/>
          <a:p>
            <a:r>
              <a:rPr lang="en-US"/>
              <a:t>SST-VC – Passive Microwave Radiometer Continuity</a:t>
            </a:r>
            <a:endParaRPr lang="en-US" dirty="0"/>
          </a:p>
        </p:txBody>
      </p:sp>
      <p:sp>
        <p:nvSpPr>
          <p:cNvPr id="5" name="Shape 6">
            <a:extLst>
              <a:ext uri="{FF2B5EF4-FFF2-40B4-BE49-F238E27FC236}">
                <a16:creationId xmlns:a16="http://schemas.microsoft.com/office/drawing/2014/main" xmlns="" id="{5614C4D8-5195-4B56-B150-A52C2DB43E71}"/>
              </a:ext>
            </a:extLst>
          </p:cNvPr>
          <p:cNvSpPr txBox="1">
            <a:spLocks/>
          </p:cNvSpPr>
          <p:nvPr/>
        </p:nvSpPr>
        <p:spPr>
          <a:xfrm>
            <a:off x="8763000" y="6629400"/>
            <a:ext cx="304800" cy="187285"/>
          </a:xfrm>
          <a:prstGeom prst="roundRect">
            <a:avLst/>
          </a:prstGeom>
          <a:solidFill>
            <a:schemeClr val="lt1">
              <a:alpha val="49000"/>
            </a:schemeClr>
          </a:solidFill>
          <a:ln w="25400" cap="flat" cmpd="sng" algn="ctr">
            <a:solidFill>
              <a:schemeClr val="tx2">
                <a:alpha val="60000"/>
              </a:schemeClr>
            </a:solidFill>
            <a:prstDash val="solid"/>
            <a:miter lim="400000"/>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defTabSz="457200">
              <a:spcBef>
                <a:spcPts val="600"/>
              </a:spcBef>
              <a:defRPr lang="uk-UA" sz="1100" i="1" smtClean="0">
                <a:solidFill>
                  <a:schemeClr val="tx2"/>
                </a:solidFill>
                <a:latin typeface="+mj-lt"/>
                <a:ea typeface="+mj-ea"/>
                <a:cs typeface="Proxima Nova Regular"/>
                <a:sym typeface="Calibri"/>
              </a:defRPr>
            </a:lvl1pPr>
            <a:lvl2pPr indent="457200" defTabSz="457200">
              <a:defRPr>
                <a:solidFill>
                  <a:schemeClr val="dk1"/>
                </a:solidFill>
                <a:latin typeface="+mn-lt"/>
                <a:ea typeface="+mn-ea"/>
                <a:cs typeface="+mn-cs"/>
              </a:defRPr>
            </a:lvl2pPr>
            <a:lvl3pPr indent="914400" defTabSz="457200">
              <a:defRPr>
                <a:solidFill>
                  <a:schemeClr val="dk1"/>
                </a:solidFill>
                <a:latin typeface="+mn-lt"/>
                <a:ea typeface="+mn-ea"/>
                <a:cs typeface="+mn-cs"/>
              </a:defRPr>
            </a:lvl3pPr>
            <a:lvl4pPr indent="1371600" defTabSz="457200">
              <a:defRPr>
                <a:solidFill>
                  <a:schemeClr val="dk1"/>
                </a:solidFill>
                <a:latin typeface="+mn-lt"/>
                <a:ea typeface="+mn-ea"/>
                <a:cs typeface="+mn-cs"/>
              </a:defRPr>
            </a:lvl4pPr>
            <a:lvl5pPr indent="1828800" defTabSz="457200">
              <a:defRPr>
                <a:solidFill>
                  <a:schemeClr val="dk1"/>
                </a:solidFill>
                <a:latin typeface="+mn-lt"/>
                <a:ea typeface="+mn-ea"/>
                <a:cs typeface="+mn-cs"/>
              </a:defRPr>
            </a:lvl5pPr>
            <a:lvl6pPr indent="2286000" defTabSz="457200">
              <a:defRPr>
                <a:solidFill>
                  <a:schemeClr val="dk1"/>
                </a:solidFill>
                <a:latin typeface="+mn-lt"/>
                <a:ea typeface="+mn-ea"/>
                <a:cs typeface="+mn-cs"/>
              </a:defRPr>
            </a:lvl6pPr>
            <a:lvl7pPr indent="2743200" defTabSz="457200">
              <a:defRPr>
                <a:solidFill>
                  <a:schemeClr val="dk1"/>
                </a:solidFill>
                <a:latin typeface="+mn-lt"/>
                <a:ea typeface="+mn-ea"/>
                <a:cs typeface="+mn-cs"/>
              </a:defRPr>
            </a:lvl7pPr>
            <a:lvl8pPr indent="3200400" defTabSz="457200">
              <a:defRPr>
                <a:solidFill>
                  <a:schemeClr val="dk1"/>
                </a:solidFill>
                <a:latin typeface="+mn-lt"/>
                <a:ea typeface="+mn-ea"/>
                <a:cs typeface="+mn-cs"/>
              </a:defRPr>
            </a:lvl8pPr>
            <a:lvl9pPr indent="3657600" defTabSz="457200">
              <a:defRPr>
                <a:solidFill>
                  <a:schemeClr val="dk1"/>
                </a:solidFill>
                <a:latin typeface="+mn-lt"/>
                <a:ea typeface="+mn-ea"/>
                <a:cs typeface="+mn-cs"/>
              </a:defRPr>
            </a:lvl9pPr>
          </a:lstStyle>
          <a:p>
            <a:pPr defTabSz="914400"/>
            <a:fld id="{86CB4B4D-7CA3-9044-876B-883B54F8677D}" type="slidenum">
              <a:rPr lang="fr-FR" smtClean="0"/>
              <a:pPr defTabSz="914400"/>
              <a:t>15</a:t>
            </a:fld>
            <a:endParaRPr lang="fr-FR" dirty="0"/>
          </a:p>
        </p:txBody>
      </p:sp>
    </p:spTree>
    <p:extLst>
      <p:ext uri="{BB962C8B-B14F-4D97-AF65-F5344CB8AC3E}">
        <p14:creationId xmlns:p14="http://schemas.microsoft.com/office/powerpoint/2010/main" val="356247690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5746243"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3200" b="1" dirty="0">
                <a:solidFill>
                  <a:srgbClr val="FFFFFF"/>
                </a:solidFill>
                <a:latin typeface="+mj-lt"/>
              </a:rPr>
              <a:t>The Case for Satellite OSVW Continuity – Is it Sufficient?</a:t>
            </a:r>
            <a:r>
              <a:rPr lang="en-US" sz="1200" dirty="0">
                <a:latin typeface="+mj-lt"/>
              </a:rPr>
              <a:t> </a:t>
            </a:r>
            <a:endParaRPr sz="3200" b="1" dirty="0">
              <a:solidFill>
                <a:srgbClr val="FFFFFF"/>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marL="0" marR="0" lvl="0" indent="0" defTabSz="914400" eaLnBrk="1" fontAlgn="auto" latinLnBrk="0" hangingPunct="1">
              <a:lnSpc>
                <a:spcPct val="150000"/>
              </a:lnSpc>
              <a:spcBef>
                <a:spcPts val="0"/>
              </a:spcBef>
              <a:spcAft>
                <a:spcPts val="0"/>
              </a:spcAft>
              <a:buClrTx/>
              <a:buSzTx/>
              <a:buFontTx/>
              <a:buNone/>
              <a:tabLst/>
              <a:defRPr>
                <a:solidFill>
                  <a:srgbClr val="000000"/>
                </a:solidFill>
              </a:defRPr>
            </a:pPr>
            <a:r>
              <a:rPr kumimoji="0" lang="fr-FR" sz="1800" b="0" i="0" u="none" strike="noStrike" kern="0" cap="none" spc="0" normalizeH="0" baseline="0" noProof="0" dirty="0">
                <a:ln>
                  <a:noFill/>
                </a:ln>
                <a:solidFill>
                  <a:srgbClr val="FFFFFF"/>
                </a:solidFill>
                <a:effectLst/>
                <a:uLnTx/>
                <a:uFillTx/>
                <a:latin typeface="Helvetica"/>
                <a:ea typeface="Arial Bold"/>
                <a:cs typeface="Arial Bold"/>
                <a:sym typeface="Arial Bold"/>
              </a:rPr>
              <a:t>Paul Chang, </a:t>
            </a:r>
            <a:r>
              <a:rPr kumimoji="0" lang="en-US" sz="1800" b="0" i="0" u="none" strike="noStrike" kern="0" cap="none" spc="0" normalizeH="0" baseline="0" noProof="0" dirty="0">
                <a:ln>
                  <a:noFill/>
                </a:ln>
                <a:solidFill>
                  <a:srgbClr val="FFFFFF"/>
                </a:solidFill>
                <a:effectLst/>
                <a:uLnTx/>
                <a:uFillTx/>
                <a:latin typeface="Helvetica"/>
                <a:ea typeface="Arial Bold"/>
                <a:cs typeface="Arial Bold"/>
                <a:sym typeface="Arial Bold"/>
              </a:rPr>
              <a:t>co-Chair, </a:t>
            </a:r>
            <a:r>
              <a:rPr lang="fr-FR" dirty="0">
                <a:solidFill>
                  <a:srgbClr val="FFFFFF"/>
                </a:solidFill>
                <a:latin typeface="Helvetica"/>
                <a:ea typeface="Arial Bold"/>
                <a:cs typeface="Arial Bold"/>
                <a:sym typeface="Arial Bold"/>
              </a:rPr>
              <a:t>OSVW-VC </a:t>
            </a:r>
            <a:endParaRPr kumimoji="0" sz="1800" b="0" i="0" u="none" strike="noStrike" kern="0" cap="none" spc="0" normalizeH="0" baseline="0" noProof="0" dirty="0">
              <a:ln>
                <a:noFill/>
              </a:ln>
              <a:solidFill>
                <a:srgbClr val="FFFFFF"/>
              </a:solidFill>
              <a:effectLst/>
              <a:uLnTx/>
              <a:uFillTx/>
              <a:latin typeface="Helvetica"/>
              <a:ea typeface="Arial Bold"/>
              <a:cs typeface="Arial Bold"/>
              <a:sym typeface="Arial Bold"/>
            </a:endParaRPr>
          </a:p>
          <a:p>
            <a:pPr marL="0" marR="0" lvl="0" indent="0" defTabSz="914400" eaLnBrk="1" fontAlgn="auto" latinLnBrk="0" hangingPunct="1">
              <a:lnSpc>
                <a:spcPct val="150000"/>
              </a:lnSpc>
              <a:spcBef>
                <a:spcPts val="0"/>
              </a:spcBef>
              <a:spcAft>
                <a:spcPts val="0"/>
              </a:spcAft>
              <a:buClrTx/>
              <a:buSzTx/>
              <a:buFontTx/>
              <a:buNone/>
              <a:tabLst/>
              <a:defRPr>
                <a:solidFill>
                  <a:srgbClr val="000000"/>
                </a:solidFill>
              </a:defRPr>
            </a:pPr>
            <a:r>
              <a:rPr kumimoji="0" lang="en-AU" sz="1800" b="0" i="0" u="none" strike="noStrike" kern="0" cap="none" spc="0" normalizeH="0" baseline="0" noProof="0" dirty="0">
                <a:ln>
                  <a:noFill/>
                </a:ln>
                <a:solidFill>
                  <a:srgbClr val="FFFFFF"/>
                </a:solidFill>
                <a:effectLst/>
                <a:uLnTx/>
                <a:uFillTx/>
                <a:latin typeface="Helvetica"/>
                <a:ea typeface="Arial Bold"/>
                <a:cs typeface="Arial Bold"/>
                <a:sym typeface="Arial Bold"/>
              </a:rPr>
              <a:t>SIT Tech Workshop 2017 </a:t>
            </a:r>
            <a:r>
              <a:rPr kumimoji="0" sz="1800" b="0" i="0" u="none" strike="noStrike" kern="0" cap="none" spc="0" normalizeH="0" baseline="0" noProof="0" dirty="0">
                <a:ln>
                  <a:noFill/>
                </a:ln>
                <a:solidFill>
                  <a:srgbClr val="FFFFFF"/>
                </a:solidFill>
                <a:effectLst/>
                <a:uLnTx/>
                <a:uFillTx/>
                <a:latin typeface="Helvetica"/>
                <a:ea typeface="Arial Bold"/>
                <a:cs typeface="Arial Bold"/>
                <a:sym typeface="Arial Bold"/>
              </a:rPr>
              <a:t>Agenda Item #</a:t>
            </a:r>
            <a:r>
              <a:rPr kumimoji="0" lang="en-US" sz="1800" b="0" i="0" u="none" strike="noStrike" kern="0" cap="none" spc="0" normalizeH="0" baseline="0" noProof="0" dirty="0">
                <a:ln>
                  <a:noFill/>
                </a:ln>
                <a:solidFill>
                  <a:srgbClr val="FFFFFF"/>
                </a:solidFill>
                <a:effectLst/>
                <a:uLnTx/>
                <a:uFillTx/>
                <a:latin typeface="Helvetica"/>
                <a:ea typeface="Arial Bold"/>
                <a:cs typeface="Arial Bold"/>
                <a:sym typeface="Arial Bold"/>
              </a:rPr>
              <a:t> 21</a:t>
            </a:r>
            <a:endParaRPr kumimoji="0" lang="en-AU" sz="1800" b="0" i="0" u="none" strike="noStrike" kern="0" cap="none" spc="0" normalizeH="0" baseline="0" noProof="0" dirty="0">
              <a:ln>
                <a:noFill/>
              </a:ln>
              <a:solidFill>
                <a:srgbClr val="FFFFFF"/>
              </a:solidFill>
              <a:effectLst/>
              <a:uLnTx/>
              <a:uFillTx/>
              <a:latin typeface="Helvetica"/>
              <a:ea typeface="Arial Bold"/>
              <a:cs typeface="Arial Bold"/>
              <a:sym typeface="Arial Bold"/>
            </a:endParaRPr>
          </a:p>
          <a:p>
            <a:pPr marL="0" marR="0" lvl="0" indent="0" defTabSz="914400" eaLnBrk="1" fontAlgn="auto" latinLnBrk="0" hangingPunct="1">
              <a:lnSpc>
                <a:spcPct val="150000"/>
              </a:lnSpc>
              <a:spcBef>
                <a:spcPts val="0"/>
              </a:spcBef>
              <a:spcAft>
                <a:spcPts val="0"/>
              </a:spcAft>
              <a:buClrTx/>
              <a:buSzTx/>
              <a:buFontTx/>
              <a:buNone/>
              <a:tabLst/>
              <a:defRPr>
                <a:solidFill>
                  <a:srgbClr val="000000"/>
                </a:solidFill>
              </a:defRPr>
            </a:pPr>
            <a:r>
              <a:rPr kumimoji="0" lang="en-AU" sz="1800" b="0" i="1" u="none" strike="noStrike" kern="0" cap="none" spc="0" normalizeH="0" baseline="0" noProof="0" dirty="0">
                <a:ln>
                  <a:noFill/>
                </a:ln>
                <a:solidFill>
                  <a:prstClr val="white"/>
                </a:solidFill>
                <a:effectLst/>
                <a:uLnTx/>
                <a:uFillTx/>
              </a:rPr>
              <a:t>CEOS-WP: Section 3.8, VC-14</a:t>
            </a:r>
            <a:endParaRPr kumimoji="0" sz="1800" b="0" i="1" u="none" strike="noStrike" kern="0" cap="none" spc="0" normalizeH="0" baseline="0" noProof="0" dirty="0">
              <a:ln>
                <a:noFill/>
              </a:ln>
              <a:solidFill>
                <a:prstClr val="white"/>
              </a:solidFill>
              <a:effectLst/>
              <a:uLnTx/>
              <a:uFillTx/>
              <a:latin typeface="Helvetica"/>
              <a:ea typeface="Arial Bold"/>
              <a:cs typeface="Arial Bold"/>
              <a:sym typeface="Arial Bold"/>
            </a:endParaRPr>
          </a:p>
          <a:p>
            <a:pPr marL="0" marR="0" lvl="0" indent="0" defTabSz="914400" eaLnBrk="1" fontAlgn="auto" latinLnBrk="0" hangingPunct="1">
              <a:lnSpc>
                <a:spcPct val="150000"/>
              </a:lnSpc>
              <a:spcBef>
                <a:spcPts val="0"/>
              </a:spcBef>
              <a:spcAft>
                <a:spcPts val="0"/>
              </a:spcAft>
              <a:buClrTx/>
              <a:buSzTx/>
              <a:buFontTx/>
              <a:buNone/>
              <a:tabLst/>
              <a:defRPr>
                <a:solidFill>
                  <a:srgbClr val="000000"/>
                </a:solidFill>
              </a:defRPr>
            </a:pPr>
            <a:r>
              <a:rPr kumimoji="0" lang="en-AU" sz="1800" b="0" i="0" u="none" strike="noStrike" kern="0" cap="none" spc="0" normalizeH="0" baseline="0" noProof="0" dirty="0">
                <a:ln>
                  <a:noFill/>
                </a:ln>
                <a:solidFill>
                  <a:srgbClr val="FFFFFF"/>
                </a:solidFill>
                <a:effectLst/>
                <a:uLnTx/>
                <a:uFillTx/>
                <a:latin typeface="Helvetica"/>
                <a:ea typeface="Arial Bold"/>
                <a:cs typeface="Arial Bold"/>
                <a:sym typeface="Arial Bold"/>
              </a:rPr>
              <a:t>ESA/ESRIN, Frascati, Italy</a:t>
            </a:r>
            <a:endParaRPr kumimoji="0" sz="1800" b="0" i="0" u="none" strike="noStrike" kern="0" cap="none" spc="0" normalizeH="0" baseline="0" noProof="0" dirty="0">
              <a:ln>
                <a:noFill/>
              </a:ln>
              <a:solidFill>
                <a:srgbClr val="FFFFFF"/>
              </a:solidFill>
              <a:effectLst/>
              <a:uLnTx/>
              <a:uFillTx/>
              <a:latin typeface="Helvetica"/>
              <a:ea typeface="Arial Bold"/>
              <a:cs typeface="Arial Bold"/>
              <a:sym typeface="Arial Bold"/>
            </a:endParaRPr>
          </a:p>
          <a:p>
            <a:pPr marL="0" marR="0" lvl="0" indent="0" defTabSz="914400" eaLnBrk="1" fontAlgn="auto" latinLnBrk="0" hangingPunct="1">
              <a:lnSpc>
                <a:spcPct val="150000"/>
              </a:lnSpc>
              <a:spcBef>
                <a:spcPts val="0"/>
              </a:spcBef>
              <a:spcAft>
                <a:spcPts val="0"/>
              </a:spcAft>
              <a:buClrTx/>
              <a:buSzTx/>
              <a:buFontTx/>
              <a:buNone/>
              <a:tabLst/>
              <a:defRPr>
                <a:solidFill>
                  <a:srgbClr val="000000"/>
                </a:solidFill>
              </a:defRPr>
            </a:pPr>
            <a:r>
              <a:rPr kumimoji="0" lang="en-AU" sz="1800" b="0" i="0" u="none" strike="noStrike" kern="0" cap="none" spc="0" normalizeH="0" baseline="0" noProof="0" dirty="0">
                <a:ln>
                  <a:noFill/>
                </a:ln>
                <a:solidFill>
                  <a:srgbClr val="FFFFFF"/>
                </a:solidFill>
                <a:effectLst/>
                <a:uLnTx/>
                <a:uFillTx/>
                <a:latin typeface="Helvetica"/>
                <a:ea typeface="Arial Bold"/>
                <a:cs typeface="Arial Bold"/>
                <a:sym typeface="Arial Bold"/>
              </a:rPr>
              <a:t>13</a:t>
            </a:r>
            <a:r>
              <a:rPr kumimoji="0" lang="en-AU" sz="1800" b="0" i="0" u="none" strike="noStrike" kern="0" cap="none" spc="0" normalizeH="0" baseline="30000" noProof="0" dirty="0">
                <a:ln>
                  <a:noFill/>
                </a:ln>
                <a:solidFill>
                  <a:srgbClr val="FFFFFF"/>
                </a:solidFill>
                <a:effectLst/>
                <a:uLnTx/>
                <a:uFillTx/>
                <a:latin typeface="Helvetica"/>
                <a:ea typeface="Arial Bold"/>
                <a:cs typeface="Arial Bold"/>
                <a:sym typeface="Arial Bold"/>
              </a:rPr>
              <a:t>th</a:t>
            </a:r>
            <a:r>
              <a:rPr kumimoji="0" lang="en-AU" sz="1800" b="0" i="0" u="none" strike="noStrike" kern="0" cap="none" spc="0" normalizeH="0" baseline="0" noProof="0" dirty="0">
                <a:ln>
                  <a:noFill/>
                </a:ln>
                <a:solidFill>
                  <a:srgbClr val="FFFFFF"/>
                </a:solidFill>
                <a:effectLst/>
                <a:uLnTx/>
                <a:uFillTx/>
                <a:latin typeface="Helvetica"/>
                <a:ea typeface="Arial Bold"/>
                <a:cs typeface="Arial Bold"/>
                <a:sym typeface="Arial Bold"/>
              </a:rPr>
              <a:t>-14</a:t>
            </a:r>
            <a:r>
              <a:rPr kumimoji="0" lang="en-AU" sz="1800" b="0" i="0" u="none" strike="noStrike" kern="0" cap="none" spc="0" normalizeH="0" baseline="30000" noProof="0" dirty="0">
                <a:ln>
                  <a:noFill/>
                </a:ln>
                <a:solidFill>
                  <a:srgbClr val="FFFFFF"/>
                </a:solidFill>
                <a:effectLst/>
                <a:uLnTx/>
                <a:uFillTx/>
                <a:latin typeface="Helvetica"/>
                <a:ea typeface="Arial Bold"/>
                <a:cs typeface="Arial Bold"/>
                <a:sym typeface="Arial Bold"/>
              </a:rPr>
              <a:t>th</a:t>
            </a:r>
            <a:r>
              <a:rPr kumimoji="0" lang="en-AU" sz="1800" b="0" i="0" u="none" strike="noStrike" kern="0" cap="none" spc="0" normalizeH="0" baseline="0" noProof="0" dirty="0">
                <a:ln>
                  <a:noFill/>
                </a:ln>
                <a:solidFill>
                  <a:srgbClr val="FFFFFF"/>
                </a:solidFill>
                <a:effectLst/>
                <a:uLnTx/>
                <a:uFillTx/>
                <a:latin typeface="Helvetica"/>
                <a:ea typeface="Arial Bold"/>
                <a:cs typeface="Arial Bold"/>
                <a:sym typeface="Arial Bold"/>
              </a:rPr>
              <a:t> September 2017</a:t>
            </a:r>
            <a:endParaRPr kumimoji="0" sz="1800" b="0" i="0" u="none" strike="noStrike" kern="0" cap="none" spc="0" normalizeH="0" baseline="0" noProof="0" dirty="0">
              <a:ln>
                <a:noFill/>
              </a:ln>
              <a:solidFill>
                <a:srgbClr val="FFFFFF"/>
              </a:solidFill>
              <a:effectLst/>
              <a:uLnTx/>
              <a:uFillTx/>
              <a:latin typeface="Helvetica"/>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marL="0" marR="0" lvl="0" indent="0" algn="l" defTabSz="914400" eaLnBrk="1" fontAlgn="auto" latinLnBrk="0" hangingPunct="1">
              <a:lnSpc>
                <a:spcPct val="100000"/>
              </a:lnSpc>
              <a:spcBef>
                <a:spcPts val="0"/>
              </a:spcBef>
              <a:spcAft>
                <a:spcPts val="0"/>
              </a:spcAft>
              <a:buClrTx/>
              <a:buSzTx/>
              <a:buFontTx/>
              <a:buNone/>
              <a:tabLst/>
              <a:defRPr sz="1800" b="0">
                <a:solidFill>
                  <a:srgbClr val="000000"/>
                </a:solidFill>
              </a:defRPr>
            </a:pPr>
            <a:r>
              <a:rPr kumimoji="0" lang="en-US" sz="1050" b="0" i="0" u="none" strike="noStrike" kern="0" cap="none" spc="0" normalizeH="0" baseline="0" noProof="0" dirty="0">
                <a:ln>
                  <a:noFill/>
                </a:ln>
                <a:solidFill>
                  <a:prstClr val="white">
                    <a:lumMod val="20000"/>
                    <a:lumOff val="80000"/>
                  </a:prstClr>
                </a:solidFill>
                <a:effectLst/>
                <a:uLnTx/>
                <a:uFillTx/>
                <a:latin typeface="Helvetica"/>
                <a:sym typeface="Droid Serif"/>
              </a:rPr>
              <a:t>Committee on Earth Observation Satellites</a:t>
            </a:r>
          </a:p>
        </p:txBody>
      </p:sp>
    </p:spTree>
    <p:extLst>
      <p:ext uri="{BB962C8B-B14F-4D97-AF65-F5344CB8AC3E}">
        <p14:creationId xmlns:p14="http://schemas.microsoft.com/office/powerpoint/2010/main" val="179256656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229600" cy="1143000"/>
          </a:xfrm>
        </p:spPr>
        <p:txBody>
          <a:bodyPr>
            <a:normAutofit/>
          </a:bodyPr>
          <a:lstStyle/>
          <a:p>
            <a:r>
              <a:rPr lang="en-US" sz="2800" dirty="0"/>
              <a:t>OSVW Constellation Status and Health</a:t>
            </a:r>
          </a:p>
        </p:txBody>
      </p:sp>
      <p:sp>
        <p:nvSpPr>
          <p:cNvPr id="3" name="Content Placeholder 2"/>
          <p:cNvSpPr>
            <a:spLocks noGrp="1"/>
          </p:cNvSpPr>
          <p:nvPr>
            <p:ph idx="1"/>
          </p:nvPr>
        </p:nvSpPr>
        <p:spPr>
          <a:xfrm>
            <a:off x="457200" y="1600200"/>
            <a:ext cx="8229600" cy="4525963"/>
          </a:xfrm>
        </p:spPr>
        <p:txBody>
          <a:bodyPr>
            <a:normAutofit lnSpcReduction="10000"/>
          </a:bodyPr>
          <a:lstStyle/>
          <a:p>
            <a:r>
              <a:rPr lang="en-US" dirty="0">
                <a:latin typeface="+mj-lt"/>
              </a:rPr>
              <a:t>ASCAT (METOP-A&amp;B)</a:t>
            </a:r>
          </a:p>
          <a:p>
            <a:pPr lvl="1"/>
            <a:r>
              <a:rPr lang="en-US" dirty="0">
                <a:latin typeface="+mj-lt"/>
              </a:rPr>
              <a:t>Open and near real-time data access</a:t>
            </a:r>
          </a:p>
          <a:p>
            <a:pPr lvl="1"/>
            <a:r>
              <a:rPr lang="en-US" dirty="0">
                <a:latin typeface="+mj-lt"/>
              </a:rPr>
              <a:t>ASCAT available through EPS-SG(SCA) </a:t>
            </a:r>
          </a:p>
          <a:p>
            <a:pPr lvl="1"/>
            <a:r>
              <a:rPr lang="en-US" dirty="0">
                <a:latin typeface="+mj-lt"/>
              </a:rPr>
              <a:t>METOP-C scheduled for a October 2018 launch</a:t>
            </a:r>
          </a:p>
          <a:p>
            <a:r>
              <a:rPr lang="en-US" dirty="0">
                <a:latin typeface="+mj-lt"/>
              </a:rPr>
              <a:t>SCA (ASCAT Follow-On, EPS-SG) ~2022/23</a:t>
            </a:r>
          </a:p>
          <a:p>
            <a:r>
              <a:rPr lang="en-US" dirty="0" err="1">
                <a:latin typeface="+mj-lt"/>
              </a:rPr>
              <a:t>ScatSat</a:t>
            </a:r>
            <a:r>
              <a:rPr lang="en-US" dirty="0">
                <a:latin typeface="+mj-lt"/>
              </a:rPr>
              <a:t>  September 2017 (Injected into ~9:45 am local crossing time and drifting to ~8:45 am)</a:t>
            </a:r>
          </a:p>
          <a:p>
            <a:pPr lvl="1"/>
            <a:r>
              <a:rPr lang="en-US" dirty="0">
                <a:latin typeface="+mj-lt"/>
              </a:rPr>
              <a:t>Open and near real-time data access (April 24, 2017)</a:t>
            </a:r>
          </a:p>
          <a:p>
            <a:r>
              <a:rPr lang="en-US" dirty="0">
                <a:latin typeface="+mj-lt"/>
              </a:rPr>
              <a:t>OSCAT follow-on (OceanSat-3&amp;3A) ~2018/2019</a:t>
            </a:r>
          </a:p>
          <a:p>
            <a:r>
              <a:rPr lang="en-US" dirty="0">
                <a:latin typeface="+mj-lt"/>
              </a:rPr>
              <a:t>CMA will be providing OSVW measurements starting with their FY-3E launch</a:t>
            </a:r>
          </a:p>
          <a:p>
            <a:pPr marL="0" indent="0">
              <a:buNone/>
            </a:pPr>
            <a:endParaRPr lang="en-US" dirty="0">
              <a:latin typeface="+mj-lt"/>
            </a:endParaRPr>
          </a:p>
        </p:txBody>
      </p:sp>
      <p:sp>
        <p:nvSpPr>
          <p:cNvPr id="7" name="Shape 6">
            <a:extLst>
              <a:ext uri="{FF2B5EF4-FFF2-40B4-BE49-F238E27FC236}">
                <a16:creationId xmlns:a16="http://schemas.microsoft.com/office/drawing/2014/main" xmlns="" id="{B595BD61-3C64-4185-B1E9-9EB3E223B1B1}"/>
              </a:ext>
            </a:extLst>
          </p:cNvPr>
          <p:cNvSpPr txBox="1">
            <a:spLocks/>
          </p:cNvSpPr>
          <p:nvPr/>
        </p:nvSpPr>
        <p:spPr>
          <a:xfrm>
            <a:off x="8763000" y="6629400"/>
            <a:ext cx="304800" cy="187285"/>
          </a:xfrm>
          <a:prstGeom prst="roundRect">
            <a:avLst/>
          </a:prstGeom>
          <a:solidFill>
            <a:schemeClr val="lt1">
              <a:alpha val="49000"/>
            </a:schemeClr>
          </a:solidFill>
          <a:ln w="25400" cap="flat" cmpd="sng" algn="ctr">
            <a:solidFill>
              <a:schemeClr val="tx2">
                <a:alpha val="60000"/>
              </a:schemeClr>
            </a:solidFill>
            <a:prstDash val="solid"/>
            <a:miter lim="400000"/>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defTabSz="457200">
              <a:spcBef>
                <a:spcPts val="600"/>
              </a:spcBef>
              <a:defRPr lang="uk-UA" sz="1100" i="1" smtClean="0">
                <a:solidFill>
                  <a:schemeClr val="tx2"/>
                </a:solidFill>
                <a:latin typeface="+mj-lt"/>
                <a:ea typeface="+mj-ea"/>
                <a:cs typeface="Proxima Nova Regular"/>
                <a:sym typeface="Calibri"/>
              </a:defRPr>
            </a:lvl1pPr>
            <a:lvl2pPr indent="457200" defTabSz="457200">
              <a:defRPr>
                <a:solidFill>
                  <a:schemeClr val="dk1"/>
                </a:solidFill>
                <a:latin typeface="+mn-lt"/>
                <a:ea typeface="+mn-ea"/>
                <a:cs typeface="+mn-cs"/>
              </a:defRPr>
            </a:lvl2pPr>
            <a:lvl3pPr indent="914400" defTabSz="457200">
              <a:defRPr>
                <a:solidFill>
                  <a:schemeClr val="dk1"/>
                </a:solidFill>
                <a:latin typeface="+mn-lt"/>
                <a:ea typeface="+mn-ea"/>
                <a:cs typeface="+mn-cs"/>
              </a:defRPr>
            </a:lvl3pPr>
            <a:lvl4pPr indent="1371600" defTabSz="457200">
              <a:defRPr>
                <a:solidFill>
                  <a:schemeClr val="dk1"/>
                </a:solidFill>
                <a:latin typeface="+mn-lt"/>
                <a:ea typeface="+mn-ea"/>
                <a:cs typeface="+mn-cs"/>
              </a:defRPr>
            </a:lvl4pPr>
            <a:lvl5pPr indent="1828800" defTabSz="457200">
              <a:defRPr>
                <a:solidFill>
                  <a:schemeClr val="dk1"/>
                </a:solidFill>
                <a:latin typeface="+mn-lt"/>
                <a:ea typeface="+mn-ea"/>
                <a:cs typeface="+mn-cs"/>
              </a:defRPr>
            </a:lvl5pPr>
            <a:lvl6pPr indent="2286000" defTabSz="457200">
              <a:defRPr>
                <a:solidFill>
                  <a:schemeClr val="dk1"/>
                </a:solidFill>
                <a:latin typeface="+mn-lt"/>
                <a:ea typeface="+mn-ea"/>
                <a:cs typeface="+mn-cs"/>
              </a:defRPr>
            </a:lvl6pPr>
            <a:lvl7pPr indent="2743200" defTabSz="457200">
              <a:defRPr>
                <a:solidFill>
                  <a:schemeClr val="dk1"/>
                </a:solidFill>
                <a:latin typeface="+mn-lt"/>
                <a:ea typeface="+mn-ea"/>
                <a:cs typeface="+mn-cs"/>
              </a:defRPr>
            </a:lvl7pPr>
            <a:lvl8pPr indent="3200400" defTabSz="457200">
              <a:defRPr>
                <a:solidFill>
                  <a:schemeClr val="dk1"/>
                </a:solidFill>
                <a:latin typeface="+mn-lt"/>
                <a:ea typeface="+mn-ea"/>
                <a:cs typeface="+mn-cs"/>
              </a:defRPr>
            </a:lvl8pPr>
            <a:lvl9pPr indent="3657600" defTabSz="457200">
              <a:defRPr>
                <a:solidFill>
                  <a:schemeClr val="dk1"/>
                </a:solidFill>
                <a:latin typeface="+mn-lt"/>
                <a:ea typeface="+mn-ea"/>
                <a:cs typeface="+mn-cs"/>
              </a:defRPr>
            </a:lvl9pPr>
          </a:lstStyle>
          <a:p>
            <a:pPr defTabSz="914400"/>
            <a:fld id="{86CB4B4D-7CA3-9044-876B-883B54F8677D}" type="slidenum">
              <a:rPr lang="fr-FR" smtClean="0"/>
              <a:pPr defTabSz="914400"/>
              <a:t>17</a:t>
            </a:fld>
            <a:endParaRPr lang="fr-FR" dirty="0"/>
          </a:p>
        </p:txBody>
      </p:sp>
    </p:spTree>
    <p:extLst>
      <p:ext uri="{BB962C8B-B14F-4D97-AF65-F5344CB8AC3E}">
        <p14:creationId xmlns:p14="http://schemas.microsoft.com/office/powerpoint/2010/main" val="3261633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104"/>
          <p:cNvSpPr>
            <a:spLocks noChangeArrowheads="1"/>
          </p:cNvSpPr>
          <p:nvPr/>
        </p:nvSpPr>
        <p:spPr bwMode="auto">
          <a:xfrm>
            <a:off x="3419475" y="-57150"/>
            <a:ext cx="0" cy="276225"/>
          </a:xfrm>
          <a:prstGeom prst="rect">
            <a:avLst/>
          </a:prstGeom>
          <a:noFill/>
          <a:ln w="9525">
            <a:noFill/>
            <a:miter lim="800000"/>
            <a:headEnd/>
            <a:tailEnd/>
          </a:ln>
        </p:spPr>
        <p:txBody>
          <a:bodyPr wrap="none" lIns="0" tIns="0" rIns="0" bIns="0">
            <a:sp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F81BD"/>
              </a:solidFill>
              <a:effectLst/>
              <a:uLnTx/>
              <a:uFillTx/>
              <a:latin typeface="Calibri" pitchFamily="34" charset="0"/>
            </a:endParaRPr>
          </a:p>
        </p:txBody>
      </p:sp>
      <p:grpSp>
        <p:nvGrpSpPr>
          <p:cNvPr id="117" name="Group 116"/>
          <p:cNvGrpSpPr/>
          <p:nvPr/>
        </p:nvGrpSpPr>
        <p:grpSpPr>
          <a:xfrm>
            <a:off x="512608" y="1124744"/>
            <a:ext cx="8542142" cy="5008066"/>
            <a:chOff x="467544" y="1124744"/>
            <a:chExt cx="8542142" cy="5008066"/>
          </a:xfrm>
        </p:grpSpPr>
        <p:sp>
          <p:nvSpPr>
            <p:cNvPr id="94" name="Rectangle 105"/>
            <p:cNvSpPr>
              <a:spLocks noChangeArrowheads="1"/>
            </p:cNvSpPr>
            <p:nvPr/>
          </p:nvSpPr>
          <p:spPr bwMode="auto">
            <a:xfrm>
              <a:off x="552834" y="1387400"/>
              <a:ext cx="505750" cy="4083355"/>
            </a:xfrm>
            <a:prstGeom prst="rect">
              <a:avLst/>
            </a:prstGeom>
            <a:noFill/>
            <a:ln w="3175" cap="rnd">
              <a:solidFill>
                <a:srgbClr val="808080"/>
              </a:solidFill>
              <a:miter lim="800000"/>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569"/>
                </a:solidFill>
                <a:effectLst/>
                <a:uLnTx/>
                <a:uFillTx/>
                <a:latin typeface="Calibri" pitchFamily="34" charset="0"/>
              </a:endParaRPr>
            </a:p>
          </p:txBody>
        </p:sp>
        <p:sp>
          <p:nvSpPr>
            <p:cNvPr id="96" name="Rectangle 121"/>
            <p:cNvSpPr>
              <a:spLocks noChangeArrowheads="1"/>
            </p:cNvSpPr>
            <p:nvPr/>
          </p:nvSpPr>
          <p:spPr bwMode="auto">
            <a:xfrm>
              <a:off x="810284" y="3546655"/>
              <a:ext cx="1524900" cy="236238"/>
            </a:xfrm>
            <a:prstGeom prst="rect">
              <a:avLst/>
            </a:prstGeom>
            <a:noFill/>
            <a:ln w="9525">
              <a:noFill/>
              <a:miter lim="800000"/>
              <a:headEnd/>
              <a:tailEnd/>
            </a:ln>
            <a:scene3d>
              <a:camera prst="orthographicFront"/>
              <a:lightRig rig="threePt" dir="t"/>
            </a:scene3d>
            <a:sp3d/>
          </p:spPr>
          <p:txBody>
            <a:bodyPr lIns="0" tIns="0" rIns="0" bIns="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99"/>
                  </a:solidFill>
                  <a:effectLst/>
                  <a:uLnTx/>
                  <a:uFillTx/>
                  <a:latin typeface="Avenir Roman"/>
                  <a:ea typeface="+mn-ea"/>
                </a:rPr>
                <a:t>Ku-band</a:t>
              </a:r>
            </a:p>
          </p:txBody>
        </p:sp>
        <p:sp>
          <p:nvSpPr>
            <p:cNvPr id="97" name="Rectangle 137"/>
            <p:cNvSpPr>
              <a:spLocks noChangeArrowheads="1"/>
            </p:cNvSpPr>
            <p:nvPr/>
          </p:nvSpPr>
          <p:spPr bwMode="auto">
            <a:xfrm>
              <a:off x="810284" y="4642928"/>
              <a:ext cx="2476263" cy="236238"/>
            </a:xfrm>
            <a:prstGeom prst="rect">
              <a:avLst/>
            </a:prstGeom>
            <a:noFill/>
            <a:ln w="9525">
              <a:noFill/>
              <a:miter lim="800000"/>
              <a:headEnd/>
              <a:tailEnd/>
            </a:ln>
            <a:scene3d>
              <a:camera prst="orthographicFront"/>
              <a:lightRig rig="threePt" dir="t"/>
            </a:scene3d>
            <a:sp3d/>
          </p:spPr>
          <p:txBody>
            <a:bodyPr lIns="0" tIns="0" rIns="0" bIns="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99"/>
                  </a:solidFill>
                  <a:effectLst/>
                  <a:uLnTx/>
                  <a:uFillTx/>
                  <a:latin typeface="Avenir Roman"/>
                  <a:ea typeface="+mn-ea"/>
                </a:rPr>
                <a:t>Combined C- and Ku-band</a:t>
              </a:r>
            </a:p>
          </p:txBody>
        </p:sp>
        <p:sp>
          <p:nvSpPr>
            <p:cNvPr id="98" name="Rectangle 115"/>
            <p:cNvSpPr>
              <a:spLocks noChangeArrowheads="1"/>
            </p:cNvSpPr>
            <p:nvPr/>
          </p:nvSpPr>
          <p:spPr bwMode="auto">
            <a:xfrm>
              <a:off x="810284" y="1811642"/>
              <a:ext cx="1017194" cy="236238"/>
            </a:xfrm>
            <a:prstGeom prst="rect">
              <a:avLst/>
            </a:prstGeom>
            <a:noFill/>
            <a:ln w="9525">
              <a:noFill/>
              <a:miter lim="800000"/>
              <a:headEnd/>
              <a:tailEnd/>
            </a:ln>
            <a:scene3d>
              <a:camera prst="orthographicFront"/>
              <a:lightRig rig="threePt" dir="t"/>
            </a:scene3d>
            <a:sp3d>
              <a:bevelT/>
            </a:sp3d>
          </p:spPr>
          <p:txBody>
            <a:bodyPr lIns="0" tIns="0" rIns="0" bIns="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99"/>
                  </a:solidFill>
                  <a:effectLst/>
                  <a:uLnTx/>
                  <a:uFillTx/>
                  <a:latin typeface="Avenir Roman"/>
                  <a:ea typeface="+mn-ea"/>
                </a:rPr>
                <a:t>C-band</a:t>
              </a:r>
            </a:p>
          </p:txBody>
        </p:sp>
        <p:sp>
          <p:nvSpPr>
            <p:cNvPr id="99" name="TextBox 228"/>
            <p:cNvSpPr txBox="1">
              <a:spLocks noChangeArrowheads="1"/>
            </p:cNvSpPr>
            <p:nvPr/>
          </p:nvSpPr>
          <p:spPr bwMode="auto">
            <a:xfrm>
              <a:off x="552834" y="1386046"/>
              <a:ext cx="701765" cy="235578"/>
            </a:xfrm>
            <a:prstGeom prst="rect">
              <a:avLst/>
            </a:prstGeom>
            <a:noFill/>
            <a:ln w="9525">
              <a:noFill/>
              <a:miter lim="800000"/>
              <a:headEnd/>
              <a:tailEnd/>
            </a:ln>
          </p:spPr>
          <p:txBody>
            <a:bodyPr>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2569"/>
                  </a:solidFill>
                  <a:effectLst/>
                  <a:uLnTx/>
                  <a:uFillTx/>
                  <a:latin typeface="Calibri" pitchFamily="34" charset="0"/>
                </a:rPr>
                <a:t>10/06</a:t>
              </a:r>
            </a:p>
          </p:txBody>
        </p:sp>
        <p:sp>
          <p:nvSpPr>
            <p:cNvPr id="100" name="TextBox 249"/>
            <p:cNvSpPr txBox="1">
              <a:spLocks noChangeArrowheads="1"/>
            </p:cNvSpPr>
            <p:nvPr/>
          </p:nvSpPr>
          <p:spPr bwMode="auto">
            <a:xfrm>
              <a:off x="566300" y="2099550"/>
              <a:ext cx="532683" cy="236932"/>
            </a:xfrm>
            <a:prstGeom prst="rect">
              <a:avLst/>
            </a:prstGeom>
            <a:noFill/>
            <a:ln w="9525">
              <a:noFill/>
              <a:miter lim="800000"/>
              <a:headEnd/>
              <a:tailEnd/>
            </a:ln>
          </p:spPr>
          <p:txBody>
            <a:bodyPr wrap="non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2569"/>
                  </a:solidFill>
                  <a:effectLst/>
                  <a:uLnTx/>
                  <a:uFillTx/>
                  <a:latin typeface="Calibri" pitchFamily="34" charset="0"/>
                </a:rPr>
                <a:t>06/99</a:t>
              </a:r>
            </a:p>
          </p:txBody>
        </p:sp>
        <p:grpSp>
          <p:nvGrpSpPr>
            <p:cNvPr id="2" name="Group 182"/>
            <p:cNvGrpSpPr>
              <a:grpSpLocks/>
            </p:cNvGrpSpPr>
            <p:nvPr/>
          </p:nvGrpSpPr>
          <p:grpSpPr bwMode="auto">
            <a:xfrm>
              <a:off x="584255" y="5635930"/>
              <a:ext cx="2527498" cy="228808"/>
              <a:chOff x="330830" y="6275799"/>
              <a:chExt cx="3087512" cy="331644"/>
            </a:xfrm>
          </p:grpSpPr>
          <p:sp>
            <p:nvSpPr>
              <p:cNvPr id="102" name="Rectangle 162"/>
              <p:cNvSpPr>
                <a:spLocks noChangeArrowheads="1"/>
              </p:cNvSpPr>
              <p:nvPr/>
            </p:nvSpPr>
            <p:spPr bwMode="auto">
              <a:xfrm>
                <a:off x="330830" y="6275799"/>
                <a:ext cx="1462267" cy="331644"/>
              </a:xfrm>
              <a:prstGeom prst="rect">
                <a:avLst/>
              </a:prstGeom>
              <a:solidFill>
                <a:srgbClr val="7BAA49"/>
              </a:solidFill>
              <a:ln w="9525" cap="rnd">
                <a:solidFill>
                  <a:srgbClr val="000000"/>
                </a:solidFill>
                <a:miter lim="800000"/>
                <a:headEnd/>
                <a:tailEnd/>
              </a:ln>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Design Life</a:t>
                </a:r>
              </a:p>
            </p:txBody>
          </p:sp>
          <p:sp>
            <p:nvSpPr>
              <p:cNvPr id="103" name="Rectangle 162"/>
              <p:cNvSpPr>
                <a:spLocks noChangeArrowheads="1"/>
              </p:cNvSpPr>
              <p:nvPr/>
            </p:nvSpPr>
            <p:spPr bwMode="auto">
              <a:xfrm>
                <a:off x="1789440" y="6275799"/>
                <a:ext cx="1628902" cy="331644"/>
              </a:xfrm>
              <a:prstGeom prst="rect">
                <a:avLst/>
              </a:prstGeom>
              <a:solidFill>
                <a:srgbClr val="A6CF7C"/>
              </a:solidFill>
              <a:ln w="9525" cap="rnd">
                <a:solidFill>
                  <a:schemeClr val="tx1"/>
                </a:solidFill>
                <a:miter lim="800000"/>
                <a:headEnd/>
                <a:tailEnd/>
              </a:ln>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Extended Life</a:t>
                </a:r>
              </a:p>
            </p:txBody>
          </p:sp>
        </p:grpSp>
        <p:grpSp>
          <p:nvGrpSpPr>
            <p:cNvPr id="3" name="Group 208"/>
            <p:cNvGrpSpPr/>
            <p:nvPr/>
          </p:nvGrpSpPr>
          <p:grpSpPr bwMode="auto">
            <a:xfrm>
              <a:off x="7160500" y="5636281"/>
              <a:ext cx="1384261" cy="222599"/>
              <a:chOff x="4817875" y="6210859"/>
              <a:chExt cx="1468625" cy="381000"/>
            </a:xfrm>
            <a:solidFill>
              <a:schemeClr val="accent2">
                <a:lumMod val="60000"/>
                <a:lumOff val="40000"/>
              </a:schemeClr>
            </a:solidFill>
          </p:grpSpPr>
          <p:sp>
            <p:nvSpPr>
              <p:cNvPr id="105" name="Rectangle 161"/>
              <p:cNvSpPr>
                <a:spLocks noChangeArrowheads="1"/>
              </p:cNvSpPr>
              <p:nvPr/>
            </p:nvSpPr>
            <p:spPr bwMode="auto">
              <a:xfrm>
                <a:off x="4817875" y="6210859"/>
                <a:ext cx="1468625" cy="381000"/>
              </a:xfrm>
              <a:prstGeom prst="rect">
                <a:avLst/>
              </a:prstGeom>
              <a:grpFill/>
              <a:ln w="9525">
                <a:noFill/>
                <a:miter lim="800000"/>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569"/>
                  </a:solidFill>
                  <a:effectLst/>
                  <a:uLnTx/>
                  <a:uFillTx/>
                  <a:latin typeface="Avenir Roman"/>
                  <a:ea typeface="+mn-ea"/>
                </a:endParaRPr>
              </a:p>
            </p:txBody>
          </p:sp>
          <p:sp>
            <p:nvSpPr>
              <p:cNvPr id="106" name="Rectangle 162"/>
              <p:cNvSpPr>
                <a:spLocks noChangeArrowheads="1"/>
              </p:cNvSpPr>
              <p:nvPr/>
            </p:nvSpPr>
            <p:spPr bwMode="auto">
              <a:xfrm>
                <a:off x="4823589" y="6210859"/>
                <a:ext cx="1462911" cy="381000"/>
              </a:xfrm>
              <a:prstGeom prst="rect">
                <a:avLst/>
              </a:prstGeom>
              <a:grpFill/>
              <a:ln w="9525" cap="rnd">
                <a:solidFill>
                  <a:srgbClr val="000000"/>
                </a:solidFill>
                <a:miter lim="800000"/>
                <a:headEnd/>
                <a:tailEnd/>
              </a:ln>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Proposed</a:t>
                </a:r>
              </a:p>
            </p:txBody>
          </p:sp>
        </p:grpSp>
        <p:sp>
          <p:nvSpPr>
            <p:cNvPr id="107" name="TextBox 256"/>
            <p:cNvSpPr txBox="1">
              <a:spLocks noChangeArrowheads="1"/>
            </p:cNvSpPr>
            <p:nvPr/>
          </p:nvSpPr>
          <p:spPr bwMode="auto">
            <a:xfrm>
              <a:off x="1239635" y="5864738"/>
              <a:ext cx="998033" cy="262656"/>
            </a:xfrm>
            <a:prstGeom prst="rect">
              <a:avLst/>
            </a:prstGeom>
            <a:noFill/>
            <a:ln w="9525">
              <a:noFill/>
              <a:miter lim="800000"/>
              <a:headEnd/>
              <a:tailEnd/>
            </a:ln>
          </p:spPr>
          <p:txBody>
            <a:bodyPr>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2569"/>
                  </a:solidFill>
                  <a:effectLst/>
                  <a:uLnTx/>
                  <a:uFillTx/>
                  <a:cs typeface="Arial" charset="0"/>
                </a:rPr>
                <a:t>Operating</a:t>
              </a:r>
            </a:p>
          </p:txBody>
        </p:sp>
        <p:sp>
          <p:nvSpPr>
            <p:cNvPr id="108" name="Rectangle 162"/>
            <p:cNvSpPr>
              <a:spLocks noChangeArrowheads="1"/>
            </p:cNvSpPr>
            <p:nvPr/>
          </p:nvSpPr>
          <p:spPr bwMode="auto">
            <a:xfrm>
              <a:off x="552834" y="2332420"/>
              <a:ext cx="429438" cy="165175"/>
            </a:xfrm>
            <a:prstGeom prst="rect">
              <a:avLst/>
            </a:prstGeom>
            <a:solidFill>
              <a:srgbClr val="7BAA49"/>
            </a:solidFill>
            <a:ln w="9525" cap="rnd">
              <a:solidFill>
                <a:srgbClr val="000000"/>
              </a:solidFill>
              <a:prstDash val="solid"/>
              <a:round/>
              <a:headEnd/>
              <a:tailEnd/>
            </a:ln>
          </p:spPr>
          <p:txBody>
            <a:bodyPr anchor="b"/>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2569"/>
                </a:solidFill>
                <a:effectLst/>
                <a:uLnTx/>
                <a:uFillTx/>
                <a:latin typeface="Avenir Roman"/>
                <a:ea typeface="+mn-ea"/>
              </a:endParaRPr>
            </a:p>
          </p:txBody>
        </p:sp>
        <p:grpSp>
          <p:nvGrpSpPr>
            <p:cNvPr id="4" name="Group 183"/>
            <p:cNvGrpSpPr>
              <a:grpSpLocks/>
            </p:cNvGrpSpPr>
            <p:nvPr/>
          </p:nvGrpSpPr>
          <p:grpSpPr bwMode="auto">
            <a:xfrm>
              <a:off x="3530473" y="5641346"/>
              <a:ext cx="2503829" cy="223393"/>
              <a:chOff x="330830" y="6275805"/>
              <a:chExt cx="3058598" cy="331648"/>
            </a:xfrm>
          </p:grpSpPr>
          <p:sp>
            <p:nvSpPr>
              <p:cNvPr id="111" name="Rectangle 162"/>
              <p:cNvSpPr>
                <a:spLocks noChangeArrowheads="1"/>
              </p:cNvSpPr>
              <p:nvPr/>
            </p:nvSpPr>
            <p:spPr bwMode="auto">
              <a:xfrm>
                <a:off x="330830" y="6275805"/>
                <a:ext cx="1462267" cy="331648"/>
              </a:xfrm>
              <a:prstGeom prst="rect">
                <a:avLst/>
              </a:prstGeom>
              <a:solidFill>
                <a:srgbClr val="FFFF00"/>
              </a:solidFill>
              <a:ln w="9525" cap="rnd">
                <a:solidFill>
                  <a:srgbClr val="000000"/>
                </a:solidFill>
                <a:miter lim="800000"/>
                <a:headEnd/>
                <a:tailEnd/>
              </a:ln>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Design Life</a:t>
                </a:r>
              </a:p>
            </p:txBody>
          </p:sp>
          <p:sp>
            <p:nvSpPr>
              <p:cNvPr id="112" name="Rectangle 162"/>
              <p:cNvSpPr>
                <a:spLocks noChangeArrowheads="1"/>
              </p:cNvSpPr>
              <p:nvPr/>
            </p:nvSpPr>
            <p:spPr bwMode="auto">
              <a:xfrm>
                <a:off x="1789440" y="6275805"/>
                <a:ext cx="1599988" cy="331648"/>
              </a:xfrm>
              <a:prstGeom prst="rect">
                <a:avLst/>
              </a:prstGeom>
              <a:solidFill>
                <a:srgbClr val="FFFFCC"/>
              </a:solidFill>
              <a:ln w="9525" cap="rnd">
                <a:solidFill>
                  <a:schemeClr val="tx1"/>
                </a:solidFill>
                <a:prstDash val="dash"/>
                <a:miter lim="800000"/>
                <a:headEnd/>
                <a:tailEnd/>
              </a:ln>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Extended Life</a:t>
                </a:r>
              </a:p>
            </p:txBody>
          </p:sp>
        </p:grpSp>
        <p:sp>
          <p:nvSpPr>
            <p:cNvPr id="113" name="TextBox 256"/>
            <p:cNvSpPr txBox="1">
              <a:spLocks noChangeArrowheads="1"/>
            </p:cNvSpPr>
            <p:nvPr/>
          </p:nvSpPr>
          <p:spPr bwMode="auto">
            <a:xfrm>
              <a:off x="4093082" y="5870154"/>
              <a:ext cx="1068359" cy="262656"/>
            </a:xfrm>
            <a:prstGeom prst="rect">
              <a:avLst/>
            </a:prstGeom>
            <a:noFill/>
            <a:ln w="9525">
              <a:noFill/>
              <a:miter lim="800000"/>
              <a:headEnd/>
              <a:tailEnd/>
            </a:ln>
          </p:spPr>
          <p:txBody>
            <a:bodyPr>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2569"/>
                  </a:solidFill>
                  <a:effectLst/>
                  <a:uLnTx/>
                  <a:uFillTx/>
                  <a:cs typeface="Arial" charset="0"/>
                </a:rPr>
                <a:t>Approved</a:t>
              </a:r>
            </a:p>
          </p:txBody>
        </p:sp>
        <p:grpSp>
          <p:nvGrpSpPr>
            <p:cNvPr id="5" name="Group 205"/>
            <p:cNvGrpSpPr>
              <a:grpSpLocks/>
            </p:cNvGrpSpPr>
            <p:nvPr/>
          </p:nvGrpSpPr>
          <p:grpSpPr bwMode="auto">
            <a:xfrm>
              <a:off x="567797" y="1571530"/>
              <a:ext cx="8153345" cy="203085"/>
              <a:chOff x="330831" y="1596517"/>
              <a:chExt cx="8649255" cy="292608"/>
            </a:xfrm>
          </p:grpSpPr>
          <p:grpSp>
            <p:nvGrpSpPr>
              <p:cNvPr id="6" name="Group 123"/>
              <p:cNvGrpSpPr>
                <a:grpSpLocks/>
              </p:cNvGrpSpPr>
              <p:nvPr/>
            </p:nvGrpSpPr>
            <p:grpSpPr bwMode="auto">
              <a:xfrm>
                <a:off x="2301875" y="1596517"/>
                <a:ext cx="3339433" cy="292608"/>
                <a:chOff x="1102" y="3140"/>
                <a:chExt cx="2203" cy="193"/>
              </a:xfrm>
              <a:solidFill>
                <a:srgbClr val="B0DC80"/>
              </a:solidFill>
            </p:grpSpPr>
            <p:sp>
              <p:nvSpPr>
                <p:cNvPr id="121" name="Freeform 124"/>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grpFill/>
                <a:ln w="9525">
                  <a:solidFill>
                    <a:schemeClr val="tx1"/>
                  </a:solidFill>
                  <a:prstDash val="dash"/>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569"/>
                    </a:solidFill>
                    <a:effectLst/>
                    <a:uLnTx/>
                    <a:uFillTx/>
                    <a:latin typeface="Avenir Roman"/>
                    <a:ea typeface="+mn-ea"/>
                  </a:endParaRPr>
                </a:p>
              </p:txBody>
            </p:sp>
            <p:sp>
              <p:nvSpPr>
                <p:cNvPr id="122" name="Freeform 125"/>
                <p:cNvSpPr>
                  <a:spLocks/>
                </p:cNvSpPr>
                <p:nvPr/>
              </p:nvSpPr>
              <p:spPr bwMode="auto">
                <a:xfrm>
                  <a:off x="14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grpFill/>
                <a:ln w="9525" cap="rnd">
                  <a:solidFill>
                    <a:srgbClr val="000000"/>
                  </a:solidFill>
                  <a:prstDash val="dash"/>
                  <a:round/>
                  <a:headEnd/>
                  <a:tailEnd/>
                </a:ln>
              </p:spPr>
              <p:txBody>
                <a:bodyPr anchor="b"/>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2569"/>
                    </a:solidFill>
                    <a:effectLst/>
                    <a:uLnTx/>
                    <a:uFillTx/>
                    <a:latin typeface="Avenir Roman"/>
                    <a:ea typeface="+mn-ea"/>
                  </a:endParaRPr>
                </a:p>
              </p:txBody>
            </p:sp>
          </p:grpSp>
          <p:sp>
            <p:nvSpPr>
              <p:cNvPr id="116" name="Freeform 125"/>
              <p:cNvSpPr>
                <a:spLocks/>
              </p:cNvSpPr>
              <p:nvPr/>
            </p:nvSpPr>
            <p:spPr bwMode="auto">
              <a:xfrm>
                <a:off x="330831" y="1596517"/>
                <a:ext cx="2190489" cy="292608"/>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7BAA49"/>
              </a:solidFill>
              <a:ln w="9525" cap="rnd">
                <a:solidFill>
                  <a:srgbClr val="000000"/>
                </a:solidFill>
                <a:prstDash val="solid"/>
                <a:round/>
                <a:headEnd/>
                <a:tailEnd/>
              </a:ln>
            </p:spPr>
            <p:txBody>
              <a:bodyPr tIns="0" bIns="0" anchor="b"/>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2569"/>
                    </a:solidFill>
                    <a:effectLst/>
                    <a:uLnTx/>
                    <a:uFillTx/>
                    <a:latin typeface="Arial" pitchFamily="34" charset="0"/>
                    <a:ea typeface="+mn-ea"/>
                    <a:cs typeface="Arial" pitchFamily="34" charset="0"/>
                  </a:rPr>
                  <a:t>METOP-A</a:t>
                </a:r>
                <a:r>
                  <a:rPr kumimoji="0" lang="en-US" sz="1400" b="0" i="0" u="none" strike="noStrike" kern="0" cap="none" spc="0" normalizeH="0" baseline="0" noProof="0" dirty="0">
                    <a:ln>
                      <a:noFill/>
                    </a:ln>
                    <a:solidFill>
                      <a:srgbClr val="002569"/>
                    </a:solidFill>
                    <a:effectLst/>
                    <a:uLnTx/>
                    <a:uFillTx/>
                    <a:latin typeface="Arial" pitchFamily="34" charset="0"/>
                    <a:ea typeface="+mn-ea"/>
                    <a:cs typeface="Arial" pitchFamily="34" charset="0"/>
                  </a:rPr>
                  <a:t> </a:t>
                </a:r>
                <a:r>
                  <a:rPr kumimoji="0" lang="en-US" sz="1000" b="1" i="0" u="none" strike="noStrike" kern="0" cap="none" spc="0" normalizeH="0" baseline="0" noProof="0" dirty="0">
                    <a:ln>
                      <a:noFill/>
                    </a:ln>
                    <a:solidFill>
                      <a:srgbClr val="002569"/>
                    </a:solidFill>
                    <a:effectLst/>
                    <a:uLnTx/>
                    <a:uFillTx/>
                    <a:latin typeface="Arial" pitchFamily="34" charset="0"/>
                    <a:ea typeface="+mn-ea"/>
                    <a:cs typeface="Arial" pitchFamily="34" charset="0"/>
                  </a:rPr>
                  <a:t>Europe</a:t>
                </a:r>
              </a:p>
            </p:txBody>
          </p:sp>
          <p:grpSp>
            <p:nvGrpSpPr>
              <p:cNvPr id="7" name="Group 123"/>
              <p:cNvGrpSpPr>
                <a:grpSpLocks/>
              </p:cNvGrpSpPr>
              <p:nvPr/>
            </p:nvGrpSpPr>
            <p:grpSpPr bwMode="auto">
              <a:xfrm>
                <a:off x="7177980" y="1596517"/>
                <a:ext cx="1802106" cy="292608"/>
                <a:chOff x="1102" y="3140"/>
                <a:chExt cx="1903" cy="193"/>
              </a:xfrm>
              <a:solidFill>
                <a:srgbClr val="7BAA49"/>
              </a:solidFill>
            </p:grpSpPr>
            <p:sp>
              <p:nvSpPr>
                <p:cNvPr id="119" name="Freeform 124"/>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grpFill/>
                <a:ln w="9525">
                  <a:solidFill>
                    <a:schemeClr val="tx1"/>
                  </a:solidFill>
                  <a:prstDash val="dash"/>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569"/>
                    </a:solidFill>
                    <a:effectLst/>
                    <a:uLnTx/>
                    <a:uFillTx/>
                    <a:latin typeface="Avenir Roman"/>
                    <a:ea typeface="+mn-ea"/>
                  </a:endParaRPr>
                </a:p>
              </p:txBody>
            </p:sp>
            <p:sp>
              <p:nvSpPr>
                <p:cNvPr id="120" name="Freeform 125"/>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CC"/>
                </a:solidFill>
                <a:ln w="9525" cap="rnd">
                  <a:solidFill>
                    <a:srgbClr val="000000"/>
                  </a:solidFill>
                  <a:prstDash val="dash"/>
                  <a:round/>
                  <a:headEnd/>
                  <a:tailEnd/>
                </a:ln>
              </p:spPr>
              <p:txBody>
                <a:bodyPr anchor="b"/>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2569"/>
                    </a:solidFill>
                    <a:effectLst/>
                    <a:uLnTx/>
                    <a:uFillTx/>
                    <a:latin typeface="Avenir Roman"/>
                    <a:ea typeface="+mn-ea"/>
                  </a:endParaRPr>
                </a:p>
              </p:txBody>
            </p:sp>
          </p:grpSp>
          <p:sp>
            <p:nvSpPr>
              <p:cNvPr id="118" name="Freeform 125"/>
              <p:cNvSpPr>
                <a:spLocks/>
              </p:cNvSpPr>
              <p:nvPr/>
            </p:nvSpPr>
            <p:spPr bwMode="auto">
              <a:xfrm>
                <a:off x="5419393" y="1596517"/>
                <a:ext cx="3025414" cy="292608"/>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nchor="b"/>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2569"/>
                    </a:solidFill>
                    <a:effectLst/>
                    <a:uLnTx/>
                    <a:uFillTx/>
                    <a:latin typeface="Arial" pitchFamily="34" charset="0"/>
                    <a:ea typeface="+mn-ea"/>
                    <a:cs typeface="Arial" pitchFamily="34" charset="0"/>
                  </a:rPr>
                  <a:t>METOP-C</a:t>
                </a:r>
                <a:r>
                  <a:rPr kumimoji="0" lang="en-US" sz="1400" b="0" i="0" u="none" strike="noStrike" kern="0" cap="none" spc="0" normalizeH="0" baseline="0" noProof="0" dirty="0">
                    <a:ln>
                      <a:noFill/>
                    </a:ln>
                    <a:solidFill>
                      <a:srgbClr val="002569"/>
                    </a:solidFill>
                    <a:effectLst/>
                    <a:uLnTx/>
                    <a:uFillTx/>
                    <a:latin typeface="Arial" pitchFamily="34" charset="0"/>
                    <a:ea typeface="+mn-ea"/>
                    <a:cs typeface="Arial" pitchFamily="34" charset="0"/>
                  </a:rPr>
                  <a:t> </a:t>
                </a:r>
                <a:r>
                  <a:rPr kumimoji="0" lang="en-US" sz="1000" b="1" i="0" u="none" strike="noStrike" kern="0" cap="none" spc="0" normalizeH="0" baseline="0" noProof="0" dirty="0">
                    <a:ln>
                      <a:noFill/>
                    </a:ln>
                    <a:solidFill>
                      <a:srgbClr val="002569"/>
                    </a:solidFill>
                    <a:effectLst/>
                    <a:uLnTx/>
                    <a:uFillTx/>
                    <a:latin typeface="Arial" pitchFamily="34" charset="0"/>
                    <a:ea typeface="+mn-ea"/>
                    <a:cs typeface="Arial" pitchFamily="34" charset="0"/>
                  </a:rPr>
                  <a:t>Europe</a:t>
                </a:r>
              </a:p>
            </p:txBody>
          </p:sp>
        </p:grpSp>
        <p:grpSp>
          <p:nvGrpSpPr>
            <p:cNvPr id="8" name="Group 214"/>
            <p:cNvGrpSpPr>
              <a:grpSpLocks/>
            </p:cNvGrpSpPr>
            <p:nvPr/>
          </p:nvGrpSpPr>
          <p:grpSpPr bwMode="auto">
            <a:xfrm>
              <a:off x="2349891" y="1839602"/>
              <a:ext cx="6371250" cy="190899"/>
              <a:chOff x="2301875" y="2100080"/>
              <a:chExt cx="6759169" cy="296290"/>
            </a:xfrm>
          </p:grpSpPr>
          <p:grpSp>
            <p:nvGrpSpPr>
              <p:cNvPr id="9" name="Group 123"/>
              <p:cNvGrpSpPr>
                <a:grpSpLocks/>
              </p:cNvGrpSpPr>
              <p:nvPr/>
            </p:nvGrpSpPr>
            <p:grpSpPr bwMode="auto">
              <a:xfrm>
                <a:off x="4765675" y="2103762"/>
                <a:ext cx="2914717" cy="292608"/>
                <a:chOff x="1102" y="3140"/>
                <a:chExt cx="1903" cy="193"/>
              </a:xfrm>
              <a:solidFill>
                <a:srgbClr val="7BAA49"/>
              </a:solidFill>
            </p:grpSpPr>
            <p:sp>
              <p:nvSpPr>
                <p:cNvPr id="127" name="Freeform 124"/>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grpFill/>
                <a:ln w="9525">
                  <a:solidFill>
                    <a:schemeClr val="tx1"/>
                  </a:solidFill>
                  <a:prstDash val="dash"/>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569"/>
                    </a:solidFill>
                    <a:effectLst/>
                    <a:uLnTx/>
                    <a:uFillTx/>
                    <a:latin typeface="Avenir Roman"/>
                    <a:ea typeface="+mn-ea"/>
                  </a:endParaRPr>
                </a:p>
              </p:txBody>
            </p:sp>
            <p:sp>
              <p:nvSpPr>
                <p:cNvPr id="128" name="Freeform 125"/>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CC"/>
                </a:solidFill>
                <a:ln w="9525" cap="rnd">
                  <a:solidFill>
                    <a:srgbClr val="000000"/>
                  </a:solidFill>
                  <a:prstDash val="dash"/>
                  <a:round/>
                  <a:headEnd/>
                  <a:tailEnd/>
                </a:ln>
              </p:spPr>
              <p:txBody>
                <a:bodyPr anchor="b"/>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2569"/>
                    </a:solidFill>
                    <a:effectLst/>
                    <a:uLnTx/>
                    <a:uFillTx/>
                    <a:latin typeface="Avenir Roman"/>
                    <a:ea typeface="+mn-ea"/>
                  </a:endParaRPr>
                </a:p>
              </p:txBody>
            </p:sp>
          </p:grpSp>
          <p:sp>
            <p:nvSpPr>
              <p:cNvPr id="125" name="Freeform 125"/>
              <p:cNvSpPr>
                <a:spLocks/>
              </p:cNvSpPr>
              <p:nvPr/>
            </p:nvSpPr>
            <p:spPr bwMode="auto">
              <a:xfrm>
                <a:off x="2301875" y="2100080"/>
                <a:ext cx="2914475" cy="292087"/>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7BAA49"/>
              </a:solidFill>
              <a:ln w="9525" cap="rnd">
                <a:solidFill>
                  <a:srgbClr val="000000"/>
                </a:solidFill>
                <a:prstDash val="solid"/>
                <a:round/>
                <a:headEnd/>
                <a:tailEnd/>
              </a:ln>
            </p:spPr>
            <p:txBody>
              <a:bodyPr tIns="0" bIns="0" anchor="b"/>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2569"/>
                    </a:solidFill>
                    <a:effectLst/>
                    <a:uLnTx/>
                    <a:uFillTx/>
                    <a:latin typeface="Arial" pitchFamily="34" charset="0"/>
                    <a:ea typeface="+mn-ea"/>
                    <a:cs typeface="Arial" pitchFamily="34" charset="0"/>
                  </a:rPr>
                  <a:t>METOP-B</a:t>
                </a:r>
                <a:r>
                  <a:rPr kumimoji="0" lang="en-US" sz="1400" b="0" i="0" u="none" strike="noStrike" kern="0" cap="none" spc="0" normalizeH="0" baseline="0" noProof="0" dirty="0">
                    <a:ln>
                      <a:noFill/>
                    </a:ln>
                    <a:solidFill>
                      <a:srgbClr val="002569"/>
                    </a:solidFill>
                    <a:effectLst/>
                    <a:uLnTx/>
                    <a:uFillTx/>
                    <a:latin typeface="Arial" pitchFamily="34" charset="0"/>
                    <a:ea typeface="+mn-ea"/>
                    <a:cs typeface="Arial" pitchFamily="34" charset="0"/>
                  </a:rPr>
                  <a:t> </a:t>
                </a:r>
                <a:r>
                  <a:rPr kumimoji="0" lang="en-US" sz="1000" b="1" i="0" u="none" strike="noStrike" kern="0" cap="none" spc="0" normalizeH="0" baseline="0" noProof="0" dirty="0">
                    <a:ln>
                      <a:noFill/>
                    </a:ln>
                    <a:solidFill>
                      <a:srgbClr val="002569"/>
                    </a:solidFill>
                    <a:effectLst/>
                    <a:uLnTx/>
                    <a:uFillTx/>
                    <a:latin typeface="Arial" pitchFamily="34" charset="0"/>
                    <a:ea typeface="+mn-ea"/>
                    <a:cs typeface="Arial" pitchFamily="34" charset="0"/>
                  </a:rPr>
                  <a:t>Europe</a:t>
                </a:r>
              </a:p>
            </p:txBody>
          </p:sp>
          <p:sp>
            <p:nvSpPr>
              <p:cNvPr id="126" name="Freeform 141"/>
              <p:cNvSpPr>
                <a:spLocks/>
              </p:cNvSpPr>
              <p:nvPr/>
            </p:nvSpPr>
            <p:spPr bwMode="auto">
              <a:xfrm>
                <a:off x="7459353" y="2106383"/>
                <a:ext cx="1601691" cy="289987"/>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pitchFamily="34" charset="0"/>
                    <a:ea typeface="ＭＳ Ｐゴシック" charset="-128"/>
                    <a:cs typeface="Arial" pitchFamily="34" charset="0"/>
                  </a:rPr>
                  <a:t>Post EPS </a:t>
                </a:r>
                <a:r>
                  <a:rPr kumimoji="0" lang="en-US" sz="1000" b="1" i="0" u="none" strike="noStrike" kern="0" cap="none" spc="0" normalizeH="0" baseline="0" noProof="0" dirty="0">
                    <a:ln>
                      <a:noFill/>
                    </a:ln>
                    <a:solidFill>
                      <a:srgbClr val="000000"/>
                    </a:solidFill>
                    <a:effectLst/>
                    <a:uLnTx/>
                    <a:uFillTx/>
                    <a:latin typeface="Arial" pitchFamily="34" charset="0"/>
                    <a:ea typeface="ＭＳ Ｐゴシック" charset="-128"/>
                    <a:cs typeface="Arial" pitchFamily="34" charset="0"/>
                  </a:rPr>
                  <a:t>Europe</a:t>
                </a:r>
                <a:endParaRPr kumimoji="0" lang="en-US" sz="1000" b="1" i="0" u="none" strike="noStrike" kern="0" cap="none" spc="0" normalizeH="0" baseline="0" noProof="0" dirty="0">
                  <a:ln>
                    <a:noFill/>
                  </a:ln>
                  <a:solidFill>
                    <a:srgbClr val="002569"/>
                  </a:solidFill>
                  <a:effectLst/>
                  <a:uLnTx/>
                  <a:uFillTx/>
                  <a:latin typeface="Arial" pitchFamily="34" charset="0"/>
                  <a:ea typeface="ＭＳ Ｐゴシック" charset="-128"/>
                  <a:cs typeface="Arial"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2569"/>
                  </a:solidFill>
                  <a:effectLst/>
                  <a:uLnTx/>
                  <a:uFillTx/>
                  <a:latin typeface="Calibri" charset="0"/>
                  <a:ea typeface="ＭＳ Ｐゴシック" charset="-128"/>
                  <a:cs typeface="Arial Unicode MS" charset="0"/>
                </a:endParaRPr>
              </a:p>
            </p:txBody>
          </p:sp>
        </p:grpSp>
        <p:sp>
          <p:nvSpPr>
            <p:cNvPr id="129" name="TextBox 209"/>
            <p:cNvSpPr txBox="1">
              <a:spLocks noChangeArrowheads="1"/>
            </p:cNvSpPr>
            <p:nvPr/>
          </p:nvSpPr>
          <p:spPr bwMode="auto">
            <a:xfrm>
              <a:off x="467544" y="2332420"/>
              <a:ext cx="836433" cy="211208"/>
            </a:xfrm>
            <a:prstGeom prst="rect">
              <a:avLst/>
            </a:prstGeom>
            <a:noFill/>
            <a:ln w="9525">
              <a:noFill/>
              <a:miter lim="800000"/>
              <a:headEnd/>
              <a:tailEnd/>
            </a:ln>
          </p:spPr>
          <p:txBody>
            <a:bodyPr>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002569"/>
                  </a:solidFill>
                  <a:effectLst/>
                  <a:uLnTx/>
                  <a:uFillTx/>
                </a:rPr>
                <a:t>QSCAT </a:t>
              </a:r>
              <a:r>
                <a:rPr kumimoji="0" lang="en-GB" sz="800" b="1" i="0" u="none" strike="noStrike" kern="0" cap="none" spc="0" normalizeH="0" baseline="0" noProof="0">
                  <a:ln>
                    <a:noFill/>
                  </a:ln>
                  <a:solidFill>
                    <a:srgbClr val="002569"/>
                  </a:solidFill>
                  <a:effectLst/>
                  <a:uLnTx/>
                  <a:uFillTx/>
                </a:rPr>
                <a:t>USA</a:t>
              </a:r>
            </a:p>
          </p:txBody>
        </p:sp>
        <p:sp>
          <p:nvSpPr>
            <p:cNvPr id="130" name="Freeform 125"/>
            <p:cNvSpPr>
              <a:spLocks/>
            </p:cNvSpPr>
            <p:nvPr/>
          </p:nvSpPr>
          <p:spPr bwMode="auto">
            <a:xfrm>
              <a:off x="5338321" y="3350551"/>
              <a:ext cx="1779103" cy="196315"/>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nchor="b"/>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2569"/>
                  </a:solidFill>
                  <a:effectLst/>
                  <a:uLnTx/>
                  <a:uFillTx/>
                  <a:latin typeface="Arial" pitchFamily="34" charset="0"/>
                  <a:ea typeface="+mn-ea"/>
                  <a:cs typeface="Arial" pitchFamily="34" charset="0"/>
                </a:rPr>
                <a:t>CFOSAT </a:t>
              </a:r>
              <a:r>
                <a:rPr kumimoji="0" lang="en-US" sz="1000" b="1" i="0" u="none" strike="noStrike" kern="0" cap="none" spc="0" normalizeH="0" baseline="0" noProof="0" dirty="0">
                  <a:ln>
                    <a:noFill/>
                  </a:ln>
                  <a:solidFill>
                    <a:srgbClr val="002569"/>
                  </a:solidFill>
                  <a:effectLst/>
                  <a:uLnTx/>
                  <a:uFillTx/>
                  <a:latin typeface="Arial" pitchFamily="34" charset="0"/>
                  <a:ea typeface="+mn-ea"/>
                  <a:cs typeface="Arial" pitchFamily="34" charset="0"/>
                </a:rPr>
                <a:t>China/France</a:t>
              </a:r>
            </a:p>
          </p:txBody>
        </p:sp>
        <p:sp>
          <p:nvSpPr>
            <p:cNvPr id="133" name="Freeform 141"/>
            <p:cNvSpPr>
              <a:spLocks/>
            </p:cNvSpPr>
            <p:nvPr/>
          </p:nvSpPr>
          <p:spPr bwMode="auto">
            <a:xfrm>
              <a:off x="6482508" y="5122298"/>
              <a:ext cx="2527178" cy="196315"/>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chemeClr val="accent2">
                <a:lumMod val="60000"/>
                <a:lumOff val="40000"/>
              </a:schemeClr>
            </a:solidFill>
            <a:ln w="9525" cap="rnd">
              <a:solidFill>
                <a:srgbClr val="000000"/>
              </a:solidFill>
              <a:prstDash val="solid"/>
              <a:round/>
              <a:headEnd/>
              <a:tailEnd/>
            </a:ln>
          </p:spPr>
          <p:txBody>
            <a:bodyPr tIns="0" bIns="0"/>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2569"/>
                  </a:solidFill>
                  <a:effectLst/>
                  <a:uLnTx/>
                  <a:uFillTx/>
                  <a:latin typeface="Arial" pitchFamily="34" charset="0"/>
                  <a:ea typeface="+mn-ea"/>
                  <a:cs typeface="Arial" pitchFamily="34" charset="0"/>
                </a:rPr>
                <a:t>Advanced Scat series </a:t>
              </a:r>
              <a:r>
                <a:rPr kumimoji="0" lang="en-US" sz="1000" b="1" i="0" u="none" strike="noStrike" kern="0" cap="none" spc="0" normalizeH="0" baseline="0" noProof="0" dirty="0">
                  <a:ln>
                    <a:noFill/>
                  </a:ln>
                  <a:solidFill>
                    <a:srgbClr val="002569"/>
                  </a:solidFill>
                  <a:effectLst/>
                  <a:uLnTx/>
                  <a:uFillTx/>
                  <a:latin typeface="Arial" pitchFamily="34" charset="0"/>
                  <a:ea typeface="+mn-ea"/>
                  <a:cs typeface="Arial" pitchFamily="34" charset="0"/>
                </a:rPr>
                <a:t>India?</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2569"/>
                </a:solidFill>
                <a:effectLst/>
                <a:uLnTx/>
                <a:uFillTx/>
                <a:latin typeface="Avenir Roman"/>
                <a:ea typeface="+mn-ea"/>
              </a:endParaRPr>
            </a:p>
          </p:txBody>
        </p:sp>
        <p:cxnSp>
          <p:nvCxnSpPr>
            <p:cNvPr id="134" name="Straight Connector 133"/>
            <p:cNvCxnSpPr/>
            <p:nvPr/>
          </p:nvCxnSpPr>
          <p:spPr>
            <a:xfrm>
              <a:off x="567797" y="2099550"/>
              <a:ext cx="811294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640736" y="4648200"/>
              <a:ext cx="8112945" cy="0"/>
            </a:xfrm>
            <a:prstGeom prst="line">
              <a:avLst/>
            </a:prstGeom>
          </p:spPr>
          <p:style>
            <a:lnRef idx="2">
              <a:schemeClr val="accent1"/>
            </a:lnRef>
            <a:fillRef idx="0">
              <a:schemeClr val="accent1"/>
            </a:fillRef>
            <a:effectRef idx="1">
              <a:schemeClr val="accent1"/>
            </a:effectRef>
            <a:fontRef idx="minor">
              <a:schemeClr val="tx1"/>
            </a:fontRef>
          </p:style>
        </p:cxnSp>
        <p:sp>
          <p:nvSpPr>
            <p:cNvPr id="136" name="Rectangle 105"/>
            <p:cNvSpPr>
              <a:spLocks noChangeArrowheads="1"/>
            </p:cNvSpPr>
            <p:nvPr/>
          </p:nvSpPr>
          <p:spPr bwMode="auto">
            <a:xfrm>
              <a:off x="1058583" y="1387400"/>
              <a:ext cx="505750" cy="4083355"/>
            </a:xfrm>
            <a:prstGeom prst="rect">
              <a:avLst/>
            </a:prstGeom>
            <a:noFill/>
            <a:ln w="3175" cap="rnd">
              <a:solidFill>
                <a:srgbClr val="808080"/>
              </a:solidFill>
              <a:miter lim="800000"/>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569"/>
                </a:solidFill>
                <a:effectLst/>
                <a:uLnTx/>
                <a:uFillTx/>
                <a:latin typeface="Calibri" pitchFamily="34" charset="0"/>
              </a:endParaRPr>
            </a:p>
          </p:txBody>
        </p:sp>
        <p:sp>
          <p:nvSpPr>
            <p:cNvPr id="137" name="Rectangle 105"/>
            <p:cNvSpPr>
              <a:spLocks noChangeArrowheads="1"/>
            </p:cNvSpPr>
            <p:nvPr/>
          </p:nvSpPr>
          <p:spPr bwMode="auto">
            <a:xfrm>
              <a:off x="1564333" y="1387400"/>
              <a:ext cx="505750" cy="4083355"/>
            </a:xfrm>
            <a:prstGeom prst="rect">
              <a:avLst/>
            </a:prstGeom>
            <a:noFill/>
            <a:ln w="3175" cap="rnd">
              <a:solidFill>
                <a:srgbClr val="808080"/>
              </a:solidFill>
              <a:miter lim="800000"/>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569"/>
                </a:solidFill>
                <a:effectLst/>
                <a:uLnTx/>
                <a:uFillTx/>
                <a:latin typeface="Calibri" pitchFamily="34" charset="0"/>
              </a:endParaRPr>
            </a:p>
          </p:txBody>
        </p:sp>
        <p:sp>
          <p:nvSpPr>
            <p:cNvPr id="138" name="Rectangle 105"/>
            <p:cNvSpPr>
              <a:spLocks noChangeArrowheads="1"/>
            </p:cNvSpPr>
            <p:nvPr/>
          </p:nvSpPr>
          <p:spPr bwMode="auto">
            <a:xfrm>
              <a:off x="2070083" y="1387400"/>
              <a:ext cx="505750" cy="4083355"/>
            </a:xfrm>
            <a:prstGeom prst="rect">
              <a:avLst/>
            </a:prstGeom>
            <a:noFill/>
            <a:ln w="3175" cap="rnd">
              <a:solidFill>
                <a:srgbClr val="808080"/>
              </a:solidFill>
              <a:miter lim="800000"/>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569"/>
                </a:solidFill>
                <a:effectLst/>
                <a:uLnTx/>
                <a:uFillTx/>
                <a:latin typeface="Calibri" pitchFamily="34" charset="0"/>
              </a:endParaRPr>
            </a:p>
          </p:txBody>
        </p:sp>
        <p:sp>
          <p:nvSpPr>
            <p:cNvPr id="139" name="Rectangle 105"/>
            <p:cNvSpPr>
              <a:spLocks noChangeArrowheads="1"/>
            </p:cNvSpPr>
            <p:nvPr/>
          </p:nvSpPr>
          <p:spPr bwMode="auto">
            <a:xfrm>
              <a:off x="2575833" y="1387400"/>
              <a:ext cx="505750" cy="4083355"/>
            </a:xfrm>
            <a:prstGeom prst="rect">
              <a:avLst/>
            </a:prstGeom>
            <a:noFill/>
            <a:ln w="3175" cap="rnd">
              <a:solidFill>
                <a:srgbClr val="808080"/>
              </a:solidFill>
              <a:miter lim="800000"/>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569"/>
                </a:solidFill>
                <a:effectLst/>
                <a:uLnTx/>
                <a:uFillTx/>
                <a:latin typeface="Calibri" pitchFamily="34" charset="0"/>
              </a:endParaRPr>
            </a:p>
          </p:txBody>
        </p:sp>
        <p:sp>
          <p:nvSpPr>
            <p:cNvPr id="140" name="Rectangle 105"/>
            <p:cNvSpPr>
              <a:spLocks noChangeArrowheads="1"/>
            </p:cNvSpPr>
            <p:nvPr/>
          </p:nvSpPr>
          <p:spPr bwMode="auto">
            <a:xfrm>
              <a:off x="3081583" y="1387400"/>
              <a:ext cx="505750" cy="4083355"/>
            </a:xfrm>
            <a:prstGeom prst="rect">
              <a:avLst/>
            </a:prstGeom>
            <a:noFill/>
            <a:ln w="3175" cap="rnd">
              <a:solidFill>
                <a:srgbClr val="808080"/>
              </a:solidFill>
              <a:miter lim="800000"/>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569"/>
                </a:solidFill>
                <a:effectLst/>
                <a:uLnTx/>
                <a:uFillTx/>
                <a:latin typeface="Calibri" pitchFamily="34" charset="0"/>
              </a:endParaRPr>
            </a:p>
          </p:txBody>
        </p:sp>
        <p:sp>
          <p:nvSpPr>
            <p:cNvPr id="141" name="Rectangle 105"/>
            <p:cNvSpPr>
              <a:spLocks noChangeArrowheads="1"/>
            </p:cNvSpPr>
            <p:nvPr/>
          </p:nvSpPr>
          <p:spPr bwMode="auto">
            <a:xfrm>
              <a:off x="3587332" y="1387400"/>
              <a:ext cx="505750" cy="4083355"/>
            </a:xfrm>
            <a:prstGeom prst="rect">
              <a:avLst/>
            </a:prstGeom>
            <a:noFill/>
            <a:ln w="3175" cap="rnd">
              <a:solidFill>
                <a:srgbClr val="808080"/>
              </a:solidFill>
              <a:miter lim="800000"/>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569"/>
                </a:solidFill>
                <a:effectLst/>
                <a:uLnTx/>
                <a:uFillTx/>
                <a:latin typeface="Calibri" pitchFamily="34" charset="0"/>
              </a:endParaRPr>
            </a:p>
          </p:txBody>
        </p:sp>
        <p:sp>
          <p:nvSpPr>
            <p:cNvPr id="142" name="Rectangle 105"/>
            <p:cNvSpPr>
              <a:spLocks noChangeArrowheads="1"/>
            </p:cNvSpPr>
            <p:nvPr/>
          </p:nvSpPr>
          <p:spPr bwMode="auto">
            <a:xfrm>
              <a:off x="4093082" y="1387400"/>
              <a:ext cx="505750" cy="4083355"/>
            </a:xfrm>
            <a:prstGeom prst="rect">
              <a:avLst/>
            </a:prstGeom>
            <a:noFill/>
            <a:ln w="3175" cap="rnd">
              <a:solidFill>
                <a:srgbClr val="808080"/>
              </a:solidFill>
              <a:miter lim="800000"/>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569"/>
                </a:solidFill>
                <a:effectLst/>
                <a:uLnTx/>
                <a:uFillTx/>
                <a:latin typeface="Calibri" pitchFamily="34" charset="0"/>
              </a:endParaRPr>
            </a:p>
          </p:txBody>
        </p:sp>
        <p:sp>
          <p:nvSpPr>
            <p:cNvPr id="143" name="Rectangle 105"/>
            <p:cNvSpPr>
              <a:spLocks noChangeArrowheads="1"/>
            </p:cNvSpPr>
            <p:nvPr/>
          </p:nvSpPr>
          <p:spPr bwMode="auto">
            <a:xfrm>
              <a:off x="5104582" y="1387400"/>
              <a:ext cx="505750" cy="4083355"/>
            </a:xfrm>
            <a:prstGeom prst="rect">
              <a:avLst/>
            </a:prstGeom>
            <a:noFill/>
            <a:ln w="3175" cap="rnd">
              <a:solidFill>
                <a:srgbClr val="808080"/>
              </a:solidFill>
              <a:miter lim="800000"/>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569"/>
                </a:solidFill>
                <a:effectLst/>
                <a:uLnTx/>
                <a:uFillTx/>
                <a:latin typeface="Calibri" pitchFamily="34" charset="0"/>
              </a:endParaRPr>
            </a:p>
          </p:txBody>
        </p:sp>
        <p:sp>
          <p:nvSpPr>
            <p:cNvPr id="144" name="Rectangle 105"/>
            <p:cNvSpPr>
              <a:spLocks noChangeArrowheads="1"/>
            </p:cNvSpPr>
            <p:nvPr/>
          </p:nvSpPr>
          <p:spPr bwMode="auto">
            <a:xfrm>
              <a:off x="5610332" y="1387400"/>
              <a:ext cx="505750" cy="4083355"/>
            </a:xfrm>
            <a:prstGeom prst="rect">
              <a:avLst/>
            </a:prstGeom>
            <a:noFill/>
            <a:ln w="3175" cap="rnd">
              <a:solidFill>
                <a:srgbClr val="808080"/>
              </a:solidFill>
              <a:miter lim="800000"/>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569"/>
                </a:solidFill>
                <a:effectLst/>
                <a:uLnTx/>
                <a:uFillTx/>
                <a:latin typeface="Calibri" pitchFamily="34" charset="0"/>
              </a:endParaRPr>
            </a:p>
          </p:txBody>
        </p:sp>
        <p:sp>
          <p:nvSpPr>
            <p:cNvPr id="145" name="Rectangle 105"/>
            <p:cNvSpPr>
              <a:spLocks noChangeArrowheads="1"/>
            </p:cNvSpPr>
            <p:nvPr/>
          </p:nvSpPr>
          <p:spPr bwMode="auto">
            <a:xfrm>
              <a:off x="6116081" y="1387400"/>
              <a:ext cx="505750" cy="4083355"/>
            </a:xfrm>
            <a:prstGeom prst="rect">
              <a:avLst/>
            </a:prstGeom>
            <a:noFill/>
            <a:ln w="3175" cap="rnd">
              <a:solidFill>
                <a:srgbClr val="808080"/>
              </a:solidFill>
              <a:miter lim="800000"/>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569"/>
                </a:solidFill>
                <a:effectLst/>
                <a:uLnTx/>
                <a:uFillTx/>
                <a:latin typeface="Calibri" pitchFamily="34" charset="0"/>
              </a:endParaRPr>
            </a:p>
          </p:txBody>
        </p:sp>
        <p:sp>
          <p:nvSpPr>
            <p:cNvPr id="146" name="Rectangle 105"/>
            <p:cNvSpPr>
              <a:spLocks noChangeArrowheads="1"/>
            </p:cNvSpPr>
            <p:nvPr/>
          </p:nvSpPr>
          <p:spPr bwMode="auto">
            <a:xfrm>
              <a:off x="6621831" y="1387400"/>
              <a:ext cx="505750" cy="4083355"/>
            </a:xfrm>
            <a:prstGeom prst="rect">
              <a:avLst/>
            </a:prstGeom>
            <a:noFill/>
            <a:ln w="3175" cap="rnd">
              <a:solidFill>
                <a:srgbClr val="808080"/>
              </a:solidFill>
              <a:miter lim="800000"/>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569"/>
                </a:solidFill>
                <a:effectLst/>
                <a:uLnTx/>
                <a:uFillTx/>
                <a:latin typeface="Calibri" pitchFamily="34" charset="0"/>
              </a:endParaRPr>
            </a:p>
          </p:txBody>
        </p:sp>
        <p:sp>
          <p:nvSpPr>
            <p:cNvPr id="147" name="Rectangle 105"/>
            <p:cNvSpPr>
              <a:spLocks noChangeArrowheads="1"/>
            </p:cNvSpPr>
            <p:nvPr/>
          </p:nvSpPr>
          <p:spPr bwMode="auto">
            <a:xfrm>
              <a:off x="7127581" y="1387400"/>
              <a:ext cx="505750" cy="4083355"/>
            </a:xfrm>
            <a:prstGeom prst="rect">
              <a:avLst/>
            </a:prstGeom>
            <a:noFill/>
            <a:ln w="3175" cap="rnd">
              <a:solidFill>
                <a:srgbClr val="808080"/>
              </a:solidFill>
              <a:miter lim="800000"/>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569"/>
                </a:solidFill>
                <a:effectLst/>
                <a:uLnTx/>
                <a:uFillTx/>
                <a:latin typeface="Calibri" pitchFamily="34" charset="0"/>
              </a:endParaRPr>
            </a:p>
          </p:txBody>
        </p:sp>
        <p:sp>
          <p:nvSpPr>
            <p:cNvPr id="148" name="Rectangle 105"/>
            <p:cNvSpPr>
              <a:spLocks noChangeArrowheads="1"/>
            </p:cNvSpPr>
            <p:nvPr/>
          </p:nvSpPr>
          <p:spPr bwMode="auto">
            <a:xfrm>
              <a:off x="7633331" y="1387400"/>
              <a:ext cx="505750" cy="4083355"/>
            </a:xfrm>
            <a:prstGeom prst="rect">
              <a:avLst/>
            </a:prstGeom>
            <a:noFill/>
            <a:ln w="3175" cap="rnd">
              <a:solidFill>
                <a:srgbClr val="808080"/>
              </a:solidFill>
              <a:miter lim="800000"/>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569"/>
                </a:solidFill>
                <a:effectLst/>
                <a:uLnTx/>
                <a:uFillTx/>
                <a:latin typeface="Calibri" pitchFamily="34" charset="0"/>
              </a:endParaRPr>
            </a:p>
          </p:txBody>
        </p:sp>
        <p:sp>
          <p:nvSpPr>
            <p:cNvPr id="149" name="Rectangle 105"/>
            <p:cNvSpPr>
              <a:spLocks noChangeArrowheads="1"/>
            </p:cNvSpPr>
            <p:nvPr/>
          </p:nvSpPr>
          <p:spPr bwMode="auto">
            <a:xfrm>
              <a:off x="8139081" y="1387400"/>
              <a:ext cx="505750" cy="4083355"/>
            </a:xfrm>
            <a:prstGeom prst="rect">
              <a:avLst/>
            </a:prstGeom>
            <a:noFill/>
            <a:ln w="3175" cap="rnd">
              <a:solidFill>
                <a:srgbClr val="808080"/>
              </a:solidFill>
              <a:miter lim="800000"/>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569"/>
                </a:solidFill>
                <a:effectLst/>
                <a:uLnTx/>
                <a:uFillTx/>
                <a:latin typeface="Calibri" pitchFamily="34" charset="0"/>
              </a:endParaRPr>
            </a:p>
          </p:txBody>
        </p:sp>
        <p:sp>
          <p:nvSpPr>
            <p:cNvPr id="150" name="TextBox 261"/>
            <p:cNvSpPr txBox="1">
              <a:spLocks noChangeArrowheads="1"/>
            </p:cNvSpPr>
            <p:nvPr/>
          </p:nvSpPr>
          <p:spPr bwMode="auto">
            <a:xfrm>
              <a:off x="552834" y="1164007"/>
              <a:ext cx="505750" cy="184130"/>
            </a:xfrm>
            <a:prstGeom prst="rect">
              <a:avLst/>
            </a:prstGeom>
            <a:noFill/>
            <a:ln w="3175">
              <a:noFill/>
              <a:miter lim="800000"/>
              <a:headEnd/>
              <a:tailEnd/>
            </a:ln>
          </p:spPr>
          <p:txBody>
            <a:bodyPr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002569"/>
                  </a:solidFill>
                  <a:effectLst/>
                  <a:uLnTx/>
                  <a:uFillTx/>
                </a:rPr>
                <a:t>Launch</a:t>
              </a:r>
            </a:p>
          </p:txBody>
        </p:sp>
        <p:sp>
          <p:nvSpPr>
            <p:cNvPr id="151" name="TextBox 150"/>
            <p:cNvSpPr txBox="1"/>
            <p:nvPr/>
          </p:nvSpPr>
          <p:spPr>
            <a:xfrm>
              <a:off x="1058583" y="1124744"/>
              <a:ext cx="505750" cy="262656"/>
            </a:xfrm>
            <a:prstGeom prst="rect">
              <a:avLst/>
            </a:prstGeom>
            <a:solidFill>
              <a:schemeClr val="accent5">
                <a:lumMod val="20000"/>
                <a:lumOff val="80000"/>
              </a:schemeClr>
            </a:solidFill>
            <a:ln w="3175">
              <a:solidFill>
                <a:schemeClr val="tx1"/>
              </a:solidFill>
            </a:ln>
          </p:spPr>
          <p:txBody>
            <a:bodyP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2569"/>
                  </a:solidFill>
                  <a:effectLst/>
                  <a:uLnTx/>
                  <a:uFillTx/>
                  <a:ea typeface="ＭＳ Ｐゴシック" charset="-128"/>
                </a:rPr>
                <a:t>10</a:t>
              </a:r>
            </a:p>
          </p:txBody>
        </p:sp>
        <p:sp>
          <p:nvSpPr>
            <p:cNvPr id="152" name="TextBox 151"/>
            <p:cNvSpPr txBox="1"/>
            <p:nvPr/>
          </p:nvSpPr>
          <p:spPr>
            <a:xfrm>
              <a:off x="1564333" y="1124744"/>
              <a:ext cx="505750" cy="262656"/>
            </a:xfrm>
            <a:prstGeom prst="rect">
              <a:avLst/>
            </a:prstGeom>
            <a:solidFill>
              <a:schemeClr val="accent4">
                <a:lumMod val="20000"/>
                <a:lumOff val="80000"/>
              </a:schemeClr>
            </a:solidFill>
            <a:ln w="3175">
              <a:solidFill>
                <a:schemeClr val="tx1"/>
              </a:solidFill>
            </a:ln>
          </p:spPr>
          <p:txBody>
            <a:bodyP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2569"/>
                  </a:solidFill>
                  <a:effectLst/>
                  <a:uLnTx/>
                  <a:uFillTx/>
                  <a:ea typeface="ＭＳ Ｐゴシック" charset="-128"/>
                </a:rPr>
                <a:t>11</a:t>
              </a:r>
            </a:p>
          </p:txBody>
        </p:sp>
        <p:sp>
          <p:nvSpPr>
            <p:cNvPr id="153" name="TextBox 152"/>
            <p:cNvSpPr txBox="1"/>
            <p:nvPr/>
          </p:nvSpPr>
          <p:spPr>
            <a:xfrm>
              <a:off x="2070083" y="1124744"/>
              <a:ext cx="505750" cy="262656"/>
            </a:xfrm>
            <a:prstGeom prst="rect">
              <a:avLst/>
            </a:prstGeom>
            <a:solidFill>
              <a:schemeClr val="accent5">
                <a:lumMod val="20000"/>
                <a:lumOff val="80000"/>
              </a:schemeClr>
            </a:solidFill>
            <a:ln w="3175">
              <a:solidFill>
                <a:schemeClr val="tx1"/>
              </a:solidFill>
            </a:ln>
          </p:spPr>
          <p:txBody>
            <a:bodyP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2569"/>
                  </a:solidFill>
                  <a:effectLst/>
                  <a:uLnTx/>
                  <a:uFillTx/>
                  <a:ea typeface="ＭＳ Ｐゴシック" charset="-128"/>
                </a:rPr>
                <a:t>12</a:t>
              </a:r>
            </a:p>
          </p:txBody>
        </p:sp>
        <p:sp>
          <p:nvSpPr>
            <p:cNvPr id="154" name="TextBox 153"/>
            <p:cNvSpPr txBox="1"/>
            <p:nvPr/>
          </p:nvSpPr>
          <p:spPr>
            <a:xfrm>
              <a:off x="2575833" y="1124744"/>
              <a:ext cx="505750" cy="262656"/>
            </a:xfrm>
            <a:prstGeom prst="rect">
              <a:avLst/>
            </a:prstGeom>
            <a:solidFill>
              <a:schemeClr val="accent4">
                <a:lumMod val="20000"/>
                <a:lumOff val="80000"/>
              </a:schemeClr>
            </a:solidFill>
            <a:ln w="3175">
              <a:solidFill>
                <a:schemeClr val="tx1"/>
              </a:solidFill>
            </a:ln>
          </p:spPr>
          <p:txBody>
            <a:bodyP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2569"/>
                  </a:solidFill>
                  <a:effectLst/>
                  <a:uLnTx/>
                  <a:uFillTx/>
                  <a:ea typeface="ＭＳ Ｐゴシック" charset="-128"/>
                </a:rPr>
                <a:t>13</a:t>
              </a:r>
            </a:p>
          </p:txBody>
        </p:sp>
        <p:sp>
          <p:nvSpPr>
            <p:cNvPr id="155" name="TextBox 154"/>
            <p:cNvSpPr txBox="1"/>
            <p:nvPr/>
          </p:nvSpPr>
          <p:spPr>
            <a:xfrm>
              <a:off x="3081583" y="1124744"/>
              <a:ext cx="505750" cy="262656"/>
            </a:xfrm>
            <a:prstGeom prst="rect">
              <a:avLst/>
            </a:prstGeom>
            <a:solidFill>
              <a:schemeClr val="accent5">
                <a:lumMod val="20000"/>
                <a:lumOff val="80000"/>
              </a:schemeClr>
            </a:solidFill>
            <a:ln w="3175">
              <a:solidFill>
                <a:schemeClr val="tx1"/>
              </a:solidFill>
            </a:ln>
          </p:spPr>
          <p:txBody>
            <a:bodyP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2569"/>
                  </a:solidFill>
                  <a:effectLst/>
                  <a:uLnTx/>
                  <a:uFillTx/>
                  <a:ea typeface="ＭＳ Ｐゴシック" charset="-128"/>
                </a:rPr>
                <a:t>14</a:t>
              </a:r>
            </a:p>
          </p:txBody>
        </p:sp>
        <p:sp>
          <p:nvSpPr>
            <p:cNvPr id="156" name="TextBox 155"/>
            <p:cNvSpPr txBox="1"/>
            <p:nvPr/>
          </p:nvSpPr>
          <p:spPr>
            <a:xfrm>
              <a:off x="3587332" y="1124744"/>
              <a:ext cx="505750" cy="262656"/>
            </a:xfrm>
            <a:prstGeom prst="rect">
              <a:avLst/>
            </a:prstGeom>
            <a:solidFill>
              <a:schemeClr val="accent4">
                <a:lumMod val="20000"/>
                <a:lumOff val="80000"/>
              </a:schemeClr>
            </a:solidFill>
            <a:ln w="3175">
              <a:solidFill>
                <a:schemeClr val="tx1"/>
              </a:solidFill>
            </a:ln>
          </p:spPr>
          <p:txBody>
            <a:bodyP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2569"/>
                  </a:solidFill>
                  <a:effectLst/>
                  <a:uLnTx/>
                  <a:uFillTx/>
                  <a:ea typeface="ＭＳ Ｐゴシック" charset="-128"/>
                </a:rPr>
                <a:t>15</a:t>
              </a:r>
            </a:p>
          </p:txBody>
        </p:sp>
        <p:sp>
          <p:nvSpPr>
            <p:cNvPr id="157" name="TextBox 156"/>
            <p:cNvSpPr txBox="1"/>
            <p:nvPr/>
          </p:nvSpPr>
          <p:spPr>
            <a:xfrm>
              <a:off x="4093082" y="1124744"/>
              <a:ext cx="505750" cy="262656"/>
            </a:xfrm>
            <a:prstGeom prst="rect">
              <a:avLst/>
            </a:prstGeom>
            <a:solidFill>
              <a:schemeClr val="accent5">
                <a:lumMod val="20000"/>
                <a:lumOff val="80000"/>
              </a:schemeClr>
            </a:solidFill>
            <a:ln w="3175">
              <a:solidFill>
                <a:schemeClr val="tx1"/>
              </a:solidFill>
            </a:ln>
          </p:spPr>
          <p:txBody>
            <a:bodyP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2569"/>
                  </a:solidFill>
                  <a:effectLst/>
                  <a:uLnTx/>
                  <a:uFillTx/>
                  <a:ea typeface="ＭＳ Ｐゴシック" charset="-128"/>
                </a:rPr>
                <a:t>16</a:t>
              </a:r>
            </a:p>
          </p:txBody>
        </p:sp>
        <p:sp>
          <p:nvSpPr>
            <p:cNvPr id="158" name="TextBox 157"/>
            <p:cNvSpPr txBox="1"/>
            <p:nvPr/>
          </p:nvSpPr>
          <p:spPr>
            <a:xfrm>
              <a:off x="4598832" y="1124744"/>
              <a:ext cx="505750" cy="262656"/>
            </a:xfrm>
            <a:prstGeom prst="rect">
              <a:avLst/>
            </a:prstGeom>
            <a:solidFill>
              <a:schemeClr val="accent4">
                <a:lumMod val="20000"/>
                <a:lumOff val="80000"/>
              </a:schemeClr>
            </a:solidFill>
            <a:ln w="3175">
              <a:solidFill>
                <a:schemeClr val="tx1"/>
              </a:solidFill>
            </a:ln>
          </p:spPr>
          <p:txBody>
            <a:bodyP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2569"/>
                  </a:solidFill>
                  <a:effectLst/>
                  <a:uLnTx/>
                  <a:uFillTx/>
                  <a:ea typeface="ＭＳ Ｐゴシック" charset="-128"/>
                </a:rPr>
                <a:t>17</a:t>
              </a:r>
            </a:p>
          </p:txBody>
        </p:sp>
        <p:sp>
          <p:nvSpPr>
            <p:cNvPr id="159" name="TextBox 158"/>
            <p:cNvSpPr txBox="1"/>
            <p:nvPr/>
          </p:nvSpPr>
          <p:spPr>
            <a:xfrm>
              <a:off x="5104582" y="1124744"/>
              <a:ext cx="505750" cy="262656"/>
            </a:xfrm>
            <a:prstGeom prst="rect">
              <a:avLst/>
            </a:prstGeom>
            <a:solidFill>
              <a:schemeClr val="accent5">
                <a:lumMod val="20000"/>
                <a:lumOff val="80000"/>
              </a:schemeClr>
            </a:solidFill>
            <a:ln w="3175">
              <a:solidFill>
                <a:schemeClr val="tx1"/>
              </a:solidFill>
            </a:ln>
          </p:spPr>
          <p:txBody>
            <a:bodyP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2569"/>
                  </a:solidFill>
                  <a:effectLst/>
                  <a:uLnTx/>
                  <a:uFillTx/>
                  <a:ea typeface="ＭＳ Ｐゴシック" charset="-128"/>
                </a:rPr>
                <a:t>18</a:t>
              </a:r>
            </a:p>
          </p:txBody>
        </p:sp>
        <p:sp>
          <p:nvSpPr>
            <p:cNvPr id="160" name="TextBox 159"/>
            <p:cNvSpPr txBox="1"/>
            <p:nvPr/>
          </p:nvSpPr>
          <p:spPr>
            <a:xfrm>
              <a:off x="5610332" y="1124744"/>
              <a:ext cx="505750" cy="262656"/>
            </a:xfrm>
            <a:prstGeom prst="rect">
              <a:avLst/>
            </a:prstGeom>
            <a:solidFill>
              <a:schemeClr val="accent4">
                <a:lumMod val="20000"/>
                <a:lumOff val="80000"/>
              </a:schemeClr>
            </a:solidFill>
            <a:ln w="3175">
              <a:solidFill>
                <a:schemeClr val="tx1"/>
              </a:solidFill>
            </a:ln>
          </p:spPr>
          <p:txBody>
            <a:bodyP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2569"/>
                  </a:solidFill>
                  <a:effectLst/>
                  <a:uLnTx/>
                  <a:uFillTx/>
                  <a:ea typeface="ＭＳ Ｐゴシック" charset="-128"/>
                </a:rPr>
                <a:t>19</a:t>
              </a:r>
            </a:p>
          </p:txBody>
        </p:sp>
        <p:sp>
          <p:nvSpPr>
            <p:cNvPr id="161" name="TextBox 160"/>
            <p:cNvSpPr txBox="1"/>
            <p:nvPr/>
          </p:nvSpPr>
          <p:spPr>
            <a:xfrm>
              <a:off x="6116081" y="1124744"/>
              <a:ext cx="505750" cy="262656"/>
            </a:xfrm>
            <a:prstGeom prst="rect">
              <a:avLst/>
            </a:prstGeom>
            <a:solidFill>
              <a:schemeClr val="accent5">
                <a:lumMod val="20000"/>
                <a:lumOff val="80000"/>
              </a:schemeClr>
            </a:solidFill>
            <a:ln w="3175">
              <a:solidFill>
                <a:schemeClr val="tx1"/>
              </a:solidFill>
            </a:ln>
          </p:spPr>
          <p:txBody>
            <a:bodyP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2569"/>
                  </a:solidFill>
                  <a:effectLst/>
                  <a:uLnTx/>
                  <a:uFillTx/>
                  <a:ea typeface="ＭＳ Ｐゴシック" charset="-128"/>
                </a:rPr>
                <a:t>20</a:t>
              </a:r>
            </a:p>
          </p:txBody>
        </p:sp>
        <p:sp>
          <p:nvSpPr>
            <p:cNvPr id="162" name="TextBox 161"/>
            <p:cNvSpPr txBox="1"/>
            <p:nvPr/>
          </p:nvSpPr>
          <p:spPr>
            <a:xfrm>
              <a:off x="6621831" y="1124744"/>
              <a:ext cx="505750" cy="262656"/>
            </a:xfrm>
            <a:prstGeom prst="rect">
              <a:avLst/>
            </a:prstGeom>
            <a:solidFill>
              <a:schemeClr val="accent4">
                <a:lumMod val="20000"/>
                <a:lumOff val="80000"/>
              </a:schemeClr>
            </a:solidFill>
            <a:ln w="3175">
              <a:solidFill>
                <a:schemeClr val="tx1"/>
              </a:solidFill>
            </a:ln>
          </p:spPr>
          <p:txBody>
            <a:bodyP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2569"/>
                  </a:solidFill>
                  <a:effectLst/>
                  <a:uLnTx/>
                  <a:uFillTx/>
                  <a:ea typeface="ＭＳ Ｐゴシック" charset="-128"/>
                </a:rPr>
                <a:t>21</a:t>
              </a:r>
            </a:p>
          </p:txBody>
        </p:sp>
        <p:sp>
          <p:nvSpPr>
            <p:cNvPr id="163" name="TextBox 162"/>
            <p:cNvSpPr txBox="1"/>
            <p:nvPr/>
          </p:nvSpPr>
          <p:spPr>
            <a:xfrm>
              <a:off x="7127581" y="1124744"/>
              <a:ext cx="505750" cy="262656"/>
            </a:xfrm>
            <a:prstGeom prst="rect">
              <a:avLst/>
            </a:prstGeom>
            <a:solidFill>
              <a:schemeClr val="accent5">
                <a:lumMod val="20000"/>
                <a:lumOff val="80000"/>
              </a:schemeClr>
            </a:solidFill>
            <a:ln w="3175">
              <a:solidFill>
                <a:schemeClr val="tx1"/>
              </a:solidFill>
            </a:ln>
          </p:spPr>
          <p:txBody>
            <a:bodyP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2569"/>
                  </a:solidFill>
                  <a:effectLst/>
                  <a:uLnTx/>
                  <a:uFillTx/>
                  <a:ea typeface="ＭＳ Ｐゴシック" charset="-128"/>
                </a:rPr>
                <a:t>22</a:t>
              </a:r>
            </a:p>
          </p:txBody>
        </p:sp>
        <p:sp>
          <p:nvSpPr>
            <p:cNvPr id="164" name="TextBox 163"/>
            <p:cNvSpPr txBox="1"/>
            <p:nvPr/>
          </p:nvSpPr>
          <p:spPr>
            <a:xfrm>
              <a:off x="7633331" y="1124744"/>
              <a:ext cx="505750" cy="262656"/>
            </a:xfrm>
            <a:prstGeom prst="rect">
              <a:avLst/>
            </a:prstGeom>
            <a:solidFill>
              <a:schemeClr val="accent4">
                <a:lumMod val="20000"/>
                <a:lumOff val="80000"/>
              </a:schemeClr>
            </a:solidFill>
            <a:ln w="3175">
              <a:solidFill>
                <a:schemeClr val="tx1"/>
              </a:solidFill>
            </a:ln>
          </p:spPr>
          <p:txBody>
            <a:bodyP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2569"/>
                  </a:solidFill>
                  <a:effectLst/>
                  <a:uLnTx/>
                  <a:uFillTx/>
                  <a:ea typeface="ＭＳ Ｐゴシック" charset="-128"/>
                </a:rPr>
                <a:t>23</a:t>
              </a:r>
            </a:p>
          </p:txBody>
        </p:sp>
        <p:sp>
          <p:nvSpPr>
            <p:cNvPr id="165" name="TextBox 164"/>
            <p:cNvSpPr txBox="1"/>
            <p:nvPr/>
          </p:nvSpPr>
          <p:spPr>
            <a:xfrm>
              <a:off x="8139081" y="1124744"/>
              <a:ext cx="505750" cy="262656"/>
            </a:xfrm>
            <a:prstGeom prst="rect">
              <a:avLst/>
            </a:prstGeom>
            <a:solidFill>
              <a:schemeClr val="accent5">
                <a:lumMod val="20000"/>
                <a:lumOff val="80000"/>
              </a:schemeClr>
            </a:solidFill>
            <a:ln w="3175">
              <a:solidFill>
                <a:schemeClr val="tx1"/>
              </a:solidFill>
            </a:ln>
          </p:spPr>
          <p:txBody>
            <a:bodyP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2569"/>
                  </a:solidFill>
                  <a:effectLst/>
                  <a:uLnTx/>
                  <a:uFillTx/>
                  <a:ea typeface="ＭＳ Ｐゴシック" charset="-128"/>
                </a:rPr>
                <a:t>24</a:t>
              </a:r>
            </a:p>
          </p:txBody>
        </p:sp>
        <p:sp>
          <p:nvSpPr>
            <p:cNvPr id="166" name="Freeform 125"/>
            <p:cNvSpPr>
              <a:spLocks/>
            </p:cNvSpPr>
            <p:nvPr/>
          </p:nvSpPr>
          <p:spPr bwMode="auto">
            <a:xfrm>
              <a:off x="5338633" y="3837954"/>
              <a:ext cx="1779103" cy="196315"/>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nchor="b"/>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2569"/>
                  </a:solidFill>
                  <a:effectLst/>
                  <a:uLnTx/>
                  <a:uFillTx/>
                  <a:latin typeface="Arial" pitchFamily="34" charset="0"/>
                  <a:ea typeface="+mn-ea"/>
                  <a:cs typeface="Arial" pitchFamily="34" charset="0"/>
                </a:rPr>
                <a:t>Meteor-M N3 </a:t>
              </a:r>
              <a:r>
                <a:rPr kumimoji="0" lang="en-US" sz="1000" b="1" i="0" u="none" strike="noStrike" kern="0" cap="none" spc="0" normalizeH="0" baseline="0" noProof="0" dirty="0">
                  <a:ln>
                    <a:noFill/>
                  </a:ln>
                  <a:solidFill>
                    <a:srgbClr val="002569"/>
                  </a:solidFill>
                  <a:effectLst/>
                  <a:uLnTx/>
                  <a:uFillTx/>
                  <a:latin typeface="Arial" pitchFamily="34" charset="0"/>
                  <a:ea typeface="+mn-ea"/>
                  <a:cs typeface="Arial" pitchFamily="34" charset="0"/>
                </a:rPr>
                <a:t>Russia</a:t>
              </a:r>
            </a:p>
          </p:txBody>
        </p:sp>
        <p:sp>
          <p:nvSpPr>
            <p:cNvPr id="167" name="Freeform 141"/>
            <p:cNvSpPr>
              <a:spLocks/>
            </p:cNvSpPr>
            <p:nvPr/>
          </p:nvSpPr>
          <p:spPr bwMode="auto">
            <a:xfrm>
              <a:off x="5398615" y="2483940"/>
              <a:ext cx="2847462" cy="249234"/>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pitchFamily="34" charset="0"/>
                  <a:ea typeface="Arial Unicode MS" charset="0"/>
                  <a:cs typeface="Arial" pitchFamily="34" charset="0"/>
                </a:rPr>
                <a:t>Oceansat-3 </a:t>
              </a:r>
              <a:r>
                <a:rPr kumimoji="0" lang="en-US" sz="1000" b="1" i="0" u="none" strike="noStrike" kern="0" cap="none" spc="0" normalizeH="0" baseline="0" noProof="0" dirty="0">
                  <a:ln>
                    <a:noFill/>
                  </a:ln>
                  <a:solidFill>
                    <a:srgbClr val="000000"/>
                  </a:solidFill>
                  <a:effectLst/>
                  <a:uLnTx/>
                  <a:uFillTx/>
                  <a:latin typeface="Arial" pitchFamily="34" charset="0"/>
                  <a:ea typeface="Arial Unicode MS" charset="0"/>
                  <a:cs typeface="Arial" pitchFamily="34" charset="0"/>
                </a:rPr>
                <a:t>India</a:t>
              </a:r>
              <a:endParaRPr kumimoji="0" lang="en-US" sz="1000" b="1" i="0" u="none" strike="noStrike" kern="0" cap="none" spc="0" normalizeH="0" baseline="0" noProof="0" dirty="0">
                <a:ln>
                  <a:noFill/>
                </a:ln>
                <a:solidFill>
                  <a:srgbClr val="002569"/>
                </a:solidFill>
                <a:effectLst/>
                <a:uLnTx/>
                <a:uFillTx/>
                <a:latin typeface="Arial" pitchFamily="34" charset="0"/>
                <a:ea typeface="+mn-ea"/>
                <a:cs typeface="Arial"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2569"/>
                </a:solidFill>
                <a:effectLst/>
                <a:uLnTx/>
                <a:uFillTx/>
                <a:latin typeface="Avenir Roman"/>
                <a:ea typeface="+mn-ea"/>
              </a:endParaRPr>
            </a:p>
          </p:txBody>
        </p:sp>
        <p:sp>
          <p:nvSpPr>
            <p:cNvPr id="169" name="Freeform 125"/>
            <p:cNvSpPr>
              <a:spLocks/>
            </p:cNvSpPr>
            <p:nvPr/>
          </p:nvSpPr>
          <p:spPr bwMode="auto">
            <a:xfrm>
              <a:off x="6329233" y="4131750"/>
              <a:ext cx="1779103" cy="196316"/>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chemeClr val="accent2">
                <a:lumMod val="60000"/>
                <a:lumOff val="40000"/>
              </a:schemeClr>
            </a:solidFill>
            <a:ln w="9525" cap="rnd">
              <a:solidFill>
                <a:srgbClr val="000000"/>
              </a:solidFill>
              <a:prstDash val="solid"/>
              <a:round/>
              <a:headEnd/>
              <a:tailEnd/>
            </a:ln>
          </p:spPr>
          <p:txBody>
            <a:bodyPr tIns="0" bIns="0" anchor="b"/>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2569"/>
                  </a:solidFill>
                  <a:effectLst/>
                  <a:uLnTx/>
                  <a:uFillTx/>
                  <a:latin typeface="Arial" pitchFamily="34" charset="0"/>
                  <a:ea typeface="+mn-ea"/>
                  <a:cs typeface="Arial" pitchFamily="34" charset="0"/>
                </a:rPr>
                <a:t>Meteor-MP 3 </a:t>
              </a:r>
              <a:r>
                <a:rPr kumimoji="0" lang="en-US" sz="1000" b="1" i="0" u="none" strike="noStrike" kern="0" cap="none" spc="0" normalizeH="0" baseline="0" noProof="0" dirty="0">
                  <a:ln>
                    <a:noFill/>
                  </a:ln>
                  <a:solidFill>
                    <a:srgbClr val="002569"/>
                  </a:solidFill>
                  <a:effectLst/>
                  <a:uLnTx/>
                  <a:uFillTx/>
                  <a:latin typeface="Arial" pitchFamily="34" charset="0"/>
                  <a:ea typeface="+mn-ea"/>
                  <a:cs typeface="Arial" pitchFamily="34" charset="0"/>
                </a:rPr>
                <a:t>Russia</a:t>
              </a:r>
            </a:p>
          </p:txBody>
        </p:sp>
        <p:sp>
          <p:nvSpPr>
            <p:cNvPr id="171" name="Rectangle 105"/>
            <p:cNvSpPr>
              <a:spLocks noChangeArrowheads="1"/>
            </p:cNvSpPr>
            <p:nvPr/>
          </p:nvSpPr>
          <p:spPr bwMode="auto">
            <a:xfrm>
              <a:off x="4598832" y="1387400"/>
              <a:ext cx="505750" cy="4083355"/>
            </a:xfrm>
            <a:prstGeom prst="rect">
              <a:avLst/>
            </a:prstGeom>
            <a:noFill/>
            <a:ln w="3175" cap="rnd">
              <a:solidFill>
                <a:srgbClr val="808080"/>
              </a:solidFill>
              <a:miter lim="800000"/>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569"/>
                </a:solidFill>
                <a:effectLst/>
                <a:uLnTx/>
                <a:uFillTx/>
                <a:latin typeface="Calibri" pitchFamily="34" charset="0"/>
              </a:endParaRPr>
            </a:p>
          </p:txBody>
        </p:sp>
        <p:grpSp>
          <p:nvGrpSpPr>
            <p:cNvPr id="10" name="Group 88"/>
            <p:cNvGrpSpPr>
              <a:grpSpLocks/>
            </p:cNvGrpSpPr>
            <p:nvPr/>
          </p:nvGrpSpPr>
          <p:grpSpPr bwMode="auto">
            <a:xfrm>
              <a:off x="5324545" y="3085187"/>
              <a:ext cx="2426604" cy="200377"/>
              <a:chOff x="5359397" y="3284538"/>
              <a:chExt cx="2574496" cy="234949"/>
            </a:xfrm>
          </p:grpSpPr>
          <p:sp>
            <p:nvSpPr>
              <p:cNvPr id="175" name="Freeform 125"/>
              <p:cNvSpPr>
                <a:spLocks/>
              </p:cNvSpPr>
              <p:nvPr/>
            </p:nvSpPr>
            <p:spPr bwMode="auto">
              <a:xfrm>
                <a:off x="5359397" y="3292475"/>
                <a:ext cx="1106488" cy="227012"/>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CC"/>
              </a:solidFill>
              <a:ln w="9525" cap="rnd">
                <a:solidFill>
                  <a:srgbClr val="000000"/>
                </a:solidFill>
                <a:prstDash val="dash"/>
                <a:round/>
                <a:headEnd/>
                <a:tailEnd/>
              </a:ln>
            </p:spPr>
            <p:txBody>
              <a:bodyPr anchor="b"/>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2569"/>
                  </a:solidFill>
                  <a:effectLst/>
                  <a:uLnTx/>
                  <a:uFillTx/>
                  <a:latin typeface="Avenir Roman"/>
                  <a:ea typeface="+mn-ea"/>
                </a:endParaRPr>
              </a:p>
            </p:txBody>
          </p:sp>
          <p:sp>
            <p:nvSpPr>
              <p:cNvPr id="176" name="Freeform 125"/>
              <p:cNvSpPr>
                <a:spLocks/>
              </p:cNvSpPr>
              <p:nvPr/>
            </p:nvSpPr>
            <p:spPr bwMode="auto">
              <a:xfrm>
                <a:off x="5369712" y="3284538"/>
                <a:ext cx="2564181" cy="230186"/>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nchor="b"/>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2569"/>
                    </a:solidFill>
                    <a:effectLst/>
                    <a:uLnTx/>
                    <a:uFillTx/>
                    <a:latin typeface="Arial" pitchFamily="34" charset="0"/>
                    <a:ea typeface="+mn-ea"/>
                    <a:cs typeface="Arial" pitchFamily="34" charset="0"/>
                  </a:rPr>
                  <a:t>HY-2B</a:t>
                </a:r>
                <a:r>
                  <a:rPr kumimoji="0" lang="en-US" sz="1400" b="0" i="0" u="none" strike="noStrike" kern="0" cap="none" spc="0" normalizeH="0" baseline="0" noProof="0" dirty="0">
                    <a:ln>
                      <a:noFill/>
                    </a:ln>
                    <a:solidFill>
                      <a:srgbClr val="002569"/>
                    </a:solidFill>
                    <a:effectLst/>
                    <a:uLnTx/>
                    <a:uFillTx/>
                    <a:latin typeface="Arial" pitchFamily="34" charset="0"/>
                    <a:ea typeface="+mn-ea"/>
                    <a:cs typeface="Arial" pitchFamily="34" charset="0"/>
                  </a:rPr>
                  <a:t> </a:t>
                </a:r>
                <a:r>
                  <a:rPr kumimoji="0" lang="en-US" sz="1000" b="1" i="0" u="none" strike="noStrike" kern="0" cap="none" spc="0" normalizeH="0" baseline="0" noProof="0" dirty="0">
                    <a:ln>
                      <a:noFill/>
                    </a:ln>
                    <a:solidFill>
                      <a:srgbClr val="002569"/>
                    </a:solidFill>
                    <a:effectLst/>
                    <a:uLnTx/>
                    <a:uFillTx/>
                    <a:latin typeface="Arial" pitchFamily="34" charset="0"/>
                    <a:ea typeface="+mn-ea"/>
                    <a:cs typeface="Arial" pitchFamily="34" charset="0"/>
                  </a:rPr>
                  <a:t>China</a:t>
                </a:r>
              </a:p>
            </p:txBody>
          </p:sp>
        </p:grpSp>
        <p:grpSp>
          <p:nvGrpSpPr>
            <p:cNvPr id="11" name="Group 93"/>
            <p:cNvGrpSpPr>
              <a:grpSpLocks/>
            </p:cNvGrpSpPr>
            <p:nvPr/>
          </p:nvGrpSpPr>
          <p:grpSpPr bwMode="auto">
            <a:xfrm>
              <a:off x="5547028" y="4389338"/>
              <a:ext cx="3369082" cy="563658"/>
              <a:chOff x="5595451" y="4813707"/>
              <a:chExt cx="3574432" cy="660910"/>
            </a:xfrm>
          </p:grpSpPr>
          <p:sp>
            <p:nvSpPr>
              <p:cNvPr id="180" name="Freeform 141"/>
              <p:cNvSpPr>
                <a:spLocks/>
              </p:cNvSpPr>
              <p:nvPr/>
            </p:nvSpPr>
            <p:spPr bwMode="auto">
              <a:xfrm>
                <a:off x="5595451" y="4813707"/>
                <a:ext cx="2346086" cy="214177"/>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2569"/>
                    </a:solidFill>
                    <a:effectLst/>
                    <a:uLnTx/>
                    <a:uFillTx/>
                    <a:latin typeface="Arial" pitchFamily="34" charset="0"/>
                    <a:ea typeface="+mn-ea"/>
                    <a:cs typeface="Arial" pitchFamily="34" charset="0"/>
                  </a:rPr>
                  <a:t>FY-3E </a:t>
                </a:r>
                <a:r>
                  <a:rPr kumimoji="0" lang="en-US" sz="1000" b="1" i="0" u="none" strike="noStrike" kern="0" cap="none" spc="0" normalizeH="0" baseline="0" noProof="0" dirty="0">
                    <a:ln>
                      <a:noFill/>
                    </a:ln>
                    <a:solidFill>
                      <a:srgbClr val="002569"/>
                    </a:solidFill>
                    <a:effectLst/>
                    <a:uLnTx/>
                    <a:uFillTx/>
                    <a:latin typeface="Arial" pitchFamily="34" charset="0"/>
                    <a:ea typeface="+mn-ea"/>
                    <a:cs typeface="Arial" pitchFamily="34" charset="0"/>
                  </a:rPr>
                  <a:t>China</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2569"/>
                  </a:solidFill>
                  <a:effectLst/>
                  <a:uLnTx/>
                  <a:uFillTx/>
                  <a:latin typeface="Avenir Roman"/>
                  <a:ea typeface="+mn-ea"/>
                </a:endParaRPr>
              </a:p>
            </p:txBody>
          </p:sp>
          <p:sp>
            <p:nvSpPr>
              <p:cNvPr id="181" name="Freeform 141"/>
              <p:cNvSpPr>
                <a:spLocks/>
              </p:cNvSpPr>
              <p:nvPr/>
            </p:nvSpPr>
            <p:spPr bwMode="auto">
              <a:xfrm>
                <a:off x="7545868" y="5244429"/>
                <a:ext cx="1624015" cy="230188"/>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chemeClr val="accent2">
                  <a:lumMod val="60000"/>
                  <a:lumOff val="40000"/>
                </a:schemeClr>
              </a:solidFill>
              <a:ln w="9525" cap="rnd">
                <a:solidFill>
                  <a:srgbClr val="000000"/>
                </a:solidFill>
                <a:prstDash val="solid"/>
                <a:round/>
                <a:headEnd/>
                <a:tailEnd/>
              </a:ln>
            </p:spPr>
            <p:txBody>
              <a:bodyPr tIns="0" bIns="0"/>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2569"/>
                    </a:solidFill>
                    <a:effectLst/>
                    <a:uLnTx/>
                    <a:uFillTx/>
                    <a:latin typeface="Arial" pitchFamily="34" charset="0"/>
                    <a:ea typeface="+mn-ea"/>
                    <a:cs typeface="Arial" pitchFamily="34" charset="0"/>
                  </a:rPr>
                  <a:t>FY-3G </a:t>
                </a:r>
                <a:r>
                  <a:rPr kumimoji="0" lang="en-US" sz="1000" b="1" i="0" u="none" strike="noStrike" kern="0" cap="none" spc="0" normalizeH="0" baseline="0" noProof="0" dirty="0">
                    <a:ln>
                      <a:noFill/>
                    </a:ln>
                    <a:solidFill>
                      <a:srgbClr val="002569"/>
                    </a:solidFill>
                    <a:effectLst/>
                    <a:uLnTx/>
                    <a:uFillTx/>
                    <a:latin typeface="Arial" pitchFamily="34" charset="0"/>
                    <a:ea typeface="+mn-ea"/>
                    <a:cs typeface="Arial" pitchFamily="34" charset="0"/>
                  </a:rPr>
                  <a:t>China</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2569"/>
                  </a:solidFill>
                  <a:effectLst/>
                  <a:uLnTx/>
                  <a:uFillTx/>
                  <a:latin typeface="Avenir Roman"/>
                  <a:ea typeface="+mn-ea"/>
                </a:endParaRPr>
              </a:p>
            </p:txBody>
          </p:sp>
        </p:grpSp>
        <p:sp>
          <p:nvSpPr>
            <p:cNvPr id="182" name="Rectangle 162"/>
            <p:cNvSpPr>
              <a:spLocks noChangeArrowheads="1"/>
            </p:cNvSpPr>
            <p:nvPr/>
          </p:nvSpPr>
          <p:spPr bwMode="auto">
            <a:xfrm>
              <a:off x="864064" y="2555813"/>
              <a:ext cx="2412037" cy="177361"/>
            </a:xfrm>
            <a:prstGeom prst="rect">
              <a:avLst/>
            </a:prstGeom>
            <a:solidFill>
              <a:srgbClr val="7BAA49"/>
            </a:solidFill>
            <a:ln w="9525" cap="rnd">
              <a:solidFill>
                <a:srgbClr val="000000"/>
              </a:solidFill>
              <a:miter lim="800000"/>
              <a:headEnd/>
              <a:tailEnd/>
            </a:ln>
          </p:spPr>
          <p:txBody>
            <a:bodyPr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2569"/>
                  </a:solidFill>
                  <a:effectLst/>
                  <a:uLnTx/>
                  <a:uFillTx/>
                  <a:cs typeface="Arial" charset="0"/>
                </a:rPr>
                <a:t>Oceansat-2</a:t>
              </a:r>
              <a:r>
                <a:rPr kumimoji="0" lang="en-US" sz="1400" b="0" i="0" u="none" strike="noStrike" kern="0" cap="none" spc="0" normalizeH="0" baseline="0" noProof="0">
                  <a:ln>
                    <a:noFill/>
                  </a:ln>
                  <a:solidFill>
                    <a:srgbClr val="002569"/>
                  </a:solidFill>
                  <a:effectLst/>
                  <a:uLnTx/>
                  <a:uFillTx/>
                  <a:cs typeface="Arial" charset="0"/>
                </a:rPr>
                <a:t> </a:t>
              </a:r>
              <a:r>
                <a:rPr kumimoji="0" lang="en-US" sz="1000" b="1" i="0" u="none" strike="noStrike" kern="0" cap="none" spc="0" normalizeH="0" baseline="0" noProof="0">
                  <a:ln>
                    <a:noFill/>
                  </a:ln>
                  <a:solidFill>
                    <a:srgbClr val="002569"/>
                  </a:solidFill>
                  <a:effectLst/>
                  <a:uLnTx/>
                  <a:uFillTx/>
                  <a:cs typeface="Arial" charset="0"/>
                </a:rPr>
                <a:t>India</a:t>
              </a:r>
            </a:p>
          </p:txBody>
        </p:sp>
        <p:sp>
          <p:nvSpPr>
            <p:cNvPr id="183" name="TextBox 249"/>
            <p:cNvSpPr txBox="1">
              <a:spLocks noChangeArrowheads="1"/>
            </p:cNvSpPr>
            <p:nvPr/>
          </p:nvSpPr>
          <p:spPr bwMode="auto">
            <a:xfrm>
              <a:off x="2699792" y="2318881"/>
              <a:ext cx="684043" cy="276999"/>
            </a:xfrm>
            <a:prstGeom prst="rect">
              <a:avLst/>
            </a:prstGeom>
            <a:noFill/>
            <a:ln w="9525">
              <a:noFill/>
              <a:miter lim="800000"/>
              <a:headEnd/>
              <a:tailEnd/>
            </a:ln>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569"/>
                  </a:solidFill>
                  <a:effectLst/>
                  <a:uLnTx/>
                  <a:uFillTx/>
                  <a:latin typeface="Calibri" pitchFamily="34" charset="0"/>
                </a:rPr>
                <a:t>03/14</a:t>
              </a:r>
            </a:p>
          </p:txBody>
        </p:sp>
      </p:grpSp>
      <p:sp>
        <p:nvSpPr>
          <p:cNvPr id="101" name="TextBox 100"/>
          <p:cNvSpPr txBox="1"/>
          <p:nvPr/>
        </p:nvSpPr>
        <p:spPr>
          <a:xfrm>
            <a:off x="1752600" y="6197024"/>
            <a:ext cx="5678015" cy="584776"/>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C00000"/>
                </a:solidFill>
                <a:effectLst/>
                <a:uLnTx/>
                <a:uFillTx/>
              </a:rPr>
              <a:t>Note: Near real-time and open data access not assured for all missions listed</a:t>
            </a:r>
          </a:p>
        </p:txBody>
      </p:sp>
      <p:sp>
        <p:nvSpPr>
          <p:cNvPr id="104" name="TextBox 103"/>
          <p:cNvSpPr txBox="1"/>
          <p:nvPr/>
        </p:nvSpPr>
        <p:spPr>
          <a:xfrm>
            <a:off x="1828800" y="76200"/>
            <a:ext cx="5791200" cy="923330"/>
          </a:xfrm>
          <a:prstGeom prst="rect">
            <a:avLst/>
          </a:prstGeom>
          <a:solidFill>
            <a:schemeClr val="accent1">
              <a:lumMod val="75000"/>
            </a:schemeClr>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rPr>
              <a:t>CEOS Ocean Vector Surface Winds Virtual Constellation (OSVW-VC)  Current Status and Outlook </a:t>
            </a:r>
          </a:p>
        </p:txBody>
      </p:sp>
      <p:sp>
        <p:nvSpPr>
          <p:cNvPr id="110" name="Rectangle 109"/>
          <p:cNvSpPr/>
          <p:nvPr/>
        </p:nvSpPr>
        <p:spPr>
          <a:xfrm>
            <a:off x="4525144" y="1124744"/>
            <a:ext cx="504056" cy="4392488"/>
          </a:xfrm>
          <a:prstGeom prst="rect">
            <a:avLst/>
          </a:prstGeom>
          <a:solidFill>
            <a:srgbClr val="FFC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venir Roman"/>
            </a:endParaRPr>
          </a:p>
        </p:txBody>
      </p:sp>
      <p:sp>
        <p:nvSpPr>
          <p:cNvPr id="123" name="Freeform 141"/>
          <p:cNvSpPr>
            <a:spLocks/>
          </p:cNvSpPr>
          <p:nvPr/>
        </p:nvSpPr>
        <p:spPr bwMode="auto">
          <a:xfrm>
            <a:off x="6060036" y="2157563"/>
            <a:ext cx="2357901" cy="285557"/>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pitchFamily="34" charset="0"/>
                <a:ea typeface="Arial Unicode MS" charset="0"/>
                <a:cs typeface="Arial" pitchFamily="34" charset="0"/>
              </a:rPr>
              <a:t>Oceansat-3A </a:t>
            </a:r>
            <a:r>
              <a:rPr kumimoji="0" lang="en-US" sz="1000" b="1" i="0" u="none" strike="noStrike" kern="0" cap="none" spc="0" normalizeH="0" baseline="0" noProof="0" dirty="0">
                <a:ln>
                  <a:noFill/>
                </a:ln>
                <a:solidFill>
                  <a:srgbClr val="000000"/>
                </a:solidFill>
                <a:effectLst/>
                <a:uLnTx/>
                <a:uFillTx/>
                <a:latin typeface="Arial" pitchFamily="34" charset="0"/>
                <a:ea typeface="Arial Unicode MS" charset="0"/>
                <a:cs typeface="Arial" pitchFamily="34" charset="0"/>
              </a:rPr>
              <a:t>India</a:t>
            </a:r>
            <a:endParaRPr kumimoji="0" lang="en-US" sz="1000" b="1" i="0" u="none" strike="noStrike" kern="0" cap="none" spc="0" normalizeH="0" baseline="0" noProof="0" dirty="0">
              <a:ln>
                <a:noFill/>
              </a:ln>
              <a:solidFill>
                <a:srgbClr val="002569"/>
              </a:solidFill>
              <a:effectLst/>
              <a:uLnTx/>
              <a:uFillTx/>
              <a:latin typeface="Arial" pitchFamily="34" charset="0"/>
              <a:ea typeface="+mn-ea"/>
              <a:cs typeface="Arial"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2569"/>
              </a:solidFill>
              <a:effectLst/>
              <a:uLnTx/>
              <a:uFillTx/>
              <a:latin typeface="Avenir Roman"/>
              <a:ea typeface="+mn-ea"/>
            </a:endParaRPr>
          </a:p>
        </p:txBody>
      </p:sp>
      <p:sp>
        <p:nvSpPr>
          <p:cNvPr id="109" name="Freeform 125"/>
          <p:cNvSpPr>
            <a:spLocks/>
          </p:cNvSpPr>
          <p:nvPr/>
        </p:nvSpPr>
        <p:spPr bwMode="auto">
          <a:xfrm>
            <a:off x="4524546" y="2792377"/>
            <a:ext cx="2731891" cy="203085"/>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7BAA49"/>
          </a:solidFill>
          <a:ln w="9525" cap="rnd">
            <a:solidFill>
              <a:srgbClr val="000000"/>
            </a:solidFill>
            <a:prstDash val="solid"/>
            <a:round/>
            <a:headEnd/>
            <a:tailEnd/>
          </a:ln>
        </p:spPr>
        <p:txBody>
          <a:bodyPr tIns="0" bIns="0" anchor="b"/>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err="1">
                <a:ln>
                  <a:noFill/>
                </a:ln>
                <a:solidFill>
                  <a:srgbClr val="002569"/>
                </a:solidFill>
                <a:effectLst/>
                <a:uLnTx/>
                <a:uFillTx/>
                <a:latin typeface="Arial" pitchFamily="34" charset="0"/>
                <a:cs typeface="Arial" pitchFamily="34" charset="0"/>
              </a:rPr>
              <a:t>ScatSat</a:t>
            </a:r>
            <a:r>
              <a:rPr kumimoji="0" lang="en-US" sz="1400" b="0" i="0" u="none" strike="noStrike" kern="0" cap="none" spc="0" normalizeH="0" baseline="0" noProof="0" dirty="0">
                <a:ln>
                  <a:noFill/>
                </a:ln>
                <a:solidFill>
                  <a:srgbClr val="002569"/>
                </a:solidFill>
                <a:effectLst/>
                <a:uLnTx/>
                <a:uFillTx/>
                <a:latin typeface="Arial" pitchFamily="34" charset="0"/>
                <a:ea typeface="+mn-ea"/>
                <a:cs typeface="Arial" pitchFamily="34" charset="0"/>
              </a:rPr>
              <a:t> </a:t>
            </a:r>
            <a:r>
              <a:rPr kumimoji="0" lang="en-US" sz="1000" b="1" i="0" u="none" strike="noStrike" kern="0" cap="none" spc="0" normalizeH="0" baseline="0" noProof="0" dirty="0">
                <a:ln>
                  <a:noFill/>
                </a:ln>
                <a:solidFill>
                  <a:srgbClr val="002569"/>
                </a:solidFill>
                <a:effectLst/>
                <a:uLnTx/>
                <a:uFillTx/>
                <a:latin typeface="Arial" pitchFamily="34" charset="0"/>
                <a:cs typeface="Arial" pitchFamily="34" charset="0"/>
              </a:rPr>
              <a:t>India</a:t>
            </a:r>
            <a:endParaRPr kumimoji="0" lang="en-US" sz="1000" b="1" i="0" u="none" strike="noStrike" kern="0" cap="none" spc="0" normalizeH="0" baseline="0" noProof="0" dirty="0">
              <a:ln>
                <a:noFill/>
              </a:ln>
              <a:solidFill>
                <a:srgbClr val="002569"/>
              </a:solidFill>
              <a:effectLst/>
              <a:uLnTx/>
              <a:uFillTx/>
              <a:latin typeface="Arial" pitchFamily="34" charset="0"/>
              <a:ea typeface="+mn-ea"/>
              <a:cs typeface="Arial" pitchFamily="34" charset="0"/>
            </a:endParaRPr>
          </a:p>
        </p:txBody>
      </p:sp>
      <p:sp>
        <p:nvSpPr>
          <p:cNvPr id="124" name="Freeform 125"/>
          <p:cNvSpPr>
            <a:spLocks/>
          </p:cNvSpPr>
          <p:nvPr/>
        </p:nvSpPr>
        <p:spPr bwMode="auto">
          <a:xfrm>
            <a:off x="5707387" y="3588847"/>
            <a:ext cx="2416882" cy="196315"/>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nchor="b"/>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2569"/>
                </a:solidFill>
                <a:effectLst/>
                <a:uLnTx/>
                <a:uFillTx/>
                <a:latin typeface="Arial" pitchFamily="34" charset="0"/>
                <a:ea typeface="+mn-ea"/>
                <a:cs typeface="Arial" pitchFamily="34" charset="0"/>
              </a:rPr>
              <a:t>HY-2C</a:t>
            </a:r>
            <a:r>
              <a:rPr kumimoji="0" lang="en-US" sz="1400" b="0" i="0" u="none" strike="noStrike" kern="0" cap="none" spc="0" normalizeH="0" baseline="0" noProof="0" dirty="0">
                <a:ln>
                  <a:noFill/>
                </a:ln>
                <a:solidFill>
                  <a:srgbClr val="002569"/>
                </a:solidFill>
                <a:effectLst/>
                <a:uLnTx/>
                <a:uFillTx/>
                <a:latin typeface="Arial" pitchFamily="34" charset="0"/>
                <a:ea typeface="+mn-ea"/>
                <a:cs typeface="Arial" pitchFamily="34" charset="0"/>
              </a:rPr>
              <a:t> </a:t>
            </a:r>
            <a:r>
              <a:rPr kumimoji="0" lang="en-US" sz="1000" b="1" i="0" u="none" strike="noStrike" kern="0" cap="none" spc="0" normalizeH="0" baseline="0" noProof="0" dirty="0">
                <a:ln>
                  <a:noFill/>
                </a:ln>
                <a:solidFill>
                  <a:srgbClr val="002569"/>
                </a:solidFill>
                <a:effectLst/>
                <a:uLnTx/>
                <a:uFillTx/>
                <a:latin typeface="Arial" pitchFamily="34" charset="0"/>
                <a:ea typeface="+mn-ea"/>
                <a:cs typeface="Arial" pitchFamily="34" charset="0"/>
              </a:rPr>
              <a:t>China</a:t>
            </a:r>
          </a:p>
        </p:txBody>
      </p:sp>
      <p:sp>
        <p:nvSpPr>
          <p:cNvPr id="132" name="Rectangle 162"/>
          <p:cNvSpPr>
            <a:spLocks noChangeArrowheads="1"/>
          </p:cNvSpPr>
          <p:nvPr/>
        </p:nvSpPr>
        <p:spPr bwMode="auto">
          <a:xfrm>
            <a:off x="1938702" y="3134242"/>
            <a:ext cx="2412037" cy="177361"/>
          </a:xfrm>
          <a:prstGeom prst="rect">
            <a:avLst/>
          </a:prstGeom>
          <a:solidFill>
            <a:srgbClr val="7BAA49"/>
          </a:solidFill>
          <a:ln w="9525" cap="rnd">
            <a:solidFill>
              <a:srgbClr val="000000"/>
            </a:solidFill>
            <a:miter lim="800000"/>
            <a:headEnd/>
            <a:tailEnd/>
          </a:ln>
        </p:spPr>
        <p:txBody>
          <a:bodyPr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2569"/>
                </a:solidFill>
                <a:effectLst/>
                <a:uLnTx/>
                <a:uFillTx/>
                <a:cs typeface="Arial" charset="0"/>
              </a:rPr>
              <a:t>HY-2A</a:t>
            </a:r>
            <a:r>
              <a:rPr kumimoji="0" lang="en-US" sz="1400" b="0" i="0" u="none" strike="noStrike" kern="0" cap="none" spc="0" normalizeH="0" baseline="0" noProof="0" dirty="0">
                <a:ln>
                  <a:noFill/>
                </a:ln>
                <a:solidFill>
                  <a:srgbClr val="002569"/>
                </a:solidFill>
                <a:effectLst/>
                <a:uLnTx/>
                <a:uFillTx/>
                <a:cs typeface="Arial" charset="0"/>
              </a:rPr>
              <a:t> </a:t>
            </a:r>
            <a:r>
              <a:rPr kumimoji="0" lang="en-US" sz="1000" b="1" i="0" u="none" strike="noStrike" kern="0" cap="none" spc="0" normalizeH="0" baseline="0" noProof="0" dirty="0">
                <a:ln>
                  <a:noFill/>
                </a:ln>
                <a:solidFill>
                  <a:srgbClr val="002569"/>
                </a:solidFill>
                <a:effectLst/>
                <a:uLnTx/>
                <a:uFillTx/>
                <a:cs typeface="Arial" charset="0"/>
              </a:rPr>
              <a:t>China</a:t>
            </a:r>
          </a:p>
        </p:txBody>
      </p:sp>
      <p:sp>
        <p:nvSpPr>
          <p:cNvPr id="168" name="Rectangle 162"/>
          <p:cNvSpPr>
            <a:spLocks noChangeArrowheads="1"/>
          </p:cNvSpPr>
          <p:nvPr/>
        </p:nvSpPr>
        <p:spPr bwMode="auto">
          <a:xfrm>
            <a:off x="3429000" y="3505200"/>
            <a:ext cx="990600" cy="228599"/>
          </a:xfrm>
          <a:prstGeom prst="rect">
            <a:avLst/>
          </a:prstGeom>
          <a:solidFill>
            <a:srgbClr val="7BAA49"/>
          </a:solidFill>
          <a:ln w="9525" cap="rnd">
            <a:solidFill>
              <a:srgbClr val="000000"/>
            </a:solidFill>
            <a:miter lim="800000"/>
            <a:headEnd/>
            <a:tailEnd/>
          </a:ln>
        </p:spPr>
        <p:txBody>
          <a:bodyPr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err="1">
                <a:ln>
                  <a:noFill/>
                </a:ln>
                <a:solidFill>
                  <a:srgbClr val="002569"/>
                </a:solidFill>
                <a:effectLst/>
                <a:uLnTx/>
                <a:uFillTx/>
                <a:latin typeface="Arial" pitchFamily="34" charset="0"/>
                <a:cs typeface="Arial" pitchFamily="34" charset="0"/>
              </a:rPr>
              <a:t>RapidSCAT</a:t>
            </a:r>
            <a:r>
              <a:rPr kumimoji="0" lang="en-US" sz="800" b="1" i="0" u="none" strike="noStrike" kern="0" cap="none" spc="0" normalizeH="0" baseline="0" noProof="0" dirty="0">
                <a:ln>
                  <a:noFill/>
                </a:ln>
                <a:solidFill>
                  <a:srgbClr val="002569"/>
                </a:solidFill>
                <a:effectLst/>
                <a:uLnTx/>
                <a:uFillTx/>
                <a:latin typeface="Arial" pitchFamily="34" charset="0"/>
                <a:cs typeface="Arial" pitchFamily="34" charset="0"/>
              </a:rPr>
              <a:t> USA</a:t>
            </a:r>
          </a:p>
        </p:txBody>
      </p:sp>
      <p:sp>
        <p:nvSpPr>
          <p:cNvPr id="93" name="Shape 6">
            <a:extLst>
              <a:ext uri="{FF2B5EF4-FFF2-40B4-BE49-F238E27FC236}">
                <a16:creationId xmlns:a16="http://schemas.microsoft.com/office/drawing/2014/main" xmlns="" id="{47FF851A-5BB3-4F8C-92F6-8C69DDBF1821}"/>
              </a:ext>
            </a:extLst>
          </p:cNvPr>
          <p:cNvSpPr txBox="1">
            <a:spLocks/>
          </p:cNvSpPr>
          <p:nvPr/>
        </p:nvSpPr>
        <p:spPr>
          <a:xfrm>
            <a:off x="8763000" y="6629400"/>
            <a:ext cx="304800" cy="187285"/>
          </a:xfrm>
          <a:prstGeom prst="roundRect">
            <a:avLst/>
          </a:prstGeom>
          <a:solidFill>
            <a:schemeClr val="lt1">
              <a:alpha val="49000"/>
            </a:schemeClr>
          </a:solidFill>
          <a:ln w="25400" cap="flat" cmpd="sng" algn="ctr">
            <a:solidFill>
              <a:schemeClr val="tx2">
                <a:alpha val="60000"/>
              </a:schemeClr>
            </a:solidFill>
            <a:prstDash val="solid"/>
            <a:miter lim="400000"/>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defTabSz="457200">
              <a:spcBef>
                <a:spcPts val="600"/>
              </a:spcBef>
              <a:defRPr lang="uk-UA" sz="1100" i="1" smtClean="0">
                <a:solidFill>
                  <a:schemeClr val="tx2"/>
                </a:solidFill>
                <a:latin typeface="+mj-lt"/>
                <a:ea typeface="+mj-ea"/>
                <a:cs typeface="Proxima Nova Regular"/>
                <a:sym typeface="Calibri"/>
              </a:defRPr>
            </a:lvl1pPr>
            <a:lvl2pPr indent="457200" defTabSz="457200">
              <a:defRPr>
                <a:solidFill>
                  <a:schemeClr val="dk1"/>
                </a:solidFill>
                <a:latin typeface="+mn-lt"/>
                <a:ea typeface="+mn-ea"/>
                <a:cs typeface="+mn-cs"/>
              </a:defRPr>
            </a:lvl2pPr>
            <a:lvl3pPr indent="914400" defTabSz="457200">
              <a:defRPr>
                <a:solidFill>
                  <a:schemeClr val="dk1"/>
                </a:solidFill>
                <a:latin typeface="+mn-lt"/>
                <a:ea typeface="+mn-ea"/>
                <a:cs typeface="+mn-cs"/>
              </a:defRPr>
            </a:lvl3pPr>
            <a:lvl4pPr indent="1371600" defTabSz="457200">
              <a:defRPr>
                <a:solidFill>
                  <a:schemeClr val="dk1"/>
                </a:solidFill>
                <a:latin typeface="+mn-lt"/>
                <a:ea typeface="+mn-ea"/>
                <a:cs typeface="+mn-cs"/>
              </a:defRPr>
            </a:lvl4pPr>
            <a:lvl5pPr indent="1828800" defTabSz="457200">
              <a:defRPr>
                <a:solidFill>
                  <a:schemeClr val="dk1"/>
                </a:solidFill>
                <a:latin typeface="+mn-lt"/>
                <a:ea typeface="+mn-ea"/>
                <a:cs typeface="+mn-cs"/>
              </a:defRPr>
            </a:lvl5pPr>
            <a:lvl6pPr indent="2286000" defTabSz="457200">
              <a:defRPr>
                <a:solidFill>
                  <a:schemeClr val="dk1"/>
                </a:solidFill>
                <a:latin typeface="+mn-lt"/>
                <a:ea typeface="+mn-ea"/>
                <a:cs typeface="+mn-cs"/>
              </a:defRPr>
            </a:lvl6pPr>
            <a:lvl7pPr indent="2743200" defTabSz="457200">
              <a:defRPr>
                <a:solidFill>
                  <a:schemeClr val="dk1"/>
                </a:solidFill>
                <a:latin typeface="+mn-lt"/>
                <a:ea typeface="+mn-ea"/>
                <a:cs typeface="+mn-cs"/>
              </a:defRPr>
            </a:lvl7pPr>
            <a:lvl8pPr indent="3200400" defTabSz="457200">
              <a:defRPr>
                <a:solidFill>
                  <a:schemeClr val="dk1"/>
                </a:solidFill>
                <a:latin typeface="+mn-lt"/>
                <a:ea typeface="+mn-ea"/>
                <a:cs typeface="+mn-cs"/>
              </a:defRPr>
            </a:lvl8pPr>
            <a:lvl9pPr indent="3657600" defTabSz="457200">
              <a:defRPr>
                <a:solidFill>
                  <a:schemeClr val="dk1"/>
                </a:solidFill>
                <a:latin typeface="+mn-lt"/>
                <a:ea typeface="+mn-ea"/>
                <a:cs typeface="+mn-cs"/>
              </a:defRPr>
            </a:lvl9pPr>
          </a:lstStyle>
          <a:p>
            <a:pPr defTabSz="914400"/>
            <a:fld id="{86CB4B4D-7CA3-9044-876B-883B54F8677D}" type="slidenum">
              <a:rPr lang="fr-FR" smtClean="0"/>
              <a:pPr defTabSz="914400"/>
              <a:t>18</a:t>
            </a:fld>
            <a:endParaRPr lang="fr-FR" dirty="0"/>
          </a:p>
        </p:txBody>
      </p:sp>
    </p:spTree>
    <p:extLst>
      <p:ext uri="{BB962C8B-B14F-4D97-AF65-F5344CB8AC3E}">
        <p14:creationId xmlns:p14="http://schemas.microsoft.com/office/powerpoint/2010/main" val="147547661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620000" cy="1143000"/>
          </a:xfrm>
        </p:spPr>
        <p:txBody>
          <a:bodyPr>
            <a:normAutofit/>
          </a:bodyPr>
          <a:lstStyle/>
          <a:p>
            <a:pPr algn="ctr"/>
            <a:r>
              <a:rPr lang="en-US" sz="2400" dirty="0"/>
              <a:t>Optimum (minimum) OSVW constellation</a:t>
            </a:r>
            <a:br>
              <a:rPr lang="en-US" sz="2400" dirty="0"/>
            </a:br>
            <a:r>
              <a:rPr lang="en-US" sz="2000" dirty="0"/>
              <a:t>2015 IOVWST meeting recommendation</a:t>
            </a:r>
          </a:p>
        </p:txBody>
      </p:sp>
      <p:sp>
        <p:nvSpPr>
          <p:cNvPr id="3" name="Content Placeholder 2"/>
          <p:cNvSpPr>
            <a:spLocks noGrp="1"/>
          </p:cNvSpPr>
          <p:nvPr>
            <p:ph idx="1"/>
          </p:nvPr>
        </p:nvSpPr>
        <p:spPr>
          <a:xfrm>
            <a:off x="457200" y="1417638"/>
            <a:ext cx="8229600" cy="5278726"/>
          </a:xfrm>
        </p:spPr>
        <p:txBody>
          <a:bodyPr>
            <a:normAutofit/>
          </a:bodyPr>
          <a:lstStyle/>
          <a:p>
            <a:r>
              <a:rPr lang="en-US" dirty="0">
                <a:latin typeface="+mj-lt"/>
              </a:rPr>
              <a:t>At least 3 scatterometers in orbits designed to roughly meet WMO requirements (observations every 6 hours)</a:t>
            </a:r>
          </a:p>
          <a:p>
            <a:r>
              <a:rPr lang="en-US" dirty="0">
                <a:latin typeface="+mj-lt"/>
              </a:rPr>
              <a:t>One instrument in a non-sun-synchronous orbit for sampling the diurnal cycle, better mid-latitude sampling and provide inter-calibration</a:t>
            </a:r>
            <a:endParaRPr lang="en-US" dirty="0">
              <a:effectLst/>
              <a:latin typeface="+mj-lt"/>
            </a:endParaRPr>
          </a:p>
          <a:p>
            <a:r>
              <a:rPr lang="en-US" dirty="0">
                <a:latin typeface="+mj-lt"/>
              </a:rPr>
              <a:t>A white paper describing and justifying the oceanography and climate requirements for the optimum OSVW constellation is being developed through the IOVWST.</a:t>
            </a:r>
          </a:p>
        </p:txBody>
      </p:sp>
      <p:sp>
        <p:nvSpPr>
          <p:cNvPr id="5" name="Shape 6">
            <a:extLst>
              <a:ext uri="{FF2B5EF4-FFF2-40B4-BE49-F238E27FC236}">
                <a16:creationId xmlns:a16="http://schemas.microsoft.com/office/drawing/2014/main" xmlns="" id="{47E76502-F208-458A-A038-41430CDFA759}"/>
              </a:ext>
            </a:extLst>
          </p:cNvPr>
          <p:cNvSpPr txBox="1">
            <a:spLocks/>
          </p:cNvSpPr>
          <p:nvPr/>
        </p:nvSpPr>
        <p:spPr>
          <a:xfrm>
            <a:off x="8763000" y="6629400"/>
            <a:ext cx="304800" cy="187285"/>
          </a:xfrm>
          <a:prstGeom prst="roundRect">
            <a:avLst/>
          </a:prstGeom>
          <a:solidFill>
            <a:schemeClr val="lt1">
              <a:alpha val="49000"/>
            </a:schemeClr>
          </a:solidFill>
          <a:ln w="25400" cap="flat" cmpd="sng" algn="ctr">
            <a:solidFill>
              <a:schemeClr val="tx2">
                <a:alpha val="60000"/>
              </a:schemeClr>
            </a:solidFill>
            <a:prstDash val="solid"/>
            <a:miter lim="400000"/>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defTabSz="457200">
              <a:spcBef>
                <a:spcPts val="600"/>
              </a:spcBef>
              <a:defRPr lang="uk-UA" sz="1100" i="1" smtClean="0">
                <a:solidFill>
                  <a:schemeClr val="tx2"/>
                </a:solidFill>
                <a:latin typeface="+mj-lt"/>
                <a:ea typeface="+mj-ea"/>
                <a:cs typeface="Proxima Nova Regular"/>
                <a:sym typeface="Calibri"/>
              </a:defRPr>
            </a:lvl1pPr>
            <a:lvl2pPr indent="457200" defTabSz="457200">
              <a:defRPr>
                <a:solidFill>
                  <a:schemeClr val="dk1"/>
                </a:solidFill>
                <a:latin typeface="+mn-lt"/>
                <a:ea typeface="+mn-ea"/>
                <a:cs typeface="+mn-cs"/>
              </a:defRPr>
            </a:lvl2pPr>
            <a:lvl3pPr indent="914400" defTabSz="457200">
              <a:defRPr>
                <a:solidFill>
                  <a:schemeClr val="dk1"/>
                </a:solidFill>
                <a:latin typeface="+mn-lt"/>
                <a:ea typeface="+mn-ea"/>
                <a:cs typeface="+mn-cs"/>
              </a:defRPr>
            </a:lvl3pPr>
            <a:lvl4pPr indent="1371600" defTabSz="457200">
              <a:defRPr>
                <a:solidFill>
                  <a:schemeClr val="dk1"/>
                </a:solidFill>
                <a:latin typeface="+mn-lt"/>
                <a:ea typeface="+mn-ea"/>
                <a:cs typeface="+mn-cs"/>
              </a:defRPr>
            </a:lvl4pPr>
            <a:lvl5pPr indent="1828800" defTabSz="457200">
              <a:defRPr>
                <a:solidFill>
                  <a:schemeClr val="dk1"/>
                </a:solidFill>
                <a:latin typeface="+mn-lt"/>
                <a:ea typeface="+mn-ea"/>
                <a:cs typeface="+mn-cs"/>
              </a:defRPr>
            </a:lvl5pPr>
            <a:lvl6pPr indent="2286000" defTabSz="457200">
              <a:defRPr>
                <a:solidFill>
                  <a:schemeClr val="dk1"/>
                </a:solidFill>
                <a:latin typeface="+mn-lt"/>
                <a:ea typeface="+mn-ea"/>
                <a:cs typeface="+mn-cs"/>
              </a:defRPr>
            </a:lvl6pPr>
            <a:lvl7pPr indent="2743200" defTabSz="457200">
              <a:defRPr>
                <a:solidFill>
                  <a:schemeClr val="dk1"/>
                </a:solidFill>
                <a:latin typeface="+mn-lt"/>
                <a:ea typeface="+mn-ea"/>
                <a:cs typeface="+mn-cs"/>
              </a:defRPr>
            </a:lvl7pPr>
            <a:lvl8pPr indent="3200400" defTabSz="457200">
              <a:defRPr>
                <a:solidFill>
                  <a:schemeClr val="dk1"/>
                </a:solidFill>
                <a:latin typeface="+mn-lt"/>
                <a:ea typeface="+mn-ea"/>
                <a:cs typeface="+mn-cs"/>
              </a:defRPr>
            </a:lvl8pPr>
            <a:lvl9pPr indent="3657600" defTabSz="457200">
              <a:defRPr>
                <a:solidFill>
                  <a:schemeClr val="dk1"/>
                </a:solidFill>
                <a:latin typeface="+mn-lt"/>
                <a:ea typeface="+mn-ea"/>
                <a:cs typeface="+mn-cs"/>
              </a:defRPr>
            </a:lvl9pPr>
          </a:lstStyle>
          <a:p>
            <a:pPr defTabSz="914400"/>
            <a:fld id="{86CB4B4D-7CA3-9044-876B-883B54F8677D}" type="slidenum">
              <a:rPr lang="fr-FR" smtClean="0"/>
              <a:pPr defTabSz="914400"/>
              <a:t>19</a:t>
            </a:fld>
            <a:endParaRPr lang="fr-FR" dirty="0"/>
          </a:p>
        </p:txBody>
      </p:sp>
    </p:spTree>
    <p:extLst>
      <p:ext uri="{BB962C8B-B14F-4D97-AF65-F5344CB8AC3E}">
        <p14:creationId xmlns:p14="http://schemas.microsoft.com/office/powerpoint/2010/main" val="1059863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447800"/>
            <a:ext cx="8153400" cy="4724400"/>
          </a:xfrm>
        </p:spPr>
        <p:txBody>
          <a:bodyPr/>
          <a:lstStyle/>
          <a:p>
            <a:r>
              <a:rPr lang="en-US" sz="1800" dirty="0"/>
              <a:t>Following the first VC/WG Days successfully held in Montpellier on September 16, 2014, September 16, 2015 in Darmstadt and 13 September, 2016 in Oxford, it was now common practice to hold a 4</a:t>
            </a:r>
            <a:r>
              <a:rPr lang="en-US" sz="1800" baseline="30000" dirty="0"/>
              <a:t>th</a:t>
            </a:r>
            <a:r>
              <a:rPr lang="en-US" sz="1800" dirty="0"/>
              <a:t> VC/WG Day on September 12 in Frascati.</a:t>
            </a:r>
          </a:p>
          <a:p>
            <a:r>
              <a:rPr lang="en-US" sz="1800" dirty="0"/>
              <a:t>The format and topics for this 4</a:t>
            </a:r>
            <a:r>
              <a:rPr lang="en-US" sz="1800" baseline="30000" dirty="0"/>
              <a:t>th</a:t>
            </a:r>
            <a:r>
              <a:rPr lang="en-US" sz="1800" dirty="0"/>
              <a:t> VC/WG Day were discussed during the June-July 2017 tag up teleconferences.</a:t>
            </a:r>
          </a:p>
          <a:p>
            <a:pPr lvl="1"/>
            <a:r>
              <a:rPr lang="en-US" sz="1800" dirty="0"/>
              <a:t>Preference was maintained for a meeting “</a:t>
            </a:r>
            <a:r>
              <a:rPr lang="en-US" sz="1800" i="1" dirty="0"/>
              <a:t>by invitation only</a:t>
            </a:r>
            <a:r>
              <a:rPr lang="en-US" sz="1800" dirty="0"/>
              <a:t>” in order to facilitate exchange and discussion among VCs and WGs – it being understood that the door remained open to anyone interested</a:t>
            </a:r>
          </a:p>
          <a:p>
            <a:pPr lvl="1"/>
            <a:r>
              <a:rPr lang="en-US" sz="1800" dirty="0"/>
              <a:t>Three topics were discussed, each being allocated 1.5 hour and moderated by volunteers</a:t>
            </a:r>
          </a:p>
          <a:p>
            <a:r>
              <a:rPr lang="en-US" sz="1800" dirty="0"/>
              <a:t>We are extremely grateful to the moderators for their assistance in leading the VC/WG Day to significant outcomes, and I shall now report to the SIT Technical Workshop on these outcomes</a:t>
            </a:r>
            <a:endParaRPr lang="en-US" sz="1800" dirty="0">
              <a:latin typeface="+mj-lt"/>
            </a:endParaRPr>
          </a:p>
        </p:txBody>
      </p:sp>
      <p:sp>
        <p:nvSpPr>
          <p:cNvPr id="3" name="Slide Number Placeholder 2"/>
          <p:cNvSpPr>
            <a:spLocks noGrp="1"/>
          </p:cNvSpPr>
          <p:nvPr>
            <p:ph type="sldNum" sz="quarter" idx="2"/>
          </p:nvPr>
        </p:nvSpPr>
        <p:spPr>
          <a:xfrm>
            <a:off x="8763000" y="6629400"/>
            <a:ext cx="304800" cy="187285"/>
          </a:xfrm>
        </p:spPr>
        <p:txBody>
          <a:bodyPr/>
          <a:lstStyle/>
          <a:p>
            <a:pPr lvl="0"/>
            <a:fld id="{86CB4B4D-7CA3-9044-876B-883B54F8677D}" type="slidenum">
              <a:rPr lang="uk-UA" smtClean="0"/>
              <a:pPr lvl="0"/>
              <a:t>2</a:t>
            </a:fld>
            <a:endParaRPr lang="uk-UA" dirty="0"/>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a:t>VC/WG Day Organization</a:t>
            </a:r>
          </a:p>
        </p:txBody>
      </p:sp>
    </p:spTree>
    <p:extLst>
      <p:ext uri="{BB962C8B-B14F-4D97-AF65-F5344CB8AC3E}">
        <p14:creationId xmlns:p14="http://schemas.microsoft.com/office/powerpoint/2010/main" val="333306734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229600" cy="1143000"/>
          </a:xfrm>
        </p:spPr>
        <p:txBody>
          <a:bodyPr/>
          <a:lstStyle/>
          <a:p>
            <a:pPr algn="ctr"/>
            <a:r>
              <a:rPr lang="en-US" sz="2800" dirty="0"/>
              <a:t>The OSVW Constellation Future?</a:t>
            </a:r>
            <a:br>
              <a:rPr lang="en-US" sz="2800" dirty="0"/>
            </a:br>
            <a:r>
              <a:rPr lang="en-US" sz="2000" dirty="0"/>
              <a:t>Questions posed at the 2017 OSVW-VC meeting</a:t>
            </a:r>
          </a:p>
        </p:txBody>
      </p:sp>
      <p:sp>
        <p:nvSpPr>
          <p:cNvPr id="3" name="Content Placeholder 2"/>
          <p:cNvSpPr>
            <a:spLocks noGrp="1"/>
          </p:cNvSpPr>
          <p:nvPr>
            <p:ph idx="1"/>
          </p:nvPr>
        </p:nvSpPr>
        <p:spPr/>
        <p:txBody>
          <a:bodyPr>
            <a:normAutofit/>
          </a:bodyPr>
          <a:lstStyle/>
          <a:p>
            <a:r>
              <a:rPr lang="en-US" dirty="0">
                <a:latin typeface="+mj-lt"/>
              </a:rPr>
              <a:t>Is the “business” case for satellite OSVW strong enough?</a:t>
            </a:r>
          </a:p>
          <a:p>
            <a:r>
              <a:rPr lang="en-US" dirty="0">
                <a:latin typeface="+mj-lt"/>
              </a:rPr>
              <a:t>Satellite SSH, SST(IR), rain/TPW, visible/IR imagery, and microwave soundings appear to be considered core measurement capabilities, but is this the case for satellite OSVW?</a:t>
            </a:r>
          </a:p>
          <a:p>
            <a:r>
              <a:rPr lang="en-US" dirty="0">
                <a:latin typeface="+mj-lt"/>
              </a:rPr>
              <a:t>What needs to be done to improve the chances of realizing the optimum (minimum) satellite OSVW constellation?</a:t>
            </a:r>
          </a:p>
        </p:txBody>
      </p:sp>
      <p:sp>
        <p:nvSpPr>
          <p:cNvPr id="5" name="Shape 6">
            <a:extLst>
              <a:ext uri="{FF2B5EF4-FFF2-40B4-BE49-F238E27FC236}">
                <a16:creationId xmlns:a16="http://schemas.microsoft.com/office/drawing/2014/main" xmlns="" id="{115C0DD0-F15C-411E-8D19-960011E6946F}"/>
              </a:ext>
            </a:extLst>
          </p:cNvPr>
          <p:cNvSpPr txBox="1">
            <a:spLocks/>
          </p:cNvSpPr>
          <p:nvPr/>
        </p:nvSpPr>
        <p:spPr>
          <a:xfrm>
            <a:off x="8763000" y="6629400"/>
            <a:ext cx="304800" cy="187285"/>
          </a:xfrm>
          <a:prstGeom prst="roundRect">
            <a:avLst/>
          </a:prstGeom>
          <a:solidFill>
            <a:schemeClr val="lt1">
              <a:alpha val="49000"/>
            </a:schemeClr>
          </a:solidFill>
          <a:ln w="25400" cap="flat" cmpd="sng" algn="ctr">
            <a:solidFill>
              <a:schemeClr val="tx2">
                <a:alpha val="60000"/>
              </a:schemeClr>
            </a:solidFill>
            <a:prstDash val="solid"/>
            <a:miter lim="400000"/>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defTabSz="457200">
              <a:spcBef>
                <a:spcPts val="600"/>
              </a:spcBef>
              <a:defRPr lang="uk-UA" sz="1100" i="1" smtClean="0">
                <a:solidFill>
                  <a:schemeClr val="tx2"/>
                </a:solidFill>
                <a:latin typeface="+mj-lt"/>
                <a:ea typeface="+mj-ea"/>
                <a:cs typeface="Proxima Nova Regular"/>
                <a:sym typeface="Calibri"/>
              </a:defRPr>
            </a:lvl1pPr>
            <a:lvl2pPr indent="457200" defTabSz="457200">
              <a:defRPr>
                <a:solidFill>
                  <a:schemeClr val="dk1"/>
                </a:solidFill>
                <a:latin typeface="+mn-lt"/>
                <a:ea typeface="+mn-ea"/>
                <a:cs typeface="+mn-cs"/>
              </a:defRPr>
            </a:lvl2pPr>
            <a:lvl3pPr indent="914400" defTabSz="457200">
              <a:defRPr>
                <a:solidFill>
                  <a:schemeClr val="dk1"/>
                </a:solidFill>
                <a:latin typeface="+mn-lt"/>
                <a:ea typeface="+mn-ea"/>
                <a:cs typeface="+mn-cs"/>
              </a:defRPr>
            </a:lvl3pPr>
            <a:lvl4pPr indent="1371600" defTabSz="457200">
              <a:defRPr>
                <a:solidFill>
                  <a:schemeClr val="dk1"/>
                </a:solidFill>
                <a:latin typeface="+mn-lt"/>
                <a:ea typeface="+mn-ea"/>
                <a:cs typeface="+mn-cs"/>
              </a:defRPr>
            </a:lvl4pPr>
            <a:lvl5pPr indent="1828800" defTabSz="457200">
              <a:defRPr>
                <a:solidFill>
                  <a:schemeClr val="dk1"/>
                </a:solidFill>
                <a:latin typeface="+mn-lt"/>
                <a:ea typeface="+mn-ea"/>
                <a:cs typeface="+mn-cs"/>
              </a:defRPr>
            </a:lvl5pPr>
            <a:lvl6pPr indent="2286000" defTabSz="457200">
              <a:defRPr>
                <a:solidFill>
                  <a:schemeClr val="dk1"/>
                </a:solidFill>
                <a:latin typeface="+mn-lt"/>
                <a:ea typeface="+mn-ea"/>
                <a:cs typeface="+mn-cs"/>
              </a:defRPr>
            </a:lvl6pPr>
            <a:lvl7pPr indent="2743200" defTabSz="457200">
              <a:defRPr>
                <a:solidFill>
                  <a:schemeClr val="dk1"/>
                </a:solidFill>
                <a:latin typeface="+mn-lt"/>
                <a:ea typeface="+mn-ea"/>
                <a:cs typeface="+mn-cs"/>
              </a:defRPr>
            </a:lvl7pPr>
            <a:lvl8pPr indent="3200400" defTabSz="457200">
              <a:defRPr>
                <a:solidFill>
                  <a:schemeClr val="dk1"/>
                </a:solidFill>
                <a:latin typeface="+mn-lt"/>
                <a:ea typeface="+mn-ea"/>
                <a:cs typeface="+mn-cs"/>
              </a:defRPr>
            </a:lvl8pPr>
            <a:lvl9pPr indent="3657600" defTabSz="457200">
              <a:defRPr>
                <a:solidFill>
                  <a:schemeClr val="dk1"/>
                </a:solidFill>
                <a:latin typeface="+mn-lt"/>
                <a:ea typeface="+mn-ea"/>
                <a:cs typeface="+mn-cs"/>
              </a:defRPr>
            </a:lvl9pPr>
          </a:lstStyle>
          <a:p>
            <a:pPr defTabSz="914400"/>
            <a:fld id="{86CB4B4D-7CA3-9044-876B-883B54F8677D}" type="slidenum">
              <a:rPr lang="fr-FR" smtClean="0"/>
              <a:pPr defTabSz="914400"/>
              <a:t>20</a:t>
            </a:fld>
            <a:endParaRPr lang="fr-FR" dirty="0"/>
          </a:p>
        </p:txBody>
      </p:sp>
    </p:spTree>
    <p:extLst>
      <p:ext uri="{BB962C8B-B14F-4D97-AF65-F5344CB8AC3E}">
        <p14:creationId xmlns:p14="http://schemas.microsoft.com/office/powerpoint/2010/main" val="2324975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a:t>Do We Have a Sufficient Business Case?</a:t>
            </a:r>
            <a:br>
              <a:rPr lang="en-US" sz="2400" dirty="0"/>
            </a:br>
            <a:r>
              <a:rPr lang="en-US" sz="2400" dirty="0"/>
              <a:t>Some Random Thoughts</a:t>
            </a:r>
          </a:p>
        </p:txBody>
      </p:sp>
      <p:sp>
        <p:nvSpPr>
          <p:cNvPr id="3" name="Content Placeholder 2"/>
          <p:cNvSpPr>
            <a:spLocks noGrp="1"/>
          </p:cNvSpPr>
          <p:nvPr>
            <p:ph idx="1"/>
          </p:nvPr>
        </p:nvSpPr>
        <p:spPr/>
        <p:txBody>
          <a:bodyPr/>
          <a:lstStyle/>
          <a:p>
            <a:r>
              <a:rPr lang="en-US" sz="2000" dirty="0"/>
              <a:t>Who “owns” satellite OSVW? – Oceanography?  Meteorology? </a:t>
            </a:r>
          </a:p>
          <a:p>
            <a:r>
              <a:rPr lang="en-US" sz="2000" dirty="0"/>
              <a:t>Three use categories</a:t>
            </a:r>
          </a:p>
          <a:p>
            <a:pPr lvl="1"/>
            <a:r>
              <a:rPr lang="en-US" sz="2000" dirty="0"/>
              <a:t>To monitor and understand climate scale phenomenon (NWP reanalysis fields tend to be used still)</a:t>
            </a:r>
          </a:p>
          <a:p>
            <a:pPr lvl="1"/>
            <a:r>
              <a:rPr lang="en-US" sz="2000" dirty="0"/>
              <a:t>To monitor and understand short time scale weather/phenomena (operational weather monitoring and forecasting</a:t>
            </a:r>
          </a:p>
          <a:p>
            <a:pPr lvl="1"/>
            <a:r>
              <a:rPr lang="en-US" sz="2000" dirty="0"/>
              <a:t>To further our understanding of basic physical processes (scientific research)</a:t>
            </a:r>
          </a:p>
          <a:p>
            <a:r>
              <a:rPr lang="en-US" sz="2000" dirty="0"/>
              <a:t>The two current anchors in the OSVW constellation are ISRO and EUMETSAT</a:t>
            </a:r>
          </a:p>
          <a:p>
            <a:pPr lvl="1"/>
            <a:r>
              <a:rPr lang="en-US" sz="2000" dirty="0"/>
              <a:t>EUMETSAT – operational satellite agency – justification is mainly NWP </a:t>
            </a:r>
          </a:p>
          <a:p>
            <a:pPr lvl="1"/>
            <a:r>
              <a:rPr lang="en-US" sz="2000" dirty="0"/>
              <a:t>ISRO – research agency with some operational components</a:t>
            </a:r>
          </a:p>
        </p:txBody>
      </p:sp>
      <p:sp>
        <p:nvSpPr>
          <p:cNvPr id="5" name="Shape 6">
            <a:extLst>
              <a:ext uri="{FF2B5EF4-FFF2-40B4-BE49-F238E27FC236}">
                <a16:creationId xmlns:a16="http://schemas.microsoft.com/office/drawing/2014/main" xmlns="" id="{BBE9B8BD-D86A-48E3-BBB4-AF71BCF625BD}"/>
              </a:ext>
            </a:extLst>
          </p:cNvPr>
          <p:cNvSpPr txBox="1">
            <a:spLocks/>
          </p:cNvSpPr>
          <p:nvPr/>
        </p:nvSpPr>
        <p:spPr>
          <a:xfrm>
            <a:off x="8763000" y="6629400"/>
            <a:ext cx="304800" cy="187285"/>
          </a:xfrm>
          <a:prstGeom prst="roundRect">
            <a:avLst/>
          </a:prstGeom>
          <a:solidFill>
            <a:schemeClr val="lt1">
              <a:alpha val="49000"/>
            </a:schemeClr>
          </a:solidFill>
          <a:ln w="25400" cap="flat" cmpd="sng" algn="ctr">
            <a:solidFill>
              <a:schemeClr val="tx2">
                <a:alpha val="60000"/>
              </a:schemeClr>
            </a:solidFill>
            <a:prstDash val="solid"/>
            <a:miter lim="400000"/>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defTabSz="457200">
              <a:spcBef>
                <a:spcPts val="600"/>
              </a:spcBef>
              <a:defRPr lang="uk-UA" sz="1100" i="1" smtClean="0">
                <a:solidFill>
                  <a:schemeClr val="tx2"/>
                </a:solidFill>
                <a:latin typeface="+mj-lt"/>
                <a:ea typeface="+mj-ea"/>
                <a:cs typeface="Proxima Nova Regular"/>
                <a:sym typeface="Calibri"/>
              </a:defRPr>
            </a:lvl1pPr>
            <a:lvl2pPr indent="457200" defTabSz="457200">
              <a:defRPr>
                <a:solidFill>
                  <a:schemeClr val="dk1"/>
                </a:solidFill>
                <a:latin typeface="+mn-lt"/>
                <a:ea typeface="+mn-ea"/>
                <a:cs typeface="+mn-cs"/>
              </a:defRPr>
            </a:lvl2pPr>
            <a:lvl3pPr indent="914400" defTabSz="457200">
              <a:defRPr>
                <a:solidFill>
                  <a:schemeClr val="dk1"/>
                </a:solidFill>
                <a:latin typeface="+mn-lt"/>
                <a:ea typeface="+mn-ea"/>
                <a:cs typeface="+mn-cs"/>
              </a:defRPr>
            </a:lvl3pPr>
            <a:lvl4pPr indent="1371600" defTabSz="457200">
              <a:defRPr>
                <a:solidFill>
                  <a:schemeClr val="dk1"/>
                </a:solidFill>
                <a:latin typeface="+mn-lt"/>
                <a:ea typeface="+mn-ea"/>
                <a:cs typeface="+mn-cs"/>
              </a:defRPr>
            </a:lvl4pPr>
            <a:lvl5pPr indent="1828800" defTabSz="457200">
              <a:defRPr>
                <a:solidFill>
                  <a:schemeClr val="dk1"/>
                </a:solidFill>
                <a:latin typeface="+mn-lt"/>
                <a:ea typeface="+mn-ea"/>
                <a:cs typeface="+mn-cs"/>
              </a:defRPr>
            </a:lvl5pPr>
            <a:lvl6pPr indent="2286000" defTabSz="457200">
              <a:defRPr>
                <a:solidFill>
                  <a:schemeClr val="dk1"/>
                </a:solidFill>
                <a:latin typeface="+mn-lt"/>
                <a:ea typeface="+mn-ea"/>
                <a:cs typeface="+mn-cs"/>
              </a:defRPr>
            </a:lvl6pPr>
            <a:lvl7pPr indent="2743200" defTabSz="457200">
              <a:defRPr>
                <a:solidFill>
                  <a:schemeClr val="dk1"/>
                </a:solidFill>
                <a:latin typeface="+mn-lt"/>
                <a:ea typeface="+mn-ea"/>
                <a:cs typeface="+mn-cs"/>
              </a:defRPr>
            </a:lvl7pPr>
            <a:lvl8pPr indent="3200400" defTabSz="457200">
              <a:defRPr>
                <a:solidFill>
                  <a:schemeClr val="dk1"/>
                </a:solidFill>
                <a:latin typeface="+mn-lt"/>
                <a:ea typeface="+mn-ea"/>
                <a:cs typeface="+mn-cs"/>
              </a:defRPr>
            </a:lvl8pPr>
            <a:lvl9pPr indent="3657600" defTabSz="457200">
              <a:defRPr>
                <a:solidFill>
                  <a:schemeClr val="dk1"/>
                </a:solidFill>
                <a:latin typeface="+mn-lt"/>
                <a:ea typeface="+mn-ea"/>
                <a:cs typeface="+mn-cs"/>
              </a:defRPr>
            </a:lvl9pPr>
          </a:lstStyle>
          <a:p>
            <a:pPr defTabSz="914400"/>
            <a:fld id="{86CB4B4D-7CA3-9044-876B-883B54F8677D}" type="slidenum">
              <a:rPr lang="fr-FR" smtClean="0"/>
              <a:pPr defTabSz="914400"/>
              <a:t>21</a:t>
            </a:fld>
            <a:endParaRPr lang="fr-FR" dirty="0"/>
          </a:p>
        </p:txBody>
      </p:sp>
    </p:spTree>
    <p:extLst>
      <p:ext uri="{BB962C8B-B14F-4D97-AF65-F5344CB8AC3E}">
        <p14:creationId xmlns:p14="http://schemas.microsoft.com/office/powerpoint/2010/main" val="104445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F74FB2D-838F-4574-868E-2F4B41B0D6A7}"/>
              </a:ext>
            </a:extLst>
          </p:cNvPr>
          <p:cNvSpPr>
            <a:spLocks noGrp="1"/>
          </p:cNvSpPr>
          <p:nvPr>
            <p:ph type="title"/>
          </p:nvPr>
        </p:nvSpPr>
        <p:spPr/>
        <p:txBody>
          <a:bodyPr/>
          <a:lstStyle/>
          <a:p>
            <a:pPr algn="ctr"/>
            <a:r>
              <a:rPr lang="en-US" sz="2400" dirty="0"/>
              <a:t>Do We Have a Sufficient Business Case?</a:t>
            </a:r>
            <a:br>
              <a:rPr lang="en-US" sz="2400" dirty="0"/>
            </a:br>
            <a:r>
              <a:rPr lang="en-US" sz="2400" dirty="0"/>
              <a:t>Some Random Thoughts (cont’d)</a:t>
            </a:r>
            <a:endParaRPr lang="fr-FR" sz="2400" dirty="0"/>
          </a:p>
        </p:txBody>
      </p:sp>
      <p:sp>
        <p:nvSpPr>
          <p:cNvPr id="3" name="Espace réservé du contenu 2">
            <a:extLst>
              <a:ext uri="{FF2B5EF4-FFF2-40B4-BE49-F238E27FC236}">
                <a16:creationId xmlns:a16="http://schemas.microsoft.com/office/drawing/2014/main" xmlns="" id="{3B08B7D3-9B9E-4032-A2FE-E102575AFE7F}"/>
              </a:ext>
            </a:extLst>
          </p:cNvPr>
          <p:cNvSpPr>
            <a:spLocks noGrp="1"/>
          </p:cNvSpPr>
          <p:nvPr>
            <p:ph idx="1"/>
          </p:nvPr>
        </p:nvSpPr>
        <p:spPr/>
        <p:txBody>
          <a:bodyPr/>
          <a:lstStyle/>
          <a:p>
            <a:r>
              <a:rPr lang="en-US" sz="2000" dirty="0"/>
              <a:t>CMA (operational agency)  will launch its first OSVW instrument on FY-3E </a:t>
            </a:r>
          </a:p>
          <a:p>
            <a:r>
              <a:rPr lang="en-US" sz="2000" dirty="0"/>
              <a:t>The OSVW Constellation is relatively healthy in the short term.  What happens if budgets become tight?</a:t>
            </a:r>
          </a:p>
          <a:p>
            <a:r>
              <a:rPr lang="en-US" sz="2000" dirty="0"/>
              <a:t>Passive microwave is in a similar predicament – touches many observing system requirements but a potential gap still looms ahead</a:t>
            </a:r>
          </a:p>
          <a:p>
            <a:r>
              <a:rPr lang="en-US" sz="2000" dirty="0"/>
              <a:t>Is operational weather forecasting enough of a justification?  If not, why not?</a:t>
            </a:r>
          </a:p>
          <a:p>
            <a:pPr lvl="1"/>
            <a:r>
              <a:rPr lang="en-US" sz="2000" dirty="0"/>
              <a:t>Operational weather forecasting continues regardless of whether data is available or not</a:t>
            </a:r>
          </a:p>
          <a:p>
            <a:r>
              <a:rPr lang="en-US" sz="2000" dirty="0"/>
              <a:t>Altimeter – synonymous with sea level rise but the operational weather forecasting/monitoring value is SWH</a:t>
            </a:r>
          </a:p>
        </p:txBody>
      </p:sp>
      <p:sp>
        <p:nvSpPr>
          <p:cNvPr id="4" name="Espace réservé du numéro de diapositive 3">
            <a:extLst>
              <a:ext uri="{FF2B5EF4-FFF2-40B4-BE49-F238E27FC236}">
                <a16:creationId xmlns:a16="http://schemas.microsoft.com/office/drawing/2014/main" xmlns="" id="{D6E75003-BF18-4649-9C66-AB8A347AAAE1}"/>
              </a:ext>
            </a:extLst>
          </p:cNvPr>
          <p:cNvSpPr>
            <a:spLocks noGrp="1"/>
          </p:cNvSpPr>
          <p:nvPr>
            <p:ph type="sldNum" sz="quarter" idx="2"/>
          </p:nvPr>
        </p:nvSpPr>
        <p:spPr/>
        <p:txBody>
          <a:bodyPr/>
          <a:lstStyle/>
          <a:p>
            <a:fld id="{86CB4B4D-7CA3-9044-876B-883B54F8677D}" type="slidenum">
              <a:rPr lang="uk-UA" smtClean="0"/>
              <a:pPr/>
              <a:t>22</a:t>
            </a:fld>
            <a:endParaRPr lang="uk-UA" dirty="0"/>
          </a:p>
        </p:txBody>
      </p:sp>
    </p:spTree>
    <p:extLst>
      <p:ext uri="{BB962C8B-B14F-4D97-AF65-F5344CB8AC3E}">
        <p14:creationId xmlns:p14="http://schemas.microsoft.com/office/powerpoint/2010/main" val="2414808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9A3E19F-4603-40C6-9B68-34CE52DA6979}"/>
              </a:ext>
            </a:extLst>
          </p:cNvPr>
          <p:cNvSpPr>
            <a:spLocks noGrp="1"/>
          </p:cNvSpPr>
          <p:nvPr>
            <p:ph type="title"/>
          </p:nvPr>
        </p:nvSpPr>
        <p:spPr/>
        <p:txBody>
          <a:bodyPr/>
          <a:lstStyle/>
          <a:p>
            <a:pPr algn="ctr"/>
            <a:r>
              <a:rPr lang="en-US" sz="2400" dirty="0"/>
              <a:t>Do We Have a Sufficient Business Case?</a:t>
            </a:r>
            <a:br>
              <a:rPr lang="en-US" sz="2400" dirty="0"/>
            </a:br>
            <a:r>
              <a:rPr lang="en-US" sz="2400" dirty="0"/>
              <a:t>Some Random Thoughts (cont’d)</a:t>
            </a:r>
            <a:endParaRPr lang="fr-FR" sz="2400" dirty="0"/>
          </a:p>
        </p:txBody>
      </p:sp>
      <p:sp>
        <p:nvSpPr>
          <p:cNvPr id="3" name="Espace réservé du contenu 2">
            <a:extLst>
              <a:ext uri="{FF2B5EF4-FFF2-40B4-BE49-F238E27FC236}">
                <a16:creationId xmlns:a16="http://schemas.microsoft.com/office/drawing/2014/main" xmlns="" id="{64C03DAD-0020-4A52-9489-869A0BF9BA3E}"/>
              </a:ext>
            </a:extLst>
          </p:cNvPr>
          <p:cNvSpPr>
            <a:spLocks noGrp="1"/>
          </p:cNvSpPr>
          <p:nvPr>
            <p:ph idx="1"/>
          </p:nvPr>
        </p:nvSpPr>
        <p:spPr/>
        <p:txBody>
          <a:bodyPr/>
          <a:lstStyle/>
          <a:p>
            <a:r>
              <a:rPr lang="en-US" sz="2000" dirty="0"/>
              <a:t>Vis/IR imagery – self explanatory</a:t>
            </a:r>
          </a:p>
          <a:p>
            <a:r>
              <a:rPr lang="en-US" sz="2000" dirty="0"/>
              <a:t>SST – fisheries and climate but focus is on IR and microwave SST (all-weather) struggles</a:t>
            </a:r>
          </a:p>
          <a:p>
            <a:r>
              <a:rPr lang="en-US" sz="2000" dirty="0"/>
              <a:t>Do we need to build a stronger business case for agencies to help justify current and future missions</a:t>
            </a:r>
          </a:p>
          <a:p>
            <a:pPr lvl="1"/>
            <a:r>
              <a:rPr lang="en-US" sz="2000" dirty="0"/>
              <a:t>Concern that operational weather monitoring and forecasting may not be sufficient by itself in the future</a:t>
            </a:r>
          </a:p>
          <a:p>
            <a:r>
              <a:rPr lang="en-US" sz="2000" dirty="0"/>
              <a:t>Does CEOS have a document that lists the essential (critical) satellite observations? </a:t>
            </a:r>
          </a:p>
          <a:p>
            <a:r>
              <a:rPr lang="en-US" sz="2000" dirty="0"/>
              <a:t>An agency needs to be responsive to its own political and fiscal environment, but perhaps providing supporting material of the economic and security benefits of core observing system capabilities would be helpful?</a:t>
            </a:r>
            <a:endParaRPr lang="fr-FR" dirty="0"/>
          </a:p>
        </p:txBody>
      </p:sp>
      <p:sp>
        <p:nvSpPr>
          <p:cNvPr id="4" name="Espace réservé du numéro de diapositive 3">
            <a:extLst>
              <a:ext uri="{FF2B5EF4-FFF2-40B4-BE49-F238E27FC236}">
                <a16:creationId xmlns:a16="http://schemas.microsoft.com/office/drawing/2014/main" xmlns="" id="{E2982F63-4AC5-4119-AF0D-2A7849D132EE}"/>
              </a:ext>
            </a:extLst>
          </p:cNvPr>
          <p:cNvSpPr>
            <a:spLocks noGrp="1"/>
          </p:cNvSpPr>
          <p:nvPr>
            <p:ph type="sldNum" sz="quarter" idx="2"/>
          </p:nvPr>
        </p:nvSpPr>
        <p:spPr/>
        <p:txBody>
          <a:bodyPr/>
          <a:lstStyle/>
          <a:p>
            <a:pPr defTabSz="914400"/>
            <a:fld id="{86CB4B4D-7CA3-9044-876B-883B54F8677D}" type="slidenum">
              <a:rPr lang="uk-UA" smtClean="0"/>
              <a:pPr defTabSz="914400"/>
              <a:t>23</a:t>
            </a:fld>
            <a:endParaRPr lang="uk-UA" dirty="0"/>
          </a:p>
        </p:txBody>
      </p:sp>
    </p:spTree>
    <p:extLst>
      <p:ext uri="{BB962C8B-B14F-4D97-AF65-F5344CB8AC3E}">
        <p14:creationId xmlns:p14="http://schemas.microsoft.com/office/powerpoint/2010/main" val="57099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6311411"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2800" dirty="0">
                <a:solidFill>
                  <a:schemeClr val="bg1"/>
                </a:solidFill>
                <a:latin typeface="+mj-lt"/>
              </a:rPr>
              <a:t>Leadership changes and issues – </a:t>
            </a:r>
            <a:r>
              <a:rPr lang="en-US" sz="2800" dirty="0" err="1">
                <a:solidFill>
                  <a:schemeClr val="bg1"/>
                </a:solidFill>
                <a:latin typeface="+mj-lt"/>
              </a:rPr>
              <a:t>WGDisasters</a:t>
            </a:r>
            <a:endParaRPr sz="2800" dirty="0">
              <a:solidFill>
                <a:schemeClr val="bg1"/>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Stéphane Chalifoux, WG Disasters Chair</a:t>
            </a:r>
          </a:p>
          <a:p>
            <a:pPr lvl="0" defTabSz="914400">
              <a:lnSpc>
                <a:spcPct val="150000"/>
              </a:lnSpc>
              <a:defRPr>
                <a:solidFill>
                  <a:srgbClr val="000000"/>
                </a:solidFill>
              </a:defRPr>
            </a:pPr>
            <a:r>
              <a:rPr lang="en-US" dirty="0">
                <a:solidFill>
                  <a:srgbClr val="FFFFFF"/>
                </a:solidFill>
                <a:latin typeface="+mj-lt"/>
                <a:ea typeface="Arial Bold"/>
                <a:cs typeface="Arial Bold"/>
                <a:sym typeface="Arial Bold"/>
              </a:rPr>
              <a:t>SIT Technical Workshop, Agenda Item #21</a:t>
            </a: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ESA/ESRIN, Frascati, Italy</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13</a:t>
            </a:r>
            <a:r>
              <a:rPr lang="en-AU" baseline="30000" dirty="0">
                <a:solidFill>
                  <a:srgbClr val="FFFFFF"/>
                </a:solidFill>
                <a:latin typeface="+mj-lt"/>
                <a:ea typeface="Arial Bold"/>
                <a:cs typeface="Arial Bold"/>
                <a:sym typeface="Arial Bold"/>
              </a:rPr>
              <a:t>th</a:t>
            </a:r>
            <a:r>
              <a:rPr lang="en-AU" dirty="0">
                <a:solidFill>
                  <a:srgbClr val="FFFFFF"/>
                </a:solidFill>
                <a:latin typeface="+mj-lt"/>
                <a:ea typeface="Arial Bold"/>
                <a:cs typeface="Arial Bold"/>
                <a:sym typeface="Arial Bold"/>
              </a:rPr>
              <a:t>-14</a:t>
            </a:r>
            <a:r>
              <a:rPr lang="en-AU" baseline="30000" dirty="0">
                <a:solidFill>
                  <a:srgbClr val="FFFFFF"/>
                </a:solidFill>
                <a:latin typeface="+mj-lt"/>
                <a:ea typeface="Arial Bold"/>
                <a:cs typeface="Arial Bold"/>
                <a:sym typeface="Arial Bold"/>
              </a:rPr>
              <a:t>th</a:t>
            </a:r>
            <a:r>
              <a:rPr lang="en-AU" dirty="0">
                <a:solidFill>
                  <a:srgbClr val="FFFFFF"/>
                </a:solidFill>
                <a:latin typeface="+mj-lt"/>
                <a:ea typeface="Arial Bold"/>
                <a:cs typeface="Arial Bold"/>
                <a:sym typeface="Arial Bold"/>
              </a:rPr>
              <a:t> September 2017</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extLst>
      <p:ext uri="{BB962C8B-B14F-4D97-AF65-F5344CB8AC3E}">
        <p14:creationId xmlns:p14="http://schemas.microsoft.com/office/powerpoint/2010/main" val="63882058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a:xfrm>
            <a:off x="8763000" y="6629400"/>
            <a:ext cx="304800" cy="187285"/>
          </a:xfrm>
        </p:spPr>
        <p:txBody>
          <a:bodyPr/>
          <a:lstStyle/>
          <a:p>
            <a:pPr lvl="0"/>
            <a:fld id="{86CB4B4D-7CA3-9044-876B-883B54F8677D}" type="slidenum">
              <a:rPr lang="uk-UA" smtClean="0"/>
              <a:pPr lvl="0"/>
              <a:t>25</a:t>
            </a:fld>
            <a:endParaRPr lang="uk-UA"/>
          </a:p>
        </p:txBody>
      </p:sp>
      <p:sp>
        <p:nvSpPr>
          <p:cNvPr id="2" name="Content Placeholder 1"/>
          <p:cNvSpPr>
            <a:spLocks noGrp="1"/>
          </p:cNvSpPr>
          <p:nvPr>
            <p:ph sz="quarter" idx="10"/>
          </p:nvPr>
        </p:nvSpPr>
        <p:spPr/>
        <p:txBody>
          <a:bodyPr/>
          <a:lstStyle/>
          <a:p>
            <a:r>
              <a:rPr lang="en-CA" sz="2400" dirty="0"/>
              <a:t>Three thematic pilots completed</a:t>
            </a:r>
          </a:p>
          <a:p>
            <a:r>
              <a:rPr lang="en-CA" sz="2400" dirty="0"/>
              <a:t>RO was triggered for Hurricane Matthew in Haiti and demonstrator to showcase/validate applications are completed; RO Operational Plan developed.</a:t>
            </a:r>
          </a:p>
          <a:p>
            <a:r>
              <a:rPr lang="en-CA" sz="2400" dirty="0"/>
              <a:t>Landslide Pilot started and data starting to be collected.</a:t>
            </a:r>
          </a:p>
          <a:p>
            <a:r>
              <a:rPr lang="en-CA" sz="2400" dirty="0"/>
              <a:t>Data flowing well for all existing pilots and supersites (including from the International Charter)</a:t>
            </a:r>
          </a:p>
          <a:p>
            <a:r>
              <a:rPr lang="en-CA" sz="2400" dirty="0"/>
              <a:t>GSNL (new and reporting)</a:t>
            </a:r>
          </a:p>
          <a:p>
            <a:r>
              <a:rPr lang="en-CA" sz="2400" dirty="0"/>
              <a:t>Awareness and Communications regarding pilots, including up-to-date website information and glossy report</a:t>
            </a:r>
            <a:endParaRPr lang="en-US" sz="2400" dirty="0"/>
          </a:p>
        </p:txBody>
      </p:sp>
      <p:sp>
        <p:nvSpPr>
          <p:cNvPr id="4" name="Content Placeholder 3"/>
          <p:cNvSpPr>
            <a:spLocks noGrp="1"/>
          </p:cNvSpPr>
          <p:nvPr>
            <p:ph sz="quarter" idx="11"/>
          </p:nvPr>
        </p:nvSpPr>
        <p:spPr/>
        <p:txBody>
          <a:bodyPr/>
          <a:lstStyle/>
          <a:p>
            <a:pPr lvl="0"/>
            <a:r>
              <a:rPr lang="en-US"/>
              <a:t>WGDisasters – Accomplishments</a:t>
            </a:r>
            <a:endParaRPr lang="en-US" dirty="0"/>
          </a:p>
        </p:txBody>
      </p:sp>
      <p:sp>
        <p:nvSpPr>
          <p:cNvPr id="5" name="Shape 6">
            <a:extLst>
              <a:ext uri="{FF2B5EF4-FFF2-40B4-BE49-F238E27FC236}">
                <a16:creationId xmlns:a16="http://schemas.microsoft.com/office/drawing/2014/main" xmlns="" id="{50EED165-8D2B-4DD4-8A17-1A709DCA6C2A}"/>
              </a:ext>
            </a:extLst>
          </p:cNvPr>
          <p:cNvSpPr txBox="1">
            <a:spLocks/>
          </p:cNvSpPr>
          <p:nvPr/>
        </p:nvSpPr>
        <p:spPr>
          <a:xfrm>
            <a:off x="8763000" y="6629400"/>
            <a:ext cx="304800" cy="187285"/>
          </a:xfrm>
          <a:prstGeom prst="roundRect">
            <a:avLst/>
          </a:prstGeom>
          <a:solidFill>
            <a:schemeClr val="lt1">
              <a:alpha val="49000"/>
            </a:schemeClr>
          </a:solidFill>
          <a:ln w="25400" cap="flat" cmpd="sng" algn="ctr">
            <a:solidFill>
              <a:schemeClr val="tx2">
                <a:alpha val="60000"/>
              </a:schemeClr>
            </a:solidFill>
            <a:prstDash val="solid"/>
            <a:miter lim="400000"/>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defTabSz="457200">
              <a:spcBef>
                <a:spcPts val="600"/>
              </a:spcBef>
              <a:defRPr lang="uk-UA" sz="1100" i="1" smtClean="0">
                <a:solidFill>
                  <a:schemeClr val="tx2"/>
                </a:solidFill>
                <a:latin typeface="+mj-lt"/>
                <a:ea typeface="+mj-ea"/>
                <a:cs typeface="Proxima Nova Regular"/>
                <a:sym typeface="Calibri"/>
              </a:defRPr>
            </a:lvl1pPr>
            <a:lvl2pPr indent="457200" defTabSz="457200">
              <a:defRPr>
                <a:solidFill>
                  <a:schemeClr val="dk1"/>
                </a:solidFill>
                <a:latin typeface="+mn-lt"/>
                <a:ea typeface="+mn-ea"/>
                <a:cs typeface="+mn-cs"/>
              </a:defRPr>
            </a:lvl2pPr>
            <a:lvl3pPr indent="914400" defTabSz="457200">
              <a:defRPr>
                <a:solidFill>
                  <a:schemeClr val="dk1"/>
                </a:solidFill>
                <a:latin typeface="+mn-lt"/>
                <a:ea typeface="+mn-ea"/>
                <a:cs typeface="+mn-cs"/>
              </a:defRPr>
            </a:lvl3pPr>
            <a:lvl4pPr indent="1371600" defTabSz="457200">
              <a:defRPr>
                <a:solidFill>
                  <a:schemeClr val="dk1"/>
                </a:solidFill>
                <a:latin typeface="+mn-lt"/>
                <a:ea typeface="+mn-ea"/>
                <a:cs typeface="+mn-cs"/>
              </a:defRPr>
            </a:lvl4pPr>
            <a:lvl5pPr indent="1828800" defTabSz="457200">
              <a:defRPr>
                <a:solidFill>
                  <a:schemeClr val="dk1"/>
                </a:solidFill>
                <a:latin typeface="+mn-lt"/>
                <a:ea typeface="+mn-ea"/>
                <a:cs typeface="+mn-cs"/>
              </a:defRPr>
            </a:lvl5pPr>
            <a:lvl6pPr indent="2286000" defTabSz="457200">
              <a:defRPr>
                <a:solidFill>
                  <a:schemeClr val="dk1"/>
                </a:solidFill>
                <a:latin typeface="+mn-lt"/>
                <a:ea typeface="+mn-ea"/>
                <a:cs typeface="+mn-cs"/>
              </a:defRPr>
            </a:lvl6pPr>
            <a:lvl7pPr indent="2743200" defTabSz="457200">
              <a:defRPr>
                <a:solidFill>
                  <a:schemeClr val="dk1"/>
                </a:solidFill>
                <a:latin typeface="+mn-lt"/>
                <a:ea typeface="+mn-ea"/>
                <a:cs typeface="+mn-cs"/>
              </a:defRPr>
            </a:lvl7pPr>
            <a:lvl8pPr indent="3200400" defTabSz="457200">
              <a:defRPr>
                <a:solidFill>
                  <a:schemeClr val="dk1"/>
                </a:solidFill>
                <a:latin typeface="+mn-lt"/>
                <a:ea typeface="+mn-ea"/>
                <a:cs typeface="+mn-cs"/>
              </a:defRPr>
            </a:lvl8pPr>
            <a:lvl9pPr indent="3657600" defTabSz="457200">
              <a:defRPr>
                <a:solidFill>
                  <a:schemeClr val="dk1"/>
                </a:solidFill>
                <a:latin typeface="+mn-lt"/>
                <a:ea typeface="+mn-ea"/>
                <a:cs typeface="+mn-cs"/>
              </a:defRPr>
            </a:lvl9pPr>
          </a:lstStyle>
          <a:p>
            <a:pPr defTabSz="914400"/>
            <a:fld id="{86CB4B4D-7CA3-9044-876B-883B54F8677D}" type="slidenum">
              <a:rPr lang="fr-FR" smtClean="0"/>
              <a:pPr defTabSz="914400"/>
              <a:t>25</a:t>
            </a:fld>
            <a:endParaRPr lang="fr-FR" dirty="0"/>
          </a:p>
        </p:txBody>
      </p:sp>
    </p:spTree>
    <p:extLst>
      <p:ext uri="{BB962C8B-B14F-4D97-AF65-F5344CB8AC3E}">
        <p14:creationId xmlns:p14="http://schemas.microsoft.com/office/powerpoint/2010/main" val="197432378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447800"/>
            <a:ext cx="8153400" cy="4724400"/>
          </a:xfrm>
        </p:spPr>
        <p:txBody>
          <a:bodyPr/>
          <a:lstStyle/>
          <a:p>
            <a:pPr>
              <a:buFont typeface="Arial" panose="020B0604020202020204" pitchFamily="34" charset="0"/>
              <a:buChar char="•"/>
              <a:tabLst>
                <a:tab pos="457200" algn="l"/>
              </a:tabLst>
            </a:pPr>
            <a:r>
              <a:rPr lang="en-CA" sz="2400" b="1" dirty="0">
                <a:ea typeface="Times New Roman"/>
                <a:cs typeface="Times New Roman"/>
              </a:rPr>
              <a:t>DIS-10</a:t>
            </a:r>
            <a:r>
              <a:rPr lang="en-CA" sz="2400" dirty="0">
                <a:ea typeface="Times New Roman"/>
                <a:cs typeface="Times New Roman"/>
              </a:rPr>
              <a:t> - GEO GSNL Proposal </a:t>
            </a:r>
            <a:r>
              <a:rPr lang="en-CA" sz="2400" dirty="0">
                <a:solidFill>
                  <a:srgbClr val="FF0000"/>
                </a:solidFill>
                <a:ea typeface="Times New Roman"/>
                <a:cs typeface="Times New Roman"/>
              </a:rPr>
              <a:t>(Southern Andes Supersite) and Biennial Reports (Ecuador and New-Zealand Supersites).</a:t>
            </a:r>
            <a:endParaRPr lang="en-CA" sz="2400" dirty="0">
              <a:solidFill>
                <a:srgbClr val="FF0000"/>
              </a:solidFill>
              <a:ea typeface="Calibri"/>
              <a:cs typeface="Times New Roman"/>
            </a:endParaRPr>
          </a:p>
          <a:p>
            <a:pPr>
              <a:buFont typeface="Arial" panose="020B0604020202020204" pitchFamily="34" charset="0"/>
              <a:buChar char="•"/>
              <a:tabLst>
                <a:tab pos="457200" algn="l"/>
              </a:tabLst>
            </a:pPr>
            <a:r>
              <a:rPr lang="en-CA" sz="2400" b="1" dirty="0">
                <a:ea typeface="Times New Roman"/>
                <a:cs typeface="Times New Roman"/>
              </a:rPr>
              <a:t>DIS-12</a:t>
            </a:r>
            <a:r>
              <a:rPr lang="en-CA" sz="2400" dirty="0">
                <a:ea typeface="Times New Roman"/>
                <a:cs typeface="Times New Roman"/>
              </a:rPr>
              <a:t> - Recovery Observatory Operational Plan.</a:t>
            </a:r>
          </a:p>
          <a:p>
            <a:pPr lvl="0">
              <a:buFont typeface="Arial" panose="020B0604020202020204" pitchFamily="34" charset="0"/>
              <a:buChar char="•"/>
              <a:tabLst>
                <a:tab pos="457200" algn="l"/>
              </a:tabLst>
            </a:pPr>
            <a:r>
              <a:rPr lang="en-CA" sz="2400" b="1" dirty="0">
                <a:ea typeface="Times New Roman"/>
                <a:cs typeface="Times New Roman"/>
              </a:rPr>
              <a:t>DIS-13</a:t>
            </a:r>
            <a:r>
              <a:rPr lang="en-CA" sz="2400" dirty="0">
                <a:ea typeface="Times New Roman"/>
                <a:cs typeface="Times New Roman"/>
              </a:rPr>
              <a:t> - Disaster Risk Management pilot initiative final reports. </a:t>
            </a:r>
            <a:endParaRPr lang="en-CA" sz="2400" dirty="0">
              <a:ea typeface="Calibri"/>
              <a:cs typeface="Times New Roman"/>
            </a:endParaRPr>
          </a:p>
          <a:p>
            <a:pPr lvl="0">
              <a:buFont typeface="Arial" panose="020B0604020202020204" pitchFamily="34" charset="0"/>
              <a:buChar char="•"/>
              <a:tabLst>
                <a:tab pos="457200" algn="l"/>
              </a:tabLst>
            </a:pPr>
            <a:r>
              <a:rPr lang="en-CA" sz="2400" b="1" dirty="0">
                <a:ea typeface="Times New Roman"/>
                <a:cs typeface="Times New Roman"/>
              </a:rPr>
              <a:t>DIS-13</a:t>
            </a:r>
            <a:r>
              <a:rPr lang="en-CA" sz="2400" dirty="0">
                <a:ea typeface="Times New Roman"/>
                <a:cs typeface="Times New Roman"/>
              </a:rPr>
              <a:t> - Report on follow-on actions to DRM Pilots</a:t>
            </a:r>
            <a:r>
              <a:rPr lang="en-CA" sz="2400" dirty="0">
                <a:solidFill>
                  <a:srgbClr val="1F497D"/>
                </a:solidFill>
                <a:ea typeface="Times New Roman"/>
                <a:cs typeface="Times New Roman"/>
              </a:rPr>
              <a:t> </a:t>
            </a:r>
            <a:r>
              <a:rPr lang="en-CA" sz="2400" dirty="0">
                <a:solidFill>
                  <a:srgbClr val="FF0000"/>
                </a:solidFill>
                <a:ea typeface="Times New Roman"/>
                <a:cs typeface="Times New Roman"/>
              </a:rPr>
              <a:t>Volcano and Seismic (Flood could be part of GEO-DARMA).</a:t>
            </a:r>
            <a:endParaRPr lang="en-CA" sz="2400" dirty="0">
              <a:solidFill>
                <a:srgbClr val="000000"/>
              </a:solidFill>
              <a:ea typeface="Calibri"/>
              <a:cs typeface="Times New Roman"/>
            </a:endParaRPr>
          </a:p>
          <a:p>
            <a:pPr lvl="0">
              <a:buFont typeface="Arial" panose="020B0604020202020204" pitchFamily="34" charset="0"/>
              <a:buChar char="•"/>
              <a:tabLst>
                <a:tab pos="457200" algn="l"/>
              </a:tabLst>
            </a:pPr>
            <a:r>
              <a:rPr lang="en-CA" sz="2400" b="1" dirty="0">
                <a:ea typeface="Times New Roman"/>
                <a:cs typeface="Times New Roman"/>
              </a:rPr>
              <a:t>DIS-13</a:t>
            </a:r>
            <a:r>
              <a:rPr lang="en-CA" sz="2400" dirty="0">
                <a:ea typeface="Times New Roman"/>
                <a:cs typeface="Times New Roman"/>
              </a:rPr>
              <a:t> - </a:t>
            </a:r>
            <a:r>
              <a:rPr lang="en-CA" sz="2400" dirty="0" err="1">
                <a:ea typeface="Times New Roman"/>
                <a:cs typeface="Times New Roman"/>
              </a:rPr>
              <a:t>Geohazards</a:t>
            </a:r>
            <a:r>
              <a:rPr lang="en-CA" sz="2400" dirty="0">
                <a:ea typeface="Times New Roman"/>
                <a:cs typeface="Times New Roman"/>
              </a:rPr>
              <a:t> Lab Implementation Plan. </a:t>
            </a:r>
            <a:endParaRPr lang="en-CA" sz="2400" dirty="0">
              <a:ea typeface="Calibri"/>
              <a:cs typeface="Times New Roman"/>
            </a:endParaRPr>
          </a:p>
          <a:p>
            <a:pPr lvl="0">
              <a:buFont typeface="Arial" panose="020B0604020202020204" pitchFamily="34" charset="0"/>
              <a:buChar char="•"/>
              <a:tabLst>
                <a:tab pos="457200" algn="l"/>
              </a:tabLst>
            </a:pPr>
            <a:r>
              <a:rPr lang="en-CA" sz="2400" b="1" dirty="0">
                <a:ea typeface="Times New Roman"/>
                <a:cs typeface="Times New Roman"/>
              </a:rPr>
              <a:t>New Vice-Chair/Chair</a:t>
            </a:r>
            <a:r>
              <a:rPr lang="en-CA" sz="2400" dirty="0">
                <a:ea typeface="Times New Roman"/>
                <a:cs typeface="Times New Roman"/>
              </a:rPr>
              <a:t>: </a:t>
            </a:r>
            <a:r>
              <a:rPr lang="en-CA" sz="2400" dirty="0">
                <a:solidFill>
                  <a:srgbClr val="FF0000"/>
                </a:solidFill>
                <a:ea typeface="Times New Roman"/>
                <a:cs typeface="Times New Roman"/>
              </a:rPr>
              <a:t>NASA.</a:t>
            </a:r>
            <a:endParaRPr lang="en-US" sz="2400" dirty="0">
              <a:solidFill>
                <a:schemeClr val="accent1">
                  <a:lumMod val="50000"/>
                </a:schemeClr>
              </a:solidFill>
            </a:endParaRPr>
          </a:p>
        </p:txBody>
      </p:sp>
      <p:sp>
        <p:nvSpPr>
          <p:cNvPr id="3" name="Slide Number Placeholder 2"/>
          <p:cNvSpPr>
            <a:spLocks noGrp="1"/>
          </p:cNvSpPr>
          <p:nvPr>
            <p:ph type="sldNum" sz="quarter" idx="2"/>
          </p:nvPr>
        </p:nvSpPr>
        <p:spPr>
          <a:xfrm>
            <a:off x="8763000" y="6629400"/>
            <a:ext cx="304800" cy="187285"/>
          </a:xfrm>
        </p:spPr>
        <p:txBody>
          <a:bodyPr/>
          <a:lstStyle/>
          <a:p>
            <a:pPr lvl="0"/>
            <a:fld id="{86CB4B4D-7CA3-9044-876B-883B54F8677D}" type="slidenum">
              <a:rPr lang="uk-UA" smtClean="0"/>
              <a:t>26</a:t>
            </a:fld>
            <a:endParaRPr lang="uk-UA"/>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err="1"/>
              <a:t>WGDisasters</a:t>
            </a:r>
            <a:r>
              <a:rPr lang="en-US" dirty="0"/>
              <a:t> – Decisions at CEOS Plenary 2017</a:t>
            </a:r>
          </a:p>
        </p:txBody>
      </p:sp>
      <p:sp>
        <p:nvSpPr>
          <p:cNvPr id="5" name="Shape 6">
            <a:extLst>
              <a:ext uri="{FF2B5EF4-FFF2-40B4-BE49-F238E27FC236}">
                <a16:creationId xmlns:a16="http://schemas.microsoft.com/office/drawing/2014/main" xmlns="" id="{C032C69A-0EE5-4531-A6C0-C4CFBACDBE06}"/>
              </a:ext>
            </a:extLst>
          </p:cNvPr>
          <p:cNvSpPr txBox="1">
            <a:spLocks/>
          </p:cNvSpPr>
          <p:nvPr/>
        </p:nvSpPr>
        <p:spPr>
          <a:xfrm>
            <a:off x="8763000" y="6629400"/>
            <a:ext cx="304800" cy="187285"/>
          </a:xfrm>
          <a:prstGeom prst="roundRect">
            <a:avLst/>
          </a:prstGeom>
          <a:solidFill>
            <a:schemeClr val="lt1">
              <a:alpha val="49000"/>
            </a:schemeClr>
          </a:solidFill>
          <a:ln w="25400" cap="flat" cmpd="sng" algn="ctr">
            <a:solidFill>
              <a:schemeClr val="tx2">
                <a:alpha val="60000"/>
              </a:schemeClr>
            </a:solidFill>
            <a:prstDash val="solid"/>
            <a:miter lim="400000"/>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defTabSz="457200">
              <a:spcBef>
                <a:spcPts val="600"/>
              </a:spcBef>
              <a:defRPr lang="uk-UA" sz="1100" i="1" smtClean="0">
                <a:solidFill>
                  <a:schemeClr val="tx2"/>
                </a:solidFill>
                <a:latin typeface="+mj-lt"/>
                <a:ea typeface="+mj-ea"/>
                <a:cs typeface="Proxima Nova Regular"/>
                <a:sym typeface="Calibri"/>
              </a:defRPr>
            </a:lvl1pPr>
            <a:lvl2pPr indent="457200" defTabSz="457200">
              <a:defRPr>
                <a:solidFill>
                  <a:schemeClr val="dk1"/>
                </a:solidFill>
                <a:latin typeface="+mn-lt"/>
                <a:ea typeface="+mn-ea"/>
                <a:cs typeface="+mn-cs"/>
              </a:defRPr>
            </a:lvl2pPr>
            <a:lvl3pPr indent="914400" defTabSz="457200">
              <a:defRPr>
                <a:solidFill>
                  <a:schemeClr val="dk1"/>
                </a:solidFill>
                <a:latin typeface="+mn-lt"/>
                <a:ea typeface="+mn-ea"/>
                <a:cs typeface="+mn-cs"/>
              </a:defRPr>
            </a:lvl3pPr>
            <a:lvl4pPr indent="1371600" defTabSz="457200">
              <a:defRPr>
                <a:solidFill>
                  <a:schemeClr val="dk1"/>
                </a:solidFill>
                <a:latin typeface="+mn-lt"/>
                <a:ea typeface="+mn-ea"/>
                <a:cs typeface="+mn-cs"/>
              </a:defRPr>
            </a:lvl4pPr>
            <a:lvl5pPr indent="1828800" defTabSz="457200">
              <a:defRPr>
                <a:solidFill>
                  <a:schemeClr val="dk1"/>
                </a:solidFill>
                <a:latin typeface="+mn-lt"/>
                <a:ea typeface="+mn-ea"/>
                <a:cs typeface="+mn-cs"/>
              </a:defRPr>
            </a:lvl5pPr>
            <a:lvl6pPr indent="2286000" defTabSz="457200">
              <a:defRPr>
                <a:solidFill>
                  <a:schemeClr val="dk1"/>
                </a:solidFill>
                <a:latin typeface="+mn-lt"/>
                <a:ea typeface="+mn-ea"/>
                <a:cs typeface="+mn-cs"/>
              </a:defRPr>
            </a:lvl6pPr>
            <a:lvl7pPr indent="2743200" defTabSz="457200">
              <a:defRPr>
                <a:solidFill>
                  <a:schemeClr val="dk1"/>
                </a:solidFill>
                <a:latin typeface="+mn-lt"/>
                <a:ea typeface="+mn-ea"/>
                <a:cs typeface="+mn-cs"/>
              </a:defRPr>
            </a:lvl7pPr>
            <a:lvl8pPr indent="3200400" defTabSz="457200">
              <a:defRPr>
                <a:solidFill>
                  <a:schemeClr val="dk1"/>
                </a:solidFill>
                <a:latin typeface="+mn-lt"/>
                <a:ea typeface="+mn-ea"/>
                <a:cs typeface="+mn-cs"/>
              </a:defRPr>
            </a:lvl8pPr>
            <a:lvl9pPr indent="3657600" defTabSz="457200">
              <a:defRPr>
                <a:solidFill>
                  <a:schemeClr val="dk1"/>
                </a:solidFill>
                <a:latin typeface="+mn-lt"/>
                <a:ea typeface="+mn-ea"/>
                <a:cs typeface="+mn-cs"/>
              </a:defRPr>
            </a:lvl9pPr>
          </a:lstStyle>
          <a:p>
            <a:pPr defTabSz="914400"/>
            <a:fld id="{86CB4B4D-7CA3-9044-876B-883B54F8677D}" type="slidenum">
              <a:rPr lang="fr-FR" smtClean="0"/>
              <a:pPr defTabSz="914400"/>
              <a:t>26</a:t>
            </a:fld>
            <a:endParaRPr lang="fr-FR" dirty="0"/>
          </a:p>
        </p:txBody>
      </p:sp>
    </p:spTree>
    <p:extLst>
      <p:ext uri="{BB962C8B-B14F-4D97-AF65-F5344CB8AC3E}">
        <p14:creationId xmlns:p14="http://schemas.microsoft.com/office/powerpoint/2010/main" val="252868554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447800"/>
            <a:ext cx="8153400" cy="4724400"/>
          </a:xfrm>
        </p:spPr>
        <p:txBody>
          <a:bodyPr/>
          <a:lstStyle/>
          <a:p>
            <a:r>
              <a:rPr lang="en-CA" sz="2800" b="1" dirty="0">
                <a:ea typeface="Calibri"/>
                <a:cs typeface="Times New Roman"/>
              </a:rPr>
              <a:t>DIS-12</a:t>
            </a:r>
            <a:r>
              <a:rPr lang="en-CA" sz="2800" dirty="0">
                <a:ea typeface="Calibri"/>
                <a:cs typeface="Times New Roman"/>
              </a:rPr>
              <a:t> - Recovery Observatory Malawi and Nepal demonstrators final reports.</a:t>
            </a:r>
          </a:p>
          <a:p>
            <a:r>
              <a:rPr lang="en-CA" sz="2800" b="1" dirty="0">
                <a:ea typeface="Calibri"/>
                <a:cs typeface="Times New Roman"/>
              </a:rPr>
              <a:t>DIS-12</a:t>
            </a:r>
            <a:r>
              <a:rPr lang="en-CA" sz="2800" dirty="0">
                <a:ea typeface="Calibri"/>
                <a:cs typeface="Times New Roman"/>
              </a:rPr>
              <a:t> - Recovery Observatory status update.</a:t>
            </a:r>
          </a:p>
          <a:p>
            <a:r>
              <a:rPr lang="en-CA" sz="2800" b="1" dirty="0">
                <a:ea typeface="Calibri"/>
                <a:cs typeface="Times New Roman"/>
              </a:rPr>
              <a:t>DIS-13</a:t>
            </a:r>
            <a:r>
              <a:rPr lang="en-CA" sz="2800" dirty="0">
                <a:ea typeface="Calibri"/>
                <a:cs typeface="Times New Roman"/>
              </a:rPr>
              <a:t> - Landslide Pilot status update.</a:t>
            </a:r>
          </a:p>
          <a:p>
            <a:r>
              <a:rPr lang="en-CA" sz="2800" b="1" dirty="0">
                <a:ea typeface="Calibri"/>
                <a:cs typeface="Times New Roman"/>
              </a:rPr>
              <a:t>DIS-15</a:t>
            </a:r>
            <a:r>
              <a:rPr lang="en-CA" sz="2800" dirty="0">
                <a:ea typeface="Calibri"/>
                <a:cs typeface="Times New Roman"/>
              </a:rPr>
              <a:t> - GEO-DARMA concept phase summary.</a:t>
            </a:r>
          </a:p>
          <a:p>
            <a:endParaRPr lang="en-US" sz="2800" dirty="0">
              <a:solidFill>
                <a:schemeClr val="accent1">
                  <a:lumMod val="50000"/>
                </a:schemeClr>
              </a:solidFill>
            </a:endParaRPr>
          </a:p>
        </p:txBody>
      </p:sp>
      <p:sp>
        <p:nvSpPr>
          <p:cNvPr id="3" name="Slide Number Placeholder 2"/>
          <p:cNvSpPr>
            <a:spLocks noGrp="1"/>
          </p:cNvSpPr>
          <p:nvPr>
            <p:ph type="sldNum" sz="quarter" idx="2"/>
          </p:nvPr>
        </p:nvSpPr>
        <p:spPr>
          <a:xfrm>
            <a:off x="8763000" y="6629400"/>
            <a:ext cx="304800" cy="187285"/>
          </a:xfrm>
        </p:spPr>
        <p:txBody>
          <a:bodyPr/>
          <a:lstStyle/>
          <a:p>
            <a:pPr lvl="0"/>
            <a:fld id="{86CB4B4D-7CA3-9044-876B-883B54F8677D}" type="slidenum">
              <a:rPr lang="uk-UA" smtClean="0"/>
              <a:t>27</a:t>
            </a:fld>
            <a:endParaRPr lang="uk-UA"/>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err="1"/>
              <a:t>WGDisasters</a:t>
            </a:r>
            <a:r>
              <a:rPr lang="en-US" dirty="0"/>
              <a:t> – Reporting at CEOS Plenary 2017</a:t>
            </a:r>
          </a:p>
        </p:txBody>
      </p:sp>
      <p:sp>
        <p:nvSpPr>
          <p:cNvPr id="5" name="Shape 6">
            <a:extLst>
              <a:ext uri="{FF2B5EF4-FFF2-40B4-BE49-F238E27FC236}">
                <a16:creationId xmlns:a16="http://schemas.microsoft.com/office/drawing/2014/main" xmlns="" id="{6B296E89-F675-4D13-93F2-8019C709D55B}"/>
              </a:ext>
            </a:extLst>
          </p:cNvPr>
          <p:cNvSpPr txBox="1">
            <a:spLocks/>
          </p:cNvSpPr>
          <p:nvPr/>
        </p:nvSpPr>
        <p:spPr>
          <a:xfrm>
            <a:off x="8763000" y="6629400"/>
            <a:ext cx="304800" cy="187285"/>
          </a:xfrm>
          <a:prstGeom prst="roundRect">
            <a:avLst/>
          </a:prstGeom>
          <a:solidFill>
            <a:schemeClr val="lt1">
              <a:alpha val="49000"/>
            </a:schemeClr>
          </a:solidFill>
          <a:ln w="25400" cap="flat" cmpd="sng" algn="ctr">
            <a:solidFill>
              <a:schemeClr val="tx2">
                <a:alpha val="60000"/>
              </a:schemeClr>
            </a:solidFill>
            <a:prstDash val="solid"/>
            <a:miter lim="400000"/>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defTabSz="457200">
              <a:spcBef>
                <a:spcPts val="600"/>
              </a:spcBef>
              <a:defRPr lang="uk-UA" sz="1100" i="1" smtClean="0">
                <a:solidFill>
                  <a:schemeClr val="tx2"/>
                </a:solidFill>
                <a:latin typeface="+mj-lt"/>
                <a:ea typeface="+mj-ea"/>
                <a:cs typeface="Proxima Nova Regular"/>
                <a:sym typeface="Calibri"/>
              </a:defRPr>
            </a:lvl1pPr>
            <a:lvl2pPr indent="457200" defTabSz="457200">
              <a:defRPr>
                <a:solidFill>
                  <a:schemeClr val="dk1"/>
                </a:solidFill>
                <a:latin typeface="+mn-lt"/>
                <a:ea typeface="+mn-ea"/>
                <a:cs typeface="+mn-cs"/>
              </a:defRPr>
            </a:lvl2pPr>
            <a:lvl3pPr indent="914400" defTabSz="457200">
              <a:defRPr>
                <a:solidFill>
                  <a:schemeClr val="dk1"/>
                </a:solidFill>
                <a:latin typeface="+mn-lt"/>
                <a:ea typeface="+mn-ea"/>
                <a:cs typeface="+mn-cs"/>
              </a:defRPr>
            </a:lvl3pPr>
            <a:lvl4pPr indent="1371600" defTabSz="457200">
              <a:defRPr>
                <a:solidFill>
                  <a:schemeClr val="dk1"/>
                </a:solidFill>
                <a:latin typeface="+mn-lt"/>
                <a:ea typeface="+mn-ea"/>
                <a:cs typeface="+mn-cs"/>
              </a:defRPr>
            </a:lvl4pPr>
            <a:lvl5pPr indent="1828800" defTabSz="457200">
              <a:defRPr>
                <a:solidFill>
                  <a:schemeClr val="dk1"/>
                </a:solidFill>
                <a:latin typeface="+mn-lt"/>
                <a:ea typeface="+mn-ea"/>
                <a:cs typeface="+mn-cs"/>
              </a:defRPr>
            </a:lvl5pPr>
            <a:lvl6pPr indent="2286000" defTabSz="457200">
              <a:defRPr>
                <a:solidFill>
                  <a:schemeClr val="dk1"/>
                </a:solidFill>
                <a:latin typeface="+mn-lt"/>
                <a:ea typeface="+mn-ea"/>
                <a:cs typeface="+mn-cs"/>
              </a:defRPr>
            </a:lvl6pPr>
            <a:lvl7pPr indent="2743200" defTabSz="457200">
              <a:defRPr>
                <a:solidFill>
                  <a:schemeClr val="dk1"/>
                </a:solidFill>
                <a:latin typeface="+mn-lt"/>
                <a:ea typeface="+mn-ea"/>
                <a:cs typeface="+mn-cs"/>
              </a:defRPr>
            </a:lvl7pPr>
            <a:lvl8pPr indent="3200400" defTabSz="457200">
              <a:defRPr>
                <a:solidFill>
                  <a:schemeClr val="dk1"/>
                </a:solidFill>
                <a:latin typeface="+mn-lt"/>
                <a:ea typeface="+mn-ea"/>
                <a:cs typeface="+mn-cs"/>
              </a:defRPr>
            </a:lvl8pPr>
            <a:lvl9pPr indent="3657600" defTabSz="457200">
              <a:defRPr>
                <a:solidFill>
                  <a:schemeClr val="dk1"/>
                </a:solidFill>
                <a:latin typeface="+mn-lt"/>
                <a:ea typeface="+mn-ea"/>
                <a:cs typeface="+mn-cs"/>
              </a:defRPr>
            </a:lvl9pPr>
          </a:lstStyle>
          <a:p>
            <a:pPr defTabSz="914400"/>
            <a:fld id="{86CB4B4D-7CA3-9044-876B-883B54F8677D}" type="slidenum">
              <a:rPr lang="fr-FR" smtClean="0"/>
              <a:pPr defTabSz="914400"/>
              <a:t>27</a:t>
            </a:fld>
            <a:endParaRPr lang="fr-FR" dirty="0"/>
          </a:p>
        </p:txBody>
      </p:sp>
    </p:spTree>
    <p:extLst>
      <p:ext uri="{BB962C8B-B14F-4D97-AF65-F5344CB8AC3E}">
        <p14:creationId xmlns:p14="http://schemas.microsoft.com/office/powerpoint/2010/main" val="186435103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t>28</a:t>
            </a:fld>
            <a:endParaRPr lang="uk-UA"/>
          </a:p>
        </p:txBody>
      </p:sp>
      <p:sp>
        <p:nvSpPr>
          <p:cNvPr id="7" name="Title 1"/>
          <p:cNvSpPr txBox="1">
            <a:spLocks/>
          </p:cNvSpPr>
          <p:nvPr/>
        </p:nvSpPr>
        <p:spPr>
          <a:xfrm>
            <a:off x="1828800" y="107950"/>
            <a:ext cx="5791200" cy="501650"/>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l" defTabSz="914400"/>
            <a:r>
              <a:rPr lang="en-GB" sz="2800"/>
              <a:t>CEOS Work Plan 2017-2019</a:t>
            </a:r>
            <a:br>
              <a:rPr lang="en-GB" sz="2800"/>
            </a:br>
            <a:r>
              <a:rPr lang="en-GB" sz="2800"/>
              <a:t>Disasters Objectives</a:t>
            </a:r>
            <a:endParaRPr lang="en-GB" sz="2800" dirty="0"/>
          </a:p>
        </p:txBody>
      </p:sp>
      <p:pic>
        <p:nvPicPr>
          <p:cNvPr id="8" name="Picture 3" descr="C:\Users\schalifoux\Desktop\FY16_17 CEOS\WGDisasters Metting 7 March 2017\Presentation Chalifoux\wp par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24000"/>
            <a:ext cx="6572250" cy="497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92801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t>29</a:t>
            </a:fld>
            <a:endParaRPr lang="uk-UA"/>
          </a:p>
        </p:txBody>
      </p:sp>
      <p:sp>
        <p:nvSpPr>
          <p:cNvPr id="7" name="Title 1"/>
          <p:cNvSpPr txBox="1">
            <a:spLocks/>
          </p:cNvSpPr>
          <p:nvPr/>
        </p:nvSpPr>
        <p:spPr>
          <a:xfrm>
            <a:off x="1828800" y="107950"/>
            <a:ext cx="5791200" cy="501650"/>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l" defTabSz="914400"/>
            <a:r>
              <a:rPr lang="en-GB" sz="2800" dirty="0"/>
              <a:t>CEOS Work Plan 2017-2019</a:t>
            </a:r>
            <a:br>
              <a:rPr lang="en-GB" sz="2800" dirty="0"/>
            </a:br>
            <a:r>
              <a:rPr lang="en-GB" sz="2800" dirty="0"/>
              <a:t>Disasters Objectives</a:t>
            </a:r>
          </a:p>
        </p:txBody>
      </p:sp>
      <p:pic>
        <p:nvPicPr>
          <p:cNvPr id="5" name="Picture 3" descr="C:\Users\schalifoux\Desktop\FY16_17 CEOS\WGDisasters Metting 7 March 2017\Presentation Chalifoux\wp par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24000"/>
            <a:ext cx="6581775" cy="481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86745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a:xfrm>
            <a:off x="8763000" y="6629400"/>
            <a:ext cx="304800" cy="187285"/>
          </a:xfrm>
        </p:spPr>
        <p:txBody>
          <a:bodyPr/>
          <a:lstStyle/>
          <a:p>
            <a:pPr lvl="0"/>
            <a:fld id="{86CB4B4D-7CA3-9044-876B-883B54F8677D}" type="slidenum">
              <a:rPr lang="uk-UA" smtClean="0"/>
              <a:pPr lvl="0"/>
              <a:t>3</a:t>
            </a:fld>
            <a:endParaRPr lang="uk-UA" dirty="0"/>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a:t>VC/WG Day Agenda</a:t>
            </a:r>
          </a:p>
        </p:txBody>
      </p:sp>
      <p:graphicFrame>
        <p:nvGraphicFramePr>
          <p:cNvPr id="6" name="Espace réservé du contenu 5"/>
          <p:cNvGraphicFramePr>
            <a:graphicFrameLocks noGrp="1"/>
          </p:cNvGraphicFramePr>
          <p:nvPr>
            <p:ph sz="quarter" idx="10"/>
            <p:extLst>
              <p:ext uri="{D42A27DB-BD31-4B8C-83A1-F6EECF244321}">
                <p14:modId xmlns:p14="http://schemas.microsoft.com/office/powerpoint/2010/main" val="3679232971"/>
              </p:ext>
            </p:extLst>
          </p:nvPr>
        </p:nvGraphicFramePr>
        <p:xfrm>
          <a:off x="457200" y="1600200"/>
          <a:ext cx="8153399" cy="3954780"/>
        </p:xfrm>
        <a:graphic>
          <a:graphicData uri="http://schemas.openxmlformats.org/drawingml/2006/table">
            <a:tbl>
              <a:tblPr firstRow="1" firstCol="1" bandRow="1">
                <a:tableStyleId>{5940675A-B579-460E-94D1-54222C63F5DA}</a:tableStyleId>
              </a:tblPr>
              <a:tblGrid>
                <a:gridCol w="1295400">
                  <a:extLst>
                    <a:ext uri="{9D8B030D-6E8A-4147-A177-3AD203B41FA5}">
                      <a16:colId xmlns:a16="http://schemas.microsoft.com/office/drawing/2014/main" xmlns="" val="20000"/>
                    </a:ext>
                  </a:extLst>
                </a:gridCol>
                <a:gridCol w="2514600">
                  <a:extLst>
                    <a:ext uri="{9D8B030D-6E8A-4147-A177-3AD203B41FA5}">
                      <a16:colId xmlns:a16="http://schemas.microsoft.com/office/drawing/2014/main" xmlns="" val="20001"/>
                    </a:ext>
                  </a:extLst>
                </a:gridCol>
                <a:gridCol w="2667000">
                  <a:extLst>
                    <a:ext uri="{9D8B030D-6E8A-4147-A177-3AD203B41FA5}">
                      <a16:colId xmlns:a16="http://schemas.microsoft.com/office/drawing/2014/main" xmlns="" val="20002"/>
                    </a:ext>
                  </a:extLst>
                </a:gridCol>
                <a:gridCol w="1676399">
                  <a:extLst>
                    <a:ext uri="{9D8B030D-6E8A-4147-A177-3AD203B41FA5}">
                      <a16:colId xmlns:a16="http://schemas.microsoft.com/office/drawing/2014/main" xmlns="" val="20003"/>
                    </a:ext>
                  </a:extLst>
                </a:gridCol>
              </a:tblGrid>
              <a:tr h="166088">
                <a:tc>
                  <a:txBody>
                    <a:bodyPr/>
                    <a:lstStyle/>
                    <a:p>
                      <a:pPr>
                        <a:spcAft>
                          <a:spcPts val="300"/>
                        </a:spcAft>
                      </a:pPr>
                      <a:r>
                        <a:rPr lang="en-US" sz="1800" noProof="0" dirty="0">
                          <a:effectLst/>
                        </a:rPr>
                        <a:t> </a:t>
                      </a:r>
                      <a:endParaRPr lang="en-US" sz="1800" noProof="0" dirty="0">
                        <a:effectLst/>
                        <a:latin typeface="Calibri"/>
                        <a:ea typeface="Calibri"/>
                        <a:cs typeface="Times New Roman"/>
                      </a:endParaRPr>
                    </a:p>
                  </a:txBody>
                  <a:tcPr marL="67945" marR="67945" marT="0" marB="0">
                    <a:solidFill>
                      <a:srgbClr val="DAEEF3"/>
                    </a:solidFill>
                  </a:tcPr>
                </a:tc>
                <a:tc>
                  <a:txBody>
                    <a:bodyPr/>
                    <a:lstStyle/>
                    <a:p>
                      <a:pPr algn="l">
                        <a:spcAft>
                          <a:spcPts val="300"/>
                        </a:spcAft>
                      </a:pPr>
                      <a:r>
                        <a:rPr lang="en-US" sz="1800" noProof="0" dirty="0">
                          <a:effectLst/>
                        </a:rPr>
                        <a:t>Topic</a:t>
                      </a:r>
                      <a:endParaRPr lang="en-US" sz="1800" noProof="0" dirty="0">
                        <a:effectLst/>
                        <a:latin typeface="Calibri"/>
                        <a:ea typeface="Calibri"/>
                        <a:cs typeface="Times New Roman"/>
                      </a:endParaRPr>
                    </a:p>
                  </a:txBody>
                  <a:tcPr marL="67945" marR="67945" marT="0" marB="0">
                    <a:solidFill>
                      <a:srgbClr val="DAEEF3"/>
                    </a:solidFill>
                  </a:tcPr>
                </a:tc>
                <a:tc>
                  <a:txBody>
                    <a:bodyPr/>
                    <a:lstStyle/>
                    <a:p>
                      <a:pPr algn="ctr">
                        <a:spcAft>
                          <a:spcPts val="300"/>
                        </a:spcAft>
                      </a:pPr>
                      <a:r>
                        <a:rPr lang="en-US" sz="1800" noProof="0" dirty="0">
                          <a:effectLst/>
                        </a:rPr>
                        <a:t>Moderators</a:t>
                      </a:r>
                      <a:endParaRPr lang="en-US" sz="1800" noProof="0" dirty="0">
                        <a:effectLst/>
                        <a:latin typeface="Calibri"/>
                        <a:ea typeface="Calibri"/>
                        <a:cs typeface="Times New Roman"/>
                      </a:endParaRPr>
                    </a:p>
                  </a:txBody>
                  <a:tcPr marL="67945" marR="67945" marT="0" marB="0">
                    <a:solidFill>
                      <a:srgbClr val="DAEEF3"/>
                    </a:solidFill>
                  </a:tcPr>
                </a:tc>
                <a:tc>
                  <a:txBody>
                    <a:bodyPr/>
                    <a:lstStyle/>
                    <a:p>
                      <a:pPr algn="ctr">
                        <a:spcAft>
                          <a:spcPts val="300"/>
                        </a:spcAft>
                      </a:pPr>
                      <a:r>
                        <a:rPr lang="en-US" sz="1800" noProof="0" dirty="0">
                          <a:effectLst/>
                        </a:rPr>
                        <a:t>Contributors</a:t>
                      </a:r>
                      <a:endParaRPr lang="en-US" sz="1800" noProof="0" dirty="0">
                        <a:effectLst/>
                        <a:latin typeface="Calibri"/>
                        <a:ea typeface="Calibri"/>
                        <a:cs typeface="Times New Roman"/>
                      </a:endParaRPr>
                    </a:p>
                  </a:txBody>
                  <a:tcPr marL="67945" marR="67945" marT="0" marB="0">
                    <a:solidFill>
                      <a:srgbClr val="DAEEF3"/>
                    </a:solidFill>
                  </a:tcPr>
                </a:tc>
                <a:extLst>
                  <a:ext uri="{0D108BD9-81ED-4DB2-BD59-A6C34878D82A}">
                    <a16:rowId xmlns:a16="http://schemas.microsoft.com/office/drawing/2014/main" xmlns="" val="10000"/>
                  </a:ext>
                </a:extLst>
              </a:tr>
              <a:tr h="166088">
                <a:tc>
                  <a:txBody>
                    <a:bodyPr/>
                    <a:lstStyle/>
                    <a:p>
                      <a:pPr>
                        <a:spcAft>
                          <a:spcPts val="300"/>
                        </a:spcAft>
                      </a:pPr>
                      <a:r>
                        <a:rPr lang="en-US" sz="1800" noProof="0" dirty="0">
                          <a:effectLst/>
                        </a:rPr>
                        <a:t>09:00-10:30</a:t>
                      </a:r>
                      <a:endParaRPr lang="en-US" sz="1800" noProof="0" dirty="0">
                        <a:effectLst/>
                        <a:latin typeface="Calibri"/>
                        <a:ea typeface="Calibri"/>
                        <a:cs typeface="Times New Roman"/>
                      </a:endParaRPr>
                    </a:p>
                  </a:txBody>
                  <a:tcPr marL="67945" marR="67945" marT="0" marB="0">
                    <a:solidFill>
                      <a:srgbClr val="FDE9D9"/>
                    </a:solidFill>
                  </a:tcPr>
                </a:tc>
                <a:tc>
                  <a:txBody>
                    <a:bodyPr/>
                    <a:lstStyle/>
                    <a:p>
                      <a:pPr algn="l">
                        <a:spcAft>
                          <a:spcPts val="300"/>
                        </a:spcAft>
                      </a:pPr>
                      <a:r>
                        <a:rPr lang="en-US" sz="1800" noProof="0" dirty="0">
                          <a:effectLst/>
                          <a:latin typeface="Calibri"/>
                          <a:ea typeface="Calibri"/>
                          <a:cs typeface="Times New Roman"/>
                        </a:rPr>
                        <a:t>Water</a:t>
                      </a:r>
                    </a:p>
                  </a:txBody>
                  <a:tcPr marL="67945" marR="67945" marT="0" marB="0">
                    <a:solidFill>
                      <a:srgbClr val="FDE9D9"/>
                    </a:solidFill>
                  </a:tcPr>
                </a:tc>
                <a:tc>
                  <a:txBody>
                    <a:bodyPr/>
                    <a:lstStyle/>
                    <a:p>
                      <a:pPr algn="ctr">
                        <a:spcAft>
                          <a:spcPts val="300"/>
                        </a:spcAft>
                      </a:pPr>
                      <a:r>
                        <a:rPr lang="en-US" sz="1800" noProof="0" dirty="0">
                          <a:effectLst/>
                          <a:latin typeface="Calibri"/>
                          <a:ea typeface="Calibri"/>
                          <a:cs typeface="Times New Roman"/>
                        </a:rPr>
                        <a:t>O </a:t>
                      </a:r>
                      <a:r>
                        <a:rPr lang="en-US" sz="1800" noProof="0" dirty="0" err="1">
                          <a:effectLst/>
                          <a:latin typeface="Calibri"/>
                          <a:ea typeface="Calibri"/>
                          <a:cs typeface="Times New Roman"/>
                        </a:rPr>
                        <a:t>Ochiai</a:t>
                      </a:r>
                      <a:r>
                        <a:rPr lang="en-US" sz="1800" noProof="0" dirty="0">
                          <a:effectLst/>
                          <a:latin typeface="Calibri"/>
                          <a:ea typeface="Calibri"/>
                          <a:cs typeface="Times New Roman"/>
                        </a:rPr>
                        <a:t>(P-VC) and P Chang (OSVWVC)</a:t>
                      </a:r>
                    </a:p>
                  </a:txBody>
                  <a:tcPr marL="67945" marR="67945" marT="0" marB="0">
                    <a:solidFill>
                      <a:srgbClr val="FDE9D9"/>
                    </a:solidFill>
                  </a:tcPr>
                </a:tc>
                <a:tc>
                  <a:txBody>
                    <a:bodyPr/>
                    <a:lstStyle/>
                    <a:p>
                      <a:pPr algn="ctr">
                        <a:spcAft>
                          <a:spcPts val="300"/>
                        </a:spcAft>
                      </a:pPr>
                      <a:r>
                        <a:rPr lang="en-US" sz="1800" noProof="0">
                          <a:effectLst/>
                        </a:rPr>
                        <a:t>All VCs &amp; WGs</a:t>
                      </a:r>
                      <a:endParaRPr lang="en-US" sz="1800" noProof="0">
                        <a:effectLst/>
                        <a:latin typeface="Calibri"/>
                        <a:ea typeface="Calibri"/>
                        <a:cs typeface="Times New Roman"/>
                      </a:endParaRPr>
                    </a:p>
                  </a:txBody>
                  <a:tcPr marL="67945" marR="67945" marT="0" marB="0">
                    <a:solidFill>
                      <a:srgbClr val="FDE9D9"/>
                    </a:solidFill>
                  </a:tcPr>
                </a:tc>
                <a:extLst>
                  <a:ext uri="{0D108BD9-81ED-4DB2-BD59-A6C34878D82A}">
                    <a16:rowId xmlns:a16="http://schemas.microsoft.com/office/drawing/2014/main" xmlns="" val="10001"/>
                  </a:ext>
                </a:extLst>
              </a:tr>
              <a:tr h="166088">
                <a:tc>
                  <a:txBody>
                    <a:bodyPr/>
                    <a:lstStyle/>
                    <a:p>
                      <a:pPr>
                        <a:spcAft>
                          <a:spcPts val="300"/>
                        </a:spcAft>
                      </a:pPr>
                      <a:r>
                        <a:rPr lang="en-US" sz="1800" noProof="0">
                          <a:effectLst/>
                        </a:rPr>
                        <a:t>10:30-11:00</a:t>
                      </a:r>
                      <a:endParaRPr lang="en-US" sz="1800" noProof="0">
                        <a:effectLst/>
                        <a:latin typeface="Calibri"/>
                        <a:ea typeface="Calibri"/>
                        <a:cs typeface="Times New Roman"/>
                      </a:endParaRPr>
                    </a:p>
                  </a:txBody>
                  <a:tcPr marL="67945" marR="67945" marT="0" marB="0">
                    <a:solidFill>
                      <a:srgbClr val="DAEEF3"/>
                    </a:solidFill>
                  </a:tcPr>
                </a:tc>
                <a:tc>
                  <a:txBody>
                    <a:bodyPr/>
                    <a:lstStyle/>
                    <a:p>
                      <a:pPr algn="l">
                        <a:spcAft>
                          <a:spcPts val="300"/>
                        </a:spcAft>
                      </a:pPr>
                      <a:r>
                        <a:rPr lang="en-US" sz="1800" noProof="0">
                          <a:effectLst/>
                        </a:rPr>
                        <a:t>Coffee/tea break</a:t>
                      </a:r>
                      <a:endParaRPr lang="en-US" sz="1800" noProof="0">
                        <a:effectLst/>
                        <a:latin typeface="Calibri"/>
                        <a:ea typeface="Calibri"/>
                        <a:cs typeface="Times New Roman"/>
                      </a:endParaRPr>
                    </a:p>
                  </a:txBody>
                  <a:tcPr marL="67945" marR="67945" marT="0" marB="0">
                    <a:solidFill>
                      <a:srgbClr val="DAEEF3"/>
                    </a:solidFill>
                  </a:tcPr>
                </a:tc>
                <a:tc>
                  <a:txBody>
                    <a:bodyPr/>
                    <a:lstStyle/>
                    <a:p>
                      <a:pPr algn="ctr">
                        <a:spcAft>
                          <a:spcPts val="300"/>
                        </a:spcAft>
                      </a:pPr>
                      <a:r>
                        <a:rPr lang="en-US" sz="1800" noProof="0">
                          <a:effectLst/>
                        </a:rPr>
                        <a:t> </a:t>
                      </a:r>
                      <a:endParaRPr lang="en-US" sz="1800" noProof="0">
                        <a:effectLst/>
                        <a:latin typeface="Calibri"/>
                        <a:ea typeface="Calibri"/>
                        <a:cs typeface="Times New Roman"/>
                      </a:endParaRPr>
                    </a:p>
                  </a:txBody>
                  <a:tcPr marL="67945" marR="67945" marT="0" marB="0">
                    <a:solidFill>
                      <a:srgbClr val="DAEEF3"/>
                    </a:solidFill>
                  </a:tcPr>
                </a:tc>
                <a:tc>
                  <a:txBody>
                    <a:bodyPr/>
                    <a:lstStyle/>
                    <a:p>
                      <a:pPr algn="ctr">
                        <a:spcAft>
                          <a:spcPts val="300"/>
                        </a:spcAft>
                      </a:pPr>
                      <a:r>
                        <a:rPr lang="en-US" sz="1800" noProof="0">
                          <a:effectLst/>
                        </a:rPr>
                        <a:t> </a:t>
                      </a:r>
                      <a:endParaRPr lang="en-US" sz="1800" noProof="0">
                        <a:effectLst/>
                        <a:latin typeface="Calibri"/>
                        <a:ea typeface="Calibri"/>
                        <a:cs typeface="Times New Roman"/>
                      </a:endParaRPr>
                    </a:p>
                  </a:txBody>
                  <a:tcPr marL="67945" marR="67945" marT="0" marB="0">
                    <a:solidFill>
                      <a:srgbClr val="DAEEF3"/>
                    </a:solidFill>
                  </a:tcPr>
                </a:tc>
                <a:extLst>
                  <a:ext uri="{0D108BD9-81ED-4DB2-BD59-A6C34878D82A}">
                    <a16:rowId xmlns:a16="http://schemas.microsoft.com/office/drawing/2014/main" xmlns="" val="10002"/>
                  </a:ext>
                </a:extLst>
              </a:tr>
              <a:tr h="166088">
                <a:tc>
                  <a:txBody>
                    <a:bodyPr/>
                    <a:lstStyle/>
                    <a:p>
                      <a:pPr>
                        <a:spcAft>
                          <a:spcPts val="300"/>
                        </a:spcAft>
                      </a:pPr>
                      <a:r>
                        <a:rPr lang="en-US" sz="1800" noProof="0">
                          <a:effectLst/>
                        </a:rPr>
                        <a:t>11:00-12:30</a:t>
                      </a:r>
                      <a:endParaRPr lang="en-US" sz="1800" noProof="0">
                        <a:effectLst/>
                        <a:latin typeface="Calibri"/>
                        <a:ea typeface="Calibri"/>
                        <a:cs typeface="Times New Roman"/>
                      </a:endParaRPr>
                    </a:p>
                  </a:txBody>
                  <a:tcPr marL="67945" marR="67945" marT="0" marB="0">
                    <a:solidFill>
                      <a:srgbClr val="FDE9D9"/>
                    </a:solidFill>
                  </a:tcPr>
                </a:tc>
                <a:tc>
                  <a:txBody>
                    <a:bodyPr/>
                    <a:lstStyle/>
                    <a:p>
                      <a:pPr algn="l">
                        <a:spcAft>
                          <a:spcPts val="300"/>
                        </a:spcAft>
                      </a:pPr>
                      <a:r>
                        <a:rPr lang="en-US" sz="1800" noProof="0" dirty="0">
                          <a:effectLst/>
                          <a:latin typeface="Calibri"/>
                          <a:ea typeface="Calibri"/>
                          <a:cs typeface="Times New Roman"/>
                        </a:rPr>
                        <a:t>Extension of ARD concept to Atmosphere and Ocean</a:t>
                      </a:r>
                    </a:p>
                    <a:p>
                      <a:pPr algn="l">
                        <a:spcAft>
                          <a:spcPts val="300"/>
                        </a:spcAft>
                      </a:pPr>
                      <a:r>
                        <a:rPr lang="en-US" sz="1800" noProof="0" dirty="0">
                          <a:effectLst/>
                          <a:latin typeface="Calibri"/>
                          <a:ea typeface="Calibri"/>
                          <a:cs typeface="Times New Roman"/>
                        </a:rPr>
                        <a:t>Status of COVERAGE</a:t>
                      </a:r>
                    </a:p>
                  </a:txBody>
                  <a:tcPr marL="67945" marR="67945" marT="0" marB="0">
                    <a:solidFill>
                      <a:srgbClr val="FDE9D9"/>
                    </a:solidFill>
                  </a:tcPr>
                </a:tc>
                <a:tc>
                  <a:txBody>
                    <a:bodyPr/>
                    <a:lstStyle/>
                    <a:p>
                      <a:pPr algn="ctr">
                        <a:spcAft>
                          <a:spcPts val="300"/>
                        </a:spcAft>
                      </a:pPr>
                      <a:r>
                        <a:rPr lang="en-US" sz="1800" noProof="0" dirty="0">
                          <a:effectLst/>
                          <a:latin typeface="Calibri"/>
                          <a:ea typeface="Calibri"/>
                          <a:cs typeface="Times New Roman"/>
                        </a:rPr>
                        <a:t>A Mitchell (WGISS), A Lewis (LSI-VC) and K Casey (SST-VC)</a:t>
                      </a:r>
                    </a:p>
                    <a:p>
                      <a:pPr algn="ctr">
                        <a:spcAft>
                          <a:spcPts val="300"/>
                        </a:spcAft>
                      </a:pPr>
                      <a:r>
                        <a:rPr lang="en-US" sz="1800" noProof="0" dirty="0">
                          <a:effectLst/>
                          <a:latin typeface="Calibri"/>
                          <a:ea typeface="Calibri"/>
                          <a:cs typeface="Times New Roman"/>
                        </a:rPr>
                        <a:t>V. </a:t>
                      </a:r>
                      <a:r>
                        <a:rPr lang="en-US" sz="1800" noProof="0" dirty="0" err="1">
                          <a:effectLst/>
                          <a:latin typeface="Calibri"/>
                          <a:ea typeface="Calibri"/>
                          <a:cs typeface="Times New Roman"/>
                        </a:rPr>
                        <a:t>Tsontos</a:t>
                      </a:r>
                      <a:r>
                        <a:rPr lang="en-US" sz="1800" noProof="0" dirty="0">
                          <a:effectLst/>
                          <a:latin typeface="Calibri"/>
                          <a:ea typeface="Calibri"/>
                          <a:cs typeface="Times New Roman"/>
                        </a:rPr>
                        <a:t> (NASA)</a:t>
                      </a:r>
                    </a:p>
                  </a:txBody>
                  <a:tcPr marL="67945" marR="67945" marT="0" marB="0">
                    <a:solidFill>
                      <a:srgbClr val="FDE9D9"/>
                    </a:solidFill>
                  </a:tcPr>
                </a:tc>
                <a:tc>
                  <a:txBody>
                    <a:bodyPr/>
                    <a:lstStyle/>
                    <a:p>
                      <a:pPr algn="ctr">
                        <a:spcAft>
                          <a:spcPts val="300"/>
                        </a:spcAft>
                      </a:pPr>
                      <a:r>
                        <a:rPr lang="en-US" sz="1800" noProof="0" dirty="0">
                          <a:effectLst/>
                        </a:rPr>
                        <a:t>All VCs &amp; WGs</a:t>
                      </a:r>
                      <a:endParaRPr lang="en-US" sz="1800" noProof="0" dirty="0">
                        <a:effectLst/>
                        <a:latin typeface="Calibri"/>
                        <a:ea typeface="Calibri"/>
                        <a:cs typeface="Times New Roman"/>
                      </a:endParaRPr>
                    </a:p>
                  </a:txBody>
                  <a:tcPr marL="67945" marR="67945" marT="0" marB="0">
                    <a:solidFill>
                      <a:srgbClr val="FDE9D9"/>
                    </a:solidFill>
                  </a:tcPr>
                </a:tc>
                <a:extLst>
                  <a:ext uri="{0D108BD9-81ED-4DB2-BD59-A6C34878D82A}">
                    <a16:rowId xmlns:a16="http://schemas.microsoft.com/office/drawing/2014/main" xmlns="" val="10003"/>
                  </a:ext>
                </a:extLst>
              </a:tr>
              <a:tr h="166088">
                <a:tc>
                  <a:txBody>
                    <a:bodyPr/>
                    <a:lstStyle/>
                    <a:p>
                      <a:pPr>
                        <a:spcAft>
                          <a:spcPts val="300"/>
                        </a:spcAft>
                      </a:pPr>
                      <a:r>
                        <a:rPr lang="en-US" sz="1800" noProof="0">
                          <a:effectLst/>
                        </a:rPr>
                        <a:t>12:30-13:30</a:t>
                      </a:r>
                      <a:endParaRPr lang="en-US" sz="1800" noProof="0">
                        <a:effectLst/>
                        <a:latin typeface="Calibri"/>
                        <a:ea typeface="Calibri"/>
                        <a:cs typeface="Times New Roman"/>
                      </a:endParaRPr>
                    </a:p>
                  </a:txBody>
                  <a:tcPr marL="67945" marR="67945" marT="0" marB="0">
                    <a:solidFill>
                      <a:srgbClr val="DAEEF3"/>
                    </a:solidFill>
                  </a:tcPr>
                </a:tc>
                <a:tc>
                  <a:txBody>
                    <a:bodyPr/>
                    <a:lstStyle/>
                    <a:p>
                      <a:pPr algn="l">
                        <a:spcAft>
                          <a:spcPts val="300"/>
                        </a:spcAft>
                      </a:pPr>
                      <a:r>
                        <a:rPr lang="en-US" sz="1800" noProof="0">
                          <a:effectLst/>
                        </a:rPr>
                        <a:t>Lunch</a:t>
                      </a:r>
                      <a:endParaRPr lang="en-US" sz="1800" noProof="0">
                        <a:effectLst/>
                        <a:latin typeface="Calibri"/>
                        <a:ea typeface="Calibri"/>
                        <a:cs typeface="Times New Roman"/>
                      </a:endParaRPr>
                    </a:p>
                  </a:txBody>
                  <a:tcPr marL="67945" marR="67945" marT="0" marB="0">
                    <a:solidFill>
                      <a:srgbClr val="DAEEF3"/>
                    </a:solidFill>
                  </a:tcPr>
                </a:tc>
                <a:tc>
                  <a:txBody>
                    <a:bodyPr/>
                    <a:lstStyle/>
                    <a:p>
                      <a:pPr algn="ctr">
                        <a:spcAft>
                          <a:spcPts val="300"/>
                        </a:spcAft>
                      </a:pPr>
                      <a:r>
                        <a:rPr lang="en-US" sz="1800" noProof="0" dirty="0">
                          <a:effectLst/>
                        </a:rPr>
                        <a:t> </a:t>
                      </a:r>
                      <a:endParaRPr lang="en-US" sz="1800" noProof="0" dirty="0">
                        <a:effectLst/>
                        <a:latin typeface="Calibri"/>
                        <a:ea typeface="Calibri"/>
                        <a:cs typeface="Times New Roman"/>
                      </a:endParaRPr>
                    </a:p>
                  </a:txBody>
                  <a:tcPr marL="67945" marR="67945" marT="0" marB="0">
                    <a:solidFill>
                      <a:srgbClr val="DAEEF3"/>
                    </a:solidFill>
                  </a:tcPr>
                </a:tc>
                <a:tc>
                  <a:txBody>
                    <a:bodyPr/>
                    <a:lstStyle/>
                    <a:p>
                      <a:pPr algn="ctr">
                        <a:spcAft>
                          <a:spcPts val="300"/>
                        </a:spcAft>
                      </a:pPr>
                      <a:r>
                        <a:rPr lang="en-US" sz="1800" noProof="0">
                          <a:effectLst/>
                        </a:rPr>
                        <a:t> </a:t>
                      </a:r>
                      <a:endParaRPr lang="en-US" sz="1800" noProof="0">
                        <a:effectLst/>
                        <a:latin typeface="Calibri"/>
                        <a:ea typeface="Calibri"/>
                        <a:cs typeface="Times New Roman"/>
                      </a:endParaRPr>
                    </a:p>
                  </a:txBody>
                  <a:tcPr marL="67945" marR="67945" marT="0" marB="0">
                    <a:solidFill>
                      <a:srgbClr val="DAEEF3"/>
                    </a:solidFill>
                  </a:tcPr>
                </a:tc>
                <a:extLst>
                  <a:ext uri="{0D108BD9-81ED-4DB2-BD59-A6C34878D82A}">
                    <a16:rowId xmlns:a16="http://schemas.microsoft.com/office/drawing/2014/main" xmlns="" val="10004"/>
                  </a:ext>
                </a:extLst>
              </a:tr>
              <a:tr h="166088">
                <a:tc>
                  <a:txBody>
                    <a:bodyPr/>
                    <a:lstStyle/>
                    <a:p>
                      <a:pPr>
                        <a:spcAft>
                          <a:spcPts val="300"/>
                        </a:spcAft>
                      </a:pPr>
                      <a:r>
                        <a:rPr lang="en-US" sz="1800" noProof="0">
                          <a:effectLst/>
                        </a:rPr>
                        <a:t>13:30-15:00</a:t>
                      </a:r>
                      <a:endParaRPr lang="en-US" sz="1800" noProof="0">
                        <a:effectLst/>
                        <a:latin typeface="Calibri"/>
                        <a:ea typeface="Calibri"/>
                        <a:cs typeface="Times New Roman"/>
                      </a:endParaRPr>
                    </a:p>
                  </a:txBody>
                  <a:tcPr marL="67945" marR="67945" marT="0" marB="0">
                    <a:solidFill>
                      <a:srgbClr val="FDE9D9"/>
                    </a:solidFill>
                  </a:tcPr>
                </a:tc>
                <a:tc>
                  <a:txBody>
                    <a:bodyPr/>
                    <a:lstStyle/>
                    <a:p>
                      <a:pPr algn="l">
                        <a:spcAft>
                          <a:spcPts val="300"/>
                        </a:spcAft>
                      </a:pPr>
                      <a:r>
                        <a:rPr lang="en-US" sz="1800" noProof="0">
                          <a:effectLst/>
                          <a:latin typeface="Calibri"/>
                          <a:ea typeface="Calibri"/>
                          <a:cs typeface="Times New Roman"/>
                        </a:rPr>
                        <a:t>Climate/Carbon</a:t>
                      </a:r>
                    </a:p>
                  </a:txBody>
                  <a:tcPr marL="67945" marR="67945" marT="0" marB="0">
                    <a:solidFill>
                      <a:srgbClr val="FDE9D9"/>
                    </a:solidFill>
                  </a:tcPr>
                </a:tc>
                <a:tc>
                  <a:txBody>
                    <a:bodyPr/>
                    <a:lstStyle/>
                    <a:p>
                      <a:pPr algn="ctr">
                        <a:spcAft>
                          <a:spcPts val="300"/>
                        </a:spcAft>
                      </a:pPr>
                      <a:r>
                        <a:rPr lang="en-US" sz="1800" noProof="0" dirty="0">
                          <a:effectLst/>
                          <a:latin typeface="Calibri"/>
                          <a:ea typeface="Calibri"/>
                          <a:cs typeface="Times New Roman"/>
                        </a:rPr>
                        <a:t>M Dowell (Carbon Strategy Team), P Lecomte (</a:t>
                      </a:r>
                      <a:r>
                        <a:rPr lang="en-US" sz="1800" noProof="0" dirty="0" err="1">
                          <a:effectLst/>
                          <a:latin typeface="Calibri"/>
                          <a:ea typeface="Calibri"/>
                          <a:cs typeface="Times New Roman"/>
                        </a:rPr>
                        <a:t>WGClimate</a:t>
                      </a:r>
                      <a:r>
                        <a:rPr lang="en-US" sz="1800" noProof="0" dirty="0">
                          <a:effectLst/>
                          <a:latin typeface="Calibri"/>
                          <a:ea typeface="Calibri"/>
                          <a:cs typeface="Times New Roman"/>
                        </a:rPr>
                        <a:t>) and D Crisp (AC-VC)</a:t>
                      </a:r>
                    </a:p>
                  </a:txBody>
                  <a:tcPr marL="67945" marR="67945" marT="0" marB="0">
                    <a:solidFill>
                      <a:srgbClr val="FDE9D9"/>
                    </a:solidFill>
                  </a:tcPr>
                </a:tc>
                <a:tc>
                  <a:txBody>
                    <a:bodyPr/>
                    <a:lstStyle/>
                    <a:p>
                      <a:pPr algn="ctr">
                        <a:spcAft>
                          <a:spcPts val="300"/>
                        </a:spcAft>
                      </a:pPr>
                      <a:r>
                        <a:rPr lang="en-US" sz="1800" noProof="0">
                          <a:effectLst/>
                        </a:rPr>
                        <a:t>All VCs &amp; WGs</a:t>
                      </a:r>
                      <a:endParaRPr lang="en-US" sz="1800" noProof="0">
                        <a:effectLst/>
                        <a:latin typeface="Calibri"/>
                        <a:ea typeface="Calibri"/>
                        <a:cs typeface="Times New Roman"/>
                      </a:endParaRPr>
                    </a:p>
                  </a:txBody>
                  <a:tcPr marL="67945" marR="67945" marT="0" marB="0">
                    <a:solidFill>
                      <a:srgbClr val="FDE9D9"/>
                    </a:solidFill>
                  </a:tcPr>
                </a:tc>
                <a:extLst>
                  <a:ext uri="{0D108BD9-81ED-4DB2-BD59-A6C34878D82A}">
                    <a16:rowId xmlns:a16="http://schemas.microsoft.com/office/drawing/2014/main" xmlns="" val="10005"/>
                  </a:ext>
                </a:extLst>
              </a:tr>
              <a:tr h="166088">
                <a:tc>
                  <a:txBody>
                    <a:bodyPr/>
                    <a:lstStyle/>
                    <a:p>
                      <a:pPr algn="ctr">
                        <a:spcAft>
                          <a:spcPts val="300"/>
                        </a:spcAft>
                      </a:pPr>
                      <a:r>
                        <a:rPr lang="en-US" sz="1800" noProof="0">
                          <a:effectLst/>
                        </a:rPr>
                        <a:t>15:00</a:t>
                      </a:r>
                      <a:endParaRPr lang="en-US" sz="1800" noProof="0">
                        <a:effectLst/>
                        <a:latin typeface="Calibri"/>
                        <a:ea typeface="Calibri"/>
                        <a:cs typeface="Times New Roman"/>
                      </a:endParaRPr>
                    </a:p>
                  </a:txBody>
                  <a:tcPr marL="67945" marR="67945" marT="0" marB="0">
                    <a:solidFill>
                      <a:srgbClr val="DAEEF3"/>
                    </a:solidFill>
                  </a:tcPr>
                </a:tc>
                <a:tc>
                  <a:txBody>
                    <a:bodyPr/>
                    <a:lstStyle/>
                    <a:p>
                      <a:pPr algn="l">
                        <a:spcAft>
                          <a:spcPts val="300"/>
                        </a:spcAft>
                      </a:pPr>
                      <a:r>
                        <a:rPr lang="en-US" sz="1800" noProof="0">
                          <a:effectLst/>
                        </a:rPr>
                        <a:t>End of meeting</a:t>
                      </a:r>
                      <a:endParaRPr lang="en-US" sz="1800" noProof="0">
                        <a:effectLst/>
                        <a:latin typeface="Calibri"/>
                        <a:ea typeface="Calibri"/>
                        <a:cs typeface="Times New Roman"/>
                      </a:endParaRPr>
                    </a:p>
                  </a:txBody>
                  <a:tcPr marL="67945" marR="67945" marT="0" marB="0">
                    <a:solidFill>
                      <a:srgbClr val="DAEEF3"/>
                    </a:solidFill>
                  </a:tcPr>
                </a:tc>
                <a:tc>
                  <a:txBody>
                    <a:bodyPr/>
                    <a:lstStyle/>
                    <a:p>
                      <a:pPr algn="ctr">
                        <a:spcAft>
                          <a:spcPts val="300"/>
                        </a:spcAft>
                      </a:pPr>
                      <a:r>
                        <a:rPr lang="en-US" sz="1800" noProof="0">
                          <a:effectLst/>
                        </a:rPr>
                        <a:t> </a:t>
                      </a:r>
                      <a:endParaRPr lang="en-US" sz="1800" noProof="0">
                        <a:effectLst/>
                        <a:latin typeface="Calibri"/>
                        <a:ea typeface="Calibri"/>
                        <a:cs typeface="Times New Roman"/>
                      </a:endParaRPr>
                    </a:p>
                  </a:txBody>
                  <a:tcPr marL="67945" marR="67945" marT="0" marB="0">
                    <a:solidFill>
                      <a:srgbClr val="DAEEF3"/>
                    </a:solidFill>
                  </a:tcPr>
                </a:tc>
                <a:tc>
                  <a:txBody>
                    <a:bodyPr/>
                    <a:lstStyle/>
                    <a:p>
                      <a:pPr algn="ctr">
                        <a:spcAft>
                          <a:spcPts val="300"/>
                        </a:spcAft>
                      </a:pPr>
                      <a:r>
                        <a:rPr lang="en-US" sz="1800" noProof="0" dirty="0">
                          <a:effectLst/>
                        </a:rPr>
                        <a:t> </a:t>
                      </a:r>
                      <a:endParaRPr lang="en-US" sz="1800" noProof="0" dirty="0">
                        <a:effectLst/>
                        <a:latin typeface="Calibri"/>
                        <a:ea typeface="Calibri"/>
                        <a:cs typeface="Times New Roman"/>
                      </a:endParaRPr>
                    </a:p>
                  </a:txBody>
                  <a:tcPr marL="67945" marR="67945" marT="0" marB="0">
                    <a:solidFill>
                      <a:srgbClr val="DAEEF3"/>
                    </a:solidFill>
                  </a:tcPr>
                </a:tc>
                <a:extLst>
                  <a:ext uri="{0D108BD9-81ED-4DB2-BD59-A6C34878D82A}">
                    <a16:rowId xmlns:a16="http://schemas.microsoft.com/office/drawing/2014/main" xmlns="" val="3409986623"/>
                  </a:ext>
                </a:extLst>
              </a:tr>
            </a:tbl>
          </a:graphicData>
        </a:graphic>
      </p:graphicFrame>
    </p:spTree>
    <p:extLst>
      <p:ext uri="{BB962C8B-B14F-4D97-AF65-F5344CB8AC3E}">
        <p14:creationId xmlns:p14="http://schemas.microsoft.com/office/powerpoint/2010/main" val="499917282"/>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CA" sz="2200" dirty="0"/>
              <a:t>CEOS Work Plan Milestones and Deliverables </a:t>
            </a:r>
          </a:p>
          <a:p>
            <a:pPr lvl="1"/>
            <a:r>
              <a:rPr lang="en-CA" sz="2200" dirty="0"/>
              <a:t> DIS-10: Implementation of Data Acquisition Plan in support to DRM pilots and data coordination for GSNL supersites </a:t>
            </a:r>
            <a:r>
              <a:rPr lang="en-CA" sz="2200" dirty="0">
                <a:solidFill>
                  <a:srgbClr val="FF0000"/>
                </a:solidFill>
              </a:rPr>
              <a:t>Will be amended in next round of CEOS WP Updates</a:t>
            </a:r>
          </a:p>
          <a:p>
            <a:pPr lvl="1"/>
            <a:r>
              <a:rPr lang="en-CA" sz="2200" dirty="0"/>
              <a:t>DIS-12: Report on survey of donors for post-2017 operation of a Recovery Observatory (commences 9 months after Recovery Observatory triggering? </a:t>
            </a:r>
            <a:r>
              <a:rPr lang="en-CA" sz="2200" dirty="0">
                <a:solidFill>
                  <a:srgbClr val="FF0000"/>
                </a:solidFill>
              </a:rPr>
              <a:t>Delayed: This will start in Spring 2018</a:t>
            </a:r>
          </a:p>
          <a:p>
            <a:pPr lvl="1"/>
            <a:r>
              <a:rPr lang="en-CA" sz="2200" dirty="0"/>
              <a:t>DIS-13: Report on follow-on actions to DRM Pilots (already listed above) </a:t>
            </a:r>
          </a:p>
          <a:p>
            <a:pPr lvl="1"/>
            <a:r>
              <a:rPr lang="en-CA" sz="2200" dirty="0"/>
              <a:t>DIS-15: Support for GEO-DARMA identification of major hazards and DRR issues for each selected region </a:t>
            </a:r>
            <a:r>
              <a:rPr lang="en-CA" sz="2200" dirty="0">
                <a:solidFill>
                  <a:srgbClr val="FF0000"/>
                </a:solidFill>
              </a:rPr>
              <a:t>Update</a:t>
            </a:r>
          </a:p>
          <a:p>
            <a:endParaRPr lang="en-CA" sz="2200" dirty="0"/>
          </a:p>
        </p:txBody>
      </p:sp>
      <p:sp>
        <p:nvSpPr>
          <p:cNvPr id="4" name="Content Placeholder 3"/>
          <p:cNvSpPr>
            <a:spLocks noGrp="1"/>
          </p:cNvSpPr>
          <p:nvPr>
            <p:ph sz="quarter" idx="11"/>
          </p:nvPr>
        </p:nvSpPr>
        <p:spPr/>
        <p:txBody>
          <a:bodyPr/>
          <a:lstStyle/>
          <a:p>
            <a:r>
              <a:rPr lang="en-US" dirty="0" err="1"/>
              <a:t>WGDisasters</a:t>
            </a:r>
            <a:r>
              <a:rPr lang="en-US" dirty="0"/>
              <a:t> – Reporting at CEOS Plenary 2017</a:t>
            </a:r>
          </a:p>
        </p:txBody>
      </p:sp>
      <p:sp>
        <p:nvSpPr>
          <p:cNvPr id="3" name="Slide Number Placeholder 2"/>
          <p:cNvSpPr>
            <a:spLocks noGrp="1"/>
          </p:cNvSpPr>
          <p:nvPr>
            <p:ph type="sldNum" sz="quarter" idx="2"/>
          </p:nvPr>
        </p:nvSpPr>
        <p:spPr/>
        <p:txBody>
          <a:bodyPr/>
          <a:lstStyle/>
          <a:p>
            <a:pPr lvl="0"/>
            <a:fld id="{86CB4B4D-7CA3-9044-876B-883B54F8677D}" type="slidenum">
              <a:rPr lang="uk-UA" smtClean="0"/>
              <a:pPr lvl="0"/>
              <a:t>30</a:t>
            </a:fld>
            <a:endParaRPr lang="uk-UA"/>
          </a:p>
        </p:txBody>
      </p:sp>
    </p:spTree>
    <p:extLst>
      <p:ext uri="{BB962C8B-B14F-4D97-AF65-F5344CB8AC3E}">
        <p14:creationId xmlns:p14="http://schemas.microsoft.com/office/powerpoint/2010/main" val="223332023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CA" dirty="0">
                <a:solidFill>
                  <a:srgbClr val="FFFFFF"/>
                </a:solidFill>
                <a:latin typeface="+mj-lt"/>
                <a:ea typeface="Arial Bold"/>
                <a:cs typeface="Arial Bold"/>
                <a:sym typeface="Arial Bold"/>
              </a:rPr>
              <a:t>Andrew Mitchell, WGISS Chair</a:t>
            </a:r>
          </a:p>
          <a:p>
            <a:pPr lvl="0" defTabSz="914400">
              <a:lnSpc>
                <a:spcPct val="150000"/>
              </a:lnSpc>
              <a:defRPr>
                <a:solidFill>
                  <a:srgbClr val="000000"/>
                </a:solidFill>
              </a:defRPr>
            </a:pPr>
            <a:r>
              <a:rPr lang="en-US" dirty="0">
                <a:solidFill>
                  <a:srgbClr val="FFFFFF"/>
                </a:solidFill>
                <a:ea typeface="Arial Bold"/>
                <a:cs typeface="Arial Bold"/>
                <a:sym typeface="Arial Bold"/>
              </a:rPr>
              <a:t>SIT Technical Workshop, Agenda Item #21</a:t>
            </a: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ESA/ESRIN, Frascati, Italy</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13</a:t>
            </a:r>
            <a:r>
              <a:rPr lang="en-AU" baseline="30000" dirty="0">
                <a:solidFill>
                  <a:srgbClr val="FFFFFF"/>
                </a:solidFill>
                <a:latin typeface="+mj-lt"/>
                <a:ea typeface="Arial Bold"/>
                <a:cs typeface="Arial Bold"/>
                <a:sym typeface="Arial Bold"/>
              </a:rPr>
              <a:t>th</a:t>
            </a:r>
            <a:r>
              <a:rPr lang="en-AU" dirty="0">
                <a:solidFill>
                  <a:srgbClr val="FFFFFF"/>
                </a:solidFill>
                <a:latin typeface="+mj-lt"/>
                <a:ea typeface="Arial Bold"/>
                <a:cs typeface="Arial Bold"/>
                <a:sym typeface="Arial Bold"/>
              </a:rPr>
              <a:t>-14</a:t>
            </a:r>
            <a:r>
              <a:rPr lang="en-AU" baseline="30000" dirty="0">
                <a:solidFill>
                  <a:srgbClr val="FFFFFF"/>
                </a:solidFill>
                <a:latin typeface="+mj-lt"/>
                <a:ea typeface="Arial Bold"/>
                <a:cs typeface="Arial Bold"/>
                <a:sym typeface="Arial Bold"/>
              </a:rPr>
              <a:t>th</a:t>
            </a:r>
            <a:r>
              <a:rPr lang="en-AU" dirty="0">
                <a:solidFill>
                  <a:srgbClr val="FFFFFF"/>
                </a:solidFill>
                <a:latin typeface="+mj-lt"/>
                <a:ea typeface="Arial Bold"/>
                <a:cs typeface="Arial Bold"/>
                <a:sym typeface="Arial Bold"/>
              </a:rPr>
              <a:t> September 2017</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
        <p:nvSpPr>
          <p:cNvPr id="6" name="Shape 10">
            <a:extLst>
              <a:ext uri="{FF2B5EF4-FFF2-40B4-BE49-F238E27FC236}">
                <a16:creationId xmlns:a16="http://schemas.microsoft.com/office/drawing/2014/main" xmlns="" id="{060EECF3-6C2A-4646-B3A3-8C00CB3D1235}"/>
              </a:ext>
            </a:extLst>
          </p:cNvPr>
          <p:cNvSpPr txBox="1">
            <a:spLocks/>
          </p:cNvSpPr>
          <p:nvPr/>
        </p:nvSpPr>
        <p:spPr>
          <a:xfrm>
            <a:off x="622789" y="2514600"/>
            <a:ext cx="6311411"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2800" b="0" dirty="0">
                <a:solidFill>
                  <a:schemeClr val="bg1"/>
                </a:solidFill>
                <a:latin typeface="+mj-lt"/>
              </a:rPr>
              <a:t>Leadership changes and issues – WGISS</a:t>
            </a:r>
          </a:p>
        </p:txBody>
      </p:sp>
    </p:spTree>
    <p:extLst>
      <p:ext uri="{BB962C8B-B14F-4D97-AF65-F5344CB8AC3E}">
        <p14:creationId xmlns:p14="http://schemas.microsoft.com/office/powerpoint/2010/main" val="264890323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8763000" y="6629400"/>
            <a:ext cx="304800" cy="187285"/>
          </a:xfrm>
        </p:spPr>
        <p:txBody>
          <a:bodyPr/>
          <a:lstStyle/>
          <a:p>
            <a:pPr defTabSz="914400"/>
            <a:fld id="{86CB4B4D-7CA3-9044-876B-883B54F8677D}" type="slidenum">
              <a:rPr lang="en-US" smtClean="0">
                <a:solidFill>
                  <a:srgbClr val="1F497D"/>
                </a:solidFill>
              </a:rPr>
              <a:pPr defTabSz="914400"/>
              <a:t>32</a:t>
            </a:fld>
            <a:endParaRPr lang="en-US" dirty="0">
              <a:solidFill>
                <a:srgbClr val="1F497D"/>
              </a:solidFill>
            </a:endParaRPr>
          </a:p>
        </p:txBody>
      </p:sp>
      <p:sp>
        <p:nvSpPr>
          <p:cNvPr id="3" name="Content Placeholder 2"/>
          <p:cNvSpPr>
            <a:spLocks noGrp="1"/>
          </p:cNvSpPr>
          <p:nvPr>
            <p:ph sz="quarter" idx="10"/>
          </p:nvPr>
        </p:nvSpPr>
        <p:spPr/>
        <p:txBody>
          <a:bodyPr/>
          <a:lstStyle/>
          <a:p>
            <a:pPr marL="0" lvl="0" indent="0" algn="ctr">
              <a:buNone/>
            </a:pPr>
            <a:r>
              <a:rPr lang="en-US" sz="2800" dirty="0">
                <a:effectLst>
                  <a:outerShdw blurRad="38100" dist="38100" dir="2700000" algn="tl">
                    <a:srgbClr val="000000">
                      <a:alpha val="43137"/>
                    </a:srgbClr>
                  </a:outerShdw>
                </a:effectLst>
              </a:rPr>
              <a:t>WGISS Vice Chair Nomination – Awaiting response from the CEOS agency which expressed interest in putting forward a nominee. They are considering the four-year commitment which would begin in Nov 2017. </a:t>
            </a:r>
          </a:p>
          <a:p>
            <a:endParaRPr lang="en-US" dirty="0"/>
          </a:p>
        </p:txBody>
      </p:sp>
      <p:sp>
        <p:nvSpPr>
          <p:cNvPr id="4" name="Content Placeholder 3"/>
          <p:cNvSpPr>
            <a:spLocks noGrp="1"/>
          </p:cNvSpPr>
          <p:nvPr>
            <p:ph sz="quarter" idx="11"/>
          </p:nvPr>
        </p:nvSpPr>
        <p:spPr/>
        <p:txBody>
          <a:bodyPr/>
          <a:lstStyle/>
          <a:p>
            <a:r>
              <a:rPr lang="en-US" dirty="0"/>
              <a:t>WGISS – Missing Vice Chair </a:t>
            </a:r>
          </a:p>
        </p:txBody>
      </p:sp>
      <p:pic>
        <p:nvPicPr>
          <p:cNvPr id="3074" name="Picture 2" descr="Image result for hiring 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3819" y="4329953"/>
            <a:ext cx="7039262" cy="1118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35923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CA" dirty="0">
                <a:solidFill>
                  <a:srgbClr val="FFFFFF"/>
                </a:solidFill>
                <a:latin typeface="+mj-lt"/>
                <a:ea typeface="Arial Bold"/>
                <a:cs typeface="Arial Bold"/>
                <a:sym typeface="Arial Bold"/>
              </a:rPr>
              <a:t>Jean-Louis Fellous, SIT Chair Team</a:t>
            </a:r>
          </a:p>
          <a:p>
            <a:pPr lvl="0" defTabSz="914400">
              <a:lnSpc>
                <a:spcPct val="150000"/>
              </a:lnSpc>
              <a:defRPr>
                <a:solidFill>
                  <a:srgbClr val="000000"/>
                </a:solidFill>
              </a:defRPr>
            </a:pPr>
            <a:r>
              <a:rPr lang="en-US" dirty="0">
                <a:solidFill>
                  <a:srgbClr val="FFFFFF"/>
                </a:solidFill>
                <a:ea typeface="Arial Bold"/>
                <a:cs typeface="Arial Bold"/>
                <a:sym typeface="Arial Bold"/>
              </a:rPr>
              <a:t>SIT Technical Workshop, Agenda Item #21</a:t>
            </a: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ESA/ESRIN, Frascati, Italy</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13</a:t>
            </a:r>
            <a:r>
              <a:rPr lang="en-AU" baseline="30000" dirty="0">
                <a:solidFill>
                  <a:srgbClr val="FFFFFF"/>
                </a:solidFill>
                <a:latin typeface="+mj-lt"/>
                <a:ea typeface="Arial Bold"/>
                <a:cs typeface="Arial Bold"/>
                <a:sym typeface="Arial Bold"/>
              </a:rPr>
              <a:t>th</a:t>
            </a:r>
            <a:r>
              <a:rPr lang="en-AU" dirty="0">
                <a:solidFill>
                  <a:srgbClr val="FFFFFF"/>
                </a:solidFill>
                <a:latin typeface="+mj-lt"/>
                <a:ea typeface="Arial Bold"/>
                <a:cs typeface="Arial Bold"/>
                <a:sym typeface="Arial Bold"/>
              </a:rPr>
              <a:t>-14</a:t>
            </a:r>
            <a:r>
              <a:rPr lang="en-AU" baseline="30000" dirty="0">
                <a:solidFill>
                  <a:srgbClr val="FFFFFF"/>
                </a:solidFill>
                <a:latin typeface="+mj-lt"/>
                <a:ea typeface="Arial Bold"/>
                <a:cs typeface="Arial Bold"/>
                <a:sym typeface="Arial Bold"/>
              </a:rPr>
              <a:t>th</a:t>
            </a:r>
            <a:r>
              <a:rPr lang="en-AU" dirty="0">
                <a:solidFill>
                  <a:srgbClr val="FFFFFF"/>
                </a:solidFill>
                <a:latin typeface="+mj-lt"/>
                <a:ea typeface="Arial Bold"/>
                <a:cs typeface="Arial Bold"/>
                <a:sym typeface="Arial Bold"/>
              </a:rPr>
              <a:t> September 2017</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
        <p:nvSpPr>
          <p:cNvPr id="6" name="Shape 10">
            <a:extLst>
              <a:ext uri="{FF2B5EF4-FFF2-40B4-BE49-F238E27FC236}">
                <a16:creationId xmlns:a16="http://schemas.microsoft.com/office/drawing/2014/main" xmlns="" id="{060EECF3-6C2A-4646-B3A3-8C00CB3D1235}"/>
              </a:ext>
            </a:extLst>
          </p:cNvPr>
          <p:cNvSpPr txBox="1">
            <a:spLocks/>
          </p:cNvSpPr>
          <p:nvPr/>
        </p:nvSpPr>
        <p:spPr>
          <a:xfrm>
            <a:off x="622789" y="2514600"/>
            <a:ext cx="6311411"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2800" b="0" dirty="0">
                <a:solidFill>
                  <a:schemeClr val="bg1"/>
                </a:solidFill>
                <a:latin typeface="+mj-lt"/>
              </a:rPr>
              <a:t>Leadership changes and issues –</a:t>
            </a:r>
          </a:p>
          <a:p>
            <a:pPr defTabSz="914400">
              <a:defRPr sz="1800" b="0">
                <a:solidFill>
                  <a:srgbClr val="000000"/>
                </a:solidFill>
              </a:defRPr>
            </a:pPr>
            <a:r>
              <a:rPr lang="en-US" sz="2800" b="0" dirty="0">
                <a:solidFill>
                  <a:schemeClr val="bg1"/>
                </a:solidFill>
                <a:latin typeface="+mj-lt"/>
              </a:rPr>
              <a:t>OST-VC</a:t>
            </a:r>
          </a:p>
        </p:txBody>
      </p:sp>
      <mc:AlternateContent xmlns:mc="http://schemas.openxmlformats.org/markup-compatibility/2006" xmlns:pslz="http://schemas.microsoft.com/office/powerpoint/2016/slidezoom">
        <mc:Choice Requires="pslz">
          <p:graphicFrame>
            <p:nvGraphicFramePr>
              <p:cNvPr id="3" name="Zoom de diapositive 2">
                <a:extLst>
                  <a:ext uri="{FF2B5EF4-FFF2-40B4-BE49-F238E27FC236}">
                    <a16:creationId xmlns:a16="http://schemas.microsoft.com/office/drawing/2014/main" xmlns="" id="{B82D5BBE-D76C-47E0-846F-7EADD50D4EDC}"/>
                  </a:ext>
                </a:extLst>
              </p:cNvPr>
              <p:cNvGraphicFramePr>
                <a:graphicFrameLocks noChangeAspect="1"/>
              </p:cNvGraphicFramePr>
              <p:nvPr>
                <p:extLst>
                  <p:ext uri="{D42A27DB-BD31-4B8C-83A1-F6EECF244321}">
                    <p14:modId xmlns:p14="http://schemas.microsoft.com/office/powerpoint/2010/main" val="3670242324"/>
                  </p:ext>
                </p:extLst>
              </p:nvPr>
            </p:nvGraphicFramePr>
            <p:xfrm>
              <a:off x="-3632982" y="1897193"/>
              <a:ext cx="2286000" cy="1714500"/>
            </p:xfrm>
            <a:graphic>
              <a:graphicData uri="http://schemas.microsoft.com/office/powerpoint/2016/slidezoom">
                <pslz:sldZm>
                  <pslz:sldZmObj sldId="287" cId="2648903235">
                    <pslz:zmPr id="{9A6D6BD0-7EF3-4084-B6A7-AAEE1B26FEDF}" returnToParent="0" transitionDur="1000">
                      <p166:blipFill xmlns:p166="http://schemas.microsoft.com/office/powerpoint/2016/6/main">
                        <a:blip r:embed="rId3"/>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3" name="Zoom de diapositive 2">
                <a:hlinkClick r:id="rId4" action="ppaction://hlinksldjump"/>
                <a:extLst>
                  <a:ext uri="{FF2B5EF4-FFF2-40B4-BE49-F238E27FC236}">
                    <a16:creationId xmlns:a16="http://schemas.microsoft.com/office/drawing/2014/main" id="{B82D5BBE-D76C-47E0-846F-7EADD50D4EDC}"/>
                  </a:ext>
                </a:extLst>
              </p:cNvPr>
              <p:cNvPicPr>
                <a:picLocks noGrp="1" noRot="1" noChangeAspect="1" noMove="1" noResize="1" noEditPoints="1" noAdjustHandles="1" noChangeArrowheads="1" noChangeShapeType="1"/>
              </p:cNvPicPr>
              <p:nvPr/>
            </p:nvPicPr>
            <p:blipFill>
              <a:blip r:embed="rId5"/>
              <a:stretch>
                <a:fillRect/>
              </a:stretch>
            </p:blipFill>
            <p:spPr>
              <a:xfrm>
                <a:off x="-3632982" y="1897193"/>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292869239"/>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68F23C4D-8BD1-42F6-BC03-D38412C1B91C}"/>
              </a:ext>
            </a:extLst>
          </p:cNvPr>
          <p:cNvSpPr>
            <a:spLocks noGrp="1"/>
          </p:cNvSpPr>
          <p:nvPr>
            <p:ph type="sldNum" sz="quarter" idx="2"/>
          </p:nvPr>
        </p:nvSpPr>
        <p:spPr>
          <a:xfrm>
            <a:off x="8763000" y="6629400"/>
            <a:ext cx="304800" cy="187285"/>
          </a:xfrm>
        </p:spPr>
        <p:txBody>
          <a:bodyPr/>
          <a:lstStyle/>
          <a:p>
            <a:pPr defTabSz="914400"/>
            <a:fld id="{86CB4B4D-7CA3-9044-876B-883B54F8677D}" type="slidenum">
              <a:rPr lang="uk-UA" smtClean="0"/>
              <a:pPr defTabSz="914400"/>
              <a:t>34</a:t>
            </a:fld>
            <a:endParaRPr lang="uk-UA" dirty="0"/>
          </a:p>
        </p:txBody>
      </p:sp>
      <p:sp>
        <p:nvSpPr>
          <p:cNvPr id="3" name="Espace réservé du contenu 2">
            <a:extLst>
              <a:ext uri="{FF2B5EF4-FFF2-40B4-BE49-F238E27FC236}">
                <a16:creationId xmlns:a16="http://schemas.microsoft.com/office/drawing/2014/main" xmlns="" id="{FC96FBF5-FED7-4614-8262-D8811F5447C5}"/>
              </a:ext>
            </a:extLst>
          </p:cNvPr>
          <p:cNvSpPr>
            <a:spLocks noGrp="1"/>
          </p:cNvSpPr>
          <p:nvPr>
            <p:ph sz="quarter" idx="10"/>
          </p:nvPr>
        </p:nvSpPr>
        <p:spPr/>
        <p:txBody>
          <a:bodyPr/>
          <a:lstStyle/>
          <a:p>
            <a:r>
              <a:rPr lang="en-US" sz="2400" dirty="0"/>
              <a:t>The leadership issue that affects the otherwise very active OST-VC was put to the attention of SIT-32</a:t>
            </a:r>
          </a:p>
          <a:p>
            <a:pPr lvl="1">
              <a:spcBef>
                <a:spcPts val="0"/>
              </a:spcBef>
            </a:pPr>
            <a:r>
              <a:rPr lang="en-US" sz="2400" dirty="0"/>
              <a:t>This leadership issue was related to the change of position of both former co-Chairs Philippe </a:t>
            </a:r>
            <a:r>
              <a:rPr lang="en-US" sz="2400" dirty="0" err="1"/>
              <a:t>Escudier</a:t>
            </a:r>
            <a:r>
              <a:rPr lang="en-US" sz="2400" dirty="0"/>
              <a:t> (CNES) and Hans Bonekamp (EUMETSAT)</a:t>
            </a:r>
          </a:p>
          <a:p>
            <a:pPr lvl="1">
              <a:spcBef>
                <a:spcPts val="0"/>
              </a:spcBef>
            </a:pPr>
            <a:r>
              <a:rPr lang="en-US" sz="2400" dirty="0"/>
              <a:t>It resulted in the lack of reporting to the SIT Chair Team and lack of participation in tag up telecons from the OST-VC co-chairs since June-July 2016</a:t>
            </a:r>
          </a:p>
          <a:p>
            <a:r>
              <a:rPr lang="en-US" sz="2400" dirty="0"/>
              <a:t>This spring, EUMETSAT informed of the nomination of </a:t>
            </a:r>
            <a:r>
              <a:rPr lang="en-US" sz="2400" dirty="0" err="1"/>
              <a:t>Remko</a:t>
            </a:r>
            <a:r>
              <a:rPr lang="en-US" sz="2400" dirty="0"/>
              <a:t> </a:t>
            </a:r>
            <a:r>
              <a:rPr lang="en-US" sz="2400" dirty="0" err="1"/>
              <a:t>Scharroo</a:t>
            </a:r>
            <a:r>
              <a:rPr lang="en-US" sz="2400" dirty="0"/>
              <a:t> as their new co-chair for the OST-VC</a:t>
            </a:r>
          </a:p>
          <a:p>
            <a:r>
              <a:rPr lang="en-US" sz="2400" dirty="0"/>
              <a:t>However the OST-VC did not report nor participate in the tag up telecon in June-July 2017</a:t>
            </a:r>
          </a:p>
        </p:txBody>
      </p:sp>
      <p:sp>
        <p:nvSpPr>
          <p:cNvPr id="4" name="Espace réservé du contenu 3">
            <a:extLst>
              <a:ext uri="{FF2B5EF4-FFF2-40B4-BE49-F238E27FC236}">
                <a16:creationId xmlns:a16="http://schemas.microsoft.com/office/drawing/2014/main" xmlns="" id="{1FD3B889-4A5E-44B1-B07A-4E551B18F52A}"/>
              </a:ext>
            </a:extLst>
          </p:cNvPr>
          <p:cNvSpPr>
            <a:spLocks noGrp="1"/>
          </p:cNvSpPr>
          <p:nvPr>
            <p:ph sz="quarter" idx="11"/>
          </p:nvPr>
        </p:nvSpPr>
        <p:spPr/>
        <p:txBody>
          <a:bodyPr/>
          <a:lstStyle/>
          <a:p>
            <a:r>
              <a:rPr lang="en-US" dirty="0"/>
              <a:t>OST-VC – Leadership issue</a:t>
            </a:r>
          </a:p>
        </p:txBody>
      </p:sp>
      <p:sp>
        <p:nvSpPr>
          <p:cNvPr id="5" name="Shape 6">
            <a:extLst>
              <a:ext uri="{FF2B5EF4-FFF2-40B4-BE49-F238E27FC236}">
                <a16:creationId xmlns:a16="http://schemas.microsoft.com/office/drawing/2014/main" xmlns="" id="{2441D0E7-0EA6-4442-B14F-02A0225B9798}"/>
              </a:ext>
            </a:extLst>
          </p:cNvPr>
          <p:cNvSpPr txBox="1">
            <a:spLocks/>
          </p:cNvSpPr>
          <p:nvPr/>
        </p:nvSpPr>
        <p:spPr>
          <a:xfrm>
            <a:off x="8763000" y="6629400"/>
            <a:ext cx="304800" cy="187285"/>
          </a:xfrm>
          <a:prstGeom prst="roundRect">
            <a:avLst/>
          </a:prstGeom>
          <a:solidFill>
            <a:schemeClr val="lt1">
              <a:alpha val="49000"/>
            </a:schemeClr>
          </a:solidFill>
          <a:ln w="25400" cap="flat" cmpd="sng" algn="ctr">
            <a:solidFill>
              <a:schemeClr val="tx2">
                <a:alpha val="60000"/>
              </a:schemeClr>
            </a:solidFill>
            <a:prstDash val="solid"/>
            <a:miter lim="400000"/>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defTabSz="457200">
              <a:spcBef>
                <a:spcPts val="600"/>
              </a:spcBef>
              <a:defRPr lang="uk-UA" sz="1100" i="1" smtClean="0">
                <a:solidFill>
                  <a:schemeClr val="tx2"/>
                </a:solidFill>
                <a:latin typeface="+mj-lt"/>
                <a:ea typeface="+mj-ea"/>
                <a:cs typeface="Proxima Nova Regular"/>
                <a:sym typeface="Calibri"/>
              </a:defRPr>
            </a:lvl1pPr>
            <a:lvl2pPr indent="457200" defTabSz="457200">
              <a:defRPr>
                <a:solidFill>
                  <a:schemeClr val="dk1"/>
                </a:solidFill>
                <a:latin typeface="+mn-lt"/>
                <a:ea typeface="+mn-ea"/>
                <a:cs typeface="+mn-cs"/>
              </a:defRPr>
            </a:lvl2pPr>
            <a:lvl3pPr indent="914400" defTabSz="457200">
              <a:defRPr>
                <a:solidFill>
                  <a:schemeClr val="dk1"/>
                </a:solidFill>
                <a:latin typeface="+mn-lt"/>
                <a:ea typeface="+mn-ea"/>
                <a:cs typeface="+mn-cs"/>
              </a:defRPr>
            </a:lvl3pPr>
            <a:lvl4pPr indent="1371600" defTabSz="457200">
              <a:defRPr>
                <a:solidFill>
                  <a:schemeClr val="dk1"/>
                </a:solidFill>
                <a:latin typeface="+mn-lt"/>
                <a:ea typeface="+mn-ea"/>
                <a:cs typeface="+mn-cs"/>
              </a:defRPr>
            </a:lvl4pPr>
            <a:lvl5pPr indent="1828800" defTabSz="457200">
              <a:defRPr>
                <a:solidFill>
                  <a:schemeClr val="dk1"/>
                </a:solidFill>
                <a:latin typeface="+mn-lt"/>
                <a:ea typeface="+mn-ea"/>
                <a:cs typeface="+mn-cs"/>
              </a:defRPr>
            </a:lvl5pPr>
            <a:lvl6pPr indent="2286000" defTabSz="457200">
              <a:defRPr>
                <a:solidFill>
                  <a:schemeClr val="dk1"/>
                </a:solidFill>
                <a:latin typeface="+mn-lt"/>
                <a:ea typeface="+mn-ea"/>
                <a:cs typeface="+mn-cs"/>
              </a:defRPr>
            </a:lvl6pPr>
            <a:lvl7pPr indent="2743200" defTabSz="457200">
              <a:defRPr>
                <a:solidFill>
                  <a:schemeClr val="dk1"/>
                </a:solidFill>
                <a:latin typeface="+mn-lt"/>
                <a:ea typeface="+mn-ea"/>
                <a:cs typeface="+mn-cs"/>
              </a:defRPr>
            </a:lvl7pPr>
            <a:lvl8pPr indent="3200400" defTabSz="457200">
              <a:defRPr>
                <a:solidFill>
                  <a:schemeClr val="dk1"/>
                </a:solidFill>
                <a:latin typeface="+mn-lt"/>
                <a:ea typeface="+mn-ea"/>
                <a:cs typeface="+mn-cs"/>
              </a:defRPr>
            </a:lvl8pPr>
            <a:lvl9pPr indent="3657600" defTabSz="457200">
              <a:defRPr>
                <a:solidFill>
                  <a:schemeClr val="dk1"/>
                </a:solidFill>
                <a:latin typeface="+mn-lt"/>
                <a:ea typeface="+mn-ea"/>
                <a:cs typeface="+mn-cs"/>
              </a:defRPr>
            </a:lvl9pPr>
          </a:lstStyle>
          <a:p>
            <a:pPr defTabSz="914400"/>
            <a:fld id="{86CB4B4D-7CA3-9044-876B-883B54F8677D}" type="slidenum">
              <a:rPr lang="fr-FR" smtClean="0"/>
              <a:pPr defTabSz="914400"/>
              <a:t>34</a:t>
            </a:fld>
            <a:endParaRPr lang="fr-FR" dirty="0"/>
          </a:p>
        </p:txBody>
      </p:sp>
    </p:spTree>
    <p:extLst>
      <p:ext uri="{BB962C8B-B14F-4D97-AF65-F5344CB8AC3E}">
        <p14:creationId xmlns:p14="http://schemas.microsoft.com/office/powerpoint/2010/main" val="205672179"/>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306B30C7-6A8B-4AC8-B269-F68A02727DA9}"/>
              </a:ext>
            </a:extLst>
          </p:cNvPr>
          <p:cNvSpPr>
            <a:spLocks noGrp="1"/>
          </p:cNvSpPr>
          <p:nvPr>
            <p:ph type="sldNum" sz="quarter" idx="2"/>
          </p:nvPr>
        </p:nvSpPr>
        <p:spPr>
          <a:xfrm>
            <a:off x="8763000" y="6629400"/>
            <a:ext cx="304800" cy="187285"/>
          </a:xfrm>
        </p:spPr>
        <p:txBody>
          <a:bodyPr/>
          <a:lstStyle/>
          <a:p>
            <a:pPr defTabSz="914400"/>
            <a:fld id="{86CB4B4D-7CA3-9044-876B-883B54F8677D}" type="slidenum">
              <a:rPr lang="uk-UA" smtClean="0"/>
              <a:pPr defTabSz="914400"/>
              <a:t>35</a:t>
            </a:fld>
            <a:endParaRPr lang="uk-UA" dirty="0"/>
          </a:p>
        </p:txBody>
      </p:sp>
      <p:sp>
        <p:nvSpPr>
          <p:cNvPr id="3" name="Espace réservé du contenu 2">
            <a:extLst>
              <a:ext uri="{FF2B5EF4-FFF2-40B4-BE49-F238E27FC236}">
                <a16:creationId xmlns:a16="http://schemas.microsoft.com/office/drawing/2014/main" xmlns="" id="{C53B3352-6098-45DF-83C2-25742985C75E}"/>
              </a:ext>
            </a:extLst>
          </p:cNvPr>
          <p:cNvSpPr>
            <a:spLocks noGrp="1"/>
          </p:cNvSpPr>
          <p:nvPr>
            <p:ph sz="quarter" idx="10"/>
          </p:nvPr>
        </p:nvSpPr>
        <p:spPr/>
        <p:txBody>
          <a:bodyPr/>
          <a:lstStyle/>
          <a:p>
            <a:r>
              <a:rPr lang="en-US" sz="1800" dirty="0"/>
              <a:t>Last week, Juliette Lambin, a former CNES co-chair of the OST-VC and the successor of Pascale </a:t>
            </a:r>
            <a:r>
              <a:rPr lang="en-US" sz="1800" dirty="0" err="1"/>
              <a:t>Ultré-Guérard</a:t>
            </a:r>
            <a:r>
              <a:rPr lang="en-US" sz="1800" dirty="0"/>
              <a:t>, sent a message informing us that:</a:t>
            </a:r>
          </a:p>
          <a:p>
            <a:pPr lvl="1">
              <a:spcBef>
                <a:spcPts val="0"/>
              </a:spcBef>
            </a:pPr>
            <a:r>
              <a:rPr lang="en-US" sz="1800" dirty="0"/>
              <a:t>“CNES has a strong interest in OST-VC activities” and “understands the inconvenience caused by the lack of reporting to CEOS”</a:t>
            </a:r>
          </a:p>
          <a:p>
            <a:pPr lvl="1">
              <a:spcBef>
                <a:spcPts val="0"/>
              </a:spcBef>
            </a:pPr>
            <a:r>
              <a:rPr lang="en-US" sz="1800" dirty="0"/>
              <a:t>“Cooperation among space agencies in altimetry is very active (OSTST/OST-VC meeting in November 2016, inter-agency discussion on constellation user requirements, Cal/Val facilities, involvement in COVERAGE, common work on Jason(s), HY-2(s), SARAL, </a:t>
            </a:r>
            <a:r>
              <a:rPr lang="en-US" sz="1800" dirty="0" err="1"/>
              <a:t>CryoSat</a:t>
            </a:r>
            <a:r>
              <a:rPr lang="en-US" sz="1800" dirty="0"/>
              <a:t>, Sentinel(s) and SWOT.”</a:t>
            </a:r>
          </a:p>
          <a:p>
            <a:pPr lvl="1">
              <a:spcBef>
                <a:spcPts val="0"/>
              </a:spcBef>
            </a:pPr>
            <a:r>
              <a:rPr lang="en-US" sz="1800" dirty="0"/>
              <a:t>[</a:t>
            </a:r>
            <a:r>
              <a:rPr lang="en-US" sz="1800" i="1" dirty="0"/>
              <a:t>She is</a:t>
            </a:r>
            <a:r>
              <a:rPr lang="en-US" sz="1800" dirty="0"/>
              <a:t>] “in the process of finding a new ‘ocean program manager’, who will come up soon, but not in time for the SIT TW”</a:t>
            </a:r>
          </a:p>
          <a:p>
            <a:r>
              <a:rPr lang="en-US" sz="1800" dirty="0"/>
              <a:t>On Thursday, 7 September, I attended in Toulouse a celebration by CNES of the 25</a:t>
            </a:r>
            <a:r>
              <a:rPr lang="en-US" sz="1800" baseline="30000" dirty="0"/>
              <a:t>th</a:t>
            </a:r>
            <a:r>
              <a:rPr lang="en-US" sz="1800" dirty="0"/>
              <a:t> anniversary of the launch of </a:t>
            </a:r>
            <a:r>
              <a:rPr lang="en-US" sz="1800" dirty="0" err="1"/>
              <a:t>Topex</a:t>
            </a:r>
            <a:r>
              <a:rPr lang="en-US" sz="1800" dirty="0"/>
              <a:t>-Poseidon, also attended by NASA, ESA, EUMETSAT and other agency leaders, demonstrating the vitality of the OST-VC</a:t>
            </a:r>
          </a:p>
          <a:p>
            <a:pPr marL="0" indent="0" algn="ctr">
              <a:buNone/>
            </a:pPr>
            <a:r>
              <a:rPr lang="en-US" sz="1800" b="1" dirty="0">
                <a:solidFill>
                  <a:srgbClr val="FF0000"/>
                </a:solidFill>
              </a:rPr>
              <a:t>This leadership issue should be resolved before next SIT meeting</a:t>
            </a:r>
          </a:p>
          <a:p>
            <a:pPr lvl="1"/>
            <a:endParaRPr lang="en-US" sz="1800" dirty="0"/>
          </a:p>
        </p:txBody>
      </p:sp>
      <p:sp>
        <p:nvSpPr>
          <p:cNvPr id="4" name="Espace réservé du contenu 3">
            <a:extLst>
              <a:ext uri="{FF2B5EF4-FFF2-40B4-BE49-F238E27FC236}">
                <a16:creationId xmlns:a16="http://schemas.microsoft.com/office/drawing/2014/main" xmlns="" id="{0B2F72B5-137D-48FE-91BC-241FC34237CF}"/>
              </a:ext>
            </a:extLst>
          </p:cNvPr>
          <p:cNvSpPr>
            <a:spLocks noGrp="1"/>
          </p:cNvSpPr>
          <p:nvPr>
            <p:ph sz="quarter" idx="11"/>
          </p:nvPr>
        </p:nvSpPr>
        <p:spPr/>
        <p:txBody>
          <a:bodyPr/>
          <a:lstStyle/>
          <a:p>
            <a:r>
              <a:rPr lang="en-US"/>
              <a:t>OST-VC – Current situation</a:t>
            </a:r>
          </a:p>
        </p:txBody>
      </p:sp>
      <p:sp>
        <p:nvSpPr>
          <p:cNvPr id="5" name="Shape 6">
            <a:extLst>
              <a:ext uri="{FF2B5EF4-FFF2-40B4-BE49-F238E27FC236}">
                <a16:creationId xmlns:a16="http://schemas.microsoft.com/office/drawing/2014/main" xmlns="" id="{BC8A9206-B7F6-4139-8522-C4623A9D10E0}"/>
              </a:ext>
            </a:extLst>
          </p:cNvPr>
          <p:cNvSpPr txBox="1">
            <a:spLocks/>
          </p:cNvSpPr>
          <p:nvPr/>
        </p:nvSpPr>
        <p:spPr>
          <a:xfrm>
            <a:off x="8763000" y="6629400"/>
            <a:ext cx="304800" cy="187285"/>
          </a:xfrm>
          <a:prstGeom prst="roundRect">
            <a:avLst/>
          </a:prstGeom>
          <a:solidFill>
            <a:schemeClr val="lt1">
              <a:alpha val="49000"/>
            </a:schemeClr>
          </a:solidFill>
          <a:ln w="25400" cap="flat" cmpd="sng" algn="ctr">
            <a:solidFill>
              <a:schemeClr val="tx2">
                <a:alpha val="60000"/>
              </a:schemeClr>
            </a:solidFill>
            <a:prstDash val="solid"/>
            <a:miter lim="400000"/>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defTabSz="457200">
              <a:spcBef>
                <a:spcPts val="600"/>
              </a:spcBef>
              <a:defRPr lang="uk-UA" sz="1100" i="1" smtClean="0">
                <a:solidFill>
                  <a:schemeClr val="tx2"/>
                </a:solidFill>
                <a:latin typeface="+mj-lt"/>
                <a:ea typeface="+mj-ea"/>
                <a:cs typeface="Proxima Nova Regular"/>
                <a:sym typeface="Calibri"/>
              </a:defRPr>
            </a:lvl1pPr>
            <a:lvl2pPr indent="457200" defTabSz="457200">
              <a:defRPr>
                <a:solidFill>
                  <a:schemeClr val="dk1"/>
                </a:solidFill>
                <a:latin typeface="+mn-lt"/>
                <a:ea typeface="+mn-ea"/>
                <a:cs typeface="+mn-cs"/>
              </a:defRPr>
            </a:lvl2pPr>
            <a:lvl3pPr indent="914400" defTabSz="457200">
              <a:defRPr>
                <a:solidFill>
                  <a:schemeClr val="dk1"/>
                </a:solidFill>
                <a:latin typeface="+mn-lt"/>
                <a:ea typeface="+mn-ea"/>
                <a:cs typeface="+mn-cs"/>
              </a:defRPr>
            </a:lvl3pPr>
            <a:lvl4pPr indent="1371600" defTabSz="457200">
              <a:defRPr>
                <a:solidFill>
                  <a:schemeClr val="dk1"/>
                </a:solidFill>
                <a:latin typeface="+mn-lt"/>
                <a:ea typeface="+mn-ea"/>
                <a:cs typeface="+mn-cs"/>
              </a:defRPr>
            </a:lvl4pPr>
            <a:lvl5pPr indent="1828800" defTabSz="457200">
              <a:defRPr>
                <a:solidFill>
                  <a:schemeClr val="dk1"/>
                </a:solidFill>
                <a:latin typeface="+mn-lt"/>
                <a:ea typeface="+mn-ea"/>
                <a:cs typeface="+mn-cs"/>
              </a:defRPr>
            </a:lvl5pPr>
            <a:lvl6pPr indent="2286000" defTabSz="457200">
              <a:defRPr>
                <a:solidFill>
                  <a:schemeClr val="dk1"/>
                </a:solidFill>
                <a:latin typeface="+mn-lt"/>
                <a:ea typeface="+mn-ea"/>
                <a:cs typeface="+mn-cs"/>
              </a:defRPr>
            </a:lvl6pPr>
            <a:lvl7pPr indent="2743200" defTabSz="457200">
              <a:defRPr>
                <a:solidFill>
                  <a:schemeClr val="dk1"/>
                </a:solidFill>
                <a:latin typeface="+mn-lt"/>
                <a:ea typeface="+mn-ea"/>
                <a:cs typeface="+mn-cs"/>
              </a:defRPr>
            </a:lvl7pPr>
            <a:lvl8pPr indent="3200400" defTabSz="457200">
              <a:defRPr>
                <a:solidFill>
                  <a:schemeClr val="dk1"/>
                </a:solidFill>
                <a:latin typeface="+mn-lt"/>
                <a:ea typeface="+mn-ea"/>
                <a:cs typeface="+mn-cs"/>
              </a:defRPr>
            </a:lvl8pPr>
            <a:lvl9pPr indent="3657600" defTabSz="457200">
              <a:defRPr>
                <a:solidFill>
                  <a:schemeClr val="dk1"/>
                </a:solidFill>
                <a:latin typeface="+mn-lt"/>
                <a:ea typeface="+mn-ea"/>
                <a:cs typeface="+mn-cs"/>
              </a:defRPr>
            </a:lvl9pPr>
          </a:lstStyle>
          <a:p>
            <a:pPr defTabSz="914400"/>
            <a:fld id="{86CB4B4D-7CA3-9044-876B-883B54F8677D}" type="slidenum">
              <a:rPr lang="fr-FR" smtClean="0"/>
              <a:pPr defTabSz="914400"/>
              <a:t>35</a:t>
            </a:fld>
            <a:endParaRPr lang="fr-FR" dirty="0"/>
          </a:p>
        </p:txBody>
      </p:sp>
    </p:spTree>
    <p:extLst>
      <p:ext uri="{BB962C8B-B14F-4D97-AF65-F5344CB8AC3E}">
        <p14:creationId xmlns:p14="http://schemas.microsoft.com/office/powerpoint/2010/main" val="1338762969"/>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6311411"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2800" dirty="0">
                <a:solidFill>
                  <a:schemeClr val="bg1"/>
                </a:solidFill>
                <a:latin typeface="+mj-lt"/>
              </a:rPr>
              <a:t>Review of key issues for coordination before CEOS Plenary</a:t>
            </a:r>
            <a:endParaRPr sz="2800" dirty="0">
              <a:solidFill>
                <a:schemeClr val="bg1"/>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US" dirty="0">
                <a:solidFill>
                  <a:srgbClr val="FFFFFF"/>
                </a:solidFill>
                <a:ea typeface="Arial Bold"/>
                <a:cs typeface="Arial Bold"/>
                <a:sym typeface="Arial Bold"/>
              </a:rPr>
              <a:t>J.-L. Fellous, SIT Chair Team</a:t>
            </a:r>
          </a:p>
          <a:p>
            <a:pPr lvl="0" defTabSz="914400">
              <a:lnSpc>
                <a:spcPct val="150000"/>
              </a:lnSpc>
              <a:defRPr>
                <a:solidFill>
                  <a:srgbClr val="000000"/>
                </a:solidFill>
              </a:defRPr>
            </a:pPr>
            <a:r>
              <a:rPr lang="en-US" dirty="0">
                <a:solidFill>
                  <a:srgbClr val="FFFFFF"/>
                </a:solidFill>
                <a:ea typeface="Arial Bold"/>
                <a:cs typeface="Arial Bold"/>
                <a:sym typeface="Arial Bold"/>
              </a:rPr>
              <a:t>SIT Technical Workshop, Agenda Item #21</a:t>
            </a: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ESA/ESRIN, Frascati, Italy</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13</a:t>
            </a:r>
            <a:r>
              <a:rPr lang="en-AU" baseline="30000" dirty="0">
                <a:solidFill>
                  <a:srgbClr val="FFFFFF"/>
                </a:solidFill>
                <a:latin typeface="+mj-lt"/>
                <a:ea typeface="Arial Bold"/>
                <a:cs typeface="Arial Bold"/>
                <a:sym typeface="Arial Bold"/>
              </a:rPr>
              <a:t>th</a:t>
            </a:r>
            <a:r>
              <a:rPr lang="en-AU" dirty="0">
                <a:solidFill>
                  <a:srgbClr val="FFFFFF"/>
                </a:solidFill>
                <a:latin typeface="+mj-lt"/>
                <a:ea typeface="Arial Bold"/>
                <a:cs typeface="Arial Bold"/>
                <a:sym typeface="Arial Bold"/>
              </a:rPr>
              <a:t>-14</a:t>
            </a:r>
            <a:r>
              <a:rPr lang="en-AU" baseline="30000" dirty="0">
                <a:solidFill>
                  <a:srgbClr val="FFFFFF"/>
                </a:solidFill>
                <a:latin typeface="+mj-lt"/>
                <a:ea typeface="Arial Bold"/>
                <a:cs typeface="Arial Bold"/>
                <a:sym typeface="Arial Bold"/>
              </a:rPr>
              <a:t>th</a:t>
            </a:r>
            <a:r>
              <a:rPr lang="en-AU" dirty="0">
                <a:solidFill>
                  <a:srgbClr val="FFFFFF"/>
                </a:solidFill>
                <a:latin typeface="+mj-lt"/>
                <a:ea typeface="Arial Bold"/>
                <a:cs typeface="Arial Bold"/>
                <a:sym typeface="Arial Bold"/>
              </a:rPr>
              <a:t> September 2017</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extLst>
      <p:ext uri="{BB962C8B-B14F-4D97-AF65-F5344CB8AC3E}">
        <p14:creationId xmlns:p14="http://schemas.microsoft.com/office/powerpoint/2010/main" val="2090005823"/>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C9039516-70E1-48A2-865D-85294166C3FB}"/>
              </a:ext>
            </a:extLst>
          </p:cNvPr>
          <p:cNvSpPr>
            <a:spLocks noGrp="1"/>
          </p:cNvSpPr>
          <p:nvPr>
            <p:ph type="sldNum" sz="quarter" idx="2"/>
          </p:nvPr>
        </p:nvSpPr>
        <p:spPr>
          <a:xfrm>
            <a:off x="8763000" y="6629400"/>
            <a:ext cx="304800" cy="187285"/>
          </a:xfrm>
        </p:spPr>
        <p:txBody>
          <a:bodyPr/>
          <a:lstStyle/>
          <a:p>
            <a:pPr defTabSz="914400"/>
            <a:fld id="{86CB4B4D-7CA3-9044-876B-883B54F8677D}" type="slidenum">
              <a:rPr lang="uk-UA" smtClean="0"/>
              <a:pPr defTabSz="914400"/>
              <a:t>37</a:t>
            </a:fld>
            <a:endParaRPr lang="uk-UA" dirty="0"/>
          </a:p>
        </p:txBody>
      </p:sp>
      <p:sp>
        <p:nvSpPr>
          <p:cNvPr id="3" name="Espace réservé du contenu 2">
            <a:extLst>
              <a:ext uri="{FF2B5EF4-FFF2-40B4-BE49-F238E27FC236}">
                <a16:creationId xmlns:a16="http://schemas.microsoft.com/office/drawing/2014/main" xmlns="" id="{4345A9DC-2AE0-4C34-B6BB-73006778153A}"/>
              </a:ext>
            </a:extLst>
          </p:cNvPr>
          <p:cNvSpPr>
            <a:spLocks noGrp="1"/>
          </p:cNvSpPr>
          <p:nvPr>
            <p:ph sz="quarter" idx="10"/>
          </p:nvPr>
        </p:nvSpPr>
        <p:spPr/>
        <p:txBody>
          <a:bodyPr/>
          <a:lstStyle/>
          <a:p>
            <a:r>
              <a:rPr lang="en-US" dirty="0"/>
              <a:t>Preparation of the “Water” workshop</a:t>
            </a:r>
          </a:p>
          <a:p>
            <a:pPr lvl="1"/>
            <a:r>
              <a:rPr lang="en-US" dirty="0"/>
              <a:t>Composition and mandate of a workshop task group</a:t>
            </a:r>
          </a:p>
          <a:p>
            <a:pPr lvl="1"/>
            <a:r>
              <a:rPr lang="en-US" dirty="0"/>
              <a:t>Outline of a workshop planning document</a:t>
            </a:r>
          </a:p>
          <a:p>
            <a:r>
              <a:rPr lang="en-US" dirty="0"/>
              <a:t>Leadership issues</a:t>
            </a:r>
          </a:p>
          <a:p>
            <a:pPr lvl="1"/>
            <a:r>
              <a:rPr lang="en-US" dirty="0"/>
              <a:t>WGISS Vice-Chair?</a:t>
            </a:r>
          </a:p>
          <a:p>
            <a:pPr lvl="1"/>
            <a:r>
              <a:rPr lang="en-US" dirty="0" err="1"/>
              <a:t>WGDisasters</a:t>
            </a:r>
            <a:r>
              <a:rPr lang="en-US" dirty="0"/>
              <a:t> new Vice-Chair approval</a:t>
            </a:r>
          </a:p>
          <a:p>
            <a:r>
              <a:rPr lang="en-US" dirty="0"/>
              <a:t>Finalizing the CEOS report to SBSTA – </a:t>
            </a:r>
            <a:r>
              <a:rPr lang="en-US" dirty="0">
                <a:solidFill>
                  <a:srgbClr val="FF0000"/>
                </a:solidFill>
              </a:rPr>
              <a:t>comments urgently required</a:t>
            </a:r>
          </a:p>
          <a:p>
            <a:r>
              <a:rPr lang="en-US" dirty="0"/>
              <a:t>Other?</a:t>
            </a:r>
          </a:p>
        </p:txBody>
      </p:sp>
      <p:sp>
        <p:nvSpPr>
          <p:cNvPr id="4" name="Espace réservé du contenu 3">
            <a:extLst>
              <a:ext uri="{FF2B5EF4-FFF2-40B4-BE49-F238E27FC236}">
                <a16:creationId xmlns:a16="http://schemas.microsoft.com/office/drawing/2014/main" xmlns="" id="{AB43F410-CAE6-4BE1-A6B3-F979D056606F}"/>
              </a:ext>
            </a:extLst>
          </p:cNvPr>
          <p:cNvSpPr>
            <a:spLocks noGrp="1"/>
          </p:cNvSpPr>
          <p:nvPr>
            <p:ph sz="quarter" idx="11"/>
          </p:nvPr>
        </p:nvSpPr>
        <p:spPr/>
        <p:txBody>
          <a:bodyPr/>
          <a:lstStyle/>
          <a:p>
            <a:r>
              <a:rPr lang="en-US" dirty="0"/>
              <a:t>Key issues for coordination before CEOS Plenary</a:t>
            </a:r>
          </a:p>
        </p:txBody>
      </p:sp>
      <p:sp>
        <p:nvSpPr>
          <p:cNvPr id="5" name="Shape 6">
            <a:extLst>
              <a:ext uri="{FF2B5EF4-FFF2-40B4-BE49-F238E27FC236}">
                <a16:creationId xmlns:a16="http://schemas.microsoft.com/office/drawing/2014/main" xmlns="" id="{15D12F15-E25E-4A65-81C5-AA9747694D83}"/>
              </a:ext>
            </a:extLst>
          </p:cNvPr>
          <p:cNvSpPr txBox="1">
            <a:spLocks/>
          </p:cNvSpPr>
          <p:nvPr/>
        </p:nvSpPr>
        <p:spPr>
          <a:xfrm>
            <a:off x="8763000" y="6629400"/>
            <a:ext cx="304800" cy="187285"/>
          </a:xfrm>
          <a:prstGeom prst="roundRect">
            <a:avLst/>
          </a:prstGeom>
          <a:solidFill>
            <a:schemeClr val="lt1">
              <a:alpha val="49000"/>
            </a:schemeClr>
          </a:solidFill>
          <a:ln w="25400" cap="flat" cmpd="sng" algn="ctr">
            <a:solidFill>
              <a:schemeClr val="tx2">
                <a:alpha val="60000"/>
              </a:schemeClr>
            </a:solidFill>
            <a:prstDash val="solid"/>
            <a:miter lim="400000"/>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defTabSz="457200">
              <a:spcBef>
                <a:spcPts val="600"/>
              </a:spcBef>
              <a:defRPr lang="uk-UA" sz="1100" i="1" smtClean="0">
                <a:solidFill>
                  <a:schemeClr val="tx2"/>
                </a:solidFill>
                <a:latin typeface="+mj-lt"/>
                <a:ea typeface="+mj-ea"/>
                <a:cs typeface="Proxima Nova Regular"/>
                <a:sym typeface="Calibri"/>
              </a:defRPr>
            </a:lvl1pPr>
            <a:lvl2pPr indent="457200" defTabSz="457200">
              <a:defRPr>
                <a:solidFill>
                  <a:schemeClr val="dk1"/>
                </a:solidFill>
                <a:latin typeface="+mn-lt"/>
                <a:ea typeface="+mn-ea"/>
                <a:cs typeface="+mn-cs"/>
              </a:defRPr>
            </a:lvl2pPr>
            <a:lvl3pPr indent="914400" defTabSz="457200">
              <a:defRPr>
                <a:solidFill>
                  <a:schemeClr val="dk1"/>
                </a:solidFill>
                <a:latin typeface="+mn-lt"/>
                <a:ea typeface="+mn-ea"/>
                <a:cs typeface="+mn-cs"/>
              </a:defRPr>
            </a:lvl3pPr>
            <a:lvl4pPr indent="1371600" defTabSz="457200">
              <a:defRPr>
                <a:solidFill>
                  <a:schemeClr val="dk1"/>
                </a:solidFill>
                <a:latin typeface="+mn-lt"/>
                <a:ea typeface="+mn-ea"/>
                <a:cs typeface="+mn-cs"/>
              </a:defRPr>
            </a:lvl4pPr>
            <a:lvl5pPr indent="1828800" defTabSz="457200">
              <a:defRPr>
                <a:solidFill>
                  <a:schemeClr val="dk1"/>
                </a:solidFill>
                <a:latin typeface="+mn-lt"/>
                <a:ea typeface="+mn-ea"/>
                <a:cs typeface="+mn-cs"/>
              </a:defRPr>
            </a:lvl5pPr>
            <a:lvl6pPr indent="2286000" defTabSz="457200">
              <a:defRPr>
                <a:solidFill>
                  <a:schemeClr val="dk1"/>
                </a:solidFill>
                <a:latin typeface="+mn-lt"/>
                <a:ea typeface="+mn-ea"/>
                <a:cs typeface="+mn-cs"/>
              </a:defRPr>
            </a:lvl6pPr>
            <a:lvl7pPr indent="2743200" defTabSz="457200">
              <a:defRPr>
                <a:solidFill>
                  <a:schemeClr val="dk1"/>
                </a:solidFill>
                <a:latin typeface="+mn-lt"/>
                <a:ea typeface="+mn-ea"/>
                <a:cs typeface="+mn-cs"/>
              </a:defRPr>
            </a:lvl7pPr>
            <a:lvl8pPr indent="3200400" defTabSz="457200">
              <a:defRPr>
                <a:solidFill>
                  <a:schemeClr val="dk1"/>
                </a:solidFill>
                <a:latin typeface="+mn-lt"/>
                <a:ea typeface="+mn-ea"/>
                <a:cs typeface="+mn-cs"/>
              </a:defRPr>
            </a:lvl8pPr>
            <a:lvl9pPr indent="3657600" defTabSz="457200">
              <a:defRPr>
                <a:solidFill>
                  <a:schemeClr val="dk1"/>
                </a:solidFill>
                <a:latin typeface="+mn-lt"/>
                <a:ea typeface="+mn-ea"/>
                <a:cs typeface="+mn-cs"/>
              </a:defRPr>
            </a:lvl9pPr>
          </a:lstStyle>
          <a:p>
            <a:pPr defTabSz="914400"/>
            <a:fld id="{86CB4B4D-7CA3-9044-876B-883B54F8677D}" type="slidenum">
              <a:rPr lang="fr-FR" smtClean="0"/>
              <a:pPr defTabSz="914400"/>
              <a:t>37</a:t>
            </a:fld>
            <a:endParaRPr lang="fr-FR" dirty="0"/>
          </a:p>
        </p:txBody>
      </p:sp>
    </p:spTree>
    <p:extLst>
      <p:ext uri="{BB962C8B-B14F-4D97-AF65-F5344CB8AC3E}">
        <p14:creationId xmlns:p14="http://schemas.microsoft.com/office/powerpoint/2010/main" val="1594603731"/>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AFBAC716-4756-4612-AC2A-C7CCBF4852F0}"/>
              </a:ext>
            </a:extLst>
          </p:cNvPr>
          <p:cNvSpPr>
            <a:spLocks noGrp="1"/>
          </p:cNvSpPr>
          <p:nvPr>
            <p:ph type="sldNum" sz="quarter" idx="2"/>
          </p:nvPr>
        </p:nvSpPr>
        <p:spPr>
          <a:xfrm>
            <a:off x="8763000" y="6629400"/>
            <a:ext cx="304800" cy="187285"/>
          </a:xfrm>
        </p:spPr>
        <p:txBody>
          <a:bodyPr/>
          <a:lstStyle/>
          <a:p>
            <a:pPr defTabSz="914400"/>
            <a:fld id="{86CB4B4D-7CA3-9044-876B-883B54F8677D}" type="slidenum">
              <a:rPr lang="uk-UA" smtClean="0"/>
              <a:pPr defTabSz="914400"/>
              <a:t>38</a:t>
            </a:fld>
            <a:endParaRPr lang="uk-UA" dirty="0"/>
          </a:p>
        </p:txBody>
      </p:sp>
      <p:sp>
        <p:nvSpPr>
          <p:cNvPr id="3" name="Espace réservé du contenu 2">
            <a:extLst>
              <a:ext uri="{FF2B5EF4-FFF2-40B4-BE49-F238E27FC236}">
                <a16:creationId xmlns:a16="http://schemas.microsoft.com/office/drawing/2014/main" xmlns="" id="{16E479C8-2953-4651-970E-B4AD4BCA2761}"/>
              </a:ext>
            </a:extLst>
          </p:cNvPr>
          <p:cNvSpPr>
            <a:spLocks noGrp="1"/>
          </p:cNvSpPr>
          <p:nvPr>
            <p:ph sz="quarter" idx="10"/>
          </p:nvPr>
        </p:nvSpPr>
        <p:spPr/>
        <p:txBody>
          <a:bodyPr/>
          <a:lstStyle/>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r>
              <a:rPr lang="en-US" sz="4000" b="1" dirty="0"/>
              <a:t>… GOOD BYE and GOOD LUCK!</a:t>
            </a:r>
          </a:p>
        </p:txBody>
      </p:sp>
      <p:sp>
        <p:nvSpPr>
          <p:cNvPr id="4" name="Espace réservé du contenu 3">
            <a:extLst>
              <a:ext uri="{FF2B5EF4-FFF2-40B4-BE49-F238E27FC236}">
                <a16:creationId xmlns:a16="http://schemas.microsoft.com/office/drawing/2014/main" xmlns="" id="{FBA153DE-E516-4EB5-8D4B-4B5F929EA11D}"/>
              </a:ext>
            </a:extLst>
          </p:cNvPr>
          <p:cNvSpPr>
            <a:spLocks noGrp="1"/>
          </p:cNvSpPr>
          <p:nvPr>
            <p:ph sz="quarter" idx="11"/>
          </p:nvPr>
        </p:nvSpPr>
        <p:spPr/>
        <p:txBody>
          <a:bodyPr/>
          <a:lstStyle/>
          <a:p>
            <a:r>
              <a:rPr lang="en-US" dirty="0"/>
              <a:t>Thank you for your kind attention…</a:t>
            </a:r>
          </a:p>
        </p:txBody>
      </p:sp>
      <p:sp>
        <p:nvSpPr>
          <p:cNvPr id="5" name="Shape 6">
            <a:extLst>
              <a:ext uri="{FF2B5EF4-FFF2-40B4-BE49-F238E27FC236}">
                <a16:creationId xmlns:a16="http://schemas.microsoft.com/office/drawing/2014/main" xmlns="" id="{87953272-125F-46EE-AC9A-1FDD480B2BB3}"/>
              </a:ext>
            </a:extLst>
          </p:cNvPr>
          <p:cNvSpPr txBox="1">
            <a:spLocks/>
          </p:cNvSpPr>
          <p:nvPr/>
        </p:nvSpPr>
        <p:spPr>
          <a:xfrm>
            <a:off x="8763000" y="6629400"/>
            <a:ext cx="304800" cy="187285"/>
          </a:xfrm>
          <a:prstGeom prst="roundRect">
            <a:avLst/>
          </a:prstGeom>
          <a:solidFill>
            <a:schemeClr val="lt1">
              <a:alpha val="49000"/>
            </a:schemeClr>
          </a:solidFill>
          <a:ln w="25400" cap="flat" cmpd="sng" algn="ctr">
            <a:solidFill>
              <a:schemeClr val="tx2">
                <a:alpha val="60000"/>
              </a:schemeClr>
            </a:solidFill>
            <a:prstDash val="solid"/>
            <a:miter lim="400000"/>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defTabSz="457200">
              <a:spcBef>
                <a:spcPts val="600"/>
              </a:spcBef>
              <a:defRPr lang="uk-UA" sz="1100" i="1" smtClean="0">
                <a:solidFill>
                  <a:schemeClr val="tx2"/>
                </a:solidFill>
                <a:latin typeface="+mj-lt"/>
                <a:ea typeface="+mj-ea"/>
                <a:cs typeface="Proxima Nova Regular"/>
                <a:sym typeface="Calibri"/>
              </a:defRPr>
            </a:lvl1pPr>
            <a:lvl2pPr indent="457200" defTabSz="457200">
              <a:defRPr>
                <a:solidFill>
                  <a:schemeClr val="dk1"/>
                </a:solidFill>
                <a:latin typeface="+mn-lt"/>
                <a:ea typeface="+mn-ea"/>
                <a:cs typeface="+mn-cs"/>
              </a:defRPr>
            </a:lvl2pPr>
            <a:lvl3pPr indent="914400" defTabSz="457200">
              <a:defRPr>
                <a:solidFill>
                  <a:schemeClr val="dk1"/>
                </a:solidFill>
                <a:latin typeface="+mn-lt"/>
                <a:ea typeface="+mn-ea"/>
                <a:cs typeface="+mn-cs"/>
              </a:defRPr>
            </a:lvl3pPr>
            <a:lvl4pPr indent="1371600" defTabSz="457200">
              <a:defRPr>
                <a:solidFill>
                  <a:schemeClr val="dk1"/>
                </a:solidFill>
                <a:latin typeface="+mn-lt"/>
                <a:ea typeface="+mn-ea"/>
                <a:cs typeface="+mn-cs"/>
              </a:defRPr>
            </a:lvl4pPr>
            <a:lvl5pPr indent="1828800" defTabSz="457200">
              <a:defRPr>
                <a:solidFill>
                  <a:schemeClr val="dk1"/>
                </a:solidFill>
                <a:latin typeface="+mn-lt"/>
                <a:ea typeface="+mn-ea"/>
                <a:cs typeface="+mn-cs"/>
              </a:defRPr>
            </a:lvl5pPr>
            <a:lvl6pPr indent="2286000" defTabSz="457200">
              <a:defRPr>
                <a:solidFill>
                  <a:schemeClr val="dk1"/>
                </a:solidFill>
                <a:latin typeface="+mn-lt"/>
                <a:ea typeface="+mn-ea"/>
                <a:cs typeface="+mn-cs"/>
              </a:defRPr>
            </a:lvl6pPr>
            <a:lvl7pPr indent="2743200" defTabSz="457200">
              <a:defRPr>
                <a:solidFill>
                  <a:schemeClr val="dk1"/>
                </a:solidFill>
                <a:latin typeface="+mn-lt"/>
                <a:ea typeface="+mn-ea"/>
                <a:cs typeface="+mn-cs"/>
              </a:defRPr>
            </a:lvl7pPr>
            <a:lvl8pPr indent="3200400" defTabSz="457200">
              <a:defRPr>
                <a:solidFill>
                  <a:schemeClr val="dk1"/>
                </a:solidFill>
                <a:latin typeface="+mn-lt"/>
                <a:ea typeface="+mn-ea"/>
                <a:cs typeface="+mn-cs"/>
              </a:defRPr>
            </a:lvl8pPr>
            <a:lvl9pPr indent="3657600" defTabSz="457200">
              <a:defRPr>
                <a:solidFill>
                  <a:schemeClr val="dk1"/>
                </a:solidFill>
                <a:latin typeface="+mn-lt"/>
                <a:ea typeface="+mn-ea"/>
                <a:cs typeface="+mn-cs"/>
              </a:defRPr>
            </a:lvl9pPr>
          </a:lstStyle>
          <a:p>
            <a:pPr defTabSz="914400"/>
            <a:fld id="{86CB4B4D-7CA3-9044-876B-883B54F8677D}" type="slidenum">
              <a:rPr lang="fr-FR" smtClean="0"/>
              <a:pPr defTabSz="914400"/>
              <a:t>38</a:t>
            </a:fld>
            <a:endParaRPr lang="fr-FR" dirty="0"/>
          </a:p>
        </p:txBody>
      </p:sp>
    </p:spTree>
    <p:extLst>
      <p:ext uri="{BB962C8B-B14F-4D97-AF65-F5344CB8AC3E}">
        <p14:creationId xmlns:p14="http://schemas.microsoft.com/office/powerpoint/2010/main" val="316799785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494B409D-36A8-413B-9C08-C1094DC777C5}"/>
              </a:ext>
            </a:extLst>
          </p:cNvPr>
          <p:cNvSpPr>
            <a:spLocks noGrp="1"/>
          </p:cNvSpPr>
          <p:nvPr>
            <p:ph type="sldNum" sz="quarter" idx="2"/>
          </p:nvPr>
        </p:nvSpPr>
        <p:spPr>
          <a:xfrm>
            <a:off x="8763000" y="6629400"/>
            <a:ext cx="304800" cy="187285"/>
          </a:xfrm>
        </p:spPr>
        <p:txBody>
          <a:bodyPr/>
          <a:lstStyle/>
          <a:p>
            <a:fld id="{86CB4B4D-7CA3-9044-876B-883B54F8677D}" type="slidenum">
              <a:rPr lang="uk-UA" smtClean="0"/>
              <a:pPr/>
              <a:t>4</a:t>
            </a:fld>
            <a:endParaRPr lang="uk-UA" dirty="0"/>
          </a:p>
        </p:txBody>
      </p:sp>
      <p:sp>
        <p:nvSpPr>
          <p:cNvPr id="3" name="Espace réservé du contenu 2">
            <a:extLst>
              <a:ext uri="{FF2B5EF4-FFF2-40B4-BE49-F238E27FC236}">
                <a16:creationId xmlns:a16="http://schemas.microsoft.com/office/drawing/2014/main" xmlns="" id="{2FB6F7C8-D335-47E0-9822-E51E2A15903A}"/>
              </a:ext>
            </a:extLst>
          </p:cNvPr>
          <p:cNvSpPr>
            <a:spLocks noGrp="1"/>
          </p:cNvSpPr>
          <p:nvPr>
            <p:ph sz="quarter" idx="10"/>
          </p:nvPr>
        </p:nvSpPr>
        <p:spPr/>
        <p:txBody>
          <a:bodyPr/>
          <a:lstStyle/>
          <a:p>
            <a:r>
              <a:rPr lang="en-US" dirty="0"/>
              <a:t>The session was moderated by Osamu </a:t>
            </a:r>
            <a:r>
              <a:rPr lang="en-US" dirty="0" err="1"/>
              <a:t>Ochiai</a:t>
            </a:r>
            <a:r>
              <a:rPr lang="en-US" dirty="0"/>
              <a:t> (representing Steven Neeck, P-VC) and Paul Chang (OSVW-VC)</a:t>
            </a:r>
          </a:p>
          <a:p>
            <a:pPr lvl="1"/>
            <a:r>
              <a:rPr lang="en-US" dirty="0"/>
              <a:t>The discussion started from the recognition that CEOS was unsuccessful over the past decade to sort out observation and product requirements and priorities from the diverse “water” communities</a:t>
            </a:r>
          </a:p>
          <a:p>
            <a:pPr lvl="1"/>
            <a:r>
              <a:rPr lang="en-US" dirty="0"/>
              <a:t>Several (new) projects are flourishing, dealing with different segments of “water” from various perspectives: salted water, freshwater, coastal waters, quality and availability of water, physical oceanography, etc.</a:t>
            </a:r>
          </a:p>
          <a:p>
            <a:pPr lvl="1"/>
            <a:r>
              <a:rPr lang="en-US" dirty="0"/>
              <a:t>These projects – GEOGLOWS, </a:t>
            </a:r>
            <a:r>
              <a:rPr lang="en-US" dirty="0" err="1"/>
              <a:t>AquaWatch</a:t>
            </a:r>
            <a:r>
              <a:rPr lang="en-US" dirty="0"/>
              <a:t>, COVERAGE, Blue Planet, others – seem to work at clarifying their common and specific requirements and priorities</a:t>
            </a:r>
          </a:p>
          <a:p>
            <a:pPr lvl="1"/>
            <a:r>
              <a:rPr lang="en-US" dirty="0"/>
              <a:t>This opportunity should be seized</a:t>
            </a:r>
          </a:p>
        </p:txBody>
      </p:sp>
      <p:sp>
        <p:nvSpPr>
          <p:cNvPr id="4" name="Espace réservé du contenu 3">
            <a:extLst>
              <a:ext uri="{FF2B5EF4-FFF2-40B4-BE49-F238E27FC236}">
                <a16:creationId xmlns:a16="http://schemas.microsoft.com/office/drawing/2014/main" xmlns="" id="{B513985B-C792-4D9C-AA0D-42ABD0F9A419}"/>
              </a:ext>
            </a:extLst>
          </p:cNvPr>
          <p:cNvSpPr>
            <a:spLocks noGrp="1"/>
          </p:cNvSpPr>
          <p:nvPr>
            <p:ph sz="quarter" idx="11"/>
          </p:nvPr>
        </p:nvSpPr>
        <p:spPr/>
        <p:txBody>
          <a:bodyPr/>
          <a:lstStyle/>
          <a:p>
            <a:r>
              <a:rPr lang="en-US"/>
              <a:t>Water Session Report</a:t>
            </a:r>
            <a:endParaRPr lang="en-US" dirty="0"/>
          </a:p>
        </p:txBody>
      </p:sp>
    </p:spTree>
    <p:extLst>
      <p:ext uri="{BB962C8B-B14F-4D97-AF65-F5344CB8AC3E}">
        <p14:creationId xmlns:p14="http://schemas.microsoft.com/office/powerpoint/2010/main" val="336679901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03DDE51E-BE26-4F2F-8869-C2AB396621F8}"/>
              </a:ext>
            </a:extLst>
          </p:cNvPr>
          <p:cNvSpPr>
            <a:spLocks noGrp="1"/>
          </p:cNvSpPr>
          <p:nvPr>
            <p:ph type="sldNum" sz="quarter" idx="2"/>
          </p:nvPr>
        </p:nvSpPr>
        <p:spPr>
          <a:xfrm>
            <a:off x="8763000" y="6629400"/>
            <a:ext cx="304800" cy="187285"/>
          </a:xfrm>
        </p:spPr>
        <p:txBody>
          <a:bodyPr/>
          <a:lstStyle/>
          <a:p>
            <a:fld id="{86CB4B4D-7CA3-9044-876B-883B54F8677D}" type="slidenum">
              <a:rPr lang="uk-UA" smtClean="0"/>
              <a:pPr/>
              <a:t>5</a:t>
            </a:fld>
            <a:endParaRPr lang="uk-UA" dirty="0"/>
          </a:p>
        </p:txBody>
      </p:sp>
      <p:sp>
        <p:nvSpPr>
          <p:cNvPr id="3" name="Espace réservé du contenu 2">
            <a:extLst>
              <a:ext uri="{FF2B5EF4-FFF2-40B4-BE49-F238E27FC236}">
                <a16:creationId xmlns:a16="http://schemas.microsoft.com/office/drawing/2014/main" xmlns="" id="{40AE4801-606D-44BA-B658-3A89123AA7BD}"/>
              </a:ext>
            </a:extLst>
          </p:cNvPr>
          <p:cNvSpPr>
            <a:spLocks noGrp="1"/>
          </p:cNvSpPr>
          <p:nvPr>
            <p:ph sz="quarter" idx="10"/>
          </p:nvPr>
        </p:nvSpPr>
        <p:spPr/>
        <p:txBody>
          <a:bodyPr/>
          <a:lstStyle/>
          <a:p>
            <a:r>
              <a:rPr lang="en-US" dirty="0"/>
              <a:t>The proposal to hold a dedicated workshop in 2018 was approved</a:t>
            </a:r>
          </a:p>
          <a:p>
            <a:pPr lvl="1"/>
            <a:r>
              <a:rPr lang="en-US" dirty="0"/>
              <a:t>The goal of the workshop will be for CEOS to understand how best its observations may be organized in order optimally to serve the various water community initiatives, and to encourage a coherent response from among them</a:t>
            </a:r>
          </a:p>
          <a:p>
            <a:pPr lvl="1"/>
            <a:r>
              <a:rPr lang="en-US" dirty="0"/>
              <a:t>A small committee should be tasked to prepare the workshop and to develop a short document spelling out this goal in a clear manner</a:t>
            </a:r>
          </a:p>
          <a:p>
            <a:pPr lvl="1"/>
            <a:r>
              <a:rPr lang="en-US" dirty="0">
                <a:solidFill>
                  <a:srgbClr val="FF0000"/>
                </a:solidFill>
              </a:rPr>
              <a:t>The composition and mandate of the task group and the above-mentioned document should be ready for presentation and endorsement by CEOS Plenary in October</a:t>
            </a:r>
          </a:p>
        </p:txBody>
      </p:sp>
      <p:sp>
        <p:nvSpPr>
          <p:cNvPr id="4" name="Espace réservé du contenu 3">
            <a:extLst>
              <a:ext uri="{FF2B5EF4-FFF2-40B4-BE49-F238E27FC236}">
                <a16:creationId xmlns:a16="http://schemas.microsoft.com/office/drawing/2014/main" xmlns="" id="{6F0B3AC5-F423-4F13-9443-B73CBEAB9964}"/>
              </a:ext>
            </a:extLst>
          </p:cNvPr>
          <p:cNvSpPr>
            <a:spLocks noGrp="1"/>
          </p:cNvSpPr>
          <p:nvPr>
            <p:ph sz="quarter" idx="11"/>
          </p:nvPr>
        </p:nvSpPr>
        <p:spPr/>
        <p:txBody>
          <a:bodyPr/>
          <a:lstStyle/>
          <a:p>
            <a:r>
              <a:rPr lang="en-US"/>
              <a:t>Water Session Report </a:t>
            </a:r>
            <a:r>
              <a:rPr lang="fr-FR"/>
              <a:t> (cont’d)</a:t>
            </a:r>
            <a:endParaRPr lang="fr-FR" dirty="0"/>
          </a:p>
        </p:txBody>
      </p:sp>
    </p:spTree>
    <p:extLst>
      <p:ext uri="{BB962C8B-B14F-4D97-AF65-F5344CB8AC3E}">
        <p14:creationId xmlns:p14="http://schemas.microsoft.com/office/powerpoint/2010/main" val="39170252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0080923D-DDE3-4E8B-9EE0-B8568B01FB00}"/>
              </a:ext>
            </a:extLst>
          </p:cNvPr>
          <p:cNvSpPr>
            <a:spLocks noGrp="1"/>
          </p:cNvSpPr>
          <p:nvPr>
            <p:ph type="sldNum" sz="quarter" idx="2"/>
          </p:nvPr>
        </p:nvSpPr>
        <p:spPr>
          <a:xfrm>
            <a:off x="8763000" y="6629400"/>
            <a:ext cx="304800" cy="187285"/>
          </a:xfrm>
        </p:spPr>
        <p:txBody>
          <a:bodyPr/>
          <a:lstStyle/>
          <a:p>
            <a:fld id="{86CB4B4D-7CA3-9044-876B-883B54F8677D}" type="slidenum">
              <a:rPr lang="uk-UA" smtClean="0"/>
              <a:pPr/>
              <a:t>6</a:t>
            </a:fld>
            <a:endParaRPr lang="uk-UA" dirty="0"/>
          </a:p>
        </p:txBody>
      </p:sp>
      <p:sp>
        <p:nvSpPr>
          <p:cNvPr id="3" name="Espace réservé du contenu 2">
            <a:extLst>
              <a:ext uri="{FF2B5EF4-FFF2-40B4-BE49-F238E27FC236}">
                <a16:creationId xmlns:a16="http://schemas.microsoft.com/office/drawing/2014/main" xmlns="" id="{BB56F8B4-F0E0-422D-94A9-E9673C1F201E}"/>
              </a:ext>
            </a:extLst>
          </p:cNvPr>
          <p:cNvSpPr>
            <a:spLocks noGrp="1"/>
          </p:cNvSpPr>
          <p:nvPr>
            <p:ph sz="quarter" idx="10"/>
          </p:nvPr>
        </p:nvSpPr>
        <p:spPr/>
        <p:txBody>
          <a:bodyPr/>
          <a:lstStyle/>
          <a:p>
            <a:r>
              <a:rPr lang="en-US" dirty="0"/>
              <a:t>The session was moderated by Adam Lewis (LSI-VC), Andy Mitchell (WGISS) and Ken Casey (SST-VC)</a:t>
            </a:r>
          </a:p>
          <a:p>
            <a:pPr lvl="1"/>
            <a:r>
              <a:rPr lang="en-US" dirty="0"/>
              <a:t>The discussion started from the recognition that the ARD approach successfully developed by the LSI-VC (CARD4L) had the potential to be extended as appropriate to other domains (atmosphere, ocean)</a:t>
            </a:r>
          </a:p>
          <a:p>
            <a:pPr lvl="1"/>
            <a:r>
              <a:rPr lang="en-US" dirty="0"/>
              <a:t>It was recognized that there are also mature similar activities (e.g. GHRSST), but also unmet aspirations (e.g. Ocean Surface Vector Winds), and that WGISS has developed tools and friendly working environment in support of such ARD activities</a:t>
            </a:r>
          </a:p>
          <a:p>
            <a:pPr lvl="1"/>
            <a:r>
              <a:rPr lang="en-US" dirty="0"/>
              <a:t>There is a need to demonstrate and emphasize the benefits of ARD in order to counterbalance the extra efforts and resources associated with their development</a:t>
            </a:r>
          </a:p>
          <a:p>
            <a:pPr lvl="1"/>
            <a:r>
              <a:rPr lang="en-US" dirty="0"/>
              <a:t>The importance of data assimilation was also noted and the idea was expressed that the overall topic is an FDA issue </a:t>
            </a:r>
          </a:p>
        </p:txBody>
      </p:sp>
      <p:sp>
        <p:nvSpPr>
          <p:cNvPr id="4" name="Espace réservé du contenu 3">
            <a:extLst>
              <a:ext uri="{FF2B5EF4-FFF2-40B4-BE49-F238E27FC236}">
                <a16:creationId xmlns:a16="http://schemas.microsoft.com/office/drawing/2014/main" xmlns="" id="{F98DFA6A-B581-4DEB-8D38-D8AA8CF74726}"/>
              </a:ext>
            </a:extLst>
          </p:cNvPr>
          <p:cNvSpPr>
            <a:spLocks noGrp="1"/>
          </p:cNvSpPr>
          <p:nvPr>
            <p:ph sz="quarter" idx="11"/>
          </p:nvPr>
        </p:nvSpPr>
        <p:spPr/>
        <p:txBody>
          <a:bodyPr/>
          <a:lstStyle/>
          <a:p>
            <a:r>
              <a:rPr lang="en-US"/>
              <a:t>ARD Extension Session Report</a:t>
            </a:r>
            <a:endParaRPr lang="en-US" dirty="0"/>
          </a:p>
        </p:txBody>
      </p:sp>
    </p:spTree>
    <p:extLst>
      <p:ext uri="{BB962C8B-B14F-4D97-AF65-F5344CB8AC3E}">
        <p14:creationId xmlns:p14="http://schemas.microsoft.com/office/powerpoint/2010/main" val="353026949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5987D342-5D5E-444F-AC8A-F4D7AD123AC0}"/>
              </a:ext>
            </a:extLst>
          </p:cNvPr>
          <p:cNvSpPr>
            <a:spLocks noGrp="1"/>
          </p:cNvSpPr>
          <p:nvPr>
            <p:ph type="sldNum" sz="quarter" idx="2"/>
          </p:nvPr>
        </p:nvSpPr>
        <p:spPr>
          <a:xfrm>
            <a:off x="8763000" y="6629400"/>
            <a:ext cx="304800" cy="187285"/>
          </a:xfrm>
        </p:spPr>
        <p:txBody>
          <a:bodyPr/>
          <a:lstStyle/>
          <a:p>
            <a:fld id="{86CB4B4D-7CA3-9044-876B-883B54F8677D}" type="slidenum">
              <a:rPr lang="uk-UA" smtClean="0"/>
              <a:pPr/>
              <a:t>7</a:t>
            </a:fld>
            <a:endParaRPr lang="uk-UA" dirty="0"/>
          </a:p>
        </p:txBody>
      </p:sp>
      <p:sp>
        <p:nvSpPr>
          <p:cNvPr id="3" name="Espace réservé du contenu 2">
            <a:extLst>
              <a:ext uri="{FF2B5EF4-FFF2-40B4-BE49-F238E27FC236}">
                <a16:creationId xmlns:a16="http://schemas.microsoft.com/office/drawing/2014/main" xmlns="" id="{AF6FC287-8089-4470-A998-9CF2F94E41FC}"/>
              </a:ext>
            </a:extLst>
          </p:cNvPr>
          <p:cNvSpPr>
            <a:spLocks noGrp="1"/>
          </p:cNvSpPr>
          <p:nvPr>
            <p:ph sz="quarter" idx="10"/>
          </p:nvPr>
        </p:nvSpPr>
        <p:spPr/>
        <p:txBody>
          <a:bodyPr/>
          <a:lstStyle/>
          <a:p>
            <a:r>
              <a:rPr lang="en-US" dirty="0"/>
              <a:t>In conclusion, the following outcomes were agreed:</a:t>
            </a:r>
          </a:p>
          <a:p>
            <a:pPr lvl="1"/>
            <a:r>
              <a:rPr lang="en-US" dirty="0"/>
              <a:t>VC’s are kindly asked to review the CARD4L framework developed by the LSI-VC to identify any components that would be of wider value. Feedback to LSI-VC would also be welcome.</a:t>
            </a:r>
          </a:p>
          <a:p>
            <a:pPr lvl="1"/>
            <a:r>
              <a:rPr lang="en-US" dirty="0"/>
              <a:t>The FDA-Ad Hoc Team is kindly asked to include in its report a recommendation that CEOS take appropriate (and </a:t>
            </a:r>
            <a:r>
              <a:rPr lang="en-US" i="1" dirty="0"/>
              <a:t>moderate</a:t>
            </a:r>
            <a:r>
              <a:rPr lang="en-US" dirty="0"/>
              <a:t>) steps to progress a CEOS-wide ARD strategy.</a:t>
            </a:r>
          </a:p>
        </p:txBody>
      </p:sp>
      <p:sp>
        <p:nvSpPr>
          <p:cNvPr id="4" name="Espace réservé du contenu 3">
            <a:extLst>
              <a:ext uri="{FF2B5EF4-FFF2-40B4-BE49-F238E27FC236}">
                <a16:creationId xmlns:a16="http://schemas.microsoft.com/office/drawing/2014/main" xmlns="" id="{0D5B9152-C877-41CF-BEC1-E9933BADC7CE}"/>
              </a:ext>
            </a:extLst>
          </p:cNvPr>
          <p:cNvSpPr>
            <a:spLocks noGrp="1"/>
          </p:cNvSpPr>
          <p:nvPr>
            <p:ph sz="quarter" idx="11"/>
          </p:nvPr>
        </p:nvSpPr>
        <p:spPr>
          <a:xfrm>
            <a:off x="2057400" y="304800"/>
            <a:ext cx="5562600" cy="533400"/>
          </a:xfrm>
        </p:spPr>
        <p:txBody>
          <a:bodyPr/>
          <a:lstStyle/>
          <a:p>
            <a:r>
              <a:rPr lang="en-US" dirty="0"/>
              <a:t>ARD Extension Session Report (cont’d)</a:t>
            </a:r>
          </a:p>
          <a:p>
            <a:endParaRPr lang="fr-FR" dirty="0"/>
          </a:p>
        </p:txBody>
      </p:sp>
    </p:spTree>
    <p:extLst>
      <p:ext uri="{BB962C8B-B14F-4D97-AF65-F5344CB8AC3E}">
        <p14:creationId xmlns:p14="http://schemas.microsoft.com/office/powerpoint/2010/main" val="91650426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43BCFD70-D3CB-4068-9A41-10862B4AC103}"/>
              </a:ext>
            </a:extLst>
          </p:cNvPr>
          <p:cNvSpPr>
            <a:spLocks noGrp="1"/>
          </p:cNvSpPr>
          <p:nvPr>
            <p:ph type="sldNum" sz="quarter" idx="2"/>
          </p:nvPr>
        </p:nvSpPr>
        <p:spPr>
          <a:xfrm>
            <a:off x="8763000" y="6629400"/>
            <a:ext cx="304800" cy="187285"/>
          </a:xfrm>
        </p:spPr>
        <p:txBody>
          <a:bodyPr/>
          <a:lstStyle/>
          <a:p>
            <a:pPr defTabSz="914400"/>
            <a:fld id="{86CB4B4D-7CA3-9044-876B-883B54F8677D}" type="slidenum">
              <a:rPr lang="uk-UA" smtClean="0"/>
              <a:pPr defTabSz="914400"/>
              <a:t>8</a:t>
            </a:fld>
            <a:endParaRPr lang="uk-UA" dirty="0"/>
          </a:p>
        </p:txBody>
      </p:sp>
      <p:sp>
        <p:nvSpPr>
          <p:cNvPr id="3" name="Espace réservé du contenu 2">
            <a:extLst>
              <a:ext uri="{FF2B5EF4-FFF2-40B4-BE49-F238E27FC236}">
                <a16:creationId xmlns:a16="http://schemas.microsoft.com/office/drawing/2014/main" xmlns="" id="{AD727A19-3100-4D7E-8CD1-36E50796F214}"/>
              </a:ext>
            </a:extLst>
          </p:cNvPr>
          <p:cNvSpPr>
            <a:spLocks noGrp="1"/>
          </p:cNvSpPr>
          <p:nvPr>
            <p:ph sz="quarter" idx="10"/>
          </p:nvPr>
        </p:nvSpPr>
        <p:spPr/>
        <p:txBody>
          <a:bodyPr/>
          <a:lstStyle/>
          <a:p>
            <a:r>
              <a:rPr lang="en-US" dirty="0"/>
              <a:t>The Carbon/Climate session was moderated by Mark Dowell (Carbon Strategy Team), Pascal Lecomte and Joerg Schulz (</a:t>
            </a:r>
            <a:r>
              <a:rPr lang="en-US" dirty="0" err="1"/>
              <a:t>WGClimate</a:t>
            </a:r>
            <a:r>
              <a:rPr lang="en-US" dirty="0"/>
              <a:t>), with the remote participation of David Crisp (AC-VC)</a:t>
            </a:r>
          </a:p>
          <a:p>
            <a:pPr lvl="1">
              <a:spcBef>
                <a:spcPts val="0"/>
              </a:spcBef>
            </a:pPr>
            <a:r>
              <a:rPr lang="en-US" dirty="0"/>
              <a:t>Lecomte presented the status of the space agency response to the GCOS-IP.</a:t>
            </a:r>
          </a:p>
          <a:p>
            <a:pPr lvl="1">
              <a:spcBef>
                <a:spcPts val="0"/>
              </a:spcBef>
            </a:pPr>
            <a:r>
              <a:rPr lang="en-US" dirty="0"/>
              <a:t>Dowell and Schulz reported on the ECV Inventory activity.</a:t>
            </a:r>
          </a:p>
          <a:p>
            <a:pPr lvl="1">
              <a:spcBef>
                <a:spcPts val="0"/>
              </a:spcBef>
            </a:pPr>
            <a:r>
              <a:rPr lang="en-US" dirty="0"/>
              <a:t>Dowell gave a short presentation of the CEOS report to SBSTA.</a:t>
            </a:r>
          </a:p>
          <a:p>
            <a:pPr lvl="2">
              <a:spcBef>
                <a:spcPts val="0"/>
              </a:spcBef>
            </a:pPr>
            <a:r>
              <a:rPr lang="en-US" dirty="0">
                <a:solidFill>
                  <a:srgbClr val="FF0000"/>
                </a:solidFill>
              </a:rPr>
              <a:t>Comments urgently welcome. Approval needed before Plenary</a:t>
            </a:r>
          </a:p>
          <a:p>
            <a:pPr lvl="1">
              <a:spcBef>
                <a:spcPts val="0"/>
              </a:spcBef>
            </a:pPr>
            <a:r>
              <a:rPr lang="en-US" dirty="0"/>
              <a:t>Dowell discussed the Carbon Strategy initial initiatives.</a:t>
            </a:r>
          </a:p>
          <a:p>
            <a:pPr lvl="1">
              <a:spcBef>
                <a:spcPts val="0"/>
              </a:spcBef>
            </a:pPr>
            <a:r>
              <a:rPr lang="en-US" dirty="0"/>
              <a:t>Crisp reported on status of the satellite carbon report (White Paper on GHG observation) requested from the AC-VC.</a:t>
            </a:r>
          </a:p>
          <a:p>
            <a:r>
              <a:rPr lang="en-US" dirty="0"/>
              <a:t>All were commended for their excellent work and very good progress in this critically important – but very heavy – activity</a:t>
            </a:r>
          </a:p>
          <a:p>
            <a:r>
              <a:rPr lang="en-US" dirty="0"/>
              <a:t>VCs were encouraged to continue their effort in support of the Carbon Strategy action items.</a:t>
            </a:r>
          </a:p>
        </p:txBody>
      </p:sp>
      <p:sp>
        <p:nvSpPr>
          <p:cNvPr id="4" name="Espace réservé du contenu 3">
            <a:extLst>
              <a:ext uri="{FF2B5EF4-FFF2-40B4-BE49-F238E27FC236}">
                <a16:creationId xmlns:a16="http://schemas.microsoft.com/office/drawing/2014/main" xmlns="" id="{1B69E452-C4E2-40E4-B472-4D69059BE316}"/>
              </a:ext>
            </a:extLst>
          </p:cNvPr>
          <p:cNvSpPr>
            <a:spLocks noGrp="1"/>
          </p:cNvSpPr>
          <p:nvPr>
            <p:ph sz="quarter" idx="11"/>
          </p:nvPr>
        </p:nvSpPr>
        <p:spPr/>
        <p:txBody>
          <a:bodyPr/>
          <a:lstStyle/>
          <a:p>
            <a:r>
              <a:rPr lang="en-US"/>
              <a:t>Climate/Carbon Session Report</a:t>
            </a:r>
          </a:p>
        </p:txBody>
      </p:sp>
    </p:spTree>
    <p:extLst>
      <p:ext uri="{BB962C8B-B14F-4D97-AF65-F5344CB8AC3E}">
        <p14:creationId xmlns:p14="http://schemas.microsoft.com/office/powerpoint/2010/main" val="10258757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CA83B3E7-4B04-4F50-9E44-29C7F7F2330F}"/>
              </a:ext>
            </a:extLst>
          </p:cNvPr>
          <p:cNvSpPr>
            <a:spLocks noGrp="1"/>
          </p:cNvSpPr>
          <p:nvPr>
            <p:ph type="sldNum" sz="quarter" idx="2"/>
          </p:nvPr>
        </p:nvSpPr>
        <p:spPr>
          <a:xfrm>
            <a:off x="8763000" y="6629400"/>
            <a:ext cx="304800" cy="187285"/>
          </a:xfrm>
        </p:spPr>
        <p:txBody>
          <a:bodyPr/>
          <a:lstStyle/>
          <a:p>
            <a:fld id="{86CB4B4D-7CA3-9044-876B-883B54F8677D}" type="slidenum">
              <a:rPr lang="uk-UA" smtClean="0"/>
              <a:pPr/>
              <a:t>9</a:t>
            </a:fld>
            <a:endParaRPr lang="uk-UA" dirty="0"/>
          </a:p>
        </p:txBody>
      </p:sp>
      <p:sp>
        <p:nvSpPr>
          <p:cNvPr id="3" name="Espace réservé du contenu 2">
            <a:extLst>
              <a:ext uri="{FF2B5EF4-FFF2-40B4-BE49-F238E27FC236}">
                <a16:creationId xmlns:a16="http://schemas.microsoft.com/office/drawing/2014/main" xmlns="" id="{4FA6455E-815D-4030-BCD4-A7ACA9F0DBB8}"/>
              </a:ext>
            </a:extLst>
          </p:cNvPr>
          <p:cNvSpPr>
            <a:spLocks noGrp="1"/>
          </p:cNvSpPr>
          <p:nvPr>
            <p:ph sz="quarter" idx="10"/>
          </p:nvPr>
        </p:nvSpPr>
        <p:spPr/>
        <p:txBody>
          <a:bodyPr/>
          <a:lstStyle/>
          <a:p>
            <a:pPr lvl="0"/>
            <a:r>
              <a:rPr lang="en-AU" sz="1800" dirty="0"/>
              <a:t>AC-VC (</a:t>
            </a:r>
            <a:r>
              <a:rPr lang="en-AU" sz="1800" i="1" dirty="0"/>
              <a:t>J. Al-saadi/B. </a:t>
            </a:r>
            <a:r>
              <a:rPr lang="en-AU" sz="1800" i="1" dirty="0" err="1"/>
              <a:t>Veihelman</a:t>
            </a:r>
            <a:r>
              <a:rPr lang="en-AU" sz="1800" i="1" dirty="0"/>
              <a:t> and D. Crisp</a:t>
            </a:r>
            <a:r>
              <a:rPr lang="en-AU" sz="1800" dirty="0"/>
              <a:t>)</a:t>
            </a:r>
          </a:p>
          <a:p>
            <a:pPr lvl="1"/>
            <a:r>
              <a:rPr lang="en-AU" sz="1800" dirty="0"/>
              <a:t>AQ/GHG constellation coordination; Unmet measurement goals; Data access policies</a:t>
            </a:r>
            <a:endParaRPr lang="fr-FR" sz="1800" dirty="0"/>
          </a:p>
          <a:p>
            <a:pPr lvl="2"/>
            <a:r>
              <a:rPr lang="en-AU" sz="1800" dirty="0"/>
              <a:t>Ref.: CEOS-WP: Section 3.8, VC-2, VC-3</a:t>
            </a:r>
          </a:p>
          <a:p>
            <a:r>
              <a:rPr lang="en-AU" sz="1800" dirty="0"/>
              <a:t>SST-VC (</a:t>
            </a:r>
            <a:r>
              <a:rPr lang="en-AU" sz="1800" i="1" dirty="0"/>
              <a:t>A. O’Carroll and K. Casey</a:t>
            </a:r>
            <a:r>
              <a:rPr lang="en-AU" sz="1800" dirty="0"/>
              <a:t>)</a:t>
            </a:r>
            <a:endParaRPr lang="fr-FR" sz="1800" dirty="0"/>
          </a:p>
          <a:p>
            <a:pPr lvl="1"/>
            <a:r>
              <a:rPr lang="en-AU" sz="1800" dirty="0"/>
              <a:t>Passive Microwave Radiometer Continuity</a:t>
            </a:r>
          </a:p>
          <a:p>
            <a:r>
              <a:rPr lang="en-AU" sz="1800" dirty="0"/>
              <a:t>OSVW-VC (</a:t>
            </a:r>
            <a:r>
              <a:rPr lang="en-AU" sz="1800" i="1" dirty="0"/>
              <a:t>P. Chang</a:t>
            </a:r>
            <a:r>
              <a:rPr lang="en-AU" sz="1800" dirty="0"/>
              <a:t>) </a:t>
            </a:r>
          </a:p>
          <a:p>
            <a:pPr lvl="1"/>
            <a:r>
              <a:rPr lang="en-AU" sz="1800" dirty="0"/>
              <a:t>Building a strong case for operation continuity</a:t>
            </a:r>
          </a:p>
          <a:p>
            <a:pPr lvl="2"/>
            <a:r>
              <a:rPr lang="en-AU" sz="1800" dirty="0"/>
              <a:t>Ref.: CEOS-WP: Section 3.8, VC-14</a:t>
            </a:r>
            <a:endParaRPr lang="fr-FR" sz="1800" dirty="0"/>
          </a:p>
          <a:p>
            <a:pPr lvl="0"/>
            <a:r>
              <a:rPr lang="en-AU" sz="1800" dirty="0"/>
              <a:t>Leadership changes and issues</a:t>
            </a:r>
            <a:endParaRPr lang="fr-FR" sz="1800" dirty="0"/>
          </a:p>
          <a:p>
            <a:pPr lvl="1"/>
            <a:r>
              <a:rPr lang="en-AU" sz="1800" dirty="0" err="1"/>
              <a:t>WGDisasters</a:t>
            </a:r>
            <a:r>
              <a:rPr lang="en-AU" sz="1800" dirty="0"/>
              <a:t> (</a:t>
            </a:r>
            <a:r>
              <a:rPr lang="en-AU" sz="1800" i="1" dirty="0"/>
              <a:t>S. Chalifoux</a:t>
            </a:r>
            <a:r>
              <a:rPr lang="en-AU" sz="1800" dirty="0"/>
              <a:t>)</a:t>
            </a:r>
            <a:endParaRPr lang="fr-FR" sz="1800" dirty="0"/>
          </a:p>
          <a:p>
            <a:pPr lvl="1"/>
            <a:r>
              <a:rPr lang="en-AU" sz="1800" dirty="0"/>
              <a:t>WGISS (</a:t>
            </a:r>
            <a:r>
              <a:rPr lang="en-AU" sz="1800" i="1" dirty="0"/>
              <a:t>A. Mitchell</a:t>
            </a:r>
            <a:r>
              <a:rPr lang="en-AU" sz="1800" dirty="0"/>
              <a:t>)</a:t>
            </a:r>
            <a:endParaRPr lang="fr-FR" sz="1800" dirty="0"/>
          </a:p>
          <a:p>
            <a:pPr lvl="1"/>
            <a:r>
              <a:rPr lang="en-AU" sz="1800" dirty="0"/>
              <a:t>OST-VC (</a:t>
            </a:r>
            <a:r>
              <a:rPr lang="en-AU" sz="1800" i="1" dirty="0"/>
              <a:t>J.-L. Fellous</a:t>
            </a:r>
            <a:r>
              <a:rPr lang="en-AU" sz="1800" dirty="0"/>
              <a:t>)</a:t>
            </a:r>
            <a:endParaRPr lang="fr-FR" sz="1800" dirty="0"/>
          </a:p>
          <a:p>
            <a:r>
              <a:rPr lang="en-GB" sz="1800" dirty="0"/>
              <a:t>Review of key issues for coordination before CEOS Plenary (as required)</a:t>
            </a:r>
            <a:endParaRPr lang="en-US" sz="1800" dirty="0"/>
          </a:p>
        </p:txBody>
      </p:sp>
      <p:sp>
        <p:nvSpPr>
          <p:cNvPr id="4" name="Espace réservé du contenu 3">
            <a:extLst>
              <a:ext uri="{FF2B5EF4-FFF2-40B4-BE49-F238E27FC236}">
                <a16:creationId xmlns:a16="http://schemas.microsoft.com/office/drawing/2014/main" xmlns="" id="{0623D660-82D5-4850-81CF-E5231BF580F7}"/>
              </a:ext>
            </a:extLst>
          </p:cNvPr>
          <p:cNvSpPr>
            <a:spLocks noGrp="1"/>
          </p:cNvSpPr>
          <p:nvPr>
            <p:ph sz="quarter" idx="11"/>
          </p:nvPr>
        </p:nvSpPr>
        <p:spPr/>
        <p:txBody>
          <a:bodyPr/>
          <a:lstStyle/>
          <a:p>
            <a:r>
              <a:rPr lang="en-US"/>
              <a:t>VC Issues for consideration by the SIT</a:t>
            </a:r>
          </a:p>
        </p:txBody>
      </p:sp>
    </p:spTree>
    <p:extLst>
      <p:ext uri="{BB962C8B-B14F-4D97-AF65-F5344CB8AC3E}">
        <p14:creationId xmlns:p14="http://schemas.microsoft.com/office/powerpoint/2010/main" val="344352571"/>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9237</TotalTime>
  <Words>3072</Words>
  <Application>Microsoft Macintosh PowerPoint</Application>
  <PresentationFormat>On-screen Show (4:3)</PresentationFormat>
  <Paragraphs>354</Paragraphs>
  <Slides>38</Slides>
  <Notes>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38</vt:i4>
      </vt:variant>
    </vt:vector>
  </HeadingPairs>
  <TitlesOfParts>
    <vt:vector size="51" baseType="lpstr">
      <vt:lpstr>Arial Bold</vt:lpstr>
      <vt:lpstr>Arial Unicode MS</vt:lpstr>
      <vt:lpstr>Avenir Roman</vt:lpstr>
      <vt:lpstr>Calibri</vt:lpstr>
      <vt:lpstr>Courier New</vt:lpstr>
      <vt:lpstr>Droid Serif</vt:lpstr>
      <vt:lpstr>Helvetica</vt:lpstr>
      <vt:lpstr>ＭＳ Ｐゴシック</vt:lpstr>
      <vt:lpstr>Proxima Nova Regular</vt:lpstr>
      <vt:lpstr>Times New Roman</vt:lpstr>
      <vt:lpstr>Wingdings</vt:lpstr>
      <vt:lpstr>Arial</vt:lpstr>
      <vt:lpstr>Default</vt:lpstr>
      <vt:lpstr>Report from the VC-WG Day Jean-Louis Fellous, SIT Chair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Issues and potential resolutions that may require SIT Chair support: AC-VC</vt:lpstr>
      <vt:lpstr>PowerPoint Presentation</vt:lpstr>
      <vt:lpstr>PowerPoint Presentation</vt:lpstr>
      <vt:lpstr>PowerPoint Presentation</vt:lpstr>
      <vt:lpstr>Issues and potential resolutions that may require SIT Chair support: SST-VC</vt:lpstr>
      <vt:lpstr>PowerPoint Presentation</vt:lpstr>
      <vt:lpstr>The Case for Satellite OSVW Continuity – Is it Sufficient? </vt:lpstr>
      <vt:lpstr>OSVW Constellation Status and Health</vt:lpstr>
      <vt:lpstr>PowerPoint Presentation</vt:lpstr>
      <vt:lpstr>Optimum (minimum) OSVW constellation 2015 IOVWST meeting recommendation</vt:lpstr>
      <vt:lpstr>The OSVW Constellation Future? Questions posed at the 2017 OSVW-VC meeting</vt:lpstr>
      <vt:lpstr>Do We Have a Sufficient Business Case? Some Random Thoughts</vt:lpstr>
      <vt:lpstr>Do We Have a Sufficient Business Case? Some Random Thoughts (cont’d)</vt:lpstr>
      <vt:lpstr>Do We Have a Sufficient Business Case? Some Random Thoughts (cont’d)</vt:lpstr>
      <vt:lpstr>Leadership changes and issues – WGDisasters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of key issues for coordination before CEOS Plenary</vt:lpstr>
      <vt:lpstr>PowerPoint Presentation</vt:lpstr>
      <vt:lpstr>PowerPoint Presentation</vt:lpstr>
    </vt:vector>
  </TitlesOfParts>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Microsoft Office User</cp:lastModifiedBy>
  <cp:revision>159</cp:revision>
  <dcterms:modified xsi:type="dcterms:W3CDTF">2017-09-13T12:59:38Z</dcterms:modified>
</cp:coreProperties>
</file>