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3317"/>
  </p:normalViewPr>
  <p:slideViewPr>
    <p:cSldViewPr>
      <p:cViewPr varScale="1">
        <p:scale>
          <a:sx n="101" d="100"/>
          <a:sy n="101" d="100"/>
        </p:scale>
        <p:origin x="177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2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‘17, 13-14 Sept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Review of SIT Chair 2016-2017 Outcomes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 Briggs, 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2017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</a:t>
            </a: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 Implementation Team Tech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A changing context for CEOS:</a:t>
            </a:r>
          </a:p>
          <a:p>
            <a:r>
              <a:rPr lang="en-US" dirty="0" smtClean="0"/>
              <a:t>Greater </a:t>
            </a:r>
            <a:r>
              <a:rPr lang="en-US" dirty="0"/>
              <a:t>public and political awareness of the need for sustainable and better planetary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Population </a:t>
            </a:r>
            <a:r>
              <a:rPr lang="en-US" dirty="0"/>
              <a:t>growing to 9Bn by </a:t>
            </a:r>
            <a:r>
              <a:rPr lang="en-US" dirty="0" smtClean="0"/>
              <a:t>2050</a:t>
            </a:r>
          </a:p>
          <a:p>
            <a:r>
              <a:rPr lang="en-US" dirty="0"/>
              <a:t>Transitional science increasingly driven by societal </a:t>
            </a:r>
            <a:r>
              <a:rPr lang="en-US" dirty="0" smtClean="0"/>
              <a:t>needs</a:t>
            </a:r>
            <a:endParaRPr lang="en-GB" dirty="0"/>
          </a:p>
          <a:p>
            <a:r>
              <a:rPr lang="en-US" dirty="0"/>
              <a:t>Information technology advances unimagined even ten years ago</a:t>
            </a:r>
          </a:p>
          <a:p>
            <a:r>
              <a:rPr lang="en-US" dirty="0"/>
              <a:t>Easy access to a wide range of freely available data sources, including satellite </a:t>
            </a:r>
            <a:r>
              <a:rPr lang="en-US" dirty="0" smtClean="0"/>
              <a:t>data</a:t>
            </a:r>
          </a:p>
          <a:p>
            <a:pPr marL="0" indent="0">
              <a:buNone/>
            </a:pPr>
            <a:r>
              <a:rPr lang="en-US" b="1" dirty="0" smtClean="0"/>
              <a:t>Innovation Among CEOS Agencies</a:t>
            </a:r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/>
              <a:t>for delivery of satellite data </a:t>
            </a:r>
            <a:r>
              <a:rPr lang="en-US" dirty="0" smtClean="0"/>
              <a:t>broader </a:t>
            </a:r>
            <a:r>
              <a:rPr lang="en-US" dirty="0"/>
              <a:t>and more </a:t>
            </a:r>
            <a:r>
              <a:rPr lang="en-US" dirty="0" smtClean="0"/>
              <a:t>comprehensive</a:t>
            </a:r>
          </a:p>
          <a:p>
            <a:r>
              <a:rPr lang="en-US" dirty="0"/>
              <a:t>Data access benefited from IT </a:t>
            </a:r>
            <a:r>
              <a:rPr lang="en-US" dirty="0" smtClean="0"/>
              <a:t>revolution</a:t>
            </a:r>
          </a:p>
          <a:p>
            <a:r>
              <a:rPr lang="en-US" dirty="0"/>
              <a:t>Partnership </a:t>
            </a:r>
            <a:r>
              <a:rPr lang="en-US" dirty="0" smtClean="0"/>
              <a:t>increasingly </a:t>
            </a:r>
            <a:r>
              <a:rPr lang="en-US" dirty="0"/>
              <a:t>valuable for delivery of </a:t>
            </a:r>
            <a:r>
              <a:rPr lang="en-US" dirty="0" smtClean="0"/>
              <a:t>services</a:t>
            </a:r>
          </a:p>
          <a:p>
            <a:r>
              <a:rPr lang="en-US" dirty="0"/>
              <a:t>EU Copernicus </a:t>
            </a:r>
            <a:r>
              <a:rPr lang="en-US" dirty="0" err="1"/>
              <a:t>programme</a:t>
            </a:r>
            <a:r>
              <a:rPr lang="en-US" dirty="0"/>
              <a:t> has scope to be a </a:t>
            </a:r>
            <a:r>
              <a:rPr lang="en-US" dirty="0" smtClean="0"/>
              <a:t>game-changer</a:t>
            </a:r>
          </a:p>
          <a:p>
            <a:pPr>
              <a:spcAft>
                <a:spcPts val="600"/>
              </a:spcAft>
            </a:pPr>
            <a:r>
              <a:rPr lang="en-US" dirty="0"/>
              <a:t>Need to demonstrate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/>
              <a:t>benefits </a:t>
            </a:r>
            <a:r>
              <a:rPr lang="en-US" dirty="0" smtClean="0"/>
              <a:t>with continuing resource limitations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Background (Circa TWS 2015)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6732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/>
              <a:t>Ensure </a:t>
            </a:r>
            <a:r>
              <a:rPr lang="en-GB" dirty="0" smtClean="0"/>
              <a:t>successful </a:t>
            </a:r>
            <a:r>
              <a:rPr lang="en-GB" dirty="0"/>
              <a:t>advancement of </a:t>
            </a:r>
            <a:r>
              <a:rPr lang="en-GB" b="1" dirty="0"/>
              <a:t>ongoing CEOS commitments and deliverables</a:t>
            </a:r>
            <a:r>
              <a:rPr lang="en-GB" dirty="0"/>
              <a:t>, </a:t>
            </a:r>
            <a:endParaRPr lang="en-GB" dirty="0" smtClean="0"/>
          </a:p>
          <a:p>
            <a:pPr lvl="2"/>
            <a:r>
              <a:rPr lang="en-GB" dirty="0" smtClean="0"/>
              <a:t>address </a:t>
            </a:r>
            <a:r>
              <a:rPr lang="en-GB" dirty="0"/>
              <a:t>issues and obstacles </a:t>
            </a:r>
            <a:r>
              <a:rPr lang="en-GB" dirty="0" smtClean="0"/>
              <a:t>of each </a:t>
            </a:r>
            <a:r>
              <a:rPr lang="en-GB" dirty="0"/>
              <a:t>priority </a:t>
            </a:r>
            <a:r>
              <a:rPr lang="en-GB" dirty="0" smtClean="0"/>
              <a:t>initiative</a:t>
            </a:r>
          </a:p>
          <a:p>
            <a:pPr marL="914400" lvl="2" indent="0">
              <a:buNone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Ensure full access to, and exploitation of </a:t>
            </a:r>
            <a:r>
              <a:rPr lang="en-GB" b="1" dirty="0"/>
              <a:t>Copernicus Sentinel </a:t>
            </a:r>
            <a:r>
              <a:rPr lang="en-GB" dirty="0"/>
              <a:t>data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Further </a:t>
            </a:r>
            <a:r>
              <a:rPr lang="en-GB" dirty="0" smtClean="0"/>
              <a:t>develop the </a:t>
            </a:r>
            <a:r>
              <a:rPr lang="en-GB" dirty="0"/>
              <a:t>relationships with IPCC and UNFCCC </a:t>
            </a:r>
            <a:r>
              <a:rPr lang="en-GB" dirty="0" smtClean="0"/>
              <a:t>to </a:t>
            </a:r>
            <a:r>
              <a:rPr lang="en-GB" dirty="0"/>
              <a:t>support </a:t>
            </a:r>
            <a:r>
              <a:rPr lang="en-GB" b="1" dirty="0"/>
              <a:t>observation of climate indicators </a:t>
            </a:r>
            <a:r>
              <a:rPr lang="en-GB" dirty="0"/>
              <a:t>in the post-COP-21 context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Maintain and improve our </a:t>
            </a:r>
            <a:r>
              <a:rPr lang="en-GB" b="1" dirty="0"/>
              <a:t>strategic partnerships </a:t>
            </a:r>
            <a:r>
              <a:rPr lang="en-GB" dirty="0"/>
              <a:t>(e.g. UN agencies, Development Banks, international programmes and </a:t>
            </a:r>
            <a:r>
              <a:rPr lang="en-GB" dirty="0" smtClean="0"/>
              <a:t>agencies)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Ensure </a:t>
            </a:r>
            <a:r>
              <a:rPr lang="en-GB" dirty="0"/>
              <a:t>effective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/>
              <a:t>functioning </a:t>
            </a:r>
            <a:r>
              <a:rPr lang="en-GB" b="1" dirty="0"/>
              <a:t>of </a:t>
            </a:r>
            <a:r>
              <a:rPr lang="en-GB" b="1" dirty="0" smtClean="0"/>
              <a:t>GEO, </a:t>
            </a:r>
            <a:r>
              <a:rPr lang="en-GB" b="1" dirty="0"/>
              <a:t>and CEOS within GEO</a:t>
            </a:r>
            <a:r>
              <a:rPr lang="en-GB" dirty="0" smtClean="0"/>
              <a:t>, </a:t>
            </a:r>
            <a:r>
              <a:rPr lang="en-US" dirty="0" smtClean="0"/>
              <a:t>with </a:t>
            </a:r>
            <a:r>
              <a:rPr lang="en-US" dirty="0"/>
              <a:t>its</a:t>
            </a:r>
            <a:r>
              <a:rPr lang="en-US" dirty="0" smtClean="0"/>
              <a:t> </a:t>
            </a:r>
            <a:r>
              <a:rPr lang="en-US" dirty="0"/>
              <a:t>new strategic goals and a new governance model for the coming decade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Support </a:t>
            </a:r>
            <a:r>
              <a:rPr lang="en-GB" b="1" dirty="0" smtClean="0"/>
              <a:t>initiatives </a:t>
            </a:r>
            <a:r>
              <a:rPr lang="en-GB" b="1" dirty="0"/>
              <a:t>proposed by the CEOS Chairs </a:t>
            </a:r>
            <a:r>
              <a:rPr lang="en-GB" dirty="0"/>
              <a:t>in 2016 and 2017.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0494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1.	Ensure successful </a:t>
            </a:r>
            <a:r>
              <a:rPr lang="en-GB" dirty="0"/>
              <a:t>advancement of </a:t>
            </a:r>
            <a:r>
              <a:rPr lang="en-GB" b="1" dirty="0"/>
              <a:t>ongoing CEOS commitments and </a:t>
            </a:r>
            <a:r>
              <a:rPr lang="en-GB" b="1" dirty="0" smtClean="0"/>
              <a:t>deliverables</a:t>
            </a:r>
            <a:endParaRPr lang="en-GB" dirty="0" smtClean="0"/>
          </a:p>
          <a:p>
            <a:pPr marL="914400" lvl="2" indent="0">
              <a:buNone/>
            </a:pPr>
            <a:endParaRPr lang="en-GB" sz="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7351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2.	Ensure </a:t>
            </a:r>
            <a:r>
              <a:rPr lang="en-GB" dirty="0"/>
              <a:t>full access to, and exploitation of </a:t>
            </a:r>
            <a:r>
              <a:rPr lang="en-GB" b="1" dirty="0"/>
              <a:t>Copernicus Sentinel </a:t>
            </a:r>
            <a:r>
              <a:rPr lang="en-GB" dirty="0"/>
              <a:t>data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CEOS community consultations at SIT meetings</a:t>
            </a:r>
          </a:p>
          <a:p>
            <a:endParaRPr lang="en-GB" dirty="0"/>
          </a:p>
          <a:p>
            <a:r>
              <a:rPr lang="en-GB" dirty="0" smtClean="0"/>
              <a:t>System continues to be more robust with more satellites and improved ground </a:t>
            </a:r>
            <a:r>
              <a:rPr lang="en-GB" dirty="0" smtClean="0"/>
              <a:t>segment</a:t>
            </a:r>
          </a:p>
          <a:p>
            <a:endParaRPr lang="en-GB" dirty="0"/>
          </a:p>
          <a:p>
            <a:r>
              <a:rPr lang="en-GB" dirty="0"/>
              <a:t>Sentinel data have been used in all the major activities undertaken by CEOS and GEO such as GFOI, GEOGLAM, several Disasters </a:t>
            </a:r>
            <a:r>
              <a:rPr lang="en-GB" dirty="0" smtClean="0"/>
              <a:t>activities, etc.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Progress continues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996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3.	Further develop the </a:t>
            </a:r>
            <a:r>
              <a:rPr lang="en-GB" dirty="0"/>
              <a:t>relationships with IPCC and UNFCCC </a:t>
            </a:r>
            <a:r>
              <a:rPr lang="en-GB" dirty="0" smtClean="0"/>
              <a:t>to </a:t>
            </a:r>
            <a:r>
              <a:rPr lang="en-GB" dirty="0"/>
              <a:t>support </a:t>
            </a:r>
            <a:r>
              <a:rPr lang="en-GB" b="1" dirty="0"/>
              <a:t>observation of climate indicators </a:t>
            </a:r>
            <a:r>
              <a:rPr lang="en-GB" dirty="0"/>
              <a:t>in the post-COP-21 context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r>
              <a:rPr lang="en-AU" dirty="0" smtClean="0"/>
              <a:t>Continued reporting to SBSTA</a:t>
            </a:r>
          </a:p>
          <a:p>
            <a:endParaRPr lang="en-AU" dirty="0"/>
          </a:p>
          <a:p>
            <a:r>
              <a:rPr lang="en-AU" dirty="0" smtClean="0"/>
              <a:t>New GCOS IP and CEOS Response, including discussion of indicators.</a:t>
            </a:r>
          </a:p>
          <a:p>
            <a:endParaRPr lang="en-AU" dirty="0"/>
          </a:p>
          <a:p>
            <a:r>
              <a:rPr lang="en-AU" dirty="0" smtClean="0"/>
              <a:t>IPCC Guidelines advocacy</a:t>
            </a:r>
          </a:p>
          <a:p>
            <a:endParaRPr lang="en-AU" dirty="0"/>
          </a:p>
          <a:p>
            <a:r>
              <a:rPr lang="en-AU" dirty="0" smtClean="0"/>
              <a:t>EC Chair Priority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3556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4.	Maintain </a:t>
            </a:r>
            <a:r>
              <a:rPr lang="en-GB" dirty="0"/>
              <a:t>and improve our </a:t>
            </a:r>
            <a:r>
              <a:rPr lang="en-GB" b="1" dirty="0"/>
              <a:t>strategic partnerships </a:t>
            </a:r>
            <a:r>
              <a:rPr lang="en-GB" dirty="0"/>
              <a:t>(e.g. UN agencies, Development Banks, international programmes and </a:t>
            </a:r>
            <a:r>
              <a:rPr lang="en-GB" dirty="0" smtClean="0"/>
              <a:t>agencies)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 smtClean="0"/>
          </a:p>
          <a:p>
            <a:r>
              <a:rPr lang="en-AU" dirty="0" smtClean="0"/>
              <a:t>Development finance survey</a:t>
            </a:r>
          </a:p>
          <a:p>
            <a:endParaRPr lang="en-AU" dirty="0" smtClean="0"/>
          </a:p>
          <a:p>
            <a:r>
              <a:rPr lang="en-AU" dirty="0" smtClean="0"/>
              <a:t>IFI initiative actions and cooperation with GEO</a:t>
            </a:r>
          </a:p>
          <a:p>
            <a:endParaRPr lang="en-AU" dirty="0"/>
          </a:p>
          <a:p>
            <a:r>
              <a:rPr lang="en-AU" dirty="0" smtClean="0"/>
              <a:t>GEO Plenary IFI Panel</a:t>
            </a:r>
          </a:p>
          <a:p>
            <a:endParaRPr lang="en-AU" dirty="0"/>
          </a:p>
          <a:p>
            <a:r>
              <a:rPr lang="en-AU" dirty="0" smtClean="0"/>
              <a:t>Development of statement and supporting </a:t>
            </a:r>
            <a:r>
              <a:rPr lang="en-AU" dirty="0" smtClean="0"/>
              <a:t>document</a:t>
            </a:r>
          </a:p>
          <a:p>
            <a:endParaRPr lang="en-AU" dirty="0"/>
          </a:p>
          <a:p>
            <a:r>
              <a:rPr lang="en-AU" dirty="0" smtClean="0"/>
              <a:t>Starting </a:t>
            </a:r>
            <a:r>
              <a:rPr lang="en-AU" dirty="0"/>
              <a:t>to work with some of the UN </a:t>
            </a:r>
            <a:r>
              <a:rPr lang="en-AU" dirty="0" smtClean="0"/>
              <a:t>agencies as custodians of</a:t>
            </a:r>
            <a:r>
              <a:rPr lang="en-AU" dirty="0"/>
              <a:t> specific </a:t>
            </a:r>
            <a:r>
              <a:rPr lang="en-AU" dirty="0" smtClean="0"/>
              <a:t>SDG indicators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636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4582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5.	Ensure </a:t>
            </a:r>
            <a:r>
              <a:rPr lang="en-GB" dirty="0"/>
              <a:t>effective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/>
              <a:t>functioning </a:t>
            </a:r>
            <a:r>
              <a:rPr lang="en-GB" b="1" dirty="0"/>
              <a:t>of </a:t>
            </a:r>
            <a:r>
              <a:rPr lang="en-GB" b="1" dirty="0" smtClean="0"/>
              <a:t>GEO, </a:t>
            </a:r>
            <a:r>
              <a:rPr lang="en-GB" b="1" dirty="0"/>
              <a:t>and CEOS within GEO</a:t>
            </a:r>
            <a:r>
              <a:rPr lang="en-GB" dirty="0" smtClean="0"/>
              <a:t>, </a:t>
            </a:r>
            <a:r>
              <a:rPr lang="en-US" dirty="0" smtClean="0"/>
              <a:t>with </a:t>
            </a:r>
            <a:r>
              <a:rPr lang="en-US" dirty="0"/>
              <a:t>its</a:t>
            </a:r>
            <a:r>
              <a:rPr lang="en-US" dirty="0" smtClean="0"/>
              <a:t> </a:t>
            </a:r>
            <a:r>
              <a:rPr lang="en-US" dirty="0"/>
              <a:t>new strategic goals and a new governance model for the coming decade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r>
              <a:rPr lang="en-GB" dirty="0" smtClean="0"/>
              <a:t>Active CEOS participation in GEO Programme Board (2016, 2017-2019)</a:t>
            </a:r>
          </a:p>
          <a:p>
            <a:r>
              <a:rPr lang="en-GB" dirty="0" smtClean="0"/>
              <a:t>CEOS representative of PB Participating Organisations at GEO Executive Committee (2016, 2017-2019)</a:t>
            </a:r>
          </a:p>
          <a:p>
            <a:r>
              <a:rPr lang="en-GB" dirty="0" smtClean="0"/>
              <a:t>CEOS has been strong supporter (at least) of a more issue-driven approach to GEO implementation, focusing on SDGs, Paris Agenda and Sendai Agreement as first priorities</a:t>
            </a:r>
          </a:p>
          <a:p>
            <a:r>
              <a:rPr lang="en-GB" dirty="0" smtClean="0"/>
              <a:t>Restructuring of GEO infrastructure in response to the above, including creation of Programme Board, reform of </a:t>
            </a:r>
            <a:r>
              <a:rPr lang="en-GB" dirty="0" err="1" smtClean="0"/>
              <a:t>Excom</a:t>
            </a:r>
            <a:r>
              <a:rPr lang="en-GB" dirty="0"/>
              <a:t> </a:t>
            </a:r>
            <a:r>
              <a:rPr lang="en-GB" dirty="0" smtClean="0"/>
              <a:t>and Plenary</a:t>
            </a:r>
          </a:p>
          <a:p>
            <a:r>
              <a:rPr lang="en-GB" dirty="0" smtClean="0"/>
              <a:t>Reformulation of GEO programme to be more responsive, directed  and relevant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9453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6.	Support </a:t>
            </a:r>
            <a:r>
              <a:rPr lang="en-GB" b="1" dirty="0" smtClean="0"/>
              <a:t>initiatives </a:t>
            </a:r>
            <a:r>
              <a:rPr lang="en-GB" b="1" dirty="0"/>
              <a:t>proposed by the CEOS Chairs </a:t>
            </a:r>
            <a:r>
              <a:rPr lang="en-GB" dirty="0"/>
              <a:t>in 2016 and 2017</a:t>
            </a:r>
            <a:r>
              <a:rPr lang="en-GB" dirty="0" smtClean="0"/>
              <a:t>.</a:t>
            </a:r>
          </a:p>
          <a:p>
            <a:pPr marL="457200" lvl="0" indent="-457200">
              <a:buAutoNum type="arabicPeriod" startAt="6"/>
            </a:pPr>
            <a:endParaRPr lang="en-GB" dirty="0"/>
          </a:p>
          <a:p>
            <a:r>
              <a:rPr lang="en-GB" b="1" dirty="0" smtClean="0"/>
              <a:t>2016: CSIRO</a:t>
            </a:r>
          </a:p>
          <a:p>
            <a:pPr lvl="1"/>
            <a:r>
              <a:rPr lang="en-GB" dirty="0" smtClean="0"/>
              <a:t>Future Data Architectures: initial report; continuation into 2017</a:t>
            </a:r>
          </a:p>
          <a:p>
            <a:pPr lvl="1"/>
            <a:r>
              <a:rPr lang="en-GB" dirty="0" smtClean="0"/>
              <a:t>Non-</a:t>
            </a:r>
            <a:r>
              <a:rPr lang="en-GB" dirty="0" err="1" smtClean="0"/>
              <a:t>Meterological</a:t>
            </a:r>
            <a:r>
              <a:rPr lang="en-GB" dirty="0" smtClean="0"/>
              <a:t> Applications: reported at Plenary 2016</a:t>
            </a:r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2017: USGS</a:t>
            </a:r>
          </a:p>
          <a:p>
            <a:pPr lvl="1"/>
            <a:r>
              <a:rPr lang="en-GB" dirty="0" smtClean="0"/>
              <a:t>FDA: sustaining of efforts</a:t>
            </a:r>
          </a:p>
          <a:p>
            <a:pPr lvl="1"/>
            <a:r>
              <a:rPr lang="en-GB" dirty="0" smtClean="0"/>
              <a:t>MRI: new area of effort</a:t>
            </a:r>
          </a:p>
          <a:p>
            <a:pPr lvl="1"/>
            <a:endParaRPr lang="en-GB" dirty="0"/>
          </a:p>
          <a:p>
            <a:r>
              <a:rPr lang="en-GB" b="1" dirty="0" smtClean="0"/>
              <a:t>2018: EC</a:t>
            </a:r>
          </a:p>
          <a:p>
            <a:pPr lvl="1"/>
            <a:r>
              <a:rPr lang="en-GB" dirty="0" smtClean="0"/>
              <a:t>Carbon and Climate</a:t>
            </a:r>
          </a:p>
          <a:p>
            <a:pPr lvl="1"/>
            <a:r>
              <a:rPr lang="en-GB" dirty="0" smtClean="0"/>
              <a:t>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307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8861</TotalTime>
  <Words>298</Words>
  <Application>Microsoft Macintosh PowerPoint</Application>
  <PresentationFormat>On-screen Show (4:3)</PresentationFormat>
  <Paragraphs>97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Review of SIT Chair 2016-2017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George Dyke</cp:lastModifiedBy>
  <cp:revision>155</cp:revision>
  <dcterms:modified xsi:type="dcterms:W3CDTF">2017-09-14T07:00:10Z</dcterms:modified>
</cp:coreProperties>
</file>