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  <p:sldMasterId id="2147483660" r:id="rId3"/>
    <p:sldMasterId id="2147483682" r:id="rId4"/>
  </p:sldMasterIdLst>
  <p:notesMasterIdLst>
    <p:notesMasterId r:id="rId14"/>
  </p:notesMasterIdLst>
  <p:sldIdLst>
    <p:sldId id="256" r:id="rId5"/>
    <p:sldId id="259" r:id="rId6"/>
    <p:sldId id="261" r:id="rId7"/>
    <p:sldId id="263" r:id="rId8"/>
    <p:sldId id="265" r:id="rId9"/>
    <p:sldId id="267" r:id="rId10"/>
    <p:sldId id="268" r:id="rId11"/>
    <p:sldId id="260" r:id="rId12"/>
    <p:sldId id="264" r:id="rId13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iedl, Lawrence A. (HQ-DK000)" initials="FLA(" lastIdx="9" clrIdx="0"/>
  <p:cmAuthor id="2" name="Bradley Doorn" initials="BDD [6]" lastIdx="1" clrIdx="1"/>
  <p:cmAuthor id="3" name="Bradley Doorn" initials="BDD [7]" lastIdx="1" clrIdx="2"/>
  <p:cmAuthor id="4" name="Bradley Doorn" initials="BDD [8]" lastIdx="1" clrIdx="3"/>
  <p:cmAuthor id="5" name="Bradley Doorn" initials="BDD [4]" lastIdx="1" clrIdx="4"/>
  <p:cmAuthor id="6" name="Bradley Doorn" initials="BDD [5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716"/>
  </p:normalViewPr>
  <p:slideViewPr>
    <p:cSldViewPr>
      <p:cViewPr varScale="1">
        <p:scale>
          <a:sx n="79" d="100"/>
          <a:sy n="79" d="100"/>
        </p:scale>
        <p:origin x="109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13T07:52:57.320" idx="6">
    <p:pos x="3086" y="402"/>
    <p:text>Since NASA funded this workshop, i think we should indicate that somehow.  You should take credit for ESD funding this event -- and didn't you organize a lot of it??  If so, then you might be prepared for a quip by NASA like "So, you're doing all the work and others (like NOAA) get all the credit"</p:text>
    <p:extLst>
      <p:ext uri="{C676402C-5697-4E1C-873F-D02D1690AC5C}">
        <p15:threadingInfo xmlns:p15="http://schemas.microsoft.com/office/powerpoint/2012/main" timeZoneBias="240"/>
      </p:ext>
    </p:extLst>
  </p:cm>
  <p:cm authorId="2" dt="2017-06-13T08:13:16.902" idx="1">
    <p:pos x="3086" y="498"/>
    <p:text>Co-sponsored, yes.  Angelica and GEO did most of the organizing.</p:text>
    <p:extLst>
      <p:ext uri="{C676402C-5697-4E1C-873F-D02D1690AC5C}">
        <p15:threadingInfo xmlns:p15="http://schemas.microsoft.com/office/powerpoint/2012/main" timeZoneBias="240">
          <p15:parentCm authorId="1" idx="6"/>
        </p15:threadingInfo>
      </p:ext>
    </p:extLst>
  </p:cm>
  <p:cm authorId="1" dt="2017-06-13T07:57:32.467" idx="8">
    <p:pos x="3973" y="2038"/>
    <p:text>What is a "GEOGLOWS agency"</p:text>
    <p:extLst>
      <p:ext uri="{C676402C-5697-4E1C-873F-D02D1690AC5C}">
        <p15:threadingInfo xmlns:p15="http://schemas.microsoft.com/office/powerpoint/2012/main" timeZoneBias="240"/>
      </p:ext>
    </p:extLst>
  </p:cm>
  <p:cm authorId="3" dt="2017-06-13T08:14:35.542" idx="1">
    <p:pos x="3973" y="2134"/>
    <p:text>meant "participating agencies"</p:text>
    <p:extLst>
      <p:ext uri="{C676402C-5697-4E1C-873F-D02D1690AC5C}">
        <p15:threadingInfo xmlns:p15="http://schemas.microsoft.com/office/powerpoint/2012/main" timeZoneBias="240">
          <p15:parentCm authorId="1" idx="8"/>
        </p15:threadingInfo>
      </p:ext>
    </p:extLst>
  </p:cm>
  <p:cm authorId="1" dt="2017-06-13T07:58:36.396" idx="9">
    <p:pos x="6093" y="3420"/>
    <p:text>What is GTN-H????</p:text>
    <p:extLst>
      <p:ext uri="{C676402C-5697-4E1C-873F-D02D1690AC5C}">
        <p15:threadingInfo xmlns:p15="http://schemas.microsoft.com/office/powerpoint/2012/main" timeZoneBias="240"/>
      </p:ext>
    </p:extLst>
  </p:cm>
  <p:cm authorId="4" dt="2017-06-13T08:19:25.132" idx="1">
    <p:pos x="6093" y="3516"/>
    <p:text>Global Terrestrial Network-Hydrology(see more info in notes).  This could be a very good thing.  Something to anchor GEOGLOWS, or a problem that someone is trying to rid itself.  This is just came up after the meeting in May.</p:text>
    <p:extLst>
      <p:ext uri="{C676402C-5697-4E1C-873F-D02D1690AC5C}">
        <p15:threadingInfo xmlns:p15="http://schemas.microsoft.com/office/powerpoint/2012/main" timeZoneBias="240">
          <p15:parentCm authorId="1" idx="9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5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CH" dirty="0" smtClean="0"/>
              <a:t> </a:t>
            </a:r>
            <a:endParaRPr lang="fr-FR" baseline="0" dirty="0" smtClean="0">
              <a:sym typeface="Wingdings"/>
            </a:endParaRPr>
          </a:p>
          <a:p>
            <a:pPr fontAlgn="base"/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Global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Terrestrial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Network –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Hydrology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(GTN-H)</a:t>
            </a:r>
          </a:p>
          <a:p>
            <a:pPr fontAlgn="base"/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GTN-H links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existing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networks and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observations of the global water cycle.</a:t>
            </a:r>
          </a:p>
          <a:p>
            <a:pPr fontAlgn="base"/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network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established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2001 as a „network of networks“ to support a range of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water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objectives, building on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existing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networks and data centres, and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producing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value-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added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enhanced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communications and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shared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GTN-H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joint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Global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Observing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 (GCOS), the World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Meteorological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Water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(WMO/CLW), and the Global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Terrestrial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Observing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 (GTOS).</a:t>
            </a:r>
          </a:p>
          <a:p>
            <a:pPr fontAlgn="base"/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GTN-H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gateway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global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observing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hydrological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data. You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descriptions and links to all network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GTN-H and the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hydrological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cooperation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network.</a:t>
            </a:r>
          </a:p>
          <a:p>
            <a:endParaRPr lang="fr-FR" baseline="0" dirty="0" smtClean="0">
              <a:sym typeface="Wingdings"/>
            </a:endParaRPr>
          </a:p>
          <a:p>
            <a:endParaRPr lang="en-US" baseline="0" dirty="0" smtClean="0"/>
          </a:p>
          <a:p>
            <a:endParaRPr lang="fr-FR" baseline="0" dirty="0" smtClean="0">
              <a:sym typeface="Wingding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E20F4D1-F58F-4C1C-BBDA-BBB5DBD95523}" type="slidenum">
              <a:rPr lang="en-ZA" altLang="ja-JP">
                <a:solidFill>
                  <a:srgbClr val="000000"/>
                </a:solidFill>
                <a:latin typeface="Calibri"/>
                <a:ea typeface="ＭＳ Ｐゴシック" charset="-128"/>
              </a:rPr>
              <a:pPr>
                <a:defRPr/>
              </a:pPr>
              <a:t>5</a:t>
            </a:fld>
            <a:endParaRPr lang="en-ZA" altLang="ja-JP">
              <a:solidFill>
                <a:srgbClr val="000000"/>
              </a:solidFill>
              <a:latin typeface="Calibri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132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CH" dirty="0" smtClean="0"/>
              <a:t> </a:t>
            </a:r>
            <a:endParaRPr lang="fr-FR" baseline="0" dirty="0" smtClean="0">
              <a:sym typeface="Wingdings"/>
            </a:endParaRPr>
          </a:p>
          <a:p>
            <a:endParaRPr lang="fr-FR" baseline="0" dirty="0" smtClean="0">
              <a:sym typeface="Wingdings"/>
            </a:endParaRPr>
          </a:p>
          <a:p>
            <a:endParaRPr lang="en-US" baseline="0" dirty="0" smtClean="0"/>
          </a:p>
          <a:p>
            <a:endParaRPr lang="fr-FR" baseline="0" dirty="0" smtClean="0">
              <a:sym typeface="Wingding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E20F4D1-F58F-4C1C-BBDA-BBB5DBD95523}" type="slidenum">
              <a:rPr lang="en-ZA" altLang="ja-JP">
                <a:solidFill>
                  <a:srgbClr val="000000"/>
                </a:solidFill>
                <a:latin typeface="Calibri"/>
                <a:ea typeface="ＭＳ Ｐゴシック" charset="-128"/>
              </a:rPr>
              <a:pPr>
                <a:defRPr/>
              </a:pPr>
              <a:t>6</a:t>
            </a:fld>
            <a:endParaRPr lang="en-ZA" altLang="ja-JP">
              <a:solidFill>
                <a:srgbClr val="000000"/>
              </a:solidFill>
              <a:latin typeface="Calibri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3210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CH" dirty="0" smtClean="0"/>
              <a:t> </a:t>
            </a:r>
            <a:endParaRPr lang="fr-FR" baseline="0" dirty="0" smtClean="0">
              <a:sym typeface="Wingdings"/>
            </a:endParaRPr>
          </a:p>
          <a:p>
            <a:endParaRPr lang="fr-FR" baseline="0" dirty="0" smtClean="0">
              <a:sym typeface="Wingdings"/>
            </a:endParaRPr>
          </a:p>
          <a:p>
            <a:endParaRPr lang="en-US" baseline="0" dirty="0" smtClean="0"/>
          </a:p>
          <a:p>
            <a:endParaRPr lang="fr-FR" baseline="0" dirty="0" smtClean="0">
              <a:sym typeface="Wingding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E20F4D1-F58F-4C1C-BBDA-BBB5DBD95523}" type="slidenum">
              <a:rPr lang="en-ZA" altLang="ja-JP">
                <a:solidFill>
                  <a:srgbClr val="000000"/>
                </a:solidFill>
                <a:latin typeface="Calibri"/>
                <a:ea typeface="ＭＳ Ｐゴシック" charset="-128"/>
              </a:rPr>
              <a:pPr>
                <a:defRPr/>
              </a:pPr>
              <a:t>7</a:t>
            </a:fld>
            <a:endParaRPr lang="en-ZA" altLang="ja-JP">
              <a:solidFill>
                <a:srgbClr val="000000"/>
              </a:solidFill>
              <a:latin typeface="Calibri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369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57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 userDrawn="1"/>
        </p:nvSpPr>
        <p:spPr bwMode="auto">
          <a:xfrm>
            <a:off x="6012159" y="5013175"/>
            <a:ext cx="91440" cy="91440"/>
          </a:xfrm>
          <a:prstGeom prst="donut">
            <a:avLst/>
          </a:prstGeom>
          <a:solidFill>
            <a:srgbClr val="005FAA"/>
          </a:solidFill>
          <a:ln>
            <a:solidFill>
              <a:srgbClr val="005FAA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 kern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" b="1552"/>
          <a:stretch>
            <a:fillRect/>
          </a:stretch>
        </p:blipFill>
        <p:spPr bwMode="auto">
          <a:xfrm>
            <a:off x="1783358" y="2420888"/>
            <a:ext cx="736611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06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484784"/>
            <a:ext cx="8568952" cy="49685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16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100264" cy="47525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2816"/>
            <a:ext cx="4100264" cy="47525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7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600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81126"/>
            <a:ext cx="410185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574056"/>
            <a:ext cx="4101852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103439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4056"/>
            <a:ext cx="4103439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7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94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7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46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395537" y="5517232"/>
            <a:ext cx="8352928" cy="4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FA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9pPr>
          </a:lstStyle>
          <a:p>
            <a:pPr defTabSz="685800"/>
            <a:r>
              <a:rPr lang="en-US" sz="1500" dirty="0" smtClean="0"/>
              <a:t>Click to edit Master title style</a:t>
            </a:r>
            <a:endParaRPr lang="en-GB" sz="150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95537" y="1628800"/>
            <a:ext cx="8352928" cy="374441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7" y="6093298"/>
            <a:ext cx="8352928" cy="44188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7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342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900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092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 userDrawn="1"/>
        </p:nvSpPr>
        <p:spPr bwMode="auto">
          <a:xfrm>
            <a:off x="6012159" y="5013175"/>
            <a:ext cx="91440" cy="91440"/>
          </a:xfrm>
          <a:prstGeom prst="donut">
            <a:avLst/>
          </a:prstGeom>
          <a:solidFill>
            <a:srgbClr val="005FAA"/>
          </a:solidFill>
          <a:ln>
            <a:solidFill>
              <a:srgbClr val="005FAA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 kern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" b="1552"/>
          <a:stretch>
            <a:fillRect/>
          </a:stretch>
        </p:blipFill>
        <p:spPr bwMode="auto">
          <a:xfrm>
            <a:off x="107504" y="1405179"/>
            <a:ext cx="9041970" cy="54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908720"/>
            <a:ext cx="8532812" cy="5545138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pPr eaLnBrk="1" hangingPunct="1"/>
            <a:r>
              <a:rPr lang="fr-CH" altLang="en-US" sz="3300" dirty="0" err="1" smtClean="0">
                <a:latin typeface="Arial Narrow"/>
                <a:cs typeface="Arial Narrow"/>
              </a:rPr>
              <a:t>Overview</a:t>
            </a:r>
            <a:r>
              <a:rPr lang="fr-CH" altLang="en-US" sz="3300" dirty="0" smtClean="0">
                <a:latin typeface="Arial Narrow"/>
                <a:cs typeface="Arial Narrow"/>
              </a:rPr>
              <a:t> of GEO</a:t>
            </a:r>
            <a:r>
              <a:rPr lang="fr-CH" altLang="en-US" sz="3600" dirty="0" smtClean="0">
                <a:latin typeface="Arial Narrow"/>
                <a:cs typeface="Arial Narrow"/>
              </a:rPr>
              <a:t/>
            </a:r>
            <a:br>
              <a:rPr lang="fr-CH" altLang="en-US" sz="3600" dirty="0" smtClean="0">
                <a:latin typeface="Arial Narrow"/>
                <a:cs typeface="Arial Narrow"/>
              </a:rPr>
            </a:br>
            <a:r>
              <a:rPr lang="fr-CH" altLang="en-US" sz="3600" dirty="0" smtClean="0">
                <a:latin typeface="Arial Narrow"/>
                <a:cs typeface="Arial Narrow"/>
              </a:rPr>
              <a:t/>
            </a:r>
            <a:br>
              <a:rPr lang="fr-CH" altLang="en-US" sz="3600" dirty="0" smtClean="0">
                <a:latin typeface="Arial Narrow"/>
                <a:cs typeface="Arial Narrow"/>
              </a:rPr>
            </a:br>
            <a:r>
              <a:rPr lang="fr-CH" altLang="en-US" sz="24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24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2400" dirty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2400" dirty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2400" dirty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2400" dirty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24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24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1800" dirty="0">
                <a:latin typeface="Arial Narrow"/>
                <a:cs typeface="Arial Narrow"/>
              </a:rPr>
              <a:t>N</a:t>
            </a:r>
            <a:r>
              <a:rPr lang="fr-CH" altLang="en-US" sz="1800" dirty="0" smtClean="0">
                <a:latin typeface="Arial Narrow"/>
                <a:cs typeface="Arial Narrow"/>
              </a:rPr>
              <a:t>ame</a:t>
            </a:r>
            <a:br>
              <a:rPr lang="fr-CH" altLang="en-US" sz="1800" dirty="0" smtClean="0">
                <a:latin typeface="Arial Narrow"/>
                <a:cs typeface="Arial Narrow"/>
              </a:rPr>
            </a:br>
            <a:r>
              <a:rPr lang="fr-CH" altLang="en-US" sz="1800" dirty="0" err="1">
                <a:latin typeface="Arial Narrow"/>
                <a:cs typeface="Arial Narrow"/>
              </a:rPr>
              <a:t>T</a:t>
            </a:r>
            <a:r>
              <a:rPr lang="fr-CH" altLang="en-US" sz="1800" dirty="0" err="1" smtClean="0">
                <a:latin typeface="Arial Narrow"/>
                <a:cs typeface="Arial Narrow"/>
              </a:rPr>
              <a:t>itle</a:t>
            </a:r>
            <a:r>
              <a:rPr lang="fr-CH" altLang="en-US" sz="1800" dirty="0" smtClean="0">
                <a:latin typeface="Arial Narrow"/>
                <a:cs typeface="Arial Narrow"/>
              </a:rPr>
              <a:t/>
            </a:r>
            <a:br>
              <a:rPr lang="fr-CH" altLang="en-US" sz="1800" dirty="0" smtClean="0">
                <a:latin typeface="Arial Narrow"/>
                <a:cs typeface="Arial Narrow"/>
              </a:rPr>
            </a:br>
            <a:r>
              <a:rPr lang="fr-CH" altLang="en-US" sz="1800" dirty="0">
                <a:latin typeface="Arial Narrow"/>
                <a:cs typeface="Arial Narrow"/>
              </a:rPr>
              <a:t/>
            </a:r>
            <a:br>
              <a:rPr lang="fr-CH" altLang="en-US" sz="1800" dirty="0">
                <a:latin typeface="Arial Narrow"/>
                <a:cs typeface="Arial Narrow"/>
              </a:rPr>
            </a:br>
            <a:r>
              <a:rPr lang="fr-CH" altLang="en-US" sz="1800" dirty="0" smtClean="0">
                <a:latin typeface="Arial Narrow"/>
                <a:cs typeface="Arial Narrow"/>
              </a:rPr>
              <a:t>Date</a:t>
            </a:r>
            <a:br>
              <a:rPr lang="fr-CH" altLang="en-US" sz="1800" dirty="0" smtClean="0">
                <a:latin typeface="Arial Narrow"/>
                <a:cs typeface="Arial Narrow"/>
              </a:rPr>
            </a:br>
            <a:r>
              <a:rPr lang="fr-CH" altLang="en-US" sz="1800" dirty="0" smtClean="0">
                <a:latin typeface="Arial Narrow"/>
                <a:cs typeface="Arial Narrow"/>
              </a:rPr>
              <a:t>Location</a:t>
            </a:r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57524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VC/WG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Day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, 12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Sept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925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 userDrawn="1"/>
        </p:nvSpPr>
        <p:spPr bwMode="auto">
          <a:xfrm>
            <a:off x="6012159" y="5013175"/>
            <a:ext cx="91440" cy="91440"/>
          </a:xfrm>
          <a:prstGeom prst="donut">
            <a:avLst/>
          </a:prstGeom>
          <a:solidFill>
            <a:srgbClr val="005FAA"/>
          </a:solidFill>
          <a:ln>
            <a:solidFill>
              <a:srgbClr val="005FAA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 kern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" b="1552"/>
          <a:stretch>
            <a:fillRect/>
          </a:stretch>
        </p:blipFill>
        <p:spPr bwMode="auto">
          <a:xfrm>
            <a:off x="1783358" y="2420888"/>
            <a:ext cx="736611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931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484784"/>
            <a:ext cx="8568952" cy="49685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624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100264" cy="47525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2816"/>
            <a:ext cx="4100264" cy="47525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7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205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81126"/>
            <a:ext cx="410185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574056"/>
            <a:ext cx="4101852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103439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4056"/>
            <a:ext cx="4103439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7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913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7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818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395537" y="5517232"/>
            <a:ext cx="8352928" cy="4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FA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9pPr>
          </a:lstStyle>
          <a:p>
            <a:pPr defTabSz="685800"/>
            <a:r>
              <a:rPr lang="en-US" sz="1500" dirty="0" smtClean="0"/>
              <a:t>Click to edit Master title style</a:t>
            </a:r>
            <a:endParaRPr lang="en-GB" sz="150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95537" y="1628800"/>
            <a:ext cx="8352928" cy="374441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7" y="6093298"/>
            <a:ext cx="8352928" cy="44188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7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200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486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614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 userDrawn="1"/>
        </p:nvSpPr>
        <p:spPr bwMode="auto">
          <a:xfrm>
            <a:off x="6012159" y="5013175"/>
            <a:ext cx="91440" cy="91440"/>
          </a:xfrm>
          <a:prstGeom prst="donut">
            <a:avLst/>
          </a:prstGeom>
          <a:solidFill>
            <a:srgbClr val="005FAA"/>
          </a:solidFill>
          <a:ln>
            <a:solidFill>
              <a:srgbClr val="005FAA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 kern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" b="1552"/>
          <a:stretch>
            <a:fillRect/>
          </a:stretch>
        </p:blipFill>
        <p:spPr bwMode="auto">
          <a:xfrm>
            <a:off x="107504" y="1405179"/>
            <a:ext cx="9041970" cy="54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908720"/>
            <a:ext cx="8532812" cy="5545138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pPr eaLnBrk="1" hangingPunct="1"/>
            <a:r>
              <a:rPr lang="fr-CH" altLang="en-US" sz="3300" dirty="0" err="1" smtClean="0">
                <a:latin typeface="Arial Narrow"/>
                <a:cs typeface="Arial Narrow"/>
              </a:rPr>
              <a:t>Overview</a:t>
            </a:r>
            <a:r>
              <a:rPr lang="fr-CH" altLang="en-US" sz="3300" dirty="0" smtClean="0">
                <a:latin typeface="Arial Narrow"/>
                <a:cs typeface="Arial Narrow"/>
              </a:rPr>
              <a:t> of GEO</a:t>
            </a:r>
            <a:r>
              <a:rPr lang="fr-CH" altLang="en-US" sz="3600" dirty="0" smtClean="0">
                <a:latin typeface="Arial Narrow"/>
                <a:cs typeface="Arial Narrow"/>
              </a:rPr>
              <a:t/>
            </a:r>
            <a:br>
              <a:rPr lang="fr-CH" altLang="en-US" sz="3600" dirty="0" smtClean="0">
                <a:latin typeface="Arial Narrow"/>
                <a:cs typeface="Arial Narrow"/>
              </a:rPr>
            </a:br>
            <a:r>
              <a:rPr lang="fr-CH" altLang="en-US" sz="3600" dirty="0" smtClean="0">
                <a:latin typeface="Arial Narrow"/>
                <a:cs typeface="Arial Narrow"/>
              </a:rPr>
              <a:t/>
            </a:r>
            <a:br>
              <a:rPr lang="fr-CH" altLang="en-US" sz="3600" dirty="0" smtClean="0">
                <a:latin typeface="Arial Narrow"/>
                <a:cs typeface="Arial Narrow"/>
              </a:rPr>
            </a:br>
            <a:r>
              <a:rPr lang="fr-CH" altLang="en-US" sz="24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24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2400" dirty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2400" dirty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2400" dirty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2400" dirty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24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24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1800" dirty="0">
                <a:latin typeface="Arial Narrow"/>
                <a:cs typeface="Arial Narrow"/>
              </a:rPr>
              <a:t>N</a:t>
            </a:r>
            <a:r>
              <a:rPr lang="fr-CH" altLang="en-US" sz="1800" dirty="0" smtClean="0">
                <a:latin typeface="Arial Narrow"/>
                <a:cs typeface="Arial Narrow"/>
              </a:rPr>
              <a:t>ame</a:t>
            </a:r>
            <a:br>
              <a:rPr lang="fr-CH" altLang="en-US" sz="1800" dirty="0" smtClean="0">
                <a:latin typeface="Arial Narrow"/>
                <a:cs typeface="Arial Narrow"/>
              </a:rPr>
            </a:br>
            <a:r>
              <a:rPr lang="fr-CH" altLang="en-US" sz="1800" dirty="0" err="1">
                <a:latin typeface="Arial Narrow"/>
                <a:cs typeface="Arial Narrow"/>
              </a:rPr>
              <a:t>T</a:t>
            </a:r>
            <a:r>
              <a:rPr lang="fr-CH" altLang="en-US" sz="1800" dirty="0" err="1" smtClean="0">
                <a:latin typeface="Arial Narrow"/>
                <a:cs typeface="Arial Narrow"/>
              </a:rPr>
              <a:t>itle</a:t>
            </a:r>
            <a:r>
              <a:rPr lang="fr-CH" altLang="en-US" sz="1800" dirty="0" smtClean="0">
                <a:latin typeface="Arial Narrow"/>
                <a:cs typeface="Arial Narrow"/>
              </a:rPr>
              <a:t/>
            </a:r>
            <a:br>
              <a:rPr lang="fr-CH" altLang="en-US" sz="1800" dirty="0" smtClean="0">
                <a:latin typeface="Arial Narrow"/>
                <a:cs typeface="Arial Narrow"/>
              </a:rPr>
            </a:br>
            <a:r>
              <a:rPr lang="fr-CH" altLang="en-US" sz="1800" dirty="0">
                <a:latin typeface="Arial Narrow"/>
                <a:cs typeface="Arial Narrow"/>
              </a:rPr>
              <a:t/>
            </a:r>
            <a:br>
              <a:rPr lang="fr-CH" altLang="en-US" sz="1800" dirty="0">
                <a:latin typeface="Arial Narrow"/>
                <a:cs typeface="Arial Narrow"/>
              </a:rPr>
            </a:br>
            <a:r>
              <a:rPr lang="fr-CH" altLang="en-US" sz="1800" dirty="0" smtClean="0">
                <a:latin typeface="Arial Narrow"/>
                <a:cs typeface="Arial Narrow"/>
              </a:rPr>
              <a:t>Date</a:t>
            </a:r>
            <a:br>
              <a:rPr lang="fr-CH" altLang="en-US" sz="1800" dirty="0" smtClean="0">
                <a:latin typeface="Arial Narrow"/>
                <a:cs typeface="Arial Narrow"/>
              </a:rPr>
            </a:br>
            <a:r>
              <a:rPr lang="fr-CH" altLang="en-US" sz="1800" dirty="0" smtClean="0">
                <a:latin typeface="Arial Narrow"/>
                <a:cs typeface="Arial Narrow"/>
              </a:rPr>
              <a:t>Location</a:t>
            </a:r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59529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 userDrawn="1"/>
        </p:nvSpPr>
        <p:spPr bwMode="auto">
          <a:xfrm>
            <a:off x="6012159" y="5013175"/>
            <a:ext cx="91440" cy="91440"/>
          </a:xfrm>
          <a:prstGeom prst="donut">
            <a:avLst/>
          </a:prstGeom>
          <a:solidFill>
            <a:srgbClr val="005FAA"/>
          </a:solidFill>
          <a:ln>
            <a:solidFill>
              <a:srgbClr val="005FAA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kern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" b="1552"/>
          <a:stretch>
            <a:fillRect/>
          </a:stretch>
        </p:blipFill>
        <p:spPr bwMode="auto">
          <a:xfrm>
            <a:off x="107504" y="1405177"/>
            <a:ext cx="9041970" cy="54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908720"/>
            <a:ext cx="8532812" cy="5545138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pPr eaLnBrk="1" hangingPunct="1"/>
            <a:r>
              <a:rPr lang="fr-CH" altLang="en-US" sz="4400" dirty="0" err="1" smtClean="0">
                <a:latin typeface="Arial Narrow"/>
                <a:cs typeface="Arial Narrow"/>
              </a:rPr>
              <a:t>Overview</a:t>
            </a:r>
            <a:r>
              <a:rPr lang="fr-CH" altLang="en-US" sz="4400" dirty="0" smtClean="0">
                <a:latin typeface="Arial Narrow"/>
                <a:cs typeface="Arial Narrow"/>
              </a:rPr>
              <a:t> of GEO</a:t>
            </a:r>
            <a:r>
              <a:rPr lang="fr-CH" altLang="en-US" sz="4800" dirty="0" smtClean="0">
                <a:latin typeface="Arial Narrow"/>
                <a:cs typeface="Arial Narrow"/>
              </a:rPr>
              <a:t/>
            </a:r>
            <a:br>
              <a:rPr lang="fr-CH" altLang="en-US" sz="4800" dirty="0" smtClean="0">
                <a:latin typeface="Arial Narrow"/>
                <a:cs typeface="Arial Narrow"/>
              </a:rPr>
            </a:br>
            <a:r>
              <a:rPr lang="fr-CH" altLang="en-US" sz="4800" dirty="0" smtClean="0">
                <a:latin typeface="Arial Narrow"/>
                <a:cs typeface="Arial Narrow"/>
              </a:rPr>
              <a:t/>
            </a:r>
            <a:br>
              <a:rPr lang="fr-CH" altLang="en-US" sz="4800" dirty="0" smtClean="0">
                <a:latin typeface="Arial Narrow"/>
                <a:cs typeface="Arial Narrow"/>
              </a:rPr>
            </a:br>
            <a:r>
              <a:rPr lang="fr-CH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3200" dirty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3200" dirty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3200" dirty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3200" dirty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2400" dirty="0">
                <a:latin typeface="Arial Narrow"/>
                <a:cs typeface="Arial Narrow"/>
              </a:rPr>
              <a:t>N</a:t>
            </a:r>
            <a:r>
              <a:rPr lang="fr-CH" altLang="en-US" sz="2400" dirty="0" smtClean="0">
                <a:latin typeface="Arial Narrow"/>
                <a:cs typeface="Arial Narrow"/>
              </a:rPr>
              <a:t>ame</a:t>
            </a:r>
            <a:br>
              <a:rPr lang="fr-CH" altLang="en-US" sz="2400" dirty="0" smtClean="0">
                <a:latin typeface="Arial Narrow"/>
                <a:cs typeface="Arial Narrow"/>
              </a:rPr>
            </a:br>
            <a:r>
              <a:rPr lang="fr-CH" altLang="en-US" sz="2400" dirty="0" err="1">
                <a:latin typeface="Arial Narrow"/>
                <a:cs typeface="Arial Narrow"/>
              </a:rPr>
              <a:t>T</a:t>
            </a:r>
            <a:r>
              <a:rPr lang="fr-CH" altLang="en-US" sz="2400" dirty="0" err="1" smtClean="0">
                <a:latin typeface="Arial Narrow"/>
                <a:cs typeface="Arial Narrow"/>
              </a:rPr>
              <a:t>itle</a:t>
            </a:r>
            <a:r>
              <a:rPr lang="fr-CH" altLang="en-US" sz="2400" dirty="0" smtClean="0">
                <a:latin typeface="Arial Narrow"/>
                <a:cs typeface="Arial Narrow"/>
              </a:rPr>
              <a:t/>
            </a:r>
            <a:br>
              <a:rPr lang="fr-CH" altLang="en-US" sz="2400" dirty="0" smtClean="0">
                <a:latin typeface="Arial Narrow"/>
                <a:cs typeface="Arial Narrow"/>
              </a:rPr>
            </a:br>
            <a:r>
              <a:rPr lang="fr-CH" altLang="en-US" sz="2400" dirty="0">
                <a:latin typeface="Arial Narrow"/>
                <a:cs typeface="Arial Narrow"/>
              </a:rPr>
              <a:t/>
            </a:r>
            <a:br>
              <a:rPr lang="fr-CH" altLang="en-US" sz="2400" dirty="0">
                <a:latin typeface="Arial Narrow"/>
                <a:cs typeface="Arial Narrow"/>
              </a:rPr>
            </a:br>
            <a:r>
              <a:rPr lang="fr-CH" altLang="en-US" sz="2400" dirty="0" smtClean="0">
                <a:latin typeface="Arial Narrow"/>
                <a:cs typeface="Arial Narrow"/>
              </a:rPr>
              <a:t>Date</a:t>
            </a:r>
            <a:br>
              <a:rPr lang="fr-CH" altLang="en-US" sz="2400" dirty="0" smtClean="0">
                <a:latin typeface="Arial Narrow"/>
                <a:cs typeface="Arial Narrow"/>
              </a:rPr>
            </a:br>
            <a:r>
              <a:rPr lang="fr-CH" altLang="en-US" sz="2400" dirty="0" smtClean="0">
                <a:latin typeface="Arial Narrow"/>
                <a:cs typeface="Arial Narrow"/>
              </a:rPr>
              <a:t>Location</a:t>
            </a:r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639479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44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620688"/>
            <a:ext cx="8352928" cy="718592"/>
          </a:xfrm>
        </p:spPr>
        <p:txBody>
          <a:bodyPr/>
          <a:lstStyle/>
          <a:p>
            <a:r>
              <a:rPr lang="en-GB" dirty="0" smtClean="0"/>
              <a:t>GEO partnership 106 Participating Organizations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568952" cy="49685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7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1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81126"/>
            <a:ext cx="41018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574056"/>
            <a:ext cx="41018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103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4056"/>
            <a:ext cx="4103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11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86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395536" y="5517232"/>
            <a:ext cx="8352928" cy="4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FA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9pPr>
          </a:lstStyle>
          <a:p>
            <a:pPr defTabSz="91440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628800"/>
            <a:ext cx="8352928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6093296"/>
            <a:ext cx="8352928" cy="4418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53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72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" y="-2504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92622" y="620688"/>
            <a:ext cx="7772400" cy="71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 sz="4400" dirty="0" err="1" smtClean="0">
                <a:latin typeface="Arial Narrow"/>
                <a:cs typeface="Arial Narrow"/>
              </a:rPr>
              <a:t>Overview</a:t>
            </a:r>
            <a:r>
              <a:rPr lang="fr-CH" altLang="en-US" sz="4400" dirty="0" smtClean="0">
                <a:latin typeface="Arial Narrow"/>
                <a:cs typeface="Arial Narrow"/>
              </a:rPr>
              <a:t> of GEO</a:t>
            </a:r>
            <a:endParaRPr lang="en-US" altLang="en-US" dirty="0" smtClean="0"/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6792"/>
            <a:ext cx="813467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9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FAA"/>
          </a:solidFill>
          <a:latin typeface="Arial Narrow" panose="020B0606020202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5FAA"/>
          </a:solidFill>
          <a:latin typeface="Arial Narrow" panose="020B0606020202030204" pitchFamily="34" charset="0"/>
          <a:ea typeface="+mn-ea"/>
          <a:cs typeface="+mn-cs"/>
        </a:defRPr>
      </a:lvl1pPr>
      <a:lvl2pPr marL="361950" indent="-1698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3595B7"/>
          </a:solidFill>
          <a:latin typeface="Arial Narrow" panose="020B0606020202030204" pitchFamily="34" charset="0"/>
        </a:defRPr>
      </a:lvl2pPr>
      <a:lvl3pPr marL="542925" indent="-158750" algn="l" rtl="0" eaLnBrk="0" fontAlgn="base" hangingPunct="0">
        <a:spcBef>
          <a:spcPct val="20000"/>
        </a:spcBef>
        <a:spcAft>
          <a:spcPct val="0"/>
        </a:spcAft>
        <a:buChar char="•"/>
        <a:defRPr sz="2000" b="1" i="1">
          <a:solidFill>
            <a:srgbClr val="3595B7"/>
          </a:solidFill>
          <a:latin typeface="Arial Narrow" panose="020B0606020202030204" pitchFamily="34" charset="0"/>
        </a:defRPr>
      </a:lvl3pPr>
      <a:lvl4pPr marL="708025" indent="-165100" algn="l" rtl="0" eaLnBrk="0" fontAlgn="base" hangingPunct="0">
        <a:spcBef>
          <a:spcPct val="20000"/>
        </a:spcBef>
        <a:spcAft>
          <a:spcPct val="0"/>
        </a:spcAft>
        <a:buChar char="–"/>
        <a:defRPr sz="1600" b="1" i="1">
          <a:solidFill>
            <a:srgbClr val="3595B7"/>
          </a:solidFill>
          <a:latin typeface="Arial Narrow" panose="020B0606020202030204" pitchFamily="34" charset="0"/>
        </a:defRPr>
      </a:lvl4pPr>
      <a:lvl5pPr marL="889000" indent="-176213" algn="l" rtl="0" eaLnBrk="0" fontAlgn="base" hangingPunct="0">
        <a:spcBef>
          <a:spcPct val="20000"/>
        </a:spcBef>
        <a:spcAft>
          <a:spcPct val="0"/>
        </a:spcAft>
        <a:buChar char="»"/>
        <a:defRPr sz="1600" b="1" i="1">
          <a:solidFill>
            <a:srgbClr val="3595B7"/>
          </a:solidFill>
          <a:latin typeface="Arial Narrow" panose="020B0606020202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" y="-2504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92622" y="620688"/>
            <a:ext cx="7772400" cy="71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6792"/>
            <a:ext cx="813467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329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FAA"/>
          </a:solidFill>
          <a:latin typeface="Arial Narrow" panose="020B0606020202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5FA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5FA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5FA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5FAA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rgbClr val="005FAA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rgbClr val="005FAA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rgbClr val="005FAA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rgbClr val="005FAA"/>
          </a:solidFill>
          <a:latin typeface="Arial" charset="0"/>
        </a:defRPr>
      </a:lvl9pPr>
    </p:titleStyle>
    <p:bodyStyle>
      <a:lvl1pPr marL="130969" indent="-130969" algn="l" rtl="0" eaLnBrk="0" fontAlgn="base" hangingPunct="0">
        <a:spcBef>
          <a:spcPct val="20000"/>
        </a:spcBef>
        <a:spcAft>
          <a:spcPct val="0"/>
        </a:spcAft>
        <a:buChar char="•"/>
        <a:defRPr sz="2100" b="1">
          <a:solidFill>
            <a:srgbClr val="005FAA"/>
          </a:solidFill>
          <a:latin typeface="Arial Narrow" panose="020B0606020202030204" pitchFamily="34" charset="0"/>
          <a:ea typeface="+mn-ea"/>
          <a:cs typeface="+mn-cs"/>
        </a:defRPr>
      </a:lvl1pPr>
      <a:lvl2pPr marL="271463" indent="-127397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rgbClr val="3595B7"/>
          </a:solidFill>
          <a:latin typeface="Arial Narrow" panose="020B0606020202030204" pitchFamily="34" charset="0"/>
        </a:defRPr>
      </a:lvl2pPr>
      <a:lvl3pPr marL="407194" indent="-119063" algn="l" rtl="0" eaLnBrk="0" fontAlgn="base" hangingPunct="0">
        <a:spcBef>
          <a:spcPct val="20000"/>
        </a:spcBef>
        <a:spcAft>
          <a:spcPct val="0"/>
        </a:spcAft>
        <a:buChar char="•"/>
        <a:defRPr sz="1500" b="1" i="1">
          <a:solidFill>
            <a:srgbClr val="3595B7"/>
          </a:solidFill>
          <a:latin typeface="Arial Narrow" panose="020B0606020202030204" pitchFamily="34" charset="0"/>
        </a:defRPr>
      </a:lvl3pPr>
      <a:lvl4pPr marL="531019" indent="-123825" algn="l" rtl="0" eaLnBrk="0" fontAlgn="base" hangingPunct="0">
        <a:spcBef>
          <a:spcPct val="20000"/>
        </a:spcBef>
        <a:spcAft>
          <a:spcPct val="0"/>
        </a:spcAft>
        <a:buChar char="–"/>
        <a:defRPr sz="1200" b="1" i="1">
          <a:solidFill>
            <a:srgbClr val="3595B7"/>
          </a:solidFill>
          <a:latin typeface="Arial Narrow" panose="020B0606020202030204" pitchFamily="34" charset="0"/>
        </a:defRPr>
      </a:lvl4pPr>
      <a:lvl5pPr marL="666750" indent="-132160" algn="l" rtl="0" eaLnBrk="0" fontAlgn="base" hangingPunct="0">
        <a:spcBef>
          <a:spcPct val="20000"/>
        </a:spcBef>
        <a:spcAft>
          <a:spcPct val="0"/>
        </a:spcAft>
        <a:buChar char="»"/>
        <a:defRPr sz="1200" b="1" i="1">
          <a:solidFill>
            <a:srgbClr val="3595B7"/>
          </a:solidFill>
          <a:latin typeface="Arial Narrow" panose="020B0606020202030204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" y="-2504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92622" y="620688"/>
            <a:ext cx="7772400" cy="71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6792"/>
            <a:ext cx="813467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092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FAA"/>
          </a:solidFill>
          <a:latin typeface="Arial Narrow" panose="020B0606020202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5FA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5FA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5FA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5FAA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rgbClr val="005FAA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rgbClr val="005FAA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rgbClr val="005FAA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rgbClr val="005FAA"/>
          </a:solidFill>
          <a:latin typeface="Arial" charset="0"/>
        </a:defRPr>
      </a:lvl9pPr>
    </p:titleStyle>
    <p:bodyStyle>
      <a:lvl1pPr marL="130969" indent="-130969" algn="l" rtl="0" eaLnBrk="0" fontAlgn="base" hangingPunct="0">
        <a:spcBef>
          <a:spcPct val="20000"/>
        </a:spcBef>
        <a:spcAft>
          <a:spcPct val="0"/>
        </a:spcAft>
        <a:buChar char="•"/>
        <a:defRPr sz="2100" b="1">
          <a:solidFill>
            <a:srgbClr val="005FAA"/>
          </a:solidFill>
          <a:latin typeface="Arial Narrow" panose="020B0606020202030204" pitchFamily="34" charset="0"/>
          <a:ea typeface="+mn-ea"/>
          <a:cs typeface="+mn-cs"/>
        </a:defRPr>
      </a:lvl1pPr>
      <a:lvl2pPr marL="271463" indent="-127397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rgbClr val="3595B7"/>
          </a:solidFill>
          <a:latin typeface="Arial Narrow" panose="020B0606020202030204" pitchFamily="34" charset="0"/>
        </a:defRPr>
      </a:lvl2pPr>
      <a:lvl3pPr marL="407194" indent="-119063" algn="l" rtl="0" eaLnBrk="0" fontAlgn="base" hangingPunct="0">
        <a:spcBef>
          <a:spcPct val="20000"/>
        </a:spcBef>
        <a:spcAft>
          <a:spcPct val="0"/>
        </a:spcAft>
        <a:buChar char="•"/>
        <a:defRPr sz="1500" b="1" i="1">
          <a:solidFill>
            <a:srgbClr val="3595B7"/>
          </a:solidFill>
          <a:latin typeface="Arial Narrow" panose="020B0606020202030204" pitchFamily="34" charset="0"/>
        </a:defRPr>
      </a:lvl3pPr>
      <a:lvl4pPr marL="531019" indent="-123825" algn="l" rtl="0" eaLnBrk="0" fontAlgn="base" hangingPunct="0">
        <a:spcBef>
          <a:spcPct val="20000"/>
        </a:spcBef>
        <a:spcAft>
          <a:spcPct val="0"/>
        </a:spcAft>
        <a:buChar char="–"/>
        <a:defRPr sz="1200" b="1" i="1">
          <a:solidFill>
            <a:srgbClr val="3595B7"/>
          </a:solidFill>
          <a:latin typeface="Arial Narrow" panose="020B0606020202030204" pitchFamily="34" charset="0"/>
        </a:defRPr>
      </a:lvl4pPr>
      <a:lvl5pPr marL="666750" indent="-132160" algn="l" rtl="0" eaLnBrk="0" fontAlgn="base" hangingPunct="0">
        <a:spcBef>
          <a:spcPct val="20000"/>
        </a:spcBef>
        <a:spcAft>
          <a:spcPct val="0"/>
        </a:spcAft>
        <a:buChar char="»"/>
        <a:defRPr sz="1200" b="1" i="1">
          <a:solidFill>
            <a:srgbClr val="3595B7"/>
          </a:solidFill>
          <a:latin typeface="Arial Narrow" panose="020B0606020202030204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Session 1- Water</a:t>
            </a:r>
            <a:br>
              <a:rPr lang="en-US" sz="4200" b="1" dirty="0" smtClean="0">
                <a:solidFill>
                  <a:srgbClr val="FFFFFF"/>
                </a:solidFill>
                <a:latin typeface="+mj-lt"/>
              </a:rPr>
            </a:b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VC/WG Day</a:t>
            </a:r>
            <a:endParaRPr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Precipitation Virtual Constellation (P-VC)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trategic Implementation Team Tech Workshop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ESA/ESRIN, </a:t>
            </a:r>
            <a:r>
              <a:rPr lang="en-AU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Frascati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Italy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12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September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88719" y="12954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CEOS Strategy for Water Observations from </a:t>
            </a:r>
            <a:r>
              <a:rPr lang="en-US" b="1" dirty="0" smtClean="0"/>
              <a:t>Space</a:t>
            </a:r>
          </a:p>
          <a:p>
            <a:r>
              <a:rPr lang="en-US" dirty="0" smtClean="0"/>
              <a:t>Members of the P-VC supported the WSIST in its drafting</a:t>
            </a:r>
          </a:p>
          <a:p>
            <a:r>
              <a:rPr lang="en-US" dirty="0" smtClean="0"/>
              <a:t>P-VC was invited to contribute to Actions C2, C3, C4, and C5</a:t>
            </a:r>
          </a:p>
          <a:p>
            <a:r>
              <a:rPr lang="en-US" dirty="0" smtClean="0"/>
              <a:t>WAT-5 was incorporated into the </a:t>
            </a:r>
            <a:r>
              <a:rPr lang="en-US" i="1" dirty="0" smtClean="0"/>
              <a:t>CEOS </a:t>
            </a:r>
            <a:r>
              <a:rPr lang="en-US" i="1" dirty="0" smtClean="0"/>
              <a:t>2017-2019 </a:t>
            </a:r>
            <a:r>
              <a:rPr lang="en-US" i="1" dirty="0"/>
              <a:t>Work </a:t>
            </a:r>
            <a:r>
              <a:rPr lang="en-US" i="1" dirty="0" smtClean="0"/>
              <a:t>Plan v0</a:t>
            </a:r>
          </a:p>
          <a:p>
            <a:pPr lvl="1"/>
            <a:r>
              <a:rPr lang="en-US" dirty="0" smtClean="0"/>
              <a:t>Formalized the P-VC contributions to Actions C2, C3, C4, and C5</a:t>
            </a:r>
          </a:p>
          <a:p>
            <a:r>
              <a:rPr lang="en-US" dirty="0" smtClean="0"/>
              <a:t>WAT-5 was removed from the </a:t>
            </a:r>
            <a:r>
              <a:rPr lang="en-US" i="1" dirty="0" smtClean="0"/>
              <a:t>CEOS 2017-2019 </a:t>
            </a:r>
            <a:r>
              <a:rPr lang="en-US" i="1" dirty="0"/>
              <a:t>Work Plan </a:t>
            </a:r>
            <a:r>
              <a:rPr lang="en-US" i="1" dirty="0" smtClean="0"/>
              <a:t>v1 </a:t>
            </a:r>
            <a:r>
              <a:rPr lang="en-US" dirty="0" smtClean="0"/>
              <a:t>given the below decisions/outcomes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/>
              <a:t>30th Plenary decision </a:t>
            </a:r>
            <a:r>
              <a:rPr lang="en-US" b="1" dirty="0"/>
              <a:t>D30-4</a:t>
            </a:r>
          </a:p>
          <a:p>
            <a:r>
              <a:rPr lang="en-US" dirty="0"/>
              <a:t>CEOS Plenary agreed to </a:t>
            </a:r>
            <a:r>
              <a:rPr lang="en-US" i="1" u="sng" dirty="0"/>
              <a:t>reconsider its approach</a:t>
            </a:r>
            <a:r>
              <a:rPr lang="en-US" dirty="0"/>
              <a:t> to water observation requirements at CEOS SIT-32, in the context of developments within GEO (</a:t>
            </a:r>
            <a:r>
              <a:rPr lang="en-US" dirty="0" err="1"/>
              <a:t>AquaWatch</a:t>
            </a:r>
            <a:r>
              <a:rPr lang="en-US" dirty="0"/>
              <a:t>, GEOGLOWS, etc.).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88719" y="12954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SIT-32</a:t>
            </a:r>
          </a:p>
          <a:p>
            <a:r>
              <a:rPr lang="en-US" dirty="0" smtClean="0"/>
              <a:t>CEOS </a:t>
            </a:r>
            <a:r>
              <a:rPr lang="en-US" dirty="0"/>
              <a:t>agreed that </a:t>
            </a:r>
            <a:r>
              <a:rPr lang="en-US" i="1" u="sng" dirty="0"/>
              <a:t>activities in support to the GEO Water Strategy will conclude</a:t>
            </a:r>
            <a:r>
              <a:rPr lang="en-US" dirty="0"/>
              <a:t> with </a:t>
            </a:r>
            <a:r>
              <a:rPr lang="en-US" dirty="0"/>
              <a:t>the delivery </a:t>
            </a:r>
            <a:r>
              <a:rPr lang="en-US" dirty="0"/>
              <a:t>of the Hyperspectral Water Quality Report (item C.10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CEOS </a:t>
            </a:r>
            <a:r>
              <a:rPr lang="en-US" i="1" u="sng" dirty="0"/>
              <a:t>welcomes the opportunity to re-focus its water thematic observation support </a:t>
            </a:r>
            <a:r>
              <a:rPr lang="en-US" i="1" u="sng" dirty="0"/>
              <a:t>on user </a:t>
            </a:r>
            <a:r>
              <a:rPr lang="en-US" i="1" u="sng" dirty="0"/>
              <a:t>requirements</a:t>
            </a:r>
            <a:r>
              <a:rPr lang="en-US" dirty="0"/>
              <a:t>, via GEOGLOWS, Blue Planet, COVERAGE, and </a:t>
            </a:r>
            <a:r>
              <a:rPr lang="en-US" dirty="0" err="1" smtClean="0"/>
              <a:t>AquaWatch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3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Background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524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GEOGLOWS Components</a:t>
            </a:r>
            <a:endParaRPr lang="fr-FR" dirty="0"/>
          </a:p>
        </p:txBody>
      </p:sp>
      <p:graphicFrame>
        <p:nvGraphicFramePr>
          <p:cNvPr id="4" name="Shape 366"/>
          <p:cNvGraphicFramePr/>
          <p:nvPr>
            <p:extLst>
              <p:ext uri="{D42A27DB-BD31-4B8C-83A1-F6EECF244321}">
                <p14:modId xmlns:p14="http://schemas.microsoft.com/office/powerpoint/2010/main" val="3751478599"/>
              </p:ext>
            </p:extLst>
          </p:nvPr>
        </p:nvGraphicFramePr>
        <p:xfrm>
          <a:off x="0" y="1484784"/>
          <a:ext cx="9143999" cy="52242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08230"/>
                <a:gridCol w="3303930"/>
                <a:gridCol w="3131839"/>
              </a:tblGrid>
              <a:tr h="288031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Enhancing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" sz="16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Global </a:t>
                      </a: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 </a:t>
                      </a:r>
                      <a:r>
                        <a:rPr lang="en" sz="1600" b="1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Sustainab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ility</a:t>
                      </a:r>
                      <a:endParaRPr lang="en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54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marL="268288" lvl="0" indent="-1682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Sustainable Development Goals</a:t>
                      </a:r>
                      <a:endParaRPr lang="en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68288" lvl="0" indent="-1682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 </a:t>
                      </a:r>
                      <a:r>
                        <a:rPr lang="en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Scarcity </a:t>
                      </a: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and </a:t>
                      </a:r>
                      <a:r>
                        <a:rPr lang="en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Access</a:t>
                      </a:r>
                      <a:endParaRPr lang="en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68288" lvl="0" indent="-1682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Climate </a:t>
                      </a:r>
                      <a:r>
                        <a:rPr lang="en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Change</a:t>
                      </a:r>
                      <a:endParaRPr lang="en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68288" lvl="0" indent="-1682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Cold </a:t>
                      </a:r>
                      <a:r>
                        <a:rPr lang="en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Regions </a:t>
                      </a:r>
                      <a:endParaRPr lang="en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Minimizing Basin and Regional </a:t>
                      </a:r>
                      <a:r>
                        <a:rPr lang="en" sz="16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Risk</a:t>
                      </a:r>
                      <a:endParaRPr lang="en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85750" lvl="0" indent="-2016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Integrated Water Prediction (IWP)</a:t>
                      </a:r>
                    </a:p>
                    <a:p>
                      <a:pPr marL="285750" lvl="0" indent="-2016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Floods</a:t>
                      </a:r>
                    </a:p>
                    <a:p>
                      <a:pPr marL="285750" lvl="0" indent="-2016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Droughts</a:t>
                      </a:r>
                    </a:p>
                    <a:p>
                      <a:pPr marL="285750" lvl="0" indent="-2016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Transboundary Issues (IWRM)</a:t>
                      </a:r>
                    </a:p>
                    <a:p>
                      <a:pPr marL="285750" lvl="0" indent="-2016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Water-Energy-Food-Environment-Health Nexus</a:t>
                      </a:r>
                    </a:p>
                    <a:p>
                      <a:pPr marL="285750" lvl="0" indent="-201613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Climate Change Adaptation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Essential</a:t>
                      </a: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 Variable (EWV) </a:t>
                      </a:r>
                      <a:r>
                        <a:rPr lang="en" sz="16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Understanding</a:t>
                      </a:r>
                      <a:endParaRPr lang="en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1150" lvl="0" indent="-2270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 </a:t>
                      </a:r>
                      <a:r>
                        <a:rPr lang="en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Quality</a:t>
                      </a:r>
                    </a:p>
                    <a:p>
                      <a:pPr marL="311150" lvl="0" indent="-2270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 </a:t>
                      </a: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 </a:t>
                      </a:r>
                      <a:endParaRPr lang="en" sz="1600" dirty="0" smtClean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1150" lvl="0" indent="-2270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 </a:t>
                      </a: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Cycle Variables (Precipitation, Soil Moisture, Groundwater, Evapotranspiration, Stream Flow, Surface Water Storage (Includes Snow Pack))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893">
                <a:tc gridSpan="3">
                  <a:txBody>
                    <a:bodyPr/>
                    <a:lstStyle/>
                    <a:p>
                      <a:pPr marL="84138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  Earth Observations, Integrated Data Products and Applications, and Tool Development</a:t>
                      </a:r>
                    </a:p>
                    <a:p>
                      <a:pPr marL="84138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marL="84138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  Data Sharing, Dissemination of Data, Information, Products, and Knowledge</a:t>
                      </a:r>
                    </a:p>
                    <a:p>
                      <a:pPr marL="84138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marL="84138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AutoNum type="arabicPeriod" startAt="6"/>
                      </a:pPr>
                      <a:r>
                        <a:rPr lang="en" sz="16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User </a:t>
                      </a: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Engagement, Capacity Building and </a:t>
                      </a:r>
                      <a:r>
                        <a:rPr lang="en" sz="16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AmeriGEOSS</a:t>
                      </a:r>
                      <a:endParaRPr lang="fr-CH" sz="1600" b="1" dirty="0" smtClean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84138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fr-CH" sz="1600" b="1" dirty="0" smtClean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84138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fr-CH" sz="1600" b="1" dirty="0" smtClean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84138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-CH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"/>
                        </a:rPr>
                        <a:t> </a:t>
                      </a:r>
                      <a:r>
                        <a:rPr lang="fr-CH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These efforts include the satellite aspects of water observations through CEOS and space agencies</a:t>
                      </a:r>
                      <a:endParaRPr lang="en" sz="20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7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59" y="975855"/>
            <a:ext cx="8352928" cy="538944"/>
          </a:xfrm>
        </p:spPr>
        <p:txBody>
          <a:bodyPr/>
          <a:lstStyle/>
          <a:p>
            <a:r>
              <a:rPr lang="fr-CH" dirty="0" smtClean="0"/>
              <a:t>1st GEOGLOWS Workshop and </a:t>
            </a:r>
            <a:r>
              <a:rPr lang="fr-CH" dirty="0" err="1" smtClean="0"/>
              <a:t>Steering</a:t>
            </a:r>
            <a:r>
              <a:rPr lang="fr-CH" dirty="0" smtClean="0"/>
              <a:t> </a:t>
            </a:r>
            <a:r>
              <a:rPr lang="fr-CH" dirty="0" err="1" smtClean="0"/>
              <a:t>Committee</a:t>
            </a:r>
            <a:r>
              <a:rPr lang="fr-CH" dirty="0" smtClean="0"/>
              <a:t> Meeting</a:t>
            </a:r>
            <a:br>
              <a:rPr lang="fr-CH" dirty="0" smtClean="0"/>
            </a:br>
            <a:r>
              <a:rPr lang="fr-CH" sz="1800" i="1" dirty="0" err="1"/>
              <a:t>co</a:t>
            </a:r>
            <a:r>
              <a:rPr lang="fr-CH" sz="1800" i="1" dirty="0" err="1"/>
              <a:t>-</a:t>
            </a:r>
            <a:r>
              <a:rPr lang="fr-CH" sz="1800" i="1" dirty="0" err="1"/>
              <a:t>sponsored</a:t>
            </a:r>
            <a:r>
              <a:rPr lang="fr-CH" sz="1800" i="1" dirty="0"/>
              <a:t> by NASA and NOAA</a:t>
            </a:r>
            <a:endParaRPr lang="en-US" sz="1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659062" y="1571606"/>
            <a:ext cx="3330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516" rtl="0"/>
            <a:r>
              <a:rPr lang="en-US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May 16-19, 2017</a:t>
            </a:r>
          </a:p>
          <a:p>
            <a:pPr algn="ctr" defTabSz="685516" rtl="0"/>
            <a:r>
              <a:rPr lang="en-US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National Water Center (NOAA)</a:t>
            </a:r>
          </a:p>
          <a:p>
            <a:pPr algn="ctr" defTabSz="685516" rtl="0"/>
            <a:r>
              <a:rPr lang="en-US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Tuscaloosa, AL</a:t>
            </a:r>
            <a:endParaRPr lang="en-US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" y="2151251"/>
            <a:ext cx="8358188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516" rtl="0"/>
            <a:r>
              <a:rPr lang="en-US" sz="1500" b="1" u="sng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OUTCOMES</a:t>
            </a:r>
          </a:p>
          <a:p>
            <a:pPr marL="214313" indent="-214313" algn="l" defTabSz="685516" rtl="0">
              <a:buFont typeface="Arial" charset="0"/>
              <a:buChar char="•"/>
            </a:pPr>
            <a:r>
              <a:rPr lang="en-US" sz="15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Co-chairs of Steering Committee Selected</a:t>
            </a:r>
          </a:p>
          <a:p>
            <a:pPr marL="214313" indent="-214313" algn="l" defTabSz="685516" rtl="0">
              <a:buFont typeface="Arial" charset="0"/>
              <a:buChar char="•"/>
            </a:pPr>
            <a:r>
              <a:rPr lang="en-US" sz="15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Terms of Reference reviewed and finalized</a:t>
            </a:r>
          </a:p>
          <a:p>
            <a:pPr marL="214313" indent="-214313" algn="l" defTabSz="685516" rtl="0">
              <a:buFont typeface="Arial" charset="0"/>
              <a:buChar char="•"/>
            </a:pPr>
            <a:r>
              <a:rPr lang="en-US" sz="15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GEOGLOWS participating agencies reviewed and modified</a:t>
            </a:r>
          </a:p>
          <a:p>
            <a:pPr marL="214313" indent="-214313" algn="l" defTabSz="685516" rtl="0">
              <a:buFont typeface="Arial" charset="0"/>
              <a:buChar char="•"/>
            </a:pPr>
            <a:r>
              <a:rPr lang="en-US" sz="15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Working groups established with leads</a:t>
            </a:r>
          </a:p>
          <a:p>
            <a:pPr marL="557070" lvl="1" indent="-214313" algn="l" defTabSz="685516" rtl="0">
              <a:buFont typeface="Arial" charset="0"/>
              <a:buChar char="•"/>
            </a:pPr>
            <a:r>
              <a:rPr lang="en-US" b="1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Working </a:t>
            </a:r>
            <a:r>
              <a:rPr lang="en-US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Group #1: Socio-economic issues of the water crisis and policy linkages </a:t>
            </a:r>
            <a:endParaRPr lang="en-US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557070" lvl="1" indent="-214313" algn="l" defTabSz="685516" rtl="0">
              <a:buFont typeface="Arial" charset="0"/>
              <a:buChar char="•"/>
            </a:pPr>
            <a:r>
              <a:rPr lang="en-US" b="1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Working </a:t>
            </a:r>
            <a:r>
              <a:rPr lang="en-US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Group #2: Science, applications, product development and testing </a:t>
            </a:r>
            <a:endParaRPr lang="en-US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557070" lvl="1" indent="-214313" algn="l" defTabSz="685516" rtl="0">
              <a:buFont typeface="Arial" charset="0"/>
              <a:buChar char="•"/>
            </a:pPr>
            <a:r>
              <a:rPr lang="en-US" b="1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Working </a:t>
            </a:r>
            <a:r>
              <a:rPr lang="en-US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Group #3: Essential Water Variables and observations </a:t>
            </a:r>
            <a:endParaRPr lang="en-US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557070" lvl="1" indent="-214313" algn="l" defTabSz="685516" rtl="0">
              <a:buFont typeface="Arial" charset="0"/>
              <a:buChar char="•"/>
            </a:pPr>
            <a:r>
              <a:rPr lang="en-US" b="1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Working </a:t>
            </a:r>
            <a:r>
              <a:rPr lang="en-US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Group #4: Data dissemination, community portals, capacity building and dissemination </a:t>
            </a:r>
            <a:endParaRPr lang="en-US" kern="120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214313" indent="-214313" algn="l" defTabSz="685516" rtl="0">
              <a:buFont typeface="Arial" charset="0"/>
              <a:buChar char="•"/>
            </a:pPr>
            <a:r>
              <a:rPr lang="en-US" sz="15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GEOGLOWS </a:t>
            </a:r>
            <a:r>
              <a:rPr lang="en-US" sz="15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Workplan</a:t>
            </a:r>
            <a:r>
              <a:rPr lang="en-US" sz="15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review (on-going: base work group discussions)</a:t>
            </a:r>
          </a:p>
        </p:txBody>
      </p:sp>
    </p:spTree>
    <p:extLst>
      <p:ext uri="{BB962C8B-B14F-4D97-AF65-F5344CB8AC3E}">
        <p14:creationId xmlns:p14="http://schemas.microsoft.com/office/powerpoint/2010/main" val="15683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911" y="914400"/>
            <a:ext cx="8352928" cy="538944"/>
          </a:xfrm>
        </p:spPr>
        <p:txBody>
          <a:bodyPr/>
          <a:lstStyle/>
          <a:p>
            <a:r>
              <a:rPr lang="fr-CH" dirty="0" smtClean="0"/>
              <a:t>GEOGLOWS International </a:t>
            </a:r>
            <a:r>
              <a:rPr lang="fr-CH" dirty="0" err="1" smtClean="0"/>
              <a:t>Steering</a:t>
            </a:r>
            <a:r>
              <a:rPr lang="fr-CH" dirty="0" smtClean="0"/>
              <a:t> </a:t>
            </a:r>
            <a:r>
              <a:rPr lang="fr-CH" dirty="0" err="1" smtClean="0"/>
              <a:t>Committee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" y="1625536"/>
            <a:ext cx="3890714" cy="286619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 Narrow" panose="020B0606020202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685516">
              <a:buNone/>
            </a:pPr>
            <a:r>
              <a:rPr lang="en-US" sz="1600" kern="1200" dirty="0">
                <a:solidFill>
                  <a:srgbClr val="000000"/>
                </a:solidFill>
              </a:rPr>
              <a:t>Co-chairs:     </a:t>
            </a:r>
          </a:p>
          <a:p>
            <a:pPr marL="0" indent="0" defTabSz="685516">
              <a:buNone/>
            </a:pPr>
            <a:r>
              <a:rPr lang="en-US" sz="1600" kern="1200" dirty="0">
                <a:solidFill>
                  <a:srgbClr val="000000"/>
                </a:solidFill>
              </a:rPr>
              <a:t>1. Angelica Gutierrez (NOAA - Silver Spring)</a:t>
            </a:r>
          </a:p>
          <a:p>
            <a:pPr marL="0" indent="0" defTabSz="685516">
              <a:buNone/>
            </a:pPr>
            <a:r>
              <a:rPr lang="en-US" sz="1600" kern="1200" dirty="0">
                <a:solidFill>
                  <a:srgbClr val="000000"/>
                </a:solidFill>
              </a:rPr>
              <a:t>2. Rose Alabaster (</a:t>
            </a:r>
            <a:r>
              <a:rPr lang="en-US" sz="1600" kern="1200" dirty="0" err="1">
                <a:solidFill>
                  <a:srgbClr val="000000"/>
                </a:solidFill>
              </a:rPr>
              <a:t>WaterLex</a:t>
            </a:r>
            <a:r>
              <a:rPr lang="en-US" sz="1600" kern="1200" dirty="0">
                <a:solidFill>
                  <a:srgbClr val="000000"/>
                </a:solidFill>
              </a:rPr>
              <a:t>, Switzerland)</a:t>
            </a:r>
          </a:p>
          <a:p>
            <a:pPr marL="0" indent="0" defTabSz="685516">
              <a:buNone/>
            </a:pPr>
            <a:endParaRPr lang="en-US" sz="1600" kern="1200" dirty="0">
              <a:solidFill>
                <a:srgbClr val="000000"/>
              </a:solidFill>
            </a:endParaRPr>
          </a:p>
          <a:p>
            <a:pPr marL="0" indent="0" defTabSz="685516">
              <a:buNone/>
            </a:pPr>
            <a:r>
              <a:rPr lang="en-US" sz="1600" kern="1200" dirty="0">
                <a:solidFill>
                  <a:srgbClr val="000000"/>
                </a:solidFill>
              </a:rPr>
              <a:t>Asia: </a:t>
            </a:r>
          </a:p>
          <a:p>
            <a:pPr marL="0" indent="0" defTabSz="685516">
              <a:buNone/>
            </a:pPr>
            <a:r>
              <a:rPr lang="en-US" sz="1600" kern="1200" dirty="0">
                <a:solidFill>
                  <a:srgbClr val="000000"/>
                </a:solidFill>
              </a:rPr>
              <a:t>3. </a:t>
            </a:r>
            <a:r>
              <a:rPr lang="en-US" sz="1600" kern="1200" dirty="0" err="1">
                <a:solidFill>
                  <a:srgbClr val="000000"/>
                </a:solidFill>
              </a:rPr>
              <a:t>Yubao</a:t>
            </a:r>
            <a:r>
              <a:rPr lang="en-US" sz="1600" kern="1200" dirty="0">
                <a:solidFill>
                  <a:srgbClr val="000000"/>
                </a:solidFill>
              </a:rPr>
              <a:t> </a:t>
            </a:r>
            <a:r>
              <a:rPr lang="en-US" sz="1600" kern="1200" dirty="0" err="1">
                <a:solidFill>
                  <a:srgbClr val="000000"/>
                </a:solidFill>
              </a:rPr>
              <a:t>Qiu</a:t>
            </a:r>
            <a:r>
              <a:rPr lang="en-US" sz="1600" kern="1200" dirty="0">
                <a:solidFill>
                  <a:srgbClr val="000000"/>
                </a:solidFill>
              </a:rPr>
              <a:t> (China, CAS)</a:t>
            </a:r>
          </a:p>
          <a:p>
            <a:pPr marL="0" indent="0" defTabSz="685516">
              <a:buNone/>
            </a:pPr>
            <a:r>
              <a:rPr lang="en-US" sz="1600" kern="1200" dirty="0">
                <a:solidFill>
                  <a:srgbClr val="000000"/>
                </a:solidFill>
              </a:rPr>
              <a:t>4 Toshio Koike (ICHARM, Japan)</a:t>
            </a:r>
          </a:p>
          <a:p>
            <a:pPr marL="0" indent="0" defTabSz="685516">
              <a:buNone/>
            </a:pPr>
            <a:r>
              <a:rPr lang="en-US" sz="1600" kern="1200" dirty="0">
                <a:solidFill>
                  <a:srgbClr val="000000"/>
                </a:solidFill>
              </a:rPr>
              <a:t>5. </a:t>
            </a:r>
            <a:r>
              <a:rPr lang="en-US" sz="1600" kern="1200" dirty="0" err="1">
                <a:solidFill>
                  <a:srgbClr val="000000"/>
                </a:solidFill>
              </a:rPr>
              <a:t>Srikantha</a:t>
            </a:r>
            <a:r>
              <a:rPr lang="en-US" sz="1600" kern="1200" dirty="0">
                <a:solidFill>
                  <a:srgbClr val="000000"/>
                </a:solidFill>
              </a:rPr>
              <a:t> </a:t>
            </a:r>
            <a:r>
              <a:rPr lang="en-US" sz="1600" kern="1200" dirty="0" err="1">
                <a:solidFill>
                  <a:srgbClr val="000000"/>
                </a:solidFill>
              </a:rPr>
              <a:t>Herath</a:t>
            </a:r>
            <a:r>
              <a:rPr lang="en-US" sz="1600" kern="1200" dirty="0">
                <a:solidFill>
                  <a:srgbClr val="000000"/>
                </a:solidFill>
              </a:rPr>
              <a:t> (Sri Lanka)</a:t>
            </a:r>
          </a:p>
          <a:p>
            <a:pPr marL="0" indent="0" defTabSz="685516">
              <a:buNone/>
            </a:pPr>
            <a:r>
              <a:rPr lang="en-US" sz="1600" kern="1200" dirty="0">
                <a:solidFill>
                  <a:srgbClr val="000000"/>
                </a:solidFill>
              </a:rPr>
              <a:t> </a:t>
            </a:r>
          </a:p>
          <a:p>
            <a:pPr marL="0" indent="0" defTabSz="685516">
              <a:buNone/>
            </a:pPr>
            <a:r>
              <a:rPr lang="en-US" sz="1600" kern="1200" dirty="0">
                <a:solidFill>
                  <a:srgbClr val="000000"/>
                </a:solidFill>
              </a:rPr>
              <a:t>Americas:</a:t>
            </a:r>
          </a:p>
          <a:p>
            <a:pPr marL="0" indent="0" defTabSz="685516">
              <a:buNone/>
            </a:pPr>
            <a:r>
              <a:rPr lang="en-US" sz="1600" kern="1200" dirty="0">
                <a:solidFill>
                  <a:srgbClr val="000000"/>
                </a:solidFill>
              </a:rPr>
              <a:t>6. Cesar </a:t>
            </a:r>
            <a:r>
              <a:rPr lang="en-US" sz="1600" kern="1200" dirty="0" err="1">
                <a:solidFill>
                  <a:srgbClr val="000000"/>
                </a:solidFill>
              </a:rPr>
              <a:t>Garay</a:t>
            </a:r>
            <a:r>
              <a:rPr lang="en-US" sz="1600" kern="1200" dirty="0">
                <a:solidFill>
                  <a:srgbClr val="000000"/>
                </a:solidFill>
              </a:rPr>
              <a:t> (Colombia)</a:t>
            </a:r>
            <a:endParaRPr lang="fr-CH" sz="1600" cap="small" dirty="0">
              <a:solidFill>
                <a:srgbClr val="000000"/>
              </a:solidFill>
              <a:latin typeface="Arial"/>
            </a:endParaRPr>
          </a:p>
          <a:p>
            <a:pPr marL="0" indent="0" defTabSz="685800">
              <a:buNone/>
            </a:pPr>
            <a:endParaRPr lang="en-US" sz="1200" cap="small" dirty="0">
              <a:solidFill>
                <a:srgbClr val="000000"/>
              </a:solidFill>
              <a:latin typeface="Arial"/>
            </a:endParaRPr>
          </a:p>
          <a:p>
            <a:pPr marL="0" indent="0" defTabSz="685800">
              <a:buNone/>
            </a:pPr>
            <a:endParaRPr lang="en-US" sz="1200" cap="small" dirty="0">
              <a:solidFill>
                <a:srgbClr val="000000"/>
              </a:solidFill>
              <a:latin typeface="Arial"/>
            </a:endParaRPr>
          </a:p>
          <a:p>
            <a:pPr marL="0" indent="0" defTabSz="685800">
              <a:buNone/>
            </a:pPr>
            <a:endParaRPr lang="en-US" sz="1200" cap="small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00313" y="1625536"/>
            <a:ext cx="4462214" cy="375988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 Narrow" panose="020B0606020202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685516">
              <a:buNone/>
            </a:pPr>
            <a:r>
              <a:rPr lang="en-US" sz="1600" kern="1200" dirty="0">
                <a:solidFill>
                  <a:srgbClr val="000000"/>
                </a:solidFill>
              </a:rPr>
              <a:t>Europe:</a:t>
            </a:r>
          </a:p>
          <a:p>
            <a:pPr marL="0" indent="0" defTabSz="685516">
              <a:buNone/>
            </a:pPr>
            <a:r>
              <a:rPr lang="en-US" sz="1600" kern="1200" dirty="0">
                <a:solidFill>
                  <a:srgbClr val="000000"/>
                </a:solidFill>
              </a:rPr>
              <a:t>7. Selma </a:t>
            </a:r>
            <a:r>
              <a:rPr lang="en-US" sz="1600" kern="1200" dirty="0" err="1">
                <a:solidFill>
                  <a:srgbClr val="000000"/>
                </a:solidFill>
              </a:rPr>
              <a:t>Cherchali</a:t>
            </a:r>
            <a:r>
              <a:rPr lang="en-US" sz="1600" kern="1200" dirty="0">
                <a:solidFill>
                  <a:srgbClr val="000000"/>
                </a:solidFill>
              </a:rPr>
              <a:t> (France, CNES)</a:t>
            </a:r>
          </a:p>
          <a:p>
            <a:pPr marL="0" indent="0" defTabSz="685516">
              <a:buNone/>
            </a:pPr>
            <a:r>
              <a:rPr lang="en-US" sz="1600" kern="1200" dirty="0">
                <a:solidFill>
                  <a:srgbClr val="000000"/>
                </a:solidFill>
              </a:rPr>
              <a:t>8. Peter </a:t>
            </a:r>
            <a:r>
              <a:rPr lang="en-US" sz="1600" kern="1200" dirty="0" err="1">
                <a:solidFill>
                  <a:srgbClr val="000000"/>
                </a:solidFill>
              </a:rPr>
              <a:t>Salamon</a:t>
            </a:r>
            <a:r>
              <a:rPr lang="en-US" sz="1600" kern="1200" dirty="0">
                <a:solidFill>
                  <a:srgbClr val="000000"/>
                </a:solidFill>
              </a:rPr>
              <a:t> (EU, JRC)</a:t>
            </a:r>
          </a:p>
          <a:p>
            <a:pPr marL="0" indent="0" defTabSz="685516">
              <a:buNone/>
            </a:pPr>
            <a:endParaRPr lang="en-US" sz="1600" kern="1200" dirty="0">
              <a:solidFill>
                <a:srgbClr val="000000"/>
              </a:solidFill>
            </a:endParaRPr>
          </a:p>
          <a:p>
            <a:pPr marL="0" indent="0" defTabSz="685516">
              <a:buNone/>
            </a:pPr>
            <a:r>
              <a:rPr lang="en-US" sz="1600" kern="1200" dirty="0">
                <a:solidFill>
                  <a:srgbClr val="000000"/>
                </a:solidFill>
              </a:rPr>
              <a:t>Africa:</a:t>
            </a:r>
          </a:p>
          <a:p>
            <a:pPr marL="0" indent="0" defTabSz="685516">
              <a:buNone/>
            </a:pPr>
            <a:r>
              <a:rPr lang="en-US" sz="1600" kern="1200" dirty="0">
                <a:solidFill>
                  <a:srgbClr val="000000"/>
                </a:solidFill>
              </a:rPr>
              <a:t>9. Sylvester </a:t>
            </a:r>
            <a:r>
              <a:rPr lang="en-US" sz="1600" kern="1200" dirty="0" err="1">
                <a:solidFill>
                  <a:srgbClr val="000000"/>
                </a:solidFill>
              </a:rPr>
              <a:t>Mpandeli</a:t>
            </a:r>
            <a:r>
              <a:rPr lang="en-US" sz="1600" kern="1200" dirty="0">
                <a:solidFill>
                  <a:srgbClr val="000000"/>
                </a:solidFill>
              </a:rPr>
              <a:t> (South Africa)</a:t>
            </a:r>
          </a:p>
          <a:p>
            <a:pPr marL="0" indent="0" defTabSz="685516">
              <a:buNone/>
            </a:pPr>
            <a:r>
              <a:rPr lang="en-US" sz="1600" kern="1200" dirty="0">
                <a:solidFill>
                  <a:srgbClr val="000000"/>
                </a:solidFill>
              </a:rPr>
              <a:t>10. Faith </a:t>
            </a:r>
            <a:r>
              <a:rPr lang="en-US" sz="1600" kern="1200" dirty="0" err="1">
                <a:solidFill>
                  <a:srgbClr val="000000"/>
                </a:solidFill>
              </a:rPr>
              <a:t>Mitheu</a:t>
            </a:r>
            <a:r>
              <a:rPr lang="en-US" sz="1600" kern="1200" dirty="0">
                <a:solidFill>
                  <a:srgbClr val="000000"/>
                </a:solidFill>
              </a:rPr>
              <a:t> (Kenya)</a:t>
            </a:r>
          </a:p>
          <a:p>
            <a:pPr marL="0" indent="0" defTabSz="685516">
              <a:buNone/>
            </a:pPr>
            <a:endParaRPr lang="en-US" sz="1600" kern="1200" dirty="0">
              <a:solidFill>
                <a:srgbClr val="000000"/>
              </a:solidFill>
            </a:endParaRPr>
          </a:p>
          <a:p>
            <a:pPr marL="0" indent="0" defTabSz="685516">
              <a:buNone/>
            </a:pPr>
            <a:r>
              <a:rPr lang="en-US" sz="1600" kern="1200" dirty="0">
                <a:solidFill>
                  <a:srgbClr val="000000"/>
                </a:solidFill>
              </a:rPr>
              <a:t>Global:</a:t>
            </a:r>
          </a:p>
          <a:p>
            <a:pPr marL="0" indent="0" defTabSz="685516">
              <a:buNone/>
            </a:pPr>
            <a:r>
              <a:rPr lang="en-US" sz="1600" kern="1200" dirty="0">
                <a:solidFill>
                  <a:srgbClr val="000000"/>
                </a:solidFill>
              </a:rPr>
              <a:t>11. Johannes </a:t>
            </a:r>
            <a:r>
              <a:rPr lang="en-US" sz="1600" kern="1200" dirty="0" err="1">
                <a:solidFill>
                  <a:srgbClr val="000000"/>
                </a:solidFill>
              </a:rPr>
              <a:t>Cullmann</a:t>
            </a:r>
            <a:r>
              <a:rPr lang="en-US" sz="1600" kern="1200" dirty="0">
                <a:solidFill>
                  <a:srgbClr val="000000"/>
                </a:solidFill>
              </a:rPr>
              <a:t> (WMO) </a:t>
            </a:r>
          </a:p>
          <a:p>
            <a:pPr marL="0" indent="0" defTabSz="685516">
              <a:buNone/>
            </a:pPr>
            <a:r>
              <a:rPr lang="en-US" sz="1600" kern="1200" dirty="0">
                <a:solidFill>
                  <a:srgbClr val="000000"/>
                </a:solidFill>
              </a:rPr>
              <a:t>12. Paul </a:t>
            </a:r>
            <a:r>
              <a:rPr lang="en-US" sz="1600" kern="1200" dirty="0" err="1">
                <a:solidFill>
                  <a:srgbClr val="000000"/>
                </a:solidFill>
              </a:rPr>
              <a:t>DiGiacomo</a:t>
            </a:r>
            <a:r>
              <a:rPr lang="en-US" sz="1600" kern="1200" dirty="0">
                <a:solidFill>
                  <a:srgbClr val="000000"/>
                </a:solidFill>
              </a:rPr>
              <a:t> (NOAA/ CEOS Representative)</a:t>
            </a:r>
          </a:p>
          <a:p>
            <a:pPr marL="0" indent="0" defTabSz="685516">
              <a:buNone/>
            </a:pPr>
            <a:endParaRPr lang="en-US" sz="1600" kern="1200" dirty="0">
              <a:solidFill>
                <a:srgbClr val="000000"/>
              </a:solidFill>
            </a:endParaRPr>
          </a:p>
          <a:p>
            <a:pPr marL="0" indent="0" defTabSz="685516">
              <a:buNone/>
            </a:pPr>
            <a:r>
              <a:rPr lang="en-US" sz="1600" kern="1200" dirty="0">
                <a:solidFill>
                  <a:srgbClr val="000000"/>
                </a:solidFill>
              </a:rPr>
              <a:t>Financial:</a:t>
            </a:r>
          </a:p>
          <a:p>
            <a:pPr marL="0" indent="0" defTabSz="685516">
              <a:buNone/>
            </a:pPr>
            <a:r>
              <a:rPr lang="en-US" sz="1600" kern="1200" dirty="0">
                <a:solidFill>
                  <a:srgbClr val="000000"/>
                </a:solidFill>
              </a:rPr>
              <a:t>13. Carlos Gustavo Cano (Former National Bank, Colombia)</a:t>
            </a:r>
          </a:p>
          <a:p>
            <a:pPr marL="0" indent="0" defTabSz="685516">
              <a:buNone/>
            </a:pPr>
            <a:r>
              <a:rPr lang="en-US" sz="1600" kern="1200" dirty="0">
                <a:solidFill>
                  <a:srgbClr val="000000"/>
                </a:solidFill>
              </a:rPr>
              <a:t>14. </a:t>
            </a:r>
            <a:r>
              <a:rPr lang="en-US" sz="1600" kern="1200" dirty="0" err="1">
                <a:solidFill>
                  <a:srgbClr val="000000"/>
                </a:solidFill>
              </a:rPr>
              <a:t>Nargara</a:t>
            </a:r>
            <a:r>
              <a:rPr lang="en-US" sz="1600" kern="1200" dirty="0">
                <a:solidFill>
                  <a:srgbClr val="000000"/>
                </a:solidFill>
              </a:rPr>
              <a:t> Rao </a:t>
            </a:r>
            <a:r>
              <a:rPr lang="en-US" sz="1600" kern="1200" dirty="0" err="1">
                <a:solidFill>
                  <a:srgbClr val="000000"/>
                </a:solidFill>
              </a:rPr>
              <a:t>Harshadeep</a:t>
            </a:r>
            <a:r>
              <a:rPr lang="en-US" sz="1600" kern="1200" dirty="0">
                <a:solidFill>
                  <a:srgbClr val="000000"/>
                </a:solidFill>
              </a:rPr>
              <a:t> (World Bank – Washington)</a:t>
            </a:r>
          </a:p>
          <a:p>
            <a:pPr marL="0" indent="0" defTabSz="685800">
              <a:buNone/>
            </a:pPr>
            <a:endParaRPr lang="en-US" sz="1200" cap="small" dirty="0">
              <a:solidFill>
                <a:srgbClr val="000000"/>
              </a:solidFill>
              <a:latin typeface="Arial"/>
            </a:endParaRPr>
          </a:p>
          <a:p>
            <a:pPr defTabSz="685800">
              <a:buFontTx/>
              <a:buChar char="-"/>
            </a:pPr>
            <a:endParaRPr lang="en-US" sz="1200" cap="small" dirty="0">
              <a:solidFill>
                <a:srgbClr val="000000"/>
              </a:solidFill>
              <a:latin typeface="Arial"/>
            </a:endParaRPr>
          </a:p>
          <a:p>
            <a:pPr defTabSz="685800">
              <a:buFontTx/>
              <a:buChar char="-"/>
            </a:pPr>
            <a:endParaRPr lang="en-US" sz="1200" cap="small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49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911" y="914400"/>
            <a:ext cx="8352928" cy="538944"/>
          </a:xfrm>
        </p:spPr>
        <p:txBody>
          <a:bodyPr/>
          <a:lstStyle/>
          <a:p>
            <a:r>
              <a:rPr lang="fr-CH" dirty="0" smtClean="0"/>
              <a:t>GEOGLOWS </a:t>
            </a:r>
            <a:r>
              <a:rPr lang="fr-CH" dirty="0" err="1" smtClean="0"/>
              <a:t>Working</a:t>
            </a:r>
            <a:r>
              <a:rPr lang="fr-CH" dirty="0" smtClean="0"/>
              <a:t> Groups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676400"/>
            <a:ext cx="83581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070" lvl="1" indent="-214313" algn="l" defTabSz="685516" rtl="0">
              <a:buFont typeface="Arial" charset="0"/>
              <a:buChar char="•"/>
            </a:pPr>
            <a:r>
              <a: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Working </a:t>
            </a:r>
            <a:r>
              <a:rPr lang="en-US" sz="20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Group #1: Socio-economic issues of the water crisis and policy linkages (Chair: Rose Alabaster, </a:t>
            </a:r>
            <a:r>
              <a:rPr lang="en-US" sz="2000" b="1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WaterLex</a:t>
            </a:r>
            <a:r>
              <a:rPr lang="en-US" sz="20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Switzerland)</a:t>
            </a:r>
            <a:endParaRPr lang="en-US" sz="2000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2757" lvl="1" indent="0" algn="l" defTabSz="685516" rtl="0"/>
            <a:r>
              <a:rPr lang="en-US" sz="20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 </a:t>
            </a:r>
            <a:endParaRPr lang="en-US" sz="20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557070" lvl="1" indent="-214313" algn="l" defTabSz="685516" rtl="0">
              <a:buFont typeface="Arial" charset="0"/>
              <a:buChar char="•"/>
            </a:pPr>
            <a:r>
              <a: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Working </a:t>
            </a:r>
            <a:r>
              <a:rPr lang="en-US" sz="20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Group #2: Science, applications, product development and testing (Chair: </a:t>
            </a:r>
            <a:r>
              <a:rPr lang="en-US" sz="2000" b="1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Ashutosh</a:t>
            </a:r>
            <a:r>
              <a:rPr lang="en-US" sz="20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Limaye</a:t>
            </a:r>
            <a:r>
              <a:rPr lang="en-US" sz="20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NASA/MSFC)</a:t>
            </a:r>
            <a:endParaRPr lang="en-US" sz="2000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557070" lvl="1" indent="-214313" algn="l" defTabSz="685516" rtl="0">
              <a:buFont typeface="Arial" charset="0"/>
              <a:buChar char="•"/>
            </a:pPr>
            <a:endParaRPr lang="en-US" sz="2000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557070" lvl="1" indent="-214313" algn="l" defTabSz="685516" rtl="0">
              <a:buFont typeface="Arial" charset="0"/>
              <a:buChar char="•"/>
            </a:pPr>
            <a:r>
              <a: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Working </a:t>
            </a:r>
            <a:r>
              <a:rPr lang="en-US" sz="20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Group #3: Essential Water Variables and observations (Chair: George Huffman, NASA/GSFC)</a:t>
            </a:r>
            <a:endParaRPr lang="en-US" sz="2000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2757" lvl="1" indent="0" algn="l" defTabSz="685516" rtl="0"/>
            <a:r>
              <a:rPr lang="en-US" sz="20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 </a:t>
            </a:r>
            <a:endParaRPr lang="en-US" sz="2000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557070" lvl="1" indent="-214313" algn="l" defTabSz="685516" rtl="0">
              <a:buFont typeface="Arial" charset="0"/>
              <a:buChar char="•"/>
            </a:pPr>
            <a:r>
              <a: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Working </a:t>
            </a:r>
            <a:r>
              <a:rPr lang="en-US" sz="20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Group #4: Data dissemination, community portals, capacity building and dissemination</a:t>
            </a:r>
            <a:r>
              <a:rPr lang="en-US" sz="20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 (Chair: Jim Nelson, BYU)</a:t>
            </a:r>
            <a:endParaRPr lang="en-US" sz="20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7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P-VC member is supporting GEOGLOWS</a:t>
            </a:r>
            <a:endParaRPr lang="en-US" b="1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George Huffman participated </a:t>
            </a:r>
            <a:r>
              <a:rPr lang="en-US" dirty="0"/>
              <a:t>in 1st GEOGLOWS Workshop and Steering Committee </a:t>
            </a:r>
            <a:r>
              <a:rPr lang="en-US" dirty="0" smtClean="0"/>
              <a:t>Meeting</a:t>
            </a:r>
          </a:p>
          <a:p>
            <a:r>
              <a:rPr lang="en-US" dirty="0" smtClean="0"/>
              <a:t>Named Chair </a:t>
            </a:r>
            <a:r>
              <a:rPr lang="en-US" dirty="0" smtClean="0">
                <a:latin typeface="+mj-lt"/>
              </a:rPr>
              <a:t>of </a:t>
            </a:r>
            <a:r>
              <a:rPr lang="fr-FR" dirty="0" err="1" smtClean="0"/>
              <a:t>Working</a:t>
            </a:r>
            <a:r>
              <a:rPr lang="fr-FR" dirty="0" smtClean="0"/>
              <a:t> Group </a:t>
            </a:r>
            <a:r>
              <a:rPr lang="fr-FR" dirty="0"/>
              <a:t>#3: </a:t>
            </a:r>
            <a:r>
              <a:rPr lang="en-US" dirty="0"/>
              <a:t>Essential Water Variables and </a:t>
            </a:r>
            <a:r>
              <a:rPr lang="en-US" dirty="0" smtClean="0"/>
              <a:t>observations</a:t>
            </a:r>
          </a:p>
          <a:p>
            <a:endParaRPr lang="fr-FR" dirty="0">
              <a:latin typeface="+mj-lt"/>
            </a:endParaRPr>
          </a:p>
          <a:p>
            <a:pPr marL="0" indent="0">
              <a:buNone/>
            </a:pPr>
            <a:r>
              <a:rPr lang="fr-FR" b="1" dirty="0"/>
              <a:t>P-VC </a:t>
            </a:r>
            <a:r>
              <a:rPr lang="fr-FR" b="1" dirty="0" err="1"/>
              <a:t>could</a:t>
            </a:r>
            <a:r>
              <a:rPr lang="fr-FR" b="1" dirty="0"/>
              <a:t> </a:t>
            </a:r>
            <a:r>
              <a:rPr lang="fr-FR" b="1" dirty="0" err="1"/>
              <a:t>potentially</a:t>
            </a:r>
            <a:r>
              <a:rPr lang="fr-FR" b="1" dirty="0"/>
              <a:t> support </a:t>
            </a:r>
            <a:r>
              <a:rPr lang="fr-FR" b="1" dirty="0" err="1"/>
              <a:t>other</a:t>
            </a:r>
            <a:r>
              <a:rPr lang="fr-FR" b="1" dirty="0"/>
              <a:t> components of GEOGLOWS (consistent </a:t>
            </a:r>
            <a:r>
              <a:rPr lang="fr-FR" b="1" dirty="0" err="1"/>
              <a:t>with</a:t>
            </a:r>
            <a:r>
              <a:rPr lang="fr-FR" b="1" dirty="0"/>
              <a:t> CEOS </a:t>
            </a:r>
            <a:r>
              <a:rPr lang="en-US" b="1" dirty="0"/>
              <a:t>guidance), e.g.</a:t>
            </a:r>
          </a:p>
          <a:p>
            <a:pPr marL="457200" lvl="1" indent="0">
              <a:buNone/>
            </a:pPr>
            <a:r>
              <a:rPr lang="en-US" sz="1600" dirty="0" smtClean="0"/>
              <a:t>2</a:t>
            </a:r>
            <a:r>
              <a:rPr lang="en-US" sz="1600" dirty="0"/>
              <a:t>. </a:t>
            </a:r>
            <a:r>
              <a:rPr lang="en-US" sz="1600" dirty="0" smtClean="0"/>
              <a:t> Minimizing </a:t>
            </a:r>
            <a:r>
              <a:rPr lang="en-US" sz="1600" dirty="0"/>
              <a:t>Basin and </a:t>
            </a:r>
            <a:r>
              <a:rPr lang="en-US" sz="1600" dirty="0" smtClean="0"/>
              <a:t>Regional </a:t>
            </a:r>
            <a:r>
              <a:rPr lang="en-US" sz="1600" dirty="0"/>
              <a:t>Risk</a:t>
            </a:r>
          </a:p>
          <a:p>
            <a:pPr lvl="2"/>
            <a:r>
              <a:rPr lang="en-US" sz="1600" dirty="0"/>
              <a:t>Integrated Water Prediction (IWP)</a:t>
            </a:r>
          </a:p>
          <a:p>
            <a:pPr lvl="2"/>
            <a:r>
              <a:rPr lang="en-US" sz="1600" dirty="0"/>
              <a:t>Floods</a:t>
            </a:r>
          </a:p>
          <a:p>
            <a:pPr lvl="2"/>
            <a:r>
              <a:rPr lang="en-US" sz="1600" dirty="0"/>
              <a:t>Droughts</a:t>
            </a:r>
          </a:p>
          <a:p>
            <a:pPr marL="457200" lvl="1" indent="0">
              <a:buNone/>
            </a:pPr>
            <a:r>
              <a:rPr lang="en-US" sz="1600" dirty="0" smtClean="0"/>
              <a:t>4</a:t>
            </a:r>
            <a:r>
              <a:rPr lang="en-US" sz="1600" dirty="0"/>
              <a:t>.  Earth Observations, Integrated Data Products and Applications, and Tool </a:t>
            </a:r>
            <a:r>
              <a:rPr lang="en-US" sz="1600" dirty="0" smtClean="0"/>
              <a:t>Development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 smtClean="0"/>
              <a:t>6.  User </a:t>
            </a:r>
            <a:r>
              <a:rPr lang="en-US" sz="1600" dirty="0"/>
              <a:t>Engagement, Capacity Building and </a:t>
            </a:r>
            <a:r>
              <a:rPr lang="en-US" sz="1600" dirty="0" err="1" smtClean="0"/>
              <a:t>AmeriGEOSS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8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Support to GEOGLOWS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792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r>
              <a:rPr lang="en-US" b="1" dirty="0" smtClean="0"/>
              <a:t>P-VC continues its current support to GEOGLOWS</a:t>
            </a:r>
          </a:p>
          <a:p>
            <a:endParaRPr lang="en-US" b="1" dirty="0" smtClean="0"/>
          </a:p>
          <a:p>
            <a:r>
              <a:rPr lang="en-US" b="1" dirty="0" smtClean="0"/>
              <a:t>P-VC</a:t>
            </a:r>
            <a:r>
              <a:rPr lang="en-US" b="1" dirty="0" smtClean="0"/>
              <a:t> explores potentially </a:t>
            </a:r>
            <a:r>
              <a:rPr lang="en-US" b="1" dirty="0" smtClean="0"/>
              <a:t>expanding </a:t>
            </a:r>
            <a:r>
              <a:rPr lang="en-US" b="1" dirty="0"/>
              <a:t>this </a:t>
            </a:r>
            <a:r>
              <a:rPr lang="en-US" b="1" dirty="0" smtClean="0"/>
              <a:t>support (in the context of </a:t>
            </a:r>
            <a:r>
              <a:rPr lang="en-US" b="1" dirty="0"/>
              <a:t>CEOS </a:t>
            </a:r>
            <a:r>
              <a:rPr lang="en-US" b="1" dirty="0" smtClean="0"/>
              <a:t>guidance) </a:t>
            </a:r>
          </a:p>
          <a:p>
            <a:endParaRPr lang="en-US" b="1" dirty="0" smtClean="0"/>
          </a:p>
          <a:p>
            <a:r>
              <a:rPr lang="en-US" b="1" dirty="0" smtClean="0"/>
              <a:t>P-VC looks forward to supporting relevant CEOS activities arising from </a:t>
            </a:r>
            <a:r>
              <a:rPr lang="en-US" b="1" dirty="0" smtClean="0"/>
              <a:t>CEOS’ reconsideration of its </a:t>
            </a:r>
            <a:r>
              <a:rPr lang="en-US" b="1" dirty="0"/>
              <a:t>approach to water observation requirements </a:t>
            </a:r>
            <a:endParaRPr lang="en-US" b="1" dirty="0" smtClean="0"/>
          </a:p>
          <a:p>
            <a:pPr marL="0" indent="0">
              <a:buNone/>
            </a:pPr>
            <a:endParaRPr lang="en-US" b="1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9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928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10198</TotalTime>
  <Words>826</Words>
  <Application>Microsoft Office PowerPoint</Application>
  <PresentationFormat>On-screen Show (4:3)</PresentationFormat>
  <Paragraphs>134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MS PGothic</vt:lpstr>
      <vt:lpstr>Arial</vt:lpstr>
      <vt:lpstr>Arial Bold</vt:lpstr>
      <vt:lpstr>Arial Narrow</vt:lpstr>
      <vt:lpstr>Avenir Roman</vt:lpstr>
      <vt:lpstr>Calibri</vt:lpstr>
      <vt:lpstr>Courier New</vt:lpstr>
      <vt:lpstr>Droid Serif</vt:lpstr>
      <vt:lpstr>Helvetica</vt:lpstr>
      <vt:lpstr>Proxima Nova Regular</vt:lpstr>
      <vt:lpstr>Times</vt:lpstr>
      <vt:lpstr>Times New Roman</vt:lpstr>
      <vt:lpstr>Wingdings</vt:lpstr>
      <vt:lpstr>Default</vt:lpstr>
      <vt:lpstr>Blank Presentation</vt:lpstr>
      <vt:lpstr>1_Blank Presentation</vt:lpstr>
      <vt:lpstr>3_Blank Presentation</vt:lpstr>
      <vt:lpstr>Session 1- Water VC/WG Day</vt:lpstr>
      <vt:lpstr>PowerPoint Presentation</vt:lpstr>
      <vt:lpstr>PowerPoint Presentation</vt:lpstr>
      <vt:lpstr>GEOGLOWS Components</vt:lpstr>
      <vt:lpstr>1st GEOGLOWS Workshop and Steering Committee Meeting co-sponsored by NASA and NOAA</vt:lpstr>
      <vt:lpstr>GEOGLOWS International Steering Committee</vt:lpstr>
      <vt:lpstr>GEOGLOWS Working Groups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Neeck, Steven (HQ-DK000)</cp:lastModifiedBy>
  <cp:revision>142</cp:revision>
  <dcterms:modified xsi:type="dcterms:W3CDTF">2017-09-06T16:21:13Z</dcterms:modified>
</cp:coreProperties>
</file>