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74" r:id="rId4"/>
    <p:sldId id="272" r:id="rId5"/>
    <p:sldId id="271" r:id="rId6"/>
    <p:sldId id="281" r:id="rId7"/>
    <p:sldId id="269" r:id="rId8"/>
    <p:sldId id="260" r:id="rId9"/>
    <p:sldId id="273" r:id="rId10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1" autoAdjust="0"/>
    <p:restoredTop sz="94570"/>
  </p:normalViewPr>
  <p:slideViewPr>
    <p:cSldViewPr snapToGrid="0" snapToObjects="1">
      <p:cViewPr varScale="1">
        <p:scale>
          <a:sx n="108" d="100"/>
          <a:sy n="108" d="100"/>
        </p:scale>
        <p:origin x="177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677785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xfrm>
            <a:off x="4419600" y="6356350"/>
            <a:ext cx="2133600" cy="368300"/>
          </a:xfrm>
          <a:prstGeom prst="rect">
            <a:avLst/>
          </a:prstGeom>
          <a:noFill/>
          <a:ln w="12700">
            <a:noFill/>
          </a:ln>
        </p:spPr>
        <p:txBody>
          <a:bodyPr wrap="none" lIns="45718" tIns="45718" rIns="45718" bIns="45718"/>
          <a:lstStyle>
            <a:lvl1pPr algn="r" defTabSz="457200">
              <a:defRPr sz="1000" i="0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90500"/>
          </a:xfrm>
          <a:prstGeom prst="rect">
            <a:avLst/>
          </a:prstGeom>
          <a:solidFill>
            <a:srgbClr val="FFFFFF">
              <a:alpha val="49000"/>
            </a:srgbClr>
          </a:solidFill>
          <a:ln w="25400">
            <a:solidFill>
              <a:srgbClr val="1F497D">
                <a:alpha val="60000"/>
              </a:srgbClr>
            </a:solidFill>
            <a:miter lim="400000"/>
          </a:ln>
        </p:spPr>
        <p:txBody>
          <a:bodyPr lIns="0" tIns="0" rIns="0" bIns="0">
            <a:spAutoFit/>
          </a:bodyPr>
          <a:lstStyle>
            <a:lvl1pPr algn="ctr" defTabSz="914400">
              <a:spcBef>
                <a:spcPts val="600"/>
              </a:spcBef>
              <a:defRPr sz="1100" i="1">
                <a:solidFill>
                  <a:srgbClr val="1F497D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76199" y="6629400"/>
            <a:ext cx="2796209" cy="187286"/>
            <a:chOff x="0" y="0"/>
            <a:chExt cx="2498034" cy="187285"/>
          </a:xfrm>
        </p:grpSpPr>
        <p:sp>
          <p:nvSpPr>
            <p:cNvPr id="4" name="Shape 4"/>
            <p:cNvSpPr/>
            <p:nvPr/>
          </p:nvSpPr>
          <p:spPr>
            <a:xfrm>
              <a:off x="0" y="0"/>
              <a:ext cx="2362200" cy="187285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49000"/>
              </a:srgbClr>
            </a:solidFill>
            <a:ln w="25400" cap="flat">
              <a:solidFill>
                <a:srgbClr val="1F497D">
                  <a:alpha val="60000"/>
                </a:srgbClr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914400">
                <a:defRPr sz="1100" i="1">
                  <a:solidFill>
                    <a:srgbClr val="1F497D"/>
                  </a:solidFill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5" name="Shape 5"/>
            <p:cNvSpPr/>
            <p:nvPr/>
          </p:nvSpPr>
          <p:spPr>
            <a:xfrm>
              <a:off x="9141" y="9143"/>
              <a:ext cx="2488893" cy="1692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ctr" defTabSz="914400">
                <a:defRPr sz="1100" i="1">
                  <a:solidFill>
                    <a:srgbClr val="1F497D"/>
                  </a:solidFill>
                  <a:latin typeface="+mj-lt"/>
                  <a:ea typeface="+mj-ea"/>
                  <a:cs typeface="+mj-cs"/>
                  <a:sym typeface="Helvetica"/>
                </a:defRPr>
              </a:lvl1pPr>
            </a:lstStyle>
            <a:p>
              <a:r>
                <a:rPr dirty="0"/>
                <a:t>CEOS </a:t>
              </a:r>
              <a:r>
                <a:rPr dirty="0" smtClean="0"/>
                <a:t>LSI-VC-</a:t>
              </a:r>
              <a:r>
                <a:rPr lang="en-US" dirty="0" smtClean="0"/>
                <a:t>4</a:t>
              </a:r>
              <a:r>
                <a:rPr lang="en-US" smtClean="0"/>
                <a:t>,</a:t>
              </a:r>
              <a:r>
                <a:rPr smtClean="0"/>
                <a:t> </a:t>
              </a:r>
              <a:r>
                <a:rPr lang="en-US" smtClean="0"/>
                <a:t>6-8</a:t>
              </a:r>
              <a:r>
                <a:rPr smtClean="0"/>
                <a:t> </a:t>
              </a:r>
              <a:r>
                <a:rPr lang="en-US" smtClean="0"/>
                <a:t>September 2017</a:t>
              </a:r>
              <a:endParaRPr dirty="0"/>
            </a:p>
          </p:txBody>
        </p:sp>
      </p:grp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j-lt"/>
          <a:ea typeface="+mj-ea"/>
          <a:cs typeface="+mj-cs"/>
          <a:sym typeface="Helvetica"/>
        </a:defRPr>
      </a:lvl1pPr>
      <a:lvl2pPr marL="768926" marR="0" indent="-311726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o"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j-lt"/>
          <a:ea typeface="+mj-ea"/>
          <a:cs typeface="+mj-cs"/>
          <a:sym typeface="Helvetica"/>
        </a:defRPr>
      </a:lvl2pPr>
      <a:lvl3pPr marL="1188719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▪"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j-lt"/>
          <a:ea typeface="+mj-ea"/>
          <a:cs typeface="+mj-cs"/>
          <a:sym typeface="Helvetica"/>
        </a:defRPr>
      </a:lvl3pPr>
      <a:lvl4pPr marL="16764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▪"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j-lt"/>
          <a:ea typeface="+mj-ea"/>
          <a:cs typeface="+mj-cs"/>
          <a:sym typeface="Helvetica"/>
        </a:defRPr>
      </a:lvl4pPr>
      <a:lvl5pPr marL="21717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j-lt"/>
          <a:ea typeface="+mj-ea"/>
          <a:cs typeface="+mj-cs"/>
          <a:sym typeface="Helvetica"/>
        </a:defRPr>
      </a:lvl5pPr>
      <a:lvl6pPr marL="0" marR="0" indent="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 typeface="Arial"/>
        <a:buNone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j-lt"/>
          <a:ea typeface="+mj-ea"/>
          <a:cs typeface="+mj-cs"/>
          <a:sym typeface="Helvetica"/>
        </a:defRPr>
      </a:lvl6pPr>
      <a:lvl7pPr marL="0" marR="0" indent="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 typeface="Arial"/>
        <a:buNone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j-lt"/>
          <a:ea typeface="+mj-ea"/>
          <a:cs typeface="+mj-cs"/>
          <a:sym typeface="Helvetica"/>
        </a:defRPr>
      </a:lvl7pPr>
      <a:lvl8pPr marL="0" marR="0" indent="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 typeface="Arial"/>
        <a:buNone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j-lt"/>
          <a:ea typeface="+mj-ea"/>
          <a:cs typeface="+mj-cs"/>
          <a:sym typeface="Helvetica"/>
        </a:defRPr>
      </a:lvl8pPr>
      <a:lvl9pPr marL="0" marR="0" indent="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 typeface="Arial"/>
        <a:buNone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j-lt"/>
          <a:ea typeface="+mj-ea"/>
          <a:cs typeface="+mj-cs"/>
          <a:sym typeface="Helvetica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hyperlink" Target="CARD4L%20Product%20Specification%20-%20Backscatter%20-%20v2.1.1.pdf" TargetMode="External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hyperlink" Target="CARD4L%20Product%20Specification%20-%20Surface%20Reflectance%20-%20v2.1.1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 idx="4294967295"/>
          </p:nvPr>
        </p:nvSpPr>
        <p:spPr>
          <a:xfrm>
            <a:off x="622788" y="2514600"/>
            <a:ext cx="6082813" cy="1905000"/>
          </a:xfrm>
          <a:prstGeom prst="rect">
            <a:avLst/>
          </a:prstGeom>
        </p:spPr>
        <p:txBody>
          <a:bodyPr lIns="0" tIns="0" rIns="0" bIns="0" anchor="t">
            <a:normAutofit fontScale="90000"/>
          </a:bodyPr>
          <a:lstStyle>
            <a:lvl1pPr algn="l">
              <a:defRPr sz="42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AU" dirty="0" smtClean="0"/>
              <a:t>Extension of ARD concept to Atmosphere and Oceans?</a:t>
            </a:r>
            <a:endParaRPr dirty="0"/>
          </a:p>
        </p:txBody>
      </p:sp>
      <p:sp>
        <p:nvSpPr>
          <p:cNvPr id="32" name="Shape 32"/>
          <p:cNvSpPr/>
          <p:nvPr/>
        </p:nvSpPr>
        <p:spPr>
          <a:xfrm>
            <a:off x="622789" y="4572000"/>
            <a:ext cx="4810858" cy="1661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defTabSz="914400">
              <a:lnSpc>
                <a:spcPct val="150000"/>
              </a:lnSpc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AU" dirty="0" smtClean="0"/>
              <a:t>SIT-VC meeting</a:t>
            </a:r>
            <a:endParaRPr dirty="0"/>
          </a:p>
          <a:p>
            <a:pPr defTabSz="914400">
              <a:lnSpc>
                <a:spcPct val="150000"/>
              </a:lnSpc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/>
              <a:t>Session </a:t>
            </a:r>
            <a:r>
              <a:rPr lang="en-US" dirty="0"/>
              <a:t>2</a:t>
            </a:r>
            <a:r>
              <a:rPr dirty="0" smtClean="0"/>
              <a:t>: </a:t>
            </a:r>
            <a:r>
              <a:rPr dirty="0"/>
              <a:t>Item </a:t>
            </a:r>
            <a:r>
              <a:rPr lang="en-US" dirty="0"/>
              <a:t>1</a:t>
            </a:r>
            <a:endParaRPr dirty="0"/>
          </a:p>
          <a:p>
            <a:pPr defTabSz="914400">
              <a:lnSpc>
                <a:spcPct val="150000"/>
              </a:lnSpc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/>
              <a:t>Frascati, Italy</a:t>
            </a:r>
          </a:p>
          <a:p>
            <a:pPr defTabSz="914400">
              <a:lnSpc>
                <a:spcPct val="150000"/>
              </a:lnSpc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dirty="0" smtClean="0"/>
              <a:t>Tuesday 12</a:t>
            </a:r>
            <a:r>
              <a:rPr dirty="0" smtClean="0"/>
              <a:t> </a:t>
            </a:r>
            <a:r>
              <a:rPr lang="en-US" dirty="0" smtClean="0"/>
              <a:t>September </a:t>
            </a:r>
            <a:r>
              <a:rPr dirty="0" smtClean="0"/>
              <a:t>2017</a:t>
            </a:r>
            <a:endParaRPr dirty="0"/>
          </a:p>
        </p:txBody>
      </p:sp>
      <p:pic>
        <p:nvPicPr>
          <p:cNvPr id="33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4"/>
            <a:ext cx="2507907" cy="993133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hape 34"/>
          <p:cNvSpPr/>
          <p:nvPr/>
        </p:nvSpPr>
        <p:spPr>
          <a:xfrm>
            <a:off x="622788" y="2246633"/>
            <a:ext cx="2806213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defTabSz="914400">
              <a:defRPr sz="1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Committee on Earth Observation Satellites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772142" y="6638542"/>
            <a:ext cx="286515" cy="190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544310" y="1653747"/>
            <a:ext cx="8153401" cy="47244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Objective of these charts:</a:t>
            </a:r>
          </a:p>
          <a:p>
            <a:r>
              <a:rPr lang="en-US" dirty="0" smtClean="0"/>
              <a:t>To </a:t>
            </a:r>
            <a:r>
              <a:rPr lang="en-US" u="sng" dirty="0" smtClean="0"/>
              <a:t>stimulate discussion</a:t>
            </a:r>
            <a:r>
              <a:rPr lang="en-US" dirty="0" smtClean="0"/>
              <a:t> of possibly generalizing CEOSs Analysis Ready Data efforts beyond Land, to Atmosphere and Oceans.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Structure of this presentation:</a:t>
            </a:r>
          </a:p>
          <a:p>
            <a:r>
              <a:rPr lang="en-US" dirty="0" smtClean="0"/>
              <a:t>Background on CARD4L</a:t>
            </a:r>
          </a:p>
          <a:p>
            <a:r>
              <a:rPr lang="en-US" dirty="0" smtClean="0"/>
              <a:t>Some thoughts on the arguments for and against a CEOS effort to expand Analysis Ready Data work beyond CARD4L / LSI-VC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AU" dirty="0" smtClean="0"/>
          </a:p>
          <a:p>
            <a:endParaRPr lang="en-AU" dirty="0" smtClean="0"/>
          </a:p>
          <a:p>
            <a:pPr lvl="1"/>
            <a:endParaRPr dirty="0"/>
          </a:p>
        </p:txBody>
      </p:sp>
      <p:sp>
        <p:nvSpPr>
          <p:cNvPr id="44" name="Shape 44"/>
          <p:cNvSpPr/>
          <p:nvPr/>
        </p:nvSpPr>
        <p:spPr>
          <a:xfrm>
            <a:off x="2036134" y="166575"/>
            <a:ext cx="5353493" cy="822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defTabSz="914400">
              <a:spcBef>
                <a:spcPts val="500"/>
              </a:spcBef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 smtClean="0"/>
              <a:t>Objective and Background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772142" y="6638542"/>
            <a:ext cx="286515" cy="190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544310" y="1653747"/>
            <a:ext cx="8153401" cy="4724401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Background:</a:t>
            </a:r>
          </a:p>
          <a:p>
            <a:r>
              <a:rPr lang="en-US" dirty="0" smtClean="0"/>
              <a:t>FDA team have raised the possibility of expanding CEOS work on Analysis Ready Data for Land (CARD4L) to other domains, specifically, ocean and atmosphere.</a:t>
            </a:r>
          </a:p>
          <a:p>
            <a:r>
              <a:rPr lang="en-US" dirty="0" smtClean="0"/>
              <a:t>LSI-VC are developing a framework for CEOS’ Analysis Ready Data for Land (CARD4L). </a:t>
            </a:r>
          </a:p>
          <a:p>
            <a:r>
              <a:rPr lang="en-US" i="1" dirty="0" smtClean="0"/>
              <a:t>Analysis Ready Data are satellite data that have been processed  to  a minimum set of requirements and </a:t>
            </a:r>
            <a:r>
              <a:rPr lang="en-US" i="1" dirty="0" err="1" smtClean="0"/>
              <a:t>organised</a:t>
            </a:r>
            <a:r>
              <a:rPr lang="en-US" i="1" dirty="0" smtClean="0"/>
              <a:t> into a form that allows immediate analysis with a minimum of user effort and interoperability both through time and with other datasets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CARD4L envisages land-based products that are measurements of geophysical variables, including (but not limited to) surface reflectance, land surface temperature, and radar backscatter intensity. This brings the land imaging domain to a measurement approach, akin to ocean variables such as SST.</a:t>
            </a:r>
          </a:p>
          <a:p>
            <a:r>
              <a:rPr lang="en-US" dirty="0" smtClean="0"/>
              <a:t>CARD4L aims to provide a large number of non-specialist users with data that are ready for use, and which enable interoperability.</a:t>
            </a:r>
          </a:p>
          <a:p>
            <a:r>
              <a:rPr lang="en-US" dirty="0" smtClean="0"/>
              <a:t>“Better than free” – CARD4L will be analysis ready and </a:t>
            </a:r>
            <a:r>
              <a:rPr lang="en-US" dirty="0" err="1" smtClean="0"/>
              <a:t>organised</a:t>
            </a:r>
            <a:r>
              <a:rPr lang="en-US" dirty="0" smtClean="0"/>
              <a:t>, and have the CEOS brand.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AU" dirty="0" smtClean="0"/>
          </a:p>
          <a:p>
            <a:endParaRPr lang="en-AU" dirty="0" smtClean="0"/>
          </a:p>
          <a:p>
            <a:pPr lvl="1"/>
            <a:endParaRPr dirty="0"/>
          </a:p>
        </p:txBody>
      </p:sp>
      <p:sp>
        <p:nvSpPr>
          <p:cNvPr id="44" name="Shape 44"/>
          <p:cNvSpPr/>
          <p:nvPr/>
        </p:nvSpPr>
        <p:spPr>
          <a:xfrm>
            <a:off x="2036134" y="166575"/>
            <a:ext cx="5353493" cy="822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defTabSz="914400">
              <a:spcBef>
                <a:spcPts val="500"/>
              </a:spcBef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 smtClean="0"/>
              <a:t>Objective and Background</a:t>
            </a:r>
          </a:p>
        </p:txBody>
      </p:sp>
    </p:spTree>
    <p:extLst>
      <p:ext uri="{BB962C8B-B14F-4D97-AF65-F5344CB8AC3E}">
        <p14:creationId xmlns:p14="http://schemas.microsoft.com/office/powerpoint/2010/main" val="31865136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772142" y="6638542"/>
            <a:ext cx="286515" cy="190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544310" y="1653747"/>
            <a:ext cx="8153401" cy="47244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CARD4L Progress and outlook:</a:t>
            </a:r>
          </a:p>
          <a:p>
            <a:r>
              <a:rPr lang="en-US" dirty="0" smtClean="0"/>
              <a:t>Definition agreed at Plenary – 2016</a:t>
            </a:r>
          </a:p>
          <a:p>
            <a:r>
              <a:rPr lang="en-US" dirty="0" smtClean="0"/>
              <a:t>Framework set out – Early 2017</a:t>
            </a:r>
          </a:p>
          <a:p>
            <a:r>
              <a:rPr lang="en-US" dirty="0" smtClean="0"/>
              <a:t>Product Family Specifications – 2017</a:t>
            </a:r>
          </a:p>
          <a:p>
            <a:r>
              <a:rPr lang="en-US" dirty="0" smtClean="0"/>
              <a:t>Implement and promote the framework – 2017/2018 </a:t>
            </a:r>
          </a:p>
          <a:p>
            <a:r>
              <a:rPr lang="en-US" dirty="0" smtClean="0"/>
              <a:t>Capture the benefit of CARD4L to users (under discussion) – 2018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AU" dirty="0" smtClean="0"/>
          </a:p>
          <a:p>
            <a:endParaRPr lang="en-AU" dirty="0" smtClean="0"/>
          </a:p>
          <a:p>
            <a:pPr lvl="1"/>
            <a:endParaRPr dirty="0"/>
          </a:p>
        </p:txBody>
      </p:sp>
      <p:sp>
        <p:nvSpPr>
          <p:cNvPr id="44" name="Shape 44"/>
          <p:cNvSpPr/>
          <p:nvPr/>
        </p:nvSpPr>
        <p:spPr>
          <a:xfrm>
            <a:off x="2036134" y="166575"/>
            <a:ext cx="5353493" cy="822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defTabSz="914400">
              <a:spcBef>
                <a:spcPts val="500"/>
              </a:spcBef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 smtClean="0"/>
              <a:t>Objective and Background</a:t>
            </a:r>
          </a:p>
        </p:txBody>
      </p:sp>
    </p:spTree>
    <p:extLst>
      <p:ext uri="{BB962C8B-B14F-4D97-AF65-F5344CB8AC3E}">
        <p14:creationId xmlns:p14="http://schemas.microsoft.com/office/powerpoint/2010/main" val="26089968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91002" y="1600200"/>
            <a:ext cx="3499628" cy="4724400"/>
          </a:xfrm>
        </p:spPr>
        <p:txBody>
          <a:bodyPr/>
          <a:lstStyle/>
          <a:p>
            <a:r>
              <a:rPr lang="en-US" i="1" dirty="0"/>
              <a:t>D</a:t>
            </a:r>
            <a:r>
              <a:rPr lang="en-US" i="1" dirty="0" smtClean="0"/>
              <a:t>ata that have been processed to a minimum set of requirements and </a:t>
            </a:r>
            <a:r>
              <a:rPr lang="en-US" i="1" dirty="0" err="1" smtClean="0"/>
              <a:t>organised</a:t>
            </a:r>
            <a:r>
              <a:rPr lang="en-US" i="1" dirty="0" smtClean="0"/>
              <a:t> into a form that allows immediate analysis with a minimum of user effort and interoperability both through time and with other datasets</a:t>
            </a:r>
            <a:r>
              <a:rPr lang="en-US" dirty="0" smtClean="0"/>
              <a:t>.</a:t>
            </a:r>
          </a:p>
          <a:p>
            <a:r>
              <a:rPr lang="en-AU" dirty="0" smtClean="0"/>
              <a:t>Product family specifications indicate the threshold and target requirements</a:t>
            </a:r>
          </a:p>
          <a:p>
            <a:endParaRPr lang="en-AU" dirty="0" smtClean="0"/>
          </a:p>
          <a:p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470" y="190074"/>
            <a:ext cx="4447609" cy="6489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8" t="1782" r="33014" b="84248"/>
          <a:stretch/>
        </p:blipFill>
        <p:spPr bwMode="auto">
          <a:xfrm>
            <a:off x="1809262" y="190074"/>
            <a:ext cx="2948941" cy="1835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40" t="23787" r="9124" b="55763"/>
          <a:stretch/>
        </p:blipFill>
        <p:spPr bwMode="auto">
          <a:xfrm>
            <a:off x="335279" y="1151553"/>
            <a:ext cx="5829301" cy="2198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6" t="48670" r="6596" b="29781"/>
          <a:stretch/>
        </p:blipFill>
        <p:spPr bwMode="auto">
          <a:xfrm>
            <a:off x="341371" y="2560443"/>
            <a:ext cx="5829301" cy="2198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0" t="72441" r="2472" b="4382"/>
          <a:stretch/>
        </p:blipFill>
        <p:spPr bwMode="auto">
          <a:xfrm>
            <a:off x="369081" y="4162967"/>
            <a:ext cx="5829301" cy="23641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hape 44"/>
          <p:cNvSpPr/>
          <p:nvPr/>
        </p:nvSpPr>
        <p:spPr>
          <a:xfrm>
            <a:off x="2036134" y="166575"/>
            <a:ext cx="5353493" cy="822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defTabSz="914400">
              <a:spcBef>
                <a:spcPts val="500"/>
              </a:spcBef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CARD4L </a:t>
            </a:r>
            <a:r>
              <a:rPr lang="en-US" dirty="0" smtClean="0">
                <a:solidFill>
                  <a:schemeClr val="bg1"/>
                </a:solidFill>
              </a:rPr>
              <a:t>Framework</a:t>
            </a:r>
          </a:p>
        </p:txBody>
      </p:sp>
    </p:spTree>
    <p:extLst>
      <p:ext uri="{BB962C8B-B14F-4D97-AF65-F5344CB8AC3E}">
        <p14:creationId xmlns:p14="http://schemas.microsoft.com/office/powerpoint/2010/main" val="1152149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Product Family Specification looks like ….</a:t>
            </a:r>
          </a:p>
          <a:p>
            <a:endParaRPr lang="en-AU" dirty="0"/>
          </a:p>
        </p:txBody>
      </p:sp>
      <p:sp>
        <p:nvSpPr>
          <p:cNvPr id="3" name="Shape 44"/>
          <p:cNvSpPr/>
          <p:nvPr/>
        </p:nvSpPr>
        <p:spPr>
          <a:xfrm>
            <a:off x="2036134" y="166575"/>
            <a:ext cx="5353493" cy="822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defTabSz="914400">
              <a:spcBef>
                <a:spcPts val="500"/>
              </a:spcBef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 smtClean="0"/>
              <a:t>Objective and Background</a:t>
            </a:r>
          </a:p>
        </p:txBody>
      </p:sp>
      <p:pic>
        <p:nvPicPr>
          <p:cNvPr id="1026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27" y="2190750"/>
            <a:ext cx="4572000" cy="2476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399" y="3453952"/>
            <a:ext cx="5368530" cy="28706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390766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772142" y="6638542"/>
            <a:ext cx="286515" cy="190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544310" y="1653747"/>
            <a:ext cx="8153401" cy="4724401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ARD is a key element of future data architectures (FDA-AHT)</a:t>
            </a:r>
          </a:p>
          <a:p>
            <a:pPr lvl="1"/>
            <a:r>
              <a:rPr lang="en-AU" i="1" dirty="0" smtClean="0"/>
              <a:t>Analysis Ready Data: </a:t>
            </a:r>
            <a:br>
              <a:rPr lang="en-AU" i="1" dirty="0" smtClean="0"/>
            </a:br>
            <a:r>
              <a:rPr lang="en-AU" i="1" dirty="0" smtClean="0"/>
              <a:t>“</a:t>
            </a:r>
            <a:r>
              <a:rPr lang="en-AU" sz="1900" i="1" dirty="0" smtClean="0"/>
              <a:t>Preparation and distribution of trusted, calibrated, well documented data from multiple sensors in an analysis ready form for land, inland water, coastal and ocean applications”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Is there benefit in a comprehensive ARD strategy for CEOS as FDA suggest? </a:t>
            </a:r>
          </a:p>
          <a:p>
            <a:r>
              <a:rPr lang="en-US" dirty="0" smtClean="0"/>
              <a:t>Do we want CARD4Ocean, CARD4Atmosphere?</a:t>
            </a:r>
          </a:p>
          <a:p>
            <a:r>
              <a:rPr lang="en-US" dirty="0" smtClean="0"/>
              <a:t>Do we already have these elements? For example GHRSST. </a:t>
            </a:r>
          </a:p>
          <a:p>
            <a:pPr lvl="1"/>
            <a:r>
              <a:rPr lang="en-US" dirty="0" smtClean="0"/>
              <a:t>Do these datasets meet the expectation of </a:t>
            </a:r>
            <a:r>
              <a:rPr lang="en-US" i="1" dirty="0" smtClean="0"/>
              <a:t>… immediate </a:t>
            </a:r>
            <a:r>
              <a:rPr lang="en-US" i="1" dirty="0"/>
              <a:t>analysis </a:t>
            </a:r>
            <a:r>
              <a:rPr lang="en-US" i="1" dirty="0" smtClean="0"/>
              <a:t>… interoperability </a:t>
            </a:r>
            <a:r>
              <a:rPr lang="en-US" i="1" dirty="0"/>
              <a:t>both through time and with other datasets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Are there ‘gaps’ in ocean and atmosphere datasets that stop short of it being analysis ready?</a:t>
            </a:r>
          </a:p>
          <a:p>
            <a:r>
              <a:rPr lang="en-US" dirty="0" smtClean="0"/>
              <a:t>Is there value in ‘joining forces’ across domains toward a consistent ‘analysis ready data’ message?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These are open questions. Let’s not create more work for its own sake!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AU" dirty="0" smtClean="0"/>
          </a:p>
          <a:p>
            <a:endParaRPr lang="en-AU" dirty="0" smtClean="0"/>
          </a:p>
          <a:p>
            <a:pPr lvl="1"/>
            <a:endParaRPr dirty="0"/>
          </a:p>
        </p:txBody>
      </p:sp>
      <p:sp>
        <p:nvSpPr>
          <p:cNvPr id="44" name="Shape 44"/>
          <p:cNvSpPr/>
          <p:nvPr/>
        </p:nvSpPr>
        <p:spPr>
          <a:xfrm>
            <a:off x="2036134" y="166575"/>
            <a:ext cx="5353493" cy="822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92500"/>
          </a:bodyPr>
          <a:lstStyle>
            <a:lvl1pPr defTabSz="914400">
              <a:spcBef>
                <a:spcPts val="500"/>
              </a:spcBef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 smtClean="0"/>
              <a:t>A comprehensive strategy for Analysis Ready Data in CEOS – beyond CARD4L?</a:t>
            </a:r>
          </a:p>
        </p:txBody>
      </p:sp>
    </p:spTree>
    <p:extLst>
      <p:ext uri="{BB962C8B-B14F-4D97-AF65-F5344CB8AC3E}">
        <p14:creationId xmlns:p14="http://schemas.microsoft.com/office/powerpoint/2010/main" val="40703541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772142" y="6638542"/>
            <a:ext cx="286515" cy="190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544310" y="1653747"/>
            <a:ext cx="8153401" cy="4724401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Key arguments:</a:t>
            </a:r>
          </a:p>
          <a:p>
            <a:pPr lvl="1"/>
            <a:r>
              <a:rPr lang="en-US" dirty="0" smtClean="0"/>
              <a:t>Much greater exploitation of EO data (also, exploitation of </a:t>
            </a:r>
            <a:r>
              <a:rPr lang="en-US" i="1" dirty="0" smtClean="0"/>
              <a:t>much more EO data</a:t>
            </a:r>
            <a:r>
              <a:rPr lang="en-US" dirty="0" smtClean="0"/>
              <a:t>), is essential to the success of EO programs. </a:t>
            </a:r>
            <a:br>
              <a:rPr lang="en-US" dirty="0" smtClean="0"/>
            </a:br>
            <a:r>
              <a:rPr lang="en-US" dirty="0" smtClean="0"/>
              <a:t>To deliver real benefits the data must be richly exploited in ways that cannot be foreseen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AU" dirty="0" smtClean="0"/>
              <a:t>Future data architectures are needed that make this greater exploitation possible. </a:t>
            </a:r>
          </a:p>
          <a:p>
            <a:pPr lvl="1"/>
            <a:r>
              <a:rPr lang="en-AU" dirty="0" smtClean="0"/>
              <a:t>Architectures must have direct access to data – at a machine-to-machine level. The data must be Analysis Ready</a:t>
            </a:r>
          </a:p>
          <a:p>
            <a:pPr lvl="1"/>
            <a:r>
              <a:rPr lang="en-AU" dirty="0" smtClean="0"/>
              <a:t>Analysis Ready Data are </a:t>
            </a:r>
            <a:r>
              <a:rPr lang="en-US" i="1" dirty="0"/>
              <a:t>satellite data that have been processed  to  a minimum set of requirements and </a:t>
            </a:r>
            <a:r>
              <a:rPr lang="en-US" i="1" dirty="0" err="1"/>
              <a:t>organised</a:t>
            </a:r>
            <a:r>
              <a:rPr lang="en-US" i="1" dirty="0"/>
              <a:t> into a form that allows immediate analysis with a minimum of user effort and interoperability both through time and with other datasets</a:t>
            </a:r>
            <a:r>
              <a:rPr lang="en-US" dirty="0"/>
              <a:t>.</a:t>
            </a: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In addition, </a:t>
            </a:r>
            <a:r>
              <a:rPr lang="en-AU" dirty="0"/>
              <a:t>adding new ARD data types </a:t>
            </a:r>
            <a:r>
              <a:rPr lang="en-AU" dirty="0" smtClean="0"/>
              <a:t>could </a:t>
            </a:r>
          </a:p>
          <a:p>
            <a:pPr lvl="1"/>
            <a:r>
              <a:rPr lang="en-AU" dirty="0" smtClean="0"/>
              <a:t>strengthen CEOSs ARD efforts as a whole, bringing greater effort and expertise to the work,</a:t>
            </a:r>
          </a:p>
          <a:p>
            <a:pPr lvl="1"/>
            <a:r>
              <a:rPr lang="en-AU" dirty="0"/>
              <a:t>e</a:t>
            </a:r>
            <a:r>
              <a:rPr lang="en-AU" dirty="0" smtClean="0"/>
              <a:t>nsure that  similar work in the ocean and atmosphere communities (if any) is aligned with the LSI-VC work, ensuring efficiency and effectiveness</a:t>
            </a:r>
          </a:p>
        </p:txBody>
      </p:sp>
      <p:sp>
        <p:nvSpPr>
          <p:cNvPr id="44" name="Shape 44"/>
          <p:cNvSpPr/>
          <p:nvPr/>
        </p:nvSpPr>
        <p:spPr>
          <a:xfrm>
            <a:off x="2036134" y="166575"/>
            <a:ext cx="5353493" cy="822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lnSpcReduction="10000"/>
          </a:bodyPr>
          <a:lstStyle>
            <a:lvl1pPr defTabSz="914400">
              <a:spcBef>
                <a:spcPts val="500"/>
              </a:spcBef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 smtClean="0"/>
              <a:t>Why do it? What are the arguments for extending ARD to other domains?</a:t>
            </a:r>
          </a:p>
        </p:txBody>
      </p:sp>
    </p:spTree>
    <p:extLst>
      <p:ext uri="{BB962C8B-B14F-4D97-AF65-F5344CB8AC3E}">
        <p14:creationId xmlns:p14="http://schemas.microsoft.com/office/powerpoint/2010/main" val="32099128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772142" y="6638542"/>
            <a:ext cx="286515" cy="190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544310" y="1653747"/>
            <a:ext cx="8153401" cy="4724401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may not be a problem!</a:t>
            </a:r>
          </a:p>
          <a:p>
            <a:r>
              <a:rPr lang="en-US" dirty="0" smtClean="0"/>
              <a:t>Ocean and atmosphere communities may already be producing products that are analysis ready, that is:</a:t>
            </a:r>
          </a:p>
          <a:p>
            <a:pPr lvl="1"/>
            <a:r>
              <a:rPr lang="en-US" i="1" dirty="0" smtClean="0"/>
              <a:t>processed  to  a minimum set of requirements (geophysical variables with lineage and QA) and </a:t>
            </a:r>
          </a:p>
          <a:p>
            <a:pPr lvl="1"/>
            <a:r>
              <a:rPr lang="en-US" i="1" dirty="0" err="1" smtClean="0"/>
              <a:t>organised</a:t>
            </a:r>
            <a:r>
              <a:rPr lang="en-US" i="1" dirty="0" smtClean="0"/>
              <a:t> … allows immediate analysis with a minimum of effort and </a:t>
            </a:r>
          </a:p>
          <a:p>
            <a:pPr lvl="1"/>
            <a:r>
              <a:rPr lang="en-US" i="1" dirty="0" smtClean="0"/>
              <a:t>interoperability both through time and with other datasets</a:t>
            </a:r>
            <a:r>
              <a:rPr lang="en-US" dirty="0" smtClean="0"/>
              <a:t>.</a:t>
            </a:r>
            <a:endParaRPr lang="en-AU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may not be the same need as with land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utilisation</a:t>
            </a:r>
            <a:r>
              <a:rPr lang="en-US" dirty="0" smtClean="0"/>
              <a:t> of these datasets may already be high </a:t>
            </a:r>
          </a:p>
          <a:p>
            <a:pPr lvl="1"/>
            <a:r>
              <a:rPr lang="en-US" dirty="0" smtClean="0"/>
              <a:t>There may not be the same potential for increased use that there is with satellite data for land products</a:t>
            </a:r>
          </a:p>
          <a:p>
            <a:r>
              <a:rPr lang="en-US" dirty="0" smtClean="0"/>
              <a:t>There may be few barriers to full exploitation of new data streams</a:t>
            </a:r>
          </a:p>
          <a:p>
            <a:pPr lvl="1"/>
            <a:r>
              <a:rPr lang="en-US" dirty="0" smtClean="0"/>
              <a:t>Current systems may be able </a:t>
            </a:r>
            <a:r>
              <a:rPr lang="en-US" dirty="0"/>
              <a:t>to cater for future data volumes and </a:t>
            </a:r>
            <a:r>
              <a:rPr lang="en-US" dirty="0" smtClean="0"/>
              <a:t>velocity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Ability to complete the work</a:t>
            </a:r>
            <a:endParaRPr lang="en-US" dirty="0"/>
          </a:p>
          <a:p>
            <a:r>
              <a:rPr lang="en-US" dirty="0"/>
              <a:t>Significant effort would be required across CEOS </a:t>
            </a:r>
            <a:endParaRPr lang="en-US" dirty="0" smtClean="0"/>
          </a:p>
          <a:p>
            <a:pPr lvl="1"/>
            <a:r>
              <a:rPr lang="en-US" dirty="0" smtClean="0"/>
              <a:t>Widening the framework would require commitment from the ocean and atmosphere VCs</a:t>
            </a:r>
          </a:p>
          <a:p>
            <a:pPr lvl="1"/>
            <a:r>
              <a:rPr lang="en-US" dirty="0" smtClean="0"/>
              <a:t>What is the optimal timing? Should we mature CARD4L more before looking at the wider situation?</a:t>
            </a:r>
          </a:p>
        </p:txBody>
      </p:sp>
      <p:sp>
        <p:nvSpPr>
          <p:cNvPr id="44" name="Shape 44"/>
          <p:cNvSpPr/>
          <p:nvPr/>
        </p:nvSpPr>
        <p:spPr>
          <a:xfrm>
            <a:off x="2036134" y="166575"/>
            <a:ext cx="5353493" cy="822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defTabSz="914400">
              <a:spcBef>
                <a:spcPts val="500"/>
              </a:spcBef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 smtClean="0"/>
              <a:t>Why not do it? Some thoughts: </a:t>
            </a:r>
          </a:p>
        </p:txBody>
      </p:sp>
    </p:spTree>
    <p:extLst>
      <p:ext uri="{BB962C8B-B14F-4D97-AF65-F5344CB8AC3E}">
        <p14:creationId xmlns:p14="http://schemas.microsoft.com/office/powerpoint/2010/main" val="25749810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12166</TotalTime>
  <Words>619</Words>
  <Application>Microsoft Macintosh PowerPoint</Application>
  <PresentationFormat>On-screen Show (4:3)</PresentationFormat>
  <Paragraphs>95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Avenir Roman</vt:lpstr>
      <vt:lpstr>Calibri</vt:lpstr>
      <vt:lpstr>Helvetica</vt:lpstr>
      <vt:lpstr>Default</vt:lpstr>
      <vt:lpstr>Extension of ARD concept to Atmosphere and Oceans?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Moderate Resolution Sensor Interoperability: Framework</dc:title>
  <dc:creator>Helder, Dennis</dc:creator>
  <cp:lastModifiedBy>Microsoft Office User</cp:lastModifiedBy>
  <cp:revision>92</cp:revision>
  <dcterms:modified xsi:type="dcterms:W3CDTF">2017-09-12T13:19:41Z</dcterms:modified>
</cp:coreProperties>
</file>