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3"/>
  </p:notesMasterIdLst>
  <p:sldIdLst>
    <p:sldId id="256" r:id="rId2"/>
    <p:sldId id="259" r:id="rId3"/>
    <p:sldId id="260" r:id="rId4"/>
    <p:sldId id="264" r:id="rId5"/>
    <p:sldId id="261" r:id="rId6"/>
    <p:sldId id="262" r:id="rId7"/>
    <p:sldId id="265" r:id="rId8"/>
    <p:sldId id="269" r:id="rId9"/>
    <p:sldId id="271" r:id="rId10"/>
    <p:sldId id="275" r:id="rId11"/>
    <p:sldId id="276" r:id="rId12"/>
    <p:sldId id="270" r:id="rId13"/>
    <p:sldId id="273" r:id="rId14"/>
    <p:sldId id="274" r:id="rId15"/>
    <p:sldId id="272" r:id="rId16"/>
    <p:sldId id="263" r:id="rId17"/>
    <p:sldId id="277" r:id="rId18"/>
    <p:sldId id="278" r:id="rId19"/>
    <p:sldId id="279" r:id="rId20"/>
    <p:sldId id="280" r:id="rId21"/>
    <p:sldId id="281" r:id="rId22"/>
  </p:sldIdLst>
  <p:sldSz cx="9144000" cy="6858000" type="screen4x3"/>
  <p:notesSz cx="6858000" cy="9144000"/>
  <p:defaultTextStyle>
    <a:lvl1pPr defTabSz="457200">
      <a:defRPr>
        <a:solidFill>
          <a:srgbClr val="002569"/>
        </a:solidFill>
      </a:defRPr>
    </a:lvl1pPr>
    <a:lvl2pPr indent="457200" defTabSz="457200">
      <a:defRPr>
        <a:solidFill>
          <a:srgbClr val="002569"/>
        </a:solidFill>
      </a:defRPr>
    </a:lvl2pPr>
    <a:lvl3pPr indent="914400" defTabSz="457200">
      <a:defRPr>
        <a:solidFill>
          <a:srgbClr val="002569"/>
        </a:solidFill>
      </a:defRPr>
    </a:lvl3pPr>
    <a:lvl4pPr indent="1371600" defTabSz="457200">
      <a:defRPr>
        <a:solidFill>
          <a:srgbClr val="002569"/>
        </a:solidFill>
      </a:defRPr>
    </a:lvl4pPr>
    <a:lvl5pPr indent="1828800" defTabSz="457200">
      <a:defRPr>
        <a:solidFill>
          <a:srgbClr val="002569"/>
        </a:solidFill>
      </a:defRPr>
    </a:lvl5pPr>
    <a:lvl6pPr indent="2286000" defTabSz="457200">
      <a:defRPr>
        <a:solidFill>
          <a:srgbClr val="002569"/>
        </a:solidFill>
      </a:defRPr>
    </a:lvl6pPr>
    <a:lvl7pPr indent="2743200" defTabSz="457200">
      <a:defRPr>
        <a:solidFill>
          <a:srgbClr val="002569"/>
        </a:solidFill>
      </a:defRPr>
    </a:lvl7pPr>
    <a:lvl8pPr indent="3200400" defTabSz="457200">
      <a:defRPr>
        <a:solidFill>
          <a:srgbClr val="002569"/>
        </a:solidFill>
      </a:defRPr>
    </a:lvl8pPr>
    <a:lvl9pPr indent="3657600" defTabSz="457200">
      <a:defRPr>
        <a:solidFill>
          <a:srgbClr val="002569"/>
        </a:solidFil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DDCA"/>
          </a:solidFill>
        </a:fill>
      </a:tcStyle>
    </a:wholeTbl>
    <a:band2H>
      <a:tcTxStyle/>
      <a:tcStyle>
        <a:tcBdr/>
        <a:fill>
          <a:solidFill>
            <a:srgbClr val="FFEFE6"/>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firstRow>
  </a:tblStyle>
  <a:tblStyle styleId="{C7B018BB-80A7-4F77-B60F-C8B233D01FF8}"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wholeTbl>
    <a:band2H>
      <a:tcTxStyle/>
      <a:tcStyle>
        <a:tcBdr/>
        <a:fill>
          <a:solidFill>
            <a:srgbClr val="FFFFFF"/>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Row>
  </a:tblStyle>
  <a:tblStyle styleId="{EEE7283C-3CF3-47DC-8721-378D4A62B228}"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BCBCB"/>
          </a:solidFill>
        </a:fill>
      </a:tcStyle>
    </a:wholeTbl>
    <a:band2H>
      <a:tcTxStyle/>
      <a:tcStyle>
        <a:tcBdr/>
        <a:fill>
          <a:solidFill>
            <a:srgbClr val="EEE7E7"/>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firstRow>
  </a:tblStyle>
  <a:tblStyle styleId="{CF821DB8-F4EB-4A41-A1BA-3FCAFE7338EE}" styleName="">
    <a:tblBg/>
    <a:wholeTbl>
      <a:tcTxStyle b="on" i="on">
        <a:fontRef idx="major">
          <a:srgbClr val="002569"/>
        </a:fontRef>
        <a:srgbClr val="002569"/>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7EA"/>
          </a:solidFill>
        </a:fill>
      </a:tcStyle>
    </a:wholeTbl>
    <a:band2H>
      <a:tcTxStyle/>
      <a:tcStyle>
        <a:tcBdr/>
        <a:fill>
          <a:solidFill>
            <a:srgbClr val="FFFFFF"/>
          </a:solidFill>
        </a:fill>
      </a:tcStyle>
    </a:band2H>
    <a:firstCol>
      <a:tcTxStyle b="on" i="on">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9A00"/>
          </a:solidFill>
        </a:fill>
      </a:tcStyle>
    </a:firstCol>
    <a:lastRow>
      <a:tcTxStyle b="on" i="on">
        <a:fontRef idx="major">
          <a:srgbClr val="002569"/>
        </a:fontRef>
        <a:srgbClr val="002569"/>
      </a:tcTxStyle>
      <a:tcStyle>
        <a:tcBdr>
          <a:left>
            <a:ln w="12700" cap="flat">
              <a:noFill/>
              <a:miter lim="400000"/>
            </a:ln>
          </a:left>
          <a:right>
            <a:ln w="12700" cap="flat">
              <a:noFill/>
              <a:miter lim="400000"/>
            </a:ln>
          </a:right>
          <a:top>
            <a:ln w="50800" cap="flat">
              <a:solidFill>
                <a:srgbClr val="002569"/>
              </a:solidFill>
              <a:prstDash val="solid"/>
              <a:bevel/>
            </a:ln>
          </a:top>
          <a:bottom>
            <a:ln w="25400" cap="flat">
              <a:solidFill>
                <a:srgbClr val="002569"/>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Ref idx="major">
          <a:srgbClr val="FFFFFF"/>
        </a:fontRef>
        <a:srgbClr val="FFFFFF"/>
      </a:tcTxStyle>
      <a:tcStyle>
        <a:tcBdr>
          <a:left>
            <a:ln w="12700" cap="flat">
              <a:noFill/>
              <a:miter lim="400000"/>
            </a:ln>
          </a:left>
          <a:right>
            <a:ln w="12700" cap="flat">
              <a:noFill/>
              <a:miter lim="400000"/>
            </a:ln>
          </a:right>
          <a:top>
            <a:ln w="25400" cap="flat">
              <a:solidFill>
                <a:srgbClr val="002569"/>
              </a:solidFill>
              <a:prstDash val="solid"/>
              <a:bevel/>
            </a:ln>
          </a:top>
          <a:bottom>
            <a:ln w="25400" cap="flat">
              <a:solidFill>
                <a:srgbClr val="002569"/>
              </a:solidFill>
              <a:prstDash val="solid"/>
              <a:bevel/>
            </a:ln>
          </a:bottom>
          <a:insideH>
            <a:ln w="12700" cap="flat">
              <a:noFill/>
              <a:miter lim="400000"/>
            </a:ln>
          </a:insideH>
          <a:insideV>
            <a:ln w="12700" cap="flat">
              <a:noFill/>
              <a:miter lim="400000"/>
            </a:ln>
          </a:insideV>
        </a:tcBdr>
        <a:fill>
          <a:solidFill>
            <a:srgbClr val="FF9A00"/>
          </a:solidFill>
        </a:fill>
      </a:tcStyle>
    </a:firstRow>
  </a:tblStyle>
  <a:tblStyle styleId="{33BA23B1-9221-436E-865A-0063620EA4FD}"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BD3"/>
          </a:solidFill>
        </a:fill>
      </a:tcStyle>
    </a:wholeTbl>
    <a:band2H>
      <a:tcTxStyle/>
      <a:tcStyle>
        <a:tcBdr/>
        <a:fill>
          <a:solidFill>
            <a:srgbClr val="E6E7EA"/>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firstRow>
  </a:tblStyle>
  <a:tblStyle styleId="{2708684C-4D16-4618-839F-0558EEFCDFE6}" styleName="">
    <a:tblBg/>
    <a:wholeTbl>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solidFill>
            <a:srgbClr val="002569">
              <a:alpha val="20000"/>
            </a:srgbClr>
          </a:solidFill>
        </a:fill>
      </a:tcStyle>
    </a:wholeTbl>
    <a:band2H>
      <a:tcTxStyle/>
      <a:tcStyle>
        <a:tcBdr/>
        <a:fill>
          <a:solidFill>
            <a:srgbClr val="FFFFFF"/>
          </a:solidFill>
        </a:fill>
      </a:tcStyle>
    </a:band2H>
    <a:firstCol>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solidFill>
            <a:srgbClr val="002569">
              <a:alpha val="20000"/>
            </a:srgbClr>
          </a:solidFill>
        </a:fill>
      </a:tcStyle>
    </a:firstCol>
    <a:lastRow>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508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noFill/>
        </a:fill>
      </a:tcStyle>
    </a:lastRow>
    <a:firstRow>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254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325" autoAdjust="0"/>
    <p:restoredTop sz="94756"/>
  </p:normalViewPr>
  <p:slideViewPr>
    <p:cSldViewPr>
      <p:cViewPr varScale="1">
        <p:scale>
          <a:sx n="81" d="100"/>
          <a:sy n="81" d="100"/>
        </p:scale>
        <p:origin x="96" y="22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Shape 7"/>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8" name="Shape 8"/>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3530218368"/>
      </p:ext>
    </p:extLst>
  </p:cSld>
  <p:clrMap bg1="lt1" tx1="dk1" bg2="lt2" tx2="dk2" accent1="accent1" accent2="accent2" accent3="accent3" accent4="accent4" accent5="accent5" accent6="accent6" hlink="hlink" folHlink="folHlink"/>
  <p:notesStyle>
    <a:lvl1pPr defTabSz="457200">
      <a:lnSpc>
        <a:spcPct val="125000"/>
      </a:lnSpc>
      <a:defRPr sz="2400">
        <a:latin typeface="+mn-lt"/>
        <a:ea typeface="+mn-ea"/>
        <a:cs typeface="+mn-cs"/>
        <a:sym typeface="Avenir Roman"/>
      </a:defRPr>
    </a:lvl1pPr>
    <a:lvl2pPr indent="228600" defTabSz="457200">
      <a:lnSpc>
        <a:spcPct val="125000"/>
      </a:lnSpc>
      <a:defRPr sz="2400">
        <a:latin typeface="+mn-lt"/>
        <a:ea typeface="+mn-ea"/>
        <a:cs typeface="+mn-cs"/>
        <a:sym typeface="Avenir Roman"/>
      </a:defRPr>
    </a:lvl2pPr>
    <a:lvl3pPr indent="457200" defTabSz="457200">
      <a:lnSpc>
        <a:spcPct val="125000"/>
      </a:lnSpc>
      <a:defRPr sz="2400">
        <a:latin typeface="+mn-lt"/>
        <a:ea typeface="+mn-ea"/>
        <a:cs typeface="+mn-cs"/>
        <a:sym typeface="Avenir Roman"/>
      </a:defRPr>
    </a:lvl3pPr>
    <a:lvl4pPr indent="685800" defTabSz="457200">
      <a:lnSpc>
        <a:spcPct val="125000"/>
      </a:lnSpc>
      <a:defRPr sz="2400">
        <a:latin typeface="+mn-lt"/>
        <a:ea typeface="+mn-ea"/>
        <a:cs typeface="+mn-cs"/>
        <a:sym typeface="Avenir Roman"/>
      </a:defRPr>
    </a:lvl4pPr>
    <a:lvl5pPr indent="914400" defTabSz="457200">
      <a:lnSpc>
        <a:spcPct val="125000"/>
      </a:lnSpc>
      <a:defRPr sz="2400">
        <a:latin typeface="+mn-lt"/>
        <a:ea typeface="+mn-ea"/>
        <a:cs typeface="+mn-cs"/>
        <a:sym typeface="Avenir Roman"/>
      </a:defRPr>
    </a:lvl5pPr>
    <a:lvl6pPr indent="1143000" defTabSz="457200">
      <a:lnSpc>
        <a:spcPct val="125000"/>
      </a:lnSpc>
      <a:defRPr sz="2400">
        <a:latin typeface="+mn-lt"/>
        <a:ea typeface="+mn-ea"/>
        <a:cs typeface="+mn-cs"/>
        <a:sym typeface="Avenir Roman"/>
      </a:defRPr>
    </a:lvl6pPr>
    <a:lvl7pPr indent="1371600" defTabSz="457200">
      <a:lnSpc>
        <a:spcPct val="125000"/>
      </a:lnSpc>
      <a:defRPr sz="2400">
        <a:latin typeface="+mn-lt"/>
        <a:ea typeface="+mn-ea"/>
        <a:cs typeface="+mn-cs"/>
        <a:sym typeface="Avenir Roman"/>
      </a:defRPr>
    </a:lvl7pPr>
    <a:lvl8pPr indent="1600200" defTabSz="457200">
      <a:lnSpc>
        <a:spcPct val="125000"/>
      </a:lnSpc>
      <a:defRPr sz="2400">
        <a:latin typeface="+mn-lt"/>
        <a:ea typeface="+mn-ea"/>
        <a:cs typeface="+mn-cs"/>
        <a:sym typeface="Avenir Roman"/>
      </a:defRPr>
    </a:lvl8pPr>
    <a:lvl9pPr indent="1828800" defTabSz="457200">
      <a:lnSpc>
        <a:spcPct val="125000"/>
      </a:lnSpc>
      <a:defRPr sz="2400">
        <a:latin typeface="+mn-lt"/>
        <a:ea typeface="+mn-ea"/>
        <a:cs typeface="+mn-cs"/>
        <a:sym typeface="Avenir Roman"/>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5305667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Title Slide">
    <p:bg>
      <p:bgPr>
        <a:blipFill rotWithShape="1">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userDrawn="1">
  <p:cSld name="Blank">
    <p:spTree>
      <p:nvGrpSpPr>
        <p:cNvPr id="1" name=""/>
        <p:cNvGrpSpPr/>
        <p:nvPr/>
      </p:nvGrpSpPr>
      <p:grpSpPr>
        <a:xfrm>
          <a:off x="0" y="0"/>
          <a:ext cx="0" cy="0"/>
          <a:chOff x="0" y="0"/>
          <a:chExt cx="0" cy="0"/>
        </a:xfrm>
      </p:grpSpPr>
      <p:sp>
        <p:nvSpPr>
          <p:cNvPr id="6" name="Shape 6"/>
          <p:cNvSpPr>
            <a:spLocks noGrp="1"/>
          </p:cNvSpPr>
          <p:nvPr>
            <p:ph type="sldNum" sz="quarter" idx="2"/>
          </p:nvPr>
        </p:nvSpPr>
        <p:spPr>
          <a:xfrm>
            <a:off x="8763000" y="6629400"/>
            <a:ext cx="304800" cy="187285"/>
          </a:xfrm>
          <a:prstGeom prst="roundRect">
            <a:avLst/>
          </a:prstGeom>
          <a:solidFill>
            <a:schemeClr val="lt1">
              <a:alpha val="49000"/>
            </a:schemeClr>
          </a:solidFill>
          <a:ln>
            <a:solidFill>
              <a:schemeClr val="tx2">
                <a:alpha val="60000"/>
              </a:schemeClr>
            </a:solidFill>
          </a:ln>
        </p:spPr>
        <p:style>
          <a:lnRef idx="2">
            <a:schemeClr val="dk1"/>
          </a:lnRef>
          <a:fillRef idx="1">
            <a:schemeClr val="lt1"/>
          </a:fillRef>
          <a:effectRef idx="0">
            <a:schemeClr val="dk1"/>
          </a:effectRef>
          <a:fontRef idx="minor">
            <a:schemeClr val="dk1"/>
          </a:fontRef>
        </p:style>
        <p:txBody>
          <a:bodyPr wrap="square" lIns="0" tIns="0" rIns="0" bIns="0">
            <a:spAutoFit/>
          </a:bodyPr>
          <a:lstStyle>
            <a:lvl1pPr algn="ctr">
              <a:defRPr lang="uk-UA" sz="1100" i="1" smtClean="0">
                <a:solidFill>
                  <a:schemeClr val="tx2"/>
                </a:solidFill>
                <a:latin typeface="+mj-lt"/>
                <a:ea typeface="+mj-ea"/>
                <a:cs typeface="Proxima Nova Regular"/>
              </a:defRPr>
            </a:lvl1pPr>
          </a:lstStyle>
          <a:p>
            <a:pPr defTabSz="914400"/>
            <a:fld id="{86CB4B4D-7CA3-9044-876B-883B54F8677D}" type="slidenum">
              <a:rPr lang="uk-UA" smtClean="0"/>
              <a:pPr defTabSz="914400"/>
              <a:t>‹#›</a:t>
            </a:fld>
            <a:endParaRPr lang="uk-UA" dirty="0"/>
          </a:p>
        </p:txBody>
      </p:sp>
      <p:sp>
        <p:nvSpPr>
          <p:cNvPr id="3" name="Content Placeholder 2"/>
          <p:cNvSpPr>
            <a:spLocks noGrp="1"/>
          </p:cNvSpPr>
          <p:nvPr>
            <p:ph sz="quarter" idx="10"/>
          </p:nvPr>
        </p:nvSpPr>
        <p:spPr>
          <a:xfrm>
            <a:off x="457200" y="1600200"/>
            <a:ext cx="8153400" cy="4724400"/>
          </a:xfrm>
          <a:prstGeom prst="rect">
            <a:avLst/>
          </a:prstGeom>
        </p:spPr>
        <p:txBody>
          <a:bodyPr/>
          <a:lstStyle>
            <a:lvl1pPr>
              <a:defRPr sz="2000">
                <a:latin typeface="+mj-lt"/>
                <a:cs typeface="Arial" panose="020B0604020202020204" pitchFamily="34" charset="0"/>
              </a:defRPr>
            </a:lvl1pPr>
            <a:lvl2pPr marL="768927" indent="-311727">
              <a:buFont typeface="Courier New" panose="02070309020205020404" pitchFamily="49" charset="0"/>
              <a:buChar char="o"/>
              <a:defRPr sz="2000">
                <a:latin typeface="+mj-lt"/>
                <a:cs typeface="Arial" panose="020B0604020202020204" pitchFamily="34" charset="0"/>
              </a:defRPr>
            </a:lvl2pPr>
            <a:lvl3pPr marL="1188719" indent="-274319">
              <a:buFont typeface="Wingdings" panose="05000000000000000000" pitchFamily="2" charset="2"/>
              <a:buChar char="§"/>
              <a:defRPr sz="2000">
                <a:latin typeface="+mj-lt"/>
                <a:cs typeface="Arial" panose="020B0604020202020204" pitchFamily="34" charset="0"/>
              </a:defRPr>
            </a:lvl3pPr>
            <a:lvl4pPr>
              <a:defRPr sz="2000">
                <a:latin typeface="+mj-lt"/>
                <a:cs typeface="Arial" panose="020B0604020202020204" pitchFamily="34" charset="0"/>
              </a:defRPr>
            </a:lvl4pPr>
            <a:lvl5pPr>
              <a:defRPr sz="20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hape 3"/>
          <p:cNvSpPr/>
          <p:nvPr userDrawn="1"/>
        </p:nvSpPr>
        <p:spPr>
          <a:xfrm>
            <a:off x="76200" y="6629400"/>
            <a:ext cx="2362200" cy="187285"/>
          </a:xfrm>
          <a:prstGeom prst="roundRect">
            <a:avLst/>
          </a:prstGeom>
          <a:solidFill>
            <a:schemeClr val="lt1">
              <a:alpha val="49000"/>
            </a:schemeClr>
          </a:solidFill>
          <a:ln>
            <a:solidFill>
              <a:schemeClr val="tx2">
                <a:alpha val="60000"/>
              </a:schemeClr>
            </a:solidFill>
          </a:ln>
          <a:extLst>
            <a:ext uri="{C572A759-6A51-4108-AA02-DFA0A04FC94B}">
              <ma14:wrappingTextBoxFlag xmlns="" xmlns:ma14="http://schemas.microsoft.com/office/mac/drawingml/2011/main" val="1"/>
            </a:ext>
          </a:extLst>
        </p:spPr>
        <p:style>
          <a:lnRef idx="2">
            <a:schemeClr val="dk1"/>
          </a:lnRef>
          <a:fillRef idx="1">
            <a:schemeClr val="lt1"/>
          </a:fillRef>
          <a:effectRef idx="0">
            <a:schemeClr val="dk1"/>
          </a:effectRef>
          <a:fontRef idx="minor">
            <a:schemeClr val="dk1"/>
          </a:fontRef>
        </p:style>
        <p:txBody>
          <a:bodyPr wrap="square" lIns="0" tIns="0" rIns="0" bIns="0">
            <a:spAutoFit/>
          </a:bodyPr>
          <a:lstStyle/>
          <a:p>
            <a:pPr lvl="0" algn="ctr" defTabSz="914400">
              <a:defRPr>
                <a:solidFill>
                  <a:srgbClr val="000000"/>
                </a:solidFill>
              </a:defRPr>
            </a:pPr>
            <a:r>
              <a:rPr lang="en-AU" sz="1100" i="1" dirty="0">
                <a:solidFill>
                  <a:schemeClr val="tx2"/>
                </a:solidFill>
                <a:latin typeface="+mj-ea"/>
                <a:ea typeface="+mj-ea"/>
                <a:cs typeface="Proxima Nova Regular"/>
                <a:sym typeface="Proxima Nova Regular"/>
              </a:rPr>
              <a:t>TW2018, 13-14 Sept 2018</a:t>
            </a:r>
            <a:endParaRPr sz="1100" i="1" dirty="0">
              <a:solidFill>
                <a:schemeClr val="tx2"/>
              </a:solidFill>
              <a:latin typeface="+mj-ea"/>
              <a:ea typeface="+mj-ea"/>
              <a:cs typeface="Proxima Nova Regular"/>
              <a:sym typeface="Proxima Nova Regular"/>
            </a:endParaRPr>
          </a:p>
        </p:txBody>
      </p:sp>
      <p:sp>
        <p:nvSpPr>
          <p:cNvPr id="9" name="Content Placeholder 3"/>
          <p:cNvSpPr>
            <a:spLocks noGrp="1"/>
          </p:cNvSpPr>
          <p:nvPr>
            <p:ph sz="quarter" idx="11" hasCustomPrompt="1"/>
          </p:nvPr>
        </p:nvSpPr>
        <p:spPr>
          <a:xfrm>
            <a:off x="2057400" y="304800"/>
            <a:ext cx="4953000" cy="533400"/>
          </a:xfrm>
          <a:prstGeom prst="rect">
            <a:avLst/>
          </a:prstGeom>
        </p:spPr>
        <p:txBody>
          <a:bodyPr/>
          <a:lstStyle>
            <a:lvl1pPr marL="0" indent="0">
              <a:buNone/>
              <a:defRPr>
                <a:solidFill>
                  <a:schemeClr val="bg1"/>
                </a:solidFill>
                <a:latin typeface="+mj-lt"/>
              </a:defRPr>
            </a:lvl1pPr>
          </a:lstStyle>
          <a:p>
            <a:pPr marL="342900" marR="0" lvl="0" indent="-342900" defTabSz="914400" eaLnBrk="1" fontAlgn="auto" latinLnBrk="0" hangingPunct="1">
              <a:lnSpc>
                <a:spcPct val="100000"/>
              </a:lnSpc>
              <a:spcBef>
                <a:spcPts val="500"/>
              </a:spcBef>
              <a:spcAft>
                <a:spcPts val="0"/>
              </a:spcAft>
              <a:buClrTx/>
              <a:buSzPct val="100000"/>
              <a:tabLst/>
              <a:defRPr/>
            </a:pPr>
            <a:r>
              <a:rPr lang="en-US" dirty="0"/>
              <a:t>Title TBA</a:t>
            </a: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4"/>
          <a:srcRect/>
          <a:stretch>
            <a:fillRect/>
          </a:stretch>
        </a:blipFill>
        <a:effectLst/>
      </p:bgPr>
    </p:bg>
    <p:spTree>
      <p:nvGrpSpPr>
        <p:cNvPr id="1" name=""/>
        <p:cNvGrpSpPr/>
        <p:nvPr/>
      </p:nvGrpSpPr>
      <p:grpSpPr>
        <a:xfrm>
          <a:off x="0" y="0"/>
          <a:ext cx="0" cy="0"/>
          <a:chOff x="0" y="0"/>
          <a:chExt cx="0" cy="0"/>
        </a:xfrm>
      </p:grpSpPr>
      <p:sp>
        <p:nvSpPr>
          <p:cNvPr id="2" name="Shape 2"/>
          <p:cNvSpPr>
            <a:spLocks noGrp="1"/>
          </p:cNvSpPr>
          <p:nvPr>
            <p:ph type="sldNum" sz="quarter" idx="2"/>
          </p:nvPr>
        </p:nvSpPr>
        <p:spPr>
          <a:xfrm>
            <a:off x="7239000" y="6546850"/>
            <a:ext cx="1905000" cy="256540"/>
          </a:xfrm>
          <a:prstGeom prst="rect">
            <a:avLst/>
          </a:prstGeom>
          <a:ln w="12700">
            <a:miter lim="400000"/>
          </a:ln>
        </p:spPr>
        <p:txBody>
          <a:bodyPr lIns="45719" rIns="45719">
            <a:spAutoFit/>
          </a:bodyPr>
          <a:lstStyle>
            <a:lvl1pPr algn="r">
              <a:spcBef>
                <a:spcPts val="600"/>
              </a:spcBef>
              <a:defRPr sz="1000">
                <a:latin typeface="Calibri"/>
                <a:ea typeface="Calibri"/>
                <a:cs typeface="Calibri"/>
                <a:sym typeface="Calibri"/>
              </a:defRPr>
            </a:lvl1pPr>
          </a:lstStyle>
          <a:p>
            <a:pPr lvl="0"/>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ransition spd="med"/>
  <p:hf hdr="0" ftr="0" dt="0"/>
  <p:txStyles>
    <p:titleStyle>
      <a:lvl1pPr algn="r">
        <a:defRPr sz="3200">
          <a:solidFill>
            <a:srgbClr val="FFFFFF"/>
          </a:solidFill>
          <a:latin typeface="Arial Bold"/>
          <a:ea typeface="Arial Bold"/>
          <a:cs typeface="Arial Bold"/>
          <a:sym typeface="Arial Bold"/>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p:titleStyle>
    <p:body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p:bodyStyle>
    <p:otherStyle>
      <a:lvl1pPr algn="r" defTabSz="457200">
        <a:spcBef>
          <a:spcPts val="600"/>
        </a:spcBef>
        <a:defRPr sz="1000">
          <a:solidFill>
            <a:schemeClr val="tx1"/>
          </a:solidFill>
          <a:latin typeface="+mn-lt"/>
          <a:ea typeface="+mn-ea"/>
          <a:cs typeface="+mn-cs"/>
          <a:sym typeface="Calibri"/>
        </a:defRPr>
      </a:lvl1pPr>
      <a:lvl2pPr indent="457200" algn="r" defTabSz="457200">
        <a:spcBef>
          <a:spcPts val="600"/>
        </a:spcBef>
        <a:defRPr sz="1000">
          <a:solidFill>
            <a:schemeClr val="tx1"/>
          </a:solidFill>
          <a:latin typeface="+mn-lt"/>
          <a:ea typeface="+mn-ea"/>
          <a:cs typeface="+mn-cs"/>
          <a:sym typeface="Calibri"/>
        </a:defRPr>
      </a:lvl2pPr>
      <a:lvl3pPr indent="914400" algn="r" defTabSz="457200">
        <a:spcBef>
          <a:spcPts val="600"/>
        </a:spcBef>
        <a:defRPr sz="1000">
          <a:solidFill>
            <a:schemeClr val="tx1"/>
          </a:solidFill>
          <a:latin typeface="+mn-lt"/>
          <a:ea typeface="+mn-ea"/>
          <a:cs typeface="+mn-cs"/>
          <a:sym typeface="Calibri"/>
        </a:defRPr>
      </a:lvl3pPr>
      <a:lvl4pPr indent="1371600" algn="r" defTabSz="457200">
        <a:spcBef>
          <a:spcPts val="600"/>
        </a:spcBef>
        <a:defRPr sz="1000">
          <a:solidFill>
            <a:schemeClr val="tx1"/>
          </a:solidFill>
          <a:latin typeface="+mn-lt"/>
          <a:ea typeface="+mn-ea"/>
          <a:cs typeface="+mn-cs"/>
          <a:sym typeface="Calibri"/>
        </a:defRPr>
      </a:lvl4pPr>
      <a:lvl5pPr indent="1828800" algn="r" defTabSz="457200">
        <a:spcBef>
          <a:spcPts val="600"/>
        </a:spcBef>
        <a:defRPr sz="1000">
          <a:solidFill>
            <a:schemeClr val="tx1"/>
          </a:solidFill>
          <a:latin typeface="+mn-lt"/>
          <a:ea typeface="+mn-ea"/>
          <a:cs typeface="+mn-cs"/>
          <a:sym typeface="Calibri"/>
        </a:defRPr>
      </a:lvl5pPr>
      <a:lvl6pPr indent="2286000" algn="r" defTabSz="457200">
        <a:spcBef>
          <a:spcPts val="600"/>
        </a:spcBef>
        <a:defRPr sz="1000">
          <a:solidFill>
            <a:schemeClr val="tx1"/>
          </a:solidFill>
          <a:latin typeface="+mn-lt"/>
          <a:ea typeface="+mn-ea"/>
          <a:cs typeface="+mn-cs"/>
          <a:sym typeface="Calibri"/>
        </a:defRPr>
      </a:lvl6pPr>
      <a:lvl7pPr indent="2743200" algn="r" defTabSz="457200">
        <a:spcBef>
          <a:spcPts val="600"/>
        </a:spcBef>
        <a:defRPr sz="1000">
          <a:solidFill>
            <a:schemeClr val="tx1"/>
          </a:solidFill>
          <a:latin typeface="+mn-lt"/>
          <a:ea typeface="+mn-ea"/>
          <a:cs typeface="+mn-cs"/>
          <a:sym typeface="Calibri"/>
        </a:defRPr>
      </a:lvl7pPr>
      <a:lvl8pPr indent="3200400" algn="r" defTabSz="457200">
        <a:spcBef>
          <a:spcPts val="600"/>
        </a:spcBef>
        <a:defRPr sz="1000">
          <a:solidFill>
            <a:schemeClr val="tx1"/>
          </a:solidFill>
          <a:latin typeface="+mn-lt"/>
          <a:ea typeface="+mn-ea"/>
          <a:cs typeface="+mn-cs"/>
          <a:sym typeface="Calibri"/>
        </a:defRPr>
      </a:lvl8pPr>
      <a:lvl9pPr indent="3657600" algn="r" defTabSz="457200">
        <a:spcBef>
          <a:spcPts val="600"/>
        </a:spcBef>
        <a:defRPr sz="1000">
          <a:solidFill>
            <a:schemeClr val="tx1"/>
          </a:solidFill>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2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hape 10"/>
          <p:cNvSpPr>
            <a:spLocks noGrp="1"/>
          </p:cNvSpPr>
          <p:nvPr>
            <p:ph type="title" idx="4294967295"/>
          </p:nvPr>
        </p:nvSpPr>
        <p:spPr>
          <a:xfrm>
            <a:off x="622789" y="2514600"/>
            <a:ext cx="8292611" cy="1244600"/>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lvl1pPr algn="l">
              <a:defRPr sz="4200" b="1">
                <a:latin typeface="Droid Serif"/>
                <a:ea typeface="Droid Serif"/>
                <a:cs typeface="Droid Serif"/>
                <a:sym typeface="Droid Serif"/>
              </a:defRPr>
            </a:lvl1pPr>
          </a:lstStyle>
          <a:p>
            <a:pPr lvl="0">
              <a:defRPr sz="1800" b="0">
                <a:solidFill>
                  <a:srgbClr val="000000"/>
                </a:solidFill>
              </a:defRPr>
            </a:pPr>
            <a:r>
              <a:rPr lang="en-US" sz="3600" dirty="0">
                <a:solidFill>
                  <a:schemeClr val="bg1"/>
                </a:solidFill>
              </a:rPr>
              <a:t>Carbon Strategy: GHGs and AC-VC</a:t>
            </a:r>
            <a:endParaRPr sz="7200" dirty="0">
              <a:solidFill>
                <a:schemeClr val="bg1"/>
              </a:solidFill>
              <a:latin typeface="+mj-lt"/>
            </a:endParaRPr>
          </a:p>
        </p:txBody>
      </p:sp>
      <p:sp>
        <p:nvSpPr>
          <p:cNvPr id="11" name="Shape 11"/>
          <p:cNvSpPr/>
          <p:nvPr/>
        </p:nvSpPr>
        <p:spPr>
          <a:xfrm>
            <a:off x="622789" y="3759200"/>
            <a:ext cx="4810858" cy="2541589"/>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p>
            <a:pPr defTabSz="914400">
              <a:lnSpc>
                <a:spcPct val="150000"/>
              </a:lnSpc>
              <a:defRPr>
                <a:solidFill>
                  <a:srgbClr val="000000"/>
                </a:solidFill>
              </a:defRPr>
            </a:pPr>
            <a:r>
              <a:rPr lang="en-AU" dirty="0" smtClean="0">
                <a:solidFill>
                  <a:srgbClr val="FFFFFF"/>
                </a:solidFill>
                <a:ea typeface="Arial Bold"/>
                <a:cs typeface="Arial Bold"/>
                <a:sym typeface="Arial Bold"/>
              </a:rPr>
              <a:t>David Crisp, Jet Propulsion Laboratory, California Institute of Technology, </a:t>
            </a:r>
            <a:r>
              <a:rPr lang="en-US" dirty="0" smtClean="0">
                <a:solidFill>
                  <a:srgbClr val="FFFFFF"/>
                </a:solidFill>
                <a:ea typeface="Arial Bold"/>
                <a:cs typeface="Arial Bold"/>
                <a:sym typeface="Arial Bold"/>
              </a:rPr>
              <a:t>NASA</a:t>
            </a:r>
            <a:endParaRPr dirty="0">
              <a:solidFill>
                <a:srgbClr val="FFFFFF"/>
              </a:solidFill>
              <a:latin typeface="+mj-lt"/>
              <a:ea typeface="Arial Bold"/>
              <a:cs typeface="Arial Bold"/>
              <a:sym typeface="Arial Bold"/>
            </a:endParaRPr>
          </a:p>
          <a:p>
            <a:pPr lvl="0" defTabSz="914400">
              <a:lnSpc>
                <a:spcPct val="150000"/>
              </a:lnSpc>
              <a:defRPr>
                <a:solidFill>
                  <a:srgbClr val="000000"/>
                </a:solidFill>
              </a:defRPr>
            </a:pPr>
            <a:r>
              <a:rPr lang="en-AU" dirty="0">
                <a:solidFill>
                  <a:srgbClr val="FFFFFF"/>
                </a:solidFill>
                <a:latin typeface="+mj-lt"/>
                <a:ea typeface="Arial Bold"/>
                <a:cs typeface="Arial Bold"/>
                <a:sym typeface="Arial Bold"/>
              </a:rPr>
              <a:t>CEOS </a:t>
            </a:r>
            <a:r>
              <a:rPr lang="en-AU" dirty="0" smtClean="0">
                <a:solidFill>
                  <a:srgbClr val="FFFFFF"/>
                </a:solidFill>
                <a:latin typeface="+mj-lt"/>
                <a:ea typeface="Arial Bold"/>
                <a:cs typeface="Arial Bold"/>
                <a:sym typeface="Arial Bold"/>
              </a:rPr>
              <a:t>2018 SIT </a:t>
            </a:r>
            <a:r>
              <a:rPr lang="en-AU" dirty="0">
                <a:solidFill>
                  <a:srgbClr val="FFFFFF"/>
                </a:solidFill>
                <a:latin typeface="+mj-lt"/>
                <a:ea typeface="Arial Bold"/>
                <a:cs typeface="Arial Bold"/>
                <a:sym typeface="Arial Bold"/>
              </a:rPr>
              <a:t>Technical </a:t>
            </a:r>
            <a:r>
              <a:rPr lang="en-AU" dirty="0" smtClean="0">
                <a:solidFill>
                  <a:srgbClr val="FFFFFF"/>
                </a:solidFill>
                <a:latin typeface="+mj-lt"/>
                <a:ea typeface="Arial Bold"/>
                <a:cs typeface="Arial Bold"/>
                <a:sym typeface="Arial Bold"/>
              </a:rPr>
              <a:t>Workshop</a:t>
            </a:r>
            <a:endParaRPr lang="en-AU" dirty="0">
              <a:solidFill>
                <a:srgbClr val="FFFFFF"/>
              </a:solidFill>
              <a:latin typeface="+mj-lt"/>
              <a:ea typeface="Arial Bold"/>
              <a:cs typeface="Arial Bold"/>
              <a:sym typeface="Arial Bold"/>
            </a:endParaRPr>
          </a:p>
          <a:p>
            <a:pPr lvl="0" defTabSz="914400">
              <a:lnSpc>
                <a:spcPct val="150000"/>
              </a:lnSpc>
              <a:defRPr>
                <a:solidFill>
                  <a:srgbClr val="000000"/>
                </a:solidFill>
              </a:defRPr>
            </a:pPr>
            <a:r>
              <a:rPr lang="en-US" dirty="0" smtClean="0">
                <a:solidFill>
                  <a:srgbClr val="FFFFFF"/>
                </a:solidFill>
                <a:latin typeface="+mj-lt"/>
                <a:ea typeface="Arial Bold"/>
                <a:cs typeface="Arial Bold"/>
                <a:sym typeface="Arial Bold"/>
              </a:rPr>
              <a:t>Climate and Carbon Observations, 2.5</a:t>
            </a:r>
            <a:endParaRPr dirty="0">
              <a:solidFill>
                <a:srgbClr val="FFFFFF"/>
              </a:solidFill>
              <a:latin typeface="+mj-lt"/>
              <a:ea typeface="Arial Bold"/>
              <a:cs typeface="Arial Bold"/>
              <a:sym typeface="Arial Bold"/>
            </a:endParaRPr>
          </a:p>
          <a:p>
            <a:pPr lvl="0" defTabSz="914400">
              <a:lnSpc>
                <a:spcPct val="150000"/>
              </a:lnSpc>
              <a:defRPr>
                <a:solidFill>
                  <a:srgbClr val="000000"/>
                </a:solidFill>
              </a:defRPr>
            </a:pPr>
            <a:r>
              <a:rPr lang="en-AU" dirty="0">
                <a:solidFill>
                  <a:srgbClr val="FFFFFF"/>
                </a:solidFill>
                <a:latin typeface="+mj-lt"/>
                <a:ea typeface="Arial Bold"/>
                <a:cs typeface="Arial Bold"/>
                <a:sym typeface="Arial Bold"/>
              </a:rPr>
              <a:t>EUMETSAT, Darmstadt, Germany</a:t>
            </a:r>
            <a:endParaRPr dirty="0">
              <a:solidFill>
                <a:srgbClr val="FFFFFF"/>
              </a:solidFill>
              <a:latin typeface="+mj-lt"/>
              <a:ea typeface="Arial Bold"/>
              <a:cs typeface="Arial Bold"/>
              <a:sym typeface="Arial Bold"/>
            </a:endParaRPr>
          </a:p>
          <a:p>
            <a:pPr lvl="0" defTabSz="914400">
              <a:lnSpc>
                <a:spcPct val="150000"/>
              </a:lnSpc>
              <a:defRPr>
                <a:solidFill>
                  <a:srgbClr val="000000"/>
                </a:solidFill>
              </a:defRPr>
            </a:pPr>
            <a:r>
              <a:rPr lang="en-AU" dirty="0">
                <a:solidFill>
                  <a:srgbClr val="FFFFFF"/>
                </a:solidFill>
                <a:latin typeface="+mj-lt"/>
                <a:ea typeface="Arial Bold"/>
                <a:cs typeface="Arial Bold"/>
                <a:sym typeface="Arial Bold"/>
              </a:rPr>
              <a:t>13 – 14 September 2018</a:t>
            </a:r>
            <a:endParaRPr dirty="0">
              <a:solidFill>
                <a:srgbClr val="FFFFFF"/>
              </a:solidFill>
              <a:latin typeface="+mj-lt"/>
              <a:ea typeface="Arial Bold"/>
              <a:cs typeface="Arial Bold"/>
              <a:sym typeface="Arial Bold"/>
            </a:endParaRPr>
          </a:p>
        </p:txBody>
      </p:sp>
      <p:pic>
        <p:nvPicPr>
          <p:cNvPr id="12" name="ceos_logo.png"/>
          <p:cNvPicPr/>
          <p:nvPr/>
        </p:nvPicPr>
        <p:blipFill>
          <a:blip r:embed="rId3">
            <a:extLst/>
          </a:blip>
          <a:stretch>
            <a:fillRect/>
          </a:stretch>
        </p:blipFill>
        <p:spPr>
          <a:xfrm>
            <a:off x="622789" y="1217405"/>
            <a:ext cx="2507906" cy="993132"/>
          </a:xfrm>
          <a:prstGeom prst="rect">
            <a:avLst/>
          </a:prstGeom>
          <a:ln w="12700">
            <a:miter lim="400000"/>
          </a:ln>
        </p:spPr>
      </p:pic>
      <p:sp>
        <p:nvSpPr>
          <p:cNvPr id="5" name="Shape 10"/>
          <p:cNvSpPr txBox="1">
            <a:spLocks/>
          </p:cNvSpPr>
          <p:nvPr/>
        </p:nvSpPr>
        <p:spPr>
          <a:xfrm>
            <a:off x="622789" y="2246634"/>
            <a:ext cx="2806211" cy="210183"/>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lvl1pPr algn="l">
              <a:defRPr sz="4200" b="1">
                <a:solidFill>
                  <a:srgbClr val="FFFFFF"/>
                </a:solidFill>
                <a:latin typeface="Droid Serif"/>
                <a:ea typeface="Droid Serif"/>
                <a:cs typeface="Droid Serif"/>
                <a:sym typeface="Droid Serif"/>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a:lstStyle>
          <a:p>
            <a:pPr defTabSz="914400">
              <a:defRPr sz="1800" b="0">
                <a:solidFill>
                  <a:srgbClr val="000000"/>
                </a:solidFill>
              </a:defRPr>
            </a:pPr>
            <a:r>
              <a:rPr lang="en-US" sz="1050" dirty="0">
                <a:solidFill>
                  <a:schemeClr val="bg1">
                    <a:lumMod val="20000"/>
                    <a:lumOff val="80000"/>
                  </a:schemeClr>
                </a:solidFill>
                <a:latin typeface="+mj-lt"/>
              </a:rPr>
              <a:t>Committee on Earth Observation Satellites</a:t>
            </a:r>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10</a:t>
            </a:fld>
            <a:endParaRPr lang="uk-UA" dirty="0"/>
          </a:p>
        </p:txBody>
      </p:sp>
      <p:sp>
        <p:nvSpPr>
          <p:cNvPr id="3" name="Content Placeholder 2"/>
          <p:cNvSpPr>
            <a:spLocks noGrp="1"/>
          </p:cNvSpPr>
          <p:nvPr>
            <p:ph sz="quarter" idx="10"/>
          </p:nvPr>
        </p:nvSpPr>
        <p:spPr/>
        <p:txBody>
          <a:bodyPr/>
          <a:lstStyle/>
          <a:p>
            <a:r>
              <a:rPr lang="en-US" dirty="0" smtClean="0"/>
              <a:t>To define requirements for space-based atmospheric products that can support GHG inventories, CEOS and should work with </a:t>
            </a:r>
          </a:p>
          <a:p>
            <a:pPr lvl="1"/>
            <a:r>
              <a:rPr lang="en-US" sz="1800" dirty="0"/>
              <a:t>stakeholders in the GHG inventory and policy communities (in particular the UNFCCC), to refine the </a:t>
            </a:r>
            <a:r>
              <a:rPr lang="en-US" sz="1800" dirty="0" smtClean="0"/>
              <a:t>atmospheric </a:t>
            </a:r>
            <a:r>
              <a:rPr lang="en-US" sz="1800" dirty="0"/>
              <a:t>product </a:t>
            </a:r>
            <a:r>
              <a:rPr lang="en-US" sz="1800" dirty="0" smtClean="0"/>
              <a:t>types and requirements that must be met </a:t>
            </a:r>
            <a:r>
              <a:rPr lang="en-US" sz="1800" dirty="0"/>
              <a:t>to inform inventories</a:t>
            </a:r>
          </a:p>
          <a:p>
            <a:pPr lvl="1"/>
            <a:r>
              <a:rPr lang="en-US" sz="1800" dirty="0" smtClean="0"/>
              <a:t>GCOS</a:t>
            </a:r>
            <a:r>
              <a:rPr lang="en-US" sz="1800" dirty="0"/>
              <a:t>, </a:t>
            </a:r>
            <a:r>
              <a:rPr lang="en-US" sz="1800" dirty="0" smtClean="0"/>
              <a:t>WMO IG</a:t>
            </a:r>
            <a:r>
              <a:rPr lang="en-US" sz="1800" baseline="30000" dirty="0" smtClean="0"/>
              <a:t>3</a:t>
            </a:r>
            <a:r>
              <a:rPr lang="en-US" sz="1800" dirty="0" smtClean="0"/>
              <a:t>IS, and the ground-based </a:t>
            </a:r>
            <a:r>
              <a:rPr lang="en-US" sz="1800" dirty="0"/>
              <a:t>GHG measurement community </a:t>
            </a:r>
            <a:r>
              <a:rPr lang="en-US" sz="1800" dirty="0" smtClean="0"/>
              <a:t>to define the relative roles of ground-, aircraft-, and space-based measurements in an atmospheric GHG monitoring system</a:t>
            </a:r>
          </a:p>
          <a:p>
            <a:r>
              <a:rPr lang="en-US" dirty="0" smtClean="0"/>
              <a:t>CEOS should work with CGMS and other partners to define requirements and implementation strategies that will provide</a:t>
            </a:r>
          </a:p>
          <a:p>
            <a:pPr lvl="1"/>
            <a:r>
              <a:rPr lang="en-US" sz="1800" dirty="0" smtClean="0"/>
              <a:t>A Prototype system that delivers harmonized observations (calibrated, </a:t>
            </a:r>
            <a:r>
              <a:rPr lang="en-US" sz="1800" dirty="0" err="1" smtClean="0"/>
              <a:t>geolocated</a:t>
            </a:r>
            <a:r>
              <a:rPr lang="en-US" sz="1800" dirty="0" smtClean="0"/>
              <a:t> spectral radiances) and XCO</a:t>
            </a:r>
            <a:r>
              <a:rPr lang="en-US" sz="1800" baseline="-25000" dirty="0" smtClean="0"/>
              <a:t>2</a:t>
            </a:r>
            <a:r>
              <a:rPr lang="en-US" sz="1800" dirty="0" smtClean="0"/>
              <a:t> and XCH</a:t>
            </a:r>
            <a:r>
              <a:rPr lang="en-US" sz="1800" baseline="-25000" dirty="0" smtClean="0"/>
              <a:t>4</a:t>
            </a:r>
            <a:r>
              <a:rPr lang="en-US" sz="1800" dirty="0" smtClean="0"/>
              <a:t> estimates from the existing fleet of CO</a:t>
            </a:r>
            <a:r>
              <a:rPr lang="en-US" sz="1800" baseline="-25000" dirty="0" smtClean="0"/>
              <a:t>2</a:t>
            </a:r>
            <a:r>
              <a:rPr lang="en-US" sz="1800" dirty="0" smtClean="0"/>
              <a:t> and CH</a:t>
            </a:r>
            <a:r>
              <a:rPr lang="en-US" sz="1800" baseline="-25000" dirty="0" smtClean="0"/>
              <a:t>4</a:t>
            </a:r>
            <a:r>
              <a:rPr lang="en-US" sz="1800" dirty="0" smtClean="0"/>
              <a:t> satellites</a:t>
            </a:r>
          </a:p>
          <a:p>
            <a:pPr lvl="1"/>
            <a:r>
              <a:rPr lang="en-US" sz="1800" dirty="0" smtClean="0"/>
              <a:t>A prototype atmospheric CO</a:t>
            </a:r>
            <a:r>
              <a:rPr lang="en-US" sz="1800" baseline="-25000" dirty="0" smtClean="0"/>
              <a:t>2</a:t>
            </a:r>
            <a:r>
              <a:rPr lang="en-US" sz="1800" dirty="0" smtClean="0"/>
              <a:t> and CH</a:t>
            </a:r>
            <a:r>
              <a:rPr lang="en-US" sz="1800" baseline="-25000" dirty="0" smtClean="0"/>
              <a:t>4</a:t>
            </a:r>
            <a:r>
              <a:rPr lang="en-US" sz="1800" dirty="0" smtClean="0"/>
              <a:t> flux product that can provide a baseline atmospheric CO</a:t>
            </a:r>
            <a:r>
              <a:rPr lang="en-US" sz="1800" baseline="-25000" dirty="0" smtClean="0"/>
              <a:t>2</a:t>
            </a:r>
            <a:r>
              <a:rPr lang="en-US" sz="1800" dirty="0" smtClean="0"/>
              <a:t> and CH</a:t>
            </a:r>
            <a:r>
              <a:rPr lang="en-US" sz="1800" baseline="-25000" dirty="0" smtClean="0"/>
              <a:t>4</a:t>
            </a:r>
            <a:r>
              <a:rPr lang="en-US" sz="1800" dirty="0" smtClean="0"/>
              <a:t> inventory for use in the 2023 </a:t>
            </a:r>
            <a:r>
              <a:rPr lang="en-US" sz="1800" dirty="0" err="1" smtClean="0"/>
              <a:t>stocktake</a:t>
            </a:r>
            <a:endParaRPr lang="en-US" sz="1800" dirty="0"/>
          </a:p>
        </p:txBody>
      </p:sp>
      <p:sp>
        <p:nvSpPr>
          <p:cNvPr id="4" name="Content Placeholder 3"/>
          <p:cNvSpPr>
            <a:spLocks noGrp="1"/>
          </p:cNvSpPr>
          <p:nvPr>
            <p:ph sz="quarter" idx="11"/>
          </p:nvPr>
        </p:nvSpPr>
        <p:spPr/>
        <p:txBody>
          <a:bodyPr/>
          <a:lstStyle/>
          <a:p>
            <a:r>
              <a:rPr lang="en-US" dirty="0" smtClean="0"/>
              <a:t>Step 1: Defining Requirements</a:t>
            </a:r>
            <a:endParaRPr lang="en-US" dirty="0"/>
          </a:p>
        </p:txBody>
      </p:sp>
    </p:spTree>
    <p:extLst>
      <p:ext uri="{BB962C8B-B14F-4D97-AF65-F5344CB8AC3E}">
        <p14:creationId xmlns:p14="http://schemas.microsoft.com/office/powerpoint/2010/main" val="3181226387"/>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11</a:t>
            </a:fld>
            <a:endParaRPr lang="uk-UA" dirty="0"/>
          </a:p>
        </p:txBody>
      </p:sp>
      <p:sp>
        <p:nvSpPr>
          <p:cNvPr id="3" name="Content Placeholder 2"/>
          <p:cNvSpPr>
            <a:spLocks noGrp="1"/>
          </p:cNvSpPr>
          <p:nvPr>
            <p:ph sz="quarter" idx="10"/>
          </p:nvPr>
        </p:nvSpPr>
        <p:spPr>
          <a:xfrm>
            <a:off x="457200" y="1295400"/>
            <a:ext cx="8153400" cy="5029200"/>
          </a:xfrm>
        </p:spPr>
        <p:txBody>
          <a:bodyPr/>
          <a:lstStyle/>
          <a:p>
            <a:r>
              <a:rPr lang="en-GB" dirty="0" smtClean="0"/>
              <a:t>By 2021, CEOS Member Agencies will have launched 10 space-based CO</a:t>
            </a:r>
            <a:r>
              <a:rPr lang="en-GB" baseline="-25000" dirty="0" smtClean="0"/>
              <a:t>2</a:t>
            </a:r>
            <a:r>
              <a:rPr lang="en-GB" dirty="0" smtClean="0"/>
              <a:t> and/or CH</a:t>
            </a:r>
            <a:r>
              <a:rPr lang="en-GB" baseline="-25000" dirty="0" smtClean="0"/>
              <a:t>4</a:t>
            </a:r>
            <a:r>
              <a:rPr lang="en-GB" dirty="0" smtClean="0"/>
              <a:t> monitoring satellites</a:t>
            </a:r>
          </a:p>
          <a:p>
            <a:r>
              <a:rPr lang="en-GB" dirty="0" smtClean="0"/>
              <a:t>CEOS should integrate the products from these space-based systems into to create a </a:t>
            </a:r>
            <a:r>
              <a:rPr lang="en-GB" dirty="0"/>
              <a:t>harmonized, </a:t>
            </a:r>
            <a:r>
              <a:rPr lang="en-GB" dirty="0" smtClean="0"/>
              <a:t>global, space-based record </a:t>
            </a:r>
            <a:r>
              <a:rPr lang="en-GB" dirty="0"/>
              <a:t>of </a:t>
            </a:r>
            <a:r>
              <a:rPr lang="en-GB" dirty="0" smtClean="0"/>
              <a:t>atmospheric CO</a:t>
            </a:r>
            <a:r>
              <a:rPr lang="en-GB" baseline="-25000" dirty="0" smtClean="0"/>
              <a:t>2</a:t>
            </a:r>
            <a:r>
              <a:rPr lang="en-GB" dirty="0" smtClean="0"/>
              <a:t> </a:t>
            </a:r>
            <a:r>
              <a:rPr lang="en-GB" dirty="0"/>
              <a:t>and CH</a:t>
            </a:r>
            <a:r>
              <a:rPr lang="en-GB" baseline="-25000" dirty="0"/>
              <a:t>4</a:t>
            </a:r>
            <a:r>
              <a:rPr lang="en-GB" dirty="0"/>
              <a:t> </a:t>
            </a:r>
            <a:r>
              <a:rPr lang="en-GB" dirty="0" smtClean="0"/>
              <a:t>spanning </a:t>
            </a:r>
            <a:r>
              <a:rPr lang="en-GB" dirty="0"/>
              <a:t>the period from 2009 </a:t>
            </a:r>
            <a:r>
              <a:rPr lang="en-GB" dirty="0" smtClean="0"/>
              <a:t>- 2021</a:t>
            </a:r>
            <a:r>
              <a:rPr lang="en-GB" dirty="0"/>
              <a:t>. </a:t>
            </a:r>
            <a:endParaRPr lang="en-GB" dirty="0" smtClean="0"/>
          </a:p>
          <a:p>
            <a:r>
              <a:rPr lang="en-GB" dirty="0" smtClean="0"/>
              <a:t>CEOS should </a:t>
            </a:r>
            <a:r>
              <a:rPr lang="en-GB" dirty="0"/>
              <a:t>exploit the capabilities of its member agencies and its partners </a:t>
            </a:r>
            <a:r>
              <a:rPr lang="en-GB" dirty="0" smtClean="0"/>
              <a:t>in WMO </a:t>
            </a:r>
            <a:r>
              <a:rPr lang="en-GB" dirty="0"/>
              <a:t>IG</a:t>
            </a:r>
            <a:r>
              <a:rPr lang="en-GB" baseline="30000" dirty="0"/>
              <a:t>3</a:t>
            </a:r>
            <a:r>
              <a:rPr lang="en-GB" dirty="0"/>
              <a:t>IS to </a:t>
            </a:r>
            <a:r>
              <a:rPr lang="en-GB" dirty="0" smtClean="0"/>
              <a:t>combine the space-record with </a:t>
            </a:r>
            <a:r>
              <a:rPr lang="en-GB" dirty="0"/>
              <a:t>ground-based </a:t>
            </a:r>
            <a:r>
              <a:rPr lang="en-GB" dirty="0" smtClean="0"/>
              <a:t>and aircraft-based atmospheric </a:t>
            </a:r>
            <a:r>
              <a:rPr lang="en-GB" dirty="0"/>
              <a:t>CO</a:t>
            </a:r>
            <a:r>
              <a:rPr lang="en-GB" baseline="-25000" dirty="0"/>
              <a:t>2</a:t>
            </a:r>
            <a:r>
              <a:rPr lang="en-GB" dirty="0"/>
              <a:t> and CH</a:t>
            </a:r>
            <a:r>
              <a:rPr lang="en-GB" baseline="-25000" dirty="0"/>
              <a:t>4</a:t>
            </a:r>
            <a:r>
              <a:rPr lang="en-GB" dirty="0"/>
              <a:t> </a:t>
            </a:r>
            <a:r>
              <a:rPr lang="en-GB" dirty="0" smtClean="0"/>
              <a:t>measurements to produce a prototype </a:t>
            </a:r>
            <a:r>
              <a:rPr lang="en-GB" dirty="0"/>
              <a:t>end-to-end </a:t>
            </a:r>
            <a:r>
              <a:rPr lang="en-GB" dirty="0" smtClean="0"/>
              <a:t>atmospheric GHG system and use this prototype system to create a baseline atmospheric CO</a:t>
            </a:r>
            <a:r>
              <a:rPr lang="en-GB" baseline="-25000" dirty="0" smtClean="0"/>
              <a:t>2</a:t>
            </a:r>
            <a:r>
              <a:rPr lang="en-GB" dirty="0" smtClean="0"/>
              <a:t> and CH</a:t>
            </a:r>
            <a:r>
              <a:rPr lang="en-GB" baseline="-25000" dirty="0" smtClean="0"/>
              <a:t>4</a:t>
            </a:r>
            <a:r>
              <a:rPr lang="en-GB" dirty="0" smtClean="0"/>
              <a:t> flux inventory</a:t>
            </a:r>
            <a:r>
              <a:rPr lang="en-US" dirty="0" smtClean="0"/>
              <a:t>.</a:t>
            </a:r>
          </a:p>
          <a:p>
            <a:r>
              <a:rPr lang="en-US" dirty="0" smtClean="0"/>
              <a:t>If this prototype atmospheric inventory can be completed by 2021, CEOS should work with its partners in the inventory community to assess its utility for informing the bottom-up inventories being prepared for the 2023 </a:t>
            </a:r>
            <a:r>
              <a:rPr lang="en-US" dirty="0" err="1" smtClean="0"/>
              <a:t>stocktake</a:t>
            </a:r>
            <a:r>
              <a:rPr lang="en-US" dirty="0" smtClean="0"/>
              <a:t> </a:t>
            </a:r>
            <a:endParaRPr lang="en-GB" dirty="0" smtClean="0"/>
          </a:p>
        </p:txBody>
      </p:sp>
      <p:sp>
        <p:nvSpPr>
          <p:cNvPr id="4" name="Content Placeholder 3"/>
          <p:cNvSpPr>
            <a:spLocks noGrp="1"/>
          </p:cNvSpPr>
          <p:nvPr>
            <p:ph sz="quarter" idx="11"/>
          </p:nvPr>
        </p:nvSpPr>
        <p:spPr>
          <a:xfrm>
            <a:off x="2057400" y="304800"/>
            <a:ext cx="5257800" cy="533400"/>
          </a:xfrm>
        </p:spPr>
        <p:txBody>
          <a:bodyPr/>
          <a:lstStyle/>
          <a:p>
            <a:r>
              <a:rPr lang="en-US" dirty="0" smtClean="0"/>
              <a:t>Step 2: Integrating Existing Systems to Develop a Prototype Product</a:t>
            </a:r>
            <a:endParaRPr lang="en-US" dirty="0"/>
          </a:p>
        </p:txBody>
      </p:sp>
    </p:spTree>
    <p:extLst>
      <p:ext uri="{BB962C8B-B14F-4D97-AF65-F5344CB8AC3E}">
        <p14:creationId xmlns:p14="http://schemas.microsoft.com/office/powerpoint/2010/main" val="3771287843"/>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pPr marL="0" indent="0">
              <a:buNone/>
            </a:pPr>
            <a:r>
              <a:rPr lang="en-US" dirty="0"/>
              <a:t>The coverage, resolution, and precision requirements could be achieved with a constellation that incorporates</a:t>
            </a:r>
          </a:p>
          <a:p>
            <a:r>
              <a:rPr lang="en-US" dirty="0"/>
              <a:t>A constellation of 3 (or more) satellites in LEO with </a:t>
            </a:r>
          </a:p>
          <a:p>
            <a:pPr lvl="1"/>
            <a:r>
              <a:rPr lang="en-US" sz="1800" dirty="0"/>
              <a:t>A broad (&gt; 200) km swath with a mean footprint size &lt; 4 km</a:t>
            </a:r>
            <a:r>
              <a:rPr lang="en-US" sz="1800" baseline="30000" dirty="0"/>
              <a:t>2</a:t>
            </a:r>
          </a:p>
          <a:p>
            <a:pPr lvl="1"/>
            <a:r>
              <a:rPr lang="en-US" sz="1800" dirty="0"/>
              <a:t>A single sounding random error near 0.5 ppm, and vanishing small regional scale bias (&lt; 0.1 ppm) over &gt; 80% of the sunlit hemisphere</a:t>
            </a:r>
          </a:p>
          <a:p>
            <a:pPr lvl="1"/>
            <a:r>
              <a:rPr lang="en-US" sz="1800" dirty="0"/>
              <a:t>One (or more) satellites carrying ancillary sensors </a:t>
            </a:r>
            <a:r>
              <a:rPr lang="en-US" sz="1800" dirty="0" smtClean="0"/>
              <a:t>to identify plumes (CO</a:t>
            </a:r>
            <a:r>
              <a:rPr lang="en-US" sz="1800" dirty="0"/>
              <a:t>, </a:t>
            </a:r>
            <a:r>
              <a:rPr lang="en-US" sz="1800" dirty="0" smtClean="0"/>
              <a:t>NO</a:t>
            </a:r>
            <a:r>
              <a:rPr lang="en-US" sz="1800" baseline="-25000" dirty="0" smtClean="0"/>
              <a:t>2</a:t>
            </a:r>
            <a:r>
              <a:rPr lang="en-US" sz="1800" dirty="0" smtClean="0"/>
              <a:t>) or to detect and mitigate biases (CO</a:t>
            </a:r>
            <a:r>
              <a:rPr lang="en-US" sz="1800" baseline="-25000" dirty="0" smtClean="0"/>
              <a:t>2</a:t>
            </a:r>
            <a:r>
              <a:rPr lang="en-US" sz="1800" dirty="0" smtClean="0"/>
              <a:t> </a:t>
            </a:r>
            <a:r>
              <a:rPr lang="en-US" sz="1800" dirty="0"/>
              <a:t>and/or CH</a:t>
            </a:r>
            <a:r>
              <a:rPr lang="en-US" sz="1800" baseline="-25000" dirty="0"/>
              <a:t>4</a:t>
            </a:r>
            <a:r>
              <a:rPr lang="en-US" sz="1800" dirty="0"/>
              <a:t> Lidar)</a:t>
            </a:r>
          </a:p>
          <a:p>
            <a:r>
              <a:rPr lang="en-US" dirty="0"/>
              <a:t>A constellation with 3 (or more) GEO satellites </a:t>
            </a:r>
          </a:p>
          <a:p>
            <a:pPr lvl="1"/>
            <a:r>
              <a:rPr lang="en-US" sz="1800" dirty="0"/>
              <a:t>Monitor diurnally varying processes (e.g. rush hours, diurnal variations in the biosphere)</a:t>
            </a:r>
          </a:p>
          <a:p>
            <a:pPr lvl="1"/>
            <a:r>
              <a:rPr lang="en-US" sz="1800" dirty="0"/>
              <a:t>Stationed over Europe/Africa, North/South America, and East Asia</a:t>
            </a:r>
          </a:p>
          <a:p>
            <a:r>
              <a:rPr lang="en-US" dirty="0"/>
              <a:t>This constellation could be augmented with one or more HEO satellites to monitor carbon cycle changes in the high arctic</a:t>
            </a:r>
          </a:p>
          <a:p>
            <a:endParaRPr lang="en-US" sz="1800" dirty="0"/>
          </a:p>
        </p:txBody>
      </p:sp>
      <p:sp>
        <p:nvSpPr>
          <p:cNvPr id="3" name="Content Placeholder 2"/>
          <p:cNvSpPr>
            <a:spLocks noGrp="1"/>
          </p:cNvSpPr>
          <p:nvPr>
            <p:ph sz="quarter" idx="11"/>
          </p:nvPr>
        </p:nvSpPr>
        <p:spPr>
          <a:xfrm>
            <a:off x="2057400" y="304800"/>
            <a:ext cx="5181600" cy="533400"/>
          </a:xfrm>
        </p:spPr>
        <p:txBody>
          <a:bodyPr/>
          <a:lstStyle/>
          <a:p>
            <a:r>
              <a:rPr lang="en-US" dirty="0"/>
              <a:t>A Candidate </a:t>
            </a:r>
            <a:r>
              <a:rPr lang="en-US" dirty="0" smtClean="0"/>
              <a:t>Operational CO</a:t>
            </a:r>
            <a:r>
              <a:rPr lang="en-US" baseline="-25000" dirty="0" smtClean="0"/>
              <a:t>2</a:t>
            </a:r>
            <a:r>
              <a:rPr lang="en-US" dirty="0" smtClean="0"/>
              <a:t>/CH</a:t>
            </a:r>
            <a:r>
              <a:rPr lang="en-US" baseline="-25000" dirty="0" smtClean="0"/>
              <a:t>4</a:t>
            </a:r>
            <a:r>
              <a:rPr lang="en-US" dirty="0" smtClean="0"/>
              <a:t> Constellation Architecture</a:t>
            </a:r>
            <a:endParaRPr lang="en-US" dirty="0"/>
          </a:p>
        </p:txBody>
      </p:sp>
    </p:spTree>
    <p:extLst>
      <p:ext uri="{BB962C8B-B14F-4D97-AF65-F5344CB8AC3E}">
        <p14:creationId xmlns:p14="http://schemas.microsoft.com/office/powerpoint/2010/main" val="269311122"/>
      </p:ext>
    </p:extLst>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13</a:t>
            </a:fld>
            <a:endParaRPr lang="uk-UA" dirty="0"/>
          </a:p>
        </p:txBody>
      </p:sp>
      <p:sp>
        <p:nvSpPr>
          <p:cNvPr id="3" name="Content Placeholder 2"/>
          <p:cNvSpPr>
            <a:spLocks noGrp="1"/>
          </p:cNvSpPr>
          <p:nvPr>
            <p:ph sz="quarter" idx="10"/>
          </p:nvPr>
        </p:nvSpPr>
        <p:spPr>
          <a:xfrm>
            <a:off x="304800" y="1600200"/>
            <a:ext cx="8534400" cy="4724400"/>
          </a:xfrm>
        </p:spPr>
        <p:txBody>
          <a:bodyPr/>
          <a:lstStyle/>
          <a:p>
            <a:r>
              <a:rPr lang="en-US" dirty="0" smtClean="0"/>
              <a:t>Space based sensors for CO</a:t>
            </a:r>
            <a:r>
              <a:rPr lang="en-US" baseline="-25000" dirty="0" smtClean="0"/>
              <a:t>2</a:t>
            </a:r>
            <a:r>
              <a:rPr lang="en-US" dirty="0" smtClean="0"/>
              <a:t> and CH</a:t>
            </a:r>
            <a:r>
              <a:rPr lang="en-US" baseline="-25000" dirty="0" smtClean="0"/>
              <a:t>4</a:t>
            </a:r>
            <a:r>
              <a:rPr lang="en-US" dirty="0" smtClean="0"/>
              <a:t> must be </a:t>
            </a:r>
          </a:p>
          <a:p>
            <a:pPr lvl="1"/>
            <a:r>
              <a:rPr lang="en-US" sz="1800" dirty="0" smtClean="0"/>
              <a:t>calibrated to unprecedented levels of accuracy to detect and quantify the small XCO</a:t>
            </a:r>
            <a:r>
              <a:rPr lang="en-US" sz="1800" baseline="-25000" dirty="0" smtClean="0"/>
              <a:t>2</a:t>
            </a:r>
            <a:r>
              <a:rPr lang="en-US" sz="1800" dirty="0" smtClean="0"/>
              <a:t> and XCH</a:t>
            </a:r>
            <a:r>
              <a:rPr lang="en-US" sz="1800" baseline="-25000" dirty="0" smtClean="0"/>
              <a:t>4</a:t>
            </a:r>
            <a:r>
              <a:rPr lang="en-US" sz="1800" dirty="0" smtClean="0"/>
              <a:t> changes associated with surface fluxes</a:t>
            </a:r>
          </a:p>
          <a:p>
            <a:pPr lvl="1"/>
            <a:r>
              <a:rPr lang="en-US" sz="1800" dirty="0" smtClean="0"/>
              <a:t>cross-calibrated against internationally-accepted standards prior to launch and in orbit so that their measurements can be integrated into a harmonized data product that meets the accuracy, precision, resolution, and coverage requirements for CO</a:t>
            </a:r>
            <a:r>
              <a:rPr lang="en-US" sz="1800" baseline="-25000" dirty="0" smtClean="0"/>
              <a:t>2</a:t>
            </a:r>
            <a:r>
              <a:rPr lang="en-US" sz="1800" dirty="0" smtClean="0"/>
              <a:t> and CH</a:t>
            </a:r>
            <a:r>
              <a:rPr lang="en-US" sz="1800" baseline="-25000" dirty="0" smtClean="0"/>
              <a:t>4</a:t>
            </a:r>
          </a:p>
          <a:p>
            <a:r>
              <a:rPr lang="en-US" dirty="0" smtClean="0"/>
              <a:t>Efforts by the ACOS and GHG-CCI teams have demonstrated the feasibility of this approach for SCIAMACHY, GOSAT, and OCO-2</a:t>
            </a:r>
          </a:p>
          <a:p>
            <a:pPr lvl="1"/>
            <a:r>
              <a:rPr lang="en-US" sz="1800" dirty="0" smtClean="0"/>
              <a:t>Rigorous pre-launch and in-orbit calibration methods demonstrated  </a:t>
            </a:r>
          </a:p>
          <a:p>
            <a:r>
              <a:rPr lang="en-US" dirty="0"/>
              <a:t>S</a:t>
            </a:r>
            <a:r>
              <a:rPr lang="en-US" dirty="0" smtClean="0"/>
              <a:t>ubstantial improvements will be needed to meet the much more demanding requirements of anthropogenic emissions monitoring</a:t>
            </a:r>
          </a:p>
          <a:p>
            <a:pPr lvl="1"/>
            <a:r>
              <a:rPr lang="en-US" sz="1800" dirty="0" smtClean="0"/>
              <a:t>Cross-calibrating a more diverse range of spacecraft sensors</a:t>
            </a:r>
          </a:p>
          <a:p>
            <a:pPr lvl="1"/>
            <a:r>
              <a:rPr lang="en-US" sz="1800" dirty="0" smtClean="0"/>
              <a:t>Reducing calibration-related biases across multiple spacecraft </a:t>
            </a:r>
            <a:endParaRPr lang="en-US" sz="1800" dirty="0"/>
          </a:p>
        </p:txBody>
      </p:sp>
      <p:sp>
        <p:nvSpPr>
          <p:cNvPr id="4" name="Content Placeholder 3"/>
          <p:cNvSpPr>
            <a:spLocks noGrp="1"/>
          </p:cNvSpPr>
          <p:nvPr>
            <p:ph sz="quarter" idx="11"/>
          </p:nvPr>
        </p:nvSpPr>
        <p:spPr>
          <a:xfrm>
            <a:off x="2057400" y="304800"/>
            <a:ext cx="5105400" cy="533400"/>
          </a:xfrm>
        </p:spPr>
        <p:txBody>
          <a:bodyPr/>
          <a:lstStyle/>
          <a:p>
            <a:r>
              <a:rPr lang="en-US" dirty="0" smtClean="0"/>
              <a:t>Other Needs: Calibration Advances</a:t>
            </a:r>
            <a:endParaRPr lang="en-US" dirty="0"/>
          </a:p>
        </p:txBody>
      </p:sp>
    </p:spTree>
    <p:extLst>
      <p:ext uri="{BB962C8B-B14F-4D97-AF65-F5344CB8AC3E}">
        <p14:creationId xmlns:p14="http://schemas.microsoft.com/office/powerpoint/2010/main" val="1727066861"/>
      </p:ext>
    </p:extLst>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14</a:t>
            </a:fld>
            <a:endParaRPr lang="uk-UA" dirty="0"/>
          </a:p>
        </p:txBody>
      </p:sp>
      <p:sp>
        <p:nvSpPr>
          <p:cNvPr id="3" name="Content Placeholder 2"/>
          <p:cNvSpPr>
            <a:spLocks noGrp="1"/>
          </p:cNvSpPr>
          <p:nvPr>
            <p:ph sz="quarter" idx="10"/>
          </p:nvPr>
        </p:nvSpPr>
        <p:spPr/>
        <p:txBody>
          <a:bodyPr/>
          <a:lstStyle/>
          <a:p>
            <a:pPr marL="0" indent="0">
              <a:buNone/>
            </a:pPr>
            <a:r>
              <a:rPr lang="en-US" dirty="0" smtClean="0"/>
              <a:t>XCO</a:t>
            </a:r>
            <a:r>
              <a:rPr lang="en-US" baseline="-25000" dirty="0" smtClean="0"/>
              <a:t>2</a:t>
            </a:r>
            <a:r>
              <a:rPr lang="en-US" dirty="0" smtClean="0"/>
              <a:t> and XCH</a:t>
            </a:r>
            <a:r>
              <a:rPr lang="en-US" baseline="-25000" dirty="0" smtClean="0"/>
              <a:t>4</a:t>
            </a:r>
            <a:r>
              <a:rPr lang="en-US" dirty="0" smtClean="0"/>
              <a:t> estimates across the constellation must be cross validated against internationally-recognized standards to yield a harmonized </a:t>
            </a:r>
            <a:r>
              <a:rPr lang="en-US" dirty="0"/>
              <a:t>i</a:t>
            </a:r>
            <a:r>
              <a:rPr lang="en-US" dirty="0" smtClean="0"/>
              <a:t>ntegrated product that meets the demanding precision, accuracy, resolution, and coverage requirements</a:t>
            </a:r>
          </a:p>
          <a:p>
            <a:r>
              <a:rPr lang="en-US" dirty="0" smtClean="0"/>
              <a:t>The Total Carbon Column Observing Network (TCCON) currently serves a critical transfer standard between the space based measurements and the </a:t>
            </a:r>
            <a:r>
              <a:rPr lang="en-US" i="1" dirty="0" smtClean="0"/>
              <a:t>in situ </a:t>
            </a:r>
            <a:r>
              <a:rPr lang="en-US" dirty="0" smtClean="0"/>
              <a:t>standard maintained by WMO GAW</a:t>
            </a:r>
          </a:p>
          <a:p>
            <a:r>
              <a:rPr lang="en-US" dirty="0" smtClean="0"/>
              <a:t>TCCON must be maintained and expanded meet the much greater demands of anthropogenic emissions monitoring on national scales</a:t>
            </a:r>
          </a:p>
          <a:p>
            <a:pPr lvl="1"/>
            <a:r>
              <a:rPr lang="en-US" dirty="0" smtClean="0"/>
              <a:t>Biases must be reduced by a factor of 5-10 from 0.25% on regional scales to &lt; 0.025 to 0.05% to improve inventories</a:t>
            </a:r>
          </a:p>
          <a:p>
            <a:r>
              <a:rPr lang="en-US" dirty="0" smtClean="0"/>
              <a:t>Additional validation methods must be developed to support validation emissions estimates on scales ranging from that of individual large power plants to that of a large urban area.</a:t>
            </a:r>
            <a:endParaRPr lang="en-US" dirty="0"/>
          </a:p>
        </p:txBody>
      </p:sp>
      <p:sp>
        <p:nvSpPr>
          <p:cNvPr id="4" name="Content Placeholder 3"/>
          <p:cNvSpPr>
            <a:spLocks noGrp="1"/>
          </p:cNvSpPr>
          <p:nvPr>
            <p:ph sz="quarter" idx="11"/>
          </p:nvPr>
        </p:nvSpPr>
        <p:spPr/>
        <p:txBody>
          <a:bodyPr/>
          <a:lstStyle/>
          <a:p>
            <a:r>
              <a:rPr lang="en-US" dirty="0"/>
              <a:t>Other Needs: </a:t>
            </a:r>
            <a:r>
              <a:rPr lang="en-US" dirty="0" smtClean="0"/>
              <a:t>Validation </a:t>
            </a:r>
            <a:r>
              <a:rPr lang="en-US" dirty="0"/>
              <a:t>Advances</a:t>
            </a:r>
          </a:p>
          <a:p>
            <a:endParaRPr lang="en-US" dirty="0"/>
          </a:p>
        </p:txBody>
      </p:sp>
    </p:spTree>
    <p:extLst>
      <p:ext uri="{BB962C8B-B14F-4D97-AF65-F5344CB8AC3E}">
        <p14:creationId xmlns:p14="http://schemas.microsoft.com/office/powerpoint/2010/main" val="1655820962"/>
      </p:ext>
    </p:extLst>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15</a:t>
            </a:fld>
            <a:endParaRPr lang="uk-UA" dirty="0"/>
          </a:p>
        </p:txBody>
      </p:sp>
      <p:sp>
        <p:nvSpPr>
          <p:cNvPr id="3" name="Content Placeholder 2"/>
          <p:cNvSpPr>
            <a:spLocks noGrp="1"/>
          </p:cNvSpPr>
          <p:nvPr>
            <p:ph sz="quarter" idx="10"/>
          </p:nvPr>
        </p:nvSpPr>
        <p:spPr>
          <a:xfrm>
            <a:off x="457200" y="1219200"/>
            <a:ext cx="8153400" cy="5105400"/>
          </a:xfrm>
        </p:spPr>
        <p:txBody>
          <a:bodyPr/>
          <a:lstStyle/>
          <a:p>
            <a:pPr marL="0" indent="0">
              <a:buNone/>
            </a:pPr>
            <a:r>
              <a:rPr lang="en-US" dirty="0" smtClean="0"/>
              <a:t>Two types of analysis tools are needed to estimate CO</a:t>
            </a:r>
            <a:r>
              <a:rPr lang="en-US" baseline="-25000" dirty="0" smtClean="0"/>
              <a:t>2</a:t>
            </a:r>
            <a:r>
              <a:rPr lang="en-US" dirty="0" smtClean="0"/>
              <a:t> and CH</a:t>
            </a:r>
            <a:r>
              <a:rPr lang="en-US" baseline="-25000" dirty="0" smtClean="0"/>
              <a:t>4</a:t>
            </a:r>
            <a:r>
              <a:rPr lang="en-US" dirty="0" smtClean="0"/>
              <a:t> fluxes (sources and sinks) from space-based observations:</a:t>
            </a:r>
          </a:p>
          <a:p>
            <a:pPr lvl="1"/>
            <a:r>
              <a:rPr lang="en-US" sz="1800" dirty="0" smtClean="0"/>
              <a:t>Remote sensing retrieval algorithms are used to estimate the XCO</a:t>
            </a:r>
            <a:r>
              <a:rPr lang="en-US" sz="1800" baseline="-25000" dirty="0" smtClean="0"/>
              <a:t>2</a:t>
            </a:r>
            <a:r>
              <a:rPr lang="en-US" sz="1800" dirty="0" smtClean="0"/>
              <a:t> and XCH</a:t>
            </a:r>
            <a:r>
              <a:rPr lang="en-US" sz="1800" baseline="-25000" dirty="0" smtClean="0"/>
              <a:t>4</a:t>
            </a:r>
            <a:r>
              <a:rPr lang="en-US" sz="1800" dirty="0" smtClean="0"/>
              <a:t> from space based observations</a:t>
            </a:r>
          </a:p>
          <a:p>
            <a:pPr lvl="1"/>
            <a:r>
              <a:rPr lang="en-US" sz="1800" dirty="0" smtClean="0"/>
              <a:t>Flux inversion models are used to estimate the surface fluxes needed to maintain the observe XCO</a:t>
            </a:r>
            <a:r>
              <a:rPr lang="en-US" sz="1800" baseline="-25000" dirty="0" smtClean="0"/>
              <a:t>2</a:t>
            </a:r>
            <a:r>
              <a:rPr lang="en-US" sz="1800" dirty="0" smtClean="0"/>
              <a:t> and XCH</a:t>
            </a:r>
            <a:r>
              <a:rPr lang="en-US" sz="1800" baseline="-25000" dirty="0" smtClean="0"/>
              <a:t>4</a:t>
            </a:r>
            <a:r>
              <a:rPr lang="en-US" sz="1800" dirty="0" smtClean="0"/>
              <a:t> distributions in the presence of the prevailing winds field</a:t>
            </a:r>
          </a:p>
          <a:p>
            <a:r>
              <a:rPr lang="en-US" dirty="0" smtClean="0"/>
              <a:t>Substantial advances has been made in both retrieval algorithms and flux inversion methods over the past decade</a:t>
            </a:r>
          </a:p>
          <a:p>
            <a:pPr lvl="1"/>
            <a:r>
              <a:rPr lang="en-US" sz="1800" dirty="0" smtClean="0"/>
              <a:t>These methods are now being successfully used to study emission hot spots and regional-scale natural CO</a:t>
            </a:r>
            <a:r>
              <a:rPr lang="en-US" sz="1800" baseline="-25000" dirty="0" smtClean="0"/>
              <a:t>2</a:t>
            </a:r>
            <a:r>
              <a:rPr lang="en-US" sz="1800" dirty="0" smtClean="0"/>
              <a:t> sources and sinks</a:t>
            </a:r>
          </a:p>
          <a:p>
            <a:r>
              <a:rPr lang="en-US" dirty="0" smtClean="0"/>
              <a:t>A </a:t>
            </a:r>
            <a:r>
              <a:rPr lang="en-US" dirty="0"/>
              <a:t>substantial amount of </a:t>
            </a:r>
            <a:r>
              <a:rPr lang="en-US" dirty="0" smtClean="0"/>
              <a:t>additional development is needed to </a:t>
            </a:r>
            <a:r>
              <a:rPr lang="en-US" dirty="0"/>
              <a:t>support applications as demanding and diverse as </a:t>
            </a:r>
            <a:endParaRPr lang="en-US" dirty="0" smtClean="0"/>
          </a:p>
          <a:p>
            <a:pPr lvl="1"/>
            <a:r>
              <a:rPr lang="en-US" sz="1800" dirty="0" smtClean="0"/>
              <a:t>supporting </a:t>
            </a:r>
            <a:r>
              <a:rPr lang="en-US" sz="1800" dirty="0"/>
              <a:t>urban- to national-scale GHG emission </a:t>
            </a:r>
            <a:r>
              <a:rPr lang="en-US" sz="1800" dirty="0" smtClean="0"/>
              <a:t>inventories</a:t>
            </a:r>
          </a:p>
          <a:p>
            <a:pPr lvl="1"/>
            <a:r>
              <a:rPr lang="en-US" sz="1800" dirty="0" smtClean="0"/>
              <a:t>monitoring </a:t>
            </a:r>
            <a:r>
              <a:rPr lang="en-US" sz="1800" dirty="0"/>
              <a:t>the natural carbon cycle response to climate </a:t>
            </a:r>
            <a:r>
              <a:rPr lang="en-US" sz="1800" dirty="0" smtClean="0"/>
              <a:t>change</a:t>
            </a:r>
          </a:p>
          <a:p>
            <a:r>
              <a:rPr lang="en-US" dirty="0" smtClean="0"/>
              <a:t>CEOS should work with its partners to meet these needs</a:t>
            </a:r>
            <a:endParaRPr lang="en-US" dirty="0"/>
          </a:p>
        </p:txBody>
      </p:sp>
      <p:sp>
        <p:nvSpPr>
          <p:cNvPr id="4" name="Content Placeholder 3"/>
          <p:cNvSpPr>
            <a:spLocks noGrp="1"/>
          </p:cNvSpPr>
          <p:nvPr>
            <p:ph sz="quarter" idx="11"/>
          </p:nvPr>
        </p:nvSpPr>
        <p:spPr>
          <a:xfrm>
            <a:off x="2057400" y="304800"/>
            <a:ext cx="5562600" cy="533400"/>
          </a:xfrm>
        </p:spPr>
        <p:txBody>
          <a:bodyPr/>
          <a:lstStyle/>
          <a:p>
            <a:r>
              <a:rPr lang="en-US" dirty="0" smtClean="0"/>
              <a:t>Other Needs: Science advances needed to support GHG monitoring</a:t>
            </a:r>
            <a:endParaRPr lang="en-US" dirty="0"/>
          </a:p>
        </p:txBody>
      </p:sp>
    </p:spTree>
    <p:extLst>
      <p:ext uri="{BB962C8B-B14F-4D97-AF65-F5344CB8AC3E}">
        <p14:creationId xmlns:p14="http://schemas.microsoft.com/office/powerpoint/2010/main" val="3239347626"/>
      </p:ext>
    </p:extLst>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16</a:t>
            </a:fld>
            <a:endParaRPr lang="uk-UA" dirty="0"/>
          </a:p>
        </p:txBody>
      </p:sp>
      <p:sp>
        <p:nvSpPr>
          <p:cNvPr id="3" name="Content Placeholder 2"/>
          <p:cNvSpPr>
            <a:spLocks noGrp="1"/>
          </p:cNvSpPr>
          <p:nvPr>
            <p:ph sz="quarter" idx="10"/>
          </p:nvPr>
        </p:nvSpPr>
        <p:spPr>
          <a:xfrm>
            <a:off x="457200" y="1371600"/>
            <a:ext cx="8153400" cy="5105400"/>
          </a:xfrm>
        </p:spPr>
        <p:txBody>
          <a:bodyPr/>
          <a:lstStyle/>
          <a:p>
            <a:pPr marL="457200" indent="-457200">
              <a:buFont typeface="+mj-lt"/>
              <a:buAutoNum type="arabicPeriod"/>
            </a:pPr>
            <a:r>
              <a:rPr lang="en-US" dirty="0" smtClean="0"/>
              <a:t>Create </a:t>
            </a:r>
            <a:r>
              <a:rPr lang="en-US" dirty="0"/>
              <a:t>linkages with the ground-based GHG measurement community and stakeholders in the inventory and policy communities (in particular the UNFCCC), to refine the requirements and implementation approach;</a:t>
            </a:r>
          </a:p>
          <a:p>
            <a:pPr marL="457200" indent="-457200">
              <a:buFont typeface="+mj-lt"/>
              <a:buAutoNum type="arabicPeriod"/>
            </a:pPr>
            <a:r>
              <a:rPr lang="en-US" dirty="0" smtClean="0"/>
              <a:t>Exploit </a:t>
            </a:r>
            <a:r>
              <a:rPr lang="en-US" dirty="0"/>
              <a:t>the capabilities of the CEOS member agencies, Coordination Group on Meteorological Satellites (CGMS) and the WMO Integrated Global Greenhouse Gas Information System (IG</a:t>
            </a:r>
            <a:r>
              <a:rPr lang="en-US" baseline="30000" dirty="0"/>
              <a:t>3</a:t>
            </a:r>
            <a:r>
              <a:rPr lang="en-US" dirty="0"/>
              <a:t>IS) to integrate available and planned space-based sensors into a constellation that can provide prototype space-based CO</a:t>
            </a:r>
            <a:r>
              <a:rPr lang="en-US" baseline="-25000" dirty="0"/>
              <a:t>2</a:t>
            </a:r>
            <a:r>
              <a:rPr lang="en-US" dirty="0"/>
              <a:t> and CH</a:t>
            </a:r>
            <a:r>
              <a:rPr lang="en-US" baseline="-25000" dirty="0"/>
              <a:t>4</a:t>
            </a:r>
            <a:r>
              <a:rPr lang="en-US" dirty="0"/>
              <a:t> product in time to inform the bottom-up inventories for the 2023 global </a:t>
            </a:r>
            <a:r>
              <a:rPr lang="en-US" dirty="0" err="1"/>
              <a:t>stocktake</a:t>
            </a:r>
            <a:r>
              <a:rPr lang="en-US" dirty="0"/>
              <a:t>; and</a:t>
            </a:r>
          </a:p>
          <a:p>
            <a:pPr marL="457200" indent="-457200">
              <a:buFont typeface="+mj-lt"/>
              <a:buAutoNum type="arabicPeriod"/>
            </a:pPr>
            <a:r>
              <a:rPr lang="en-US" dirty="0" smtClean="0"/>
              <a:t>Use </a:t>
            </a:r>
            <a:r>
              <a:rPr lang="en-US" dirty="0"/>
              <a:t>the lessons learned from the development of this prototype product to refine the requirements for a future, purpose-built, operational, space-based constellation that more completely addresses the objectives cited above in time to support the 2028 global </a:t>
            </a:r>
            <a:r>
              <a:rPr lang="en-US" dirty="0" err="1"/>
              <a:t>stocktake</a:t>
            </a:r>
            <a:r>
              <a:rPr lang="en-US" dirty="0"/>
              <a:t>.</a:t>
            </a:r>
          </a:p>
          <a:p>
            <a:pPr marL="457200" indent="-457200">
              <a:buFont typeface="+mj-lt"/>
              <a:buAutoNum type="arabicPeriod"/>
            </a:pPr>
            <a:endParaRPr lang="en-US" dirty="0"/>
          </a:p>
        </p:txBody>
      </p:sp>
      <p:sp>
        <p:nvSpPr>
          <p:cNvPr id="4" name="Content Placeholder 3"/>
          <p:cNvSpPr>
            <a:spLocks noGrp="1"/>
          </p:cNvSpPr>
          <p:nvPr>
            <p:ph sz="quarter" idx="11"/>
          </p:nvPr>
        </p:nvSpPr>
        <p:spPr/>
        <p:txBody>
          <a:bodyPr/>
          <a:lstStyle/>
          <a:p>
            <a:r>
              <a:rPr lang="en-US" dirty="0" smtClean="0"/>
              <a:t>Proposed CEOS Actions</a:t>
            </a:r>
            <a:endParaRPr lang="en-US" dirty="0"/>
          </a:p>
        </p:txBody>
      </p:sp>
    </p:spTree>
    <p:extLst>
      <p:ext uri="{BB962C8B-B14F-4D97-AF65-F5344CB8AC3E}">
        <p14:creationId xmlns:p14="http://schemas.microsoft.com/office/powerpoint/2010/main" val="836612953"/>
      </p:ext>
    </p:extLst>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17</a:t>
            </a:fld>
            <a:endParaRPr lang="uk-UA" dirty="0"/>
          </a:p>
        </p:txBody>
      </p:sp>
      <p:sp>
        <p:nvSpPr>
          <p:cNvPr id="3" name="Content Placeholder 2"/>
          <p:cNvSpPr>
            <a:spLocks noGrp="1"/>
          </p:cNvSpPr>
          <p:nvPr>
            <p:ph sz="quarter" idx="10"/>
          </p:nvPr>
        </p:nvSpPr>
        <p:spPr>
          <a:xfrm>
            <a:off x="152400" y="1600200"/>
            <a:ext cx="8686800" cy="4724400"/>
          </a:xfrm>
        </p:spPr>
        <p:txBody>
          <a:bodyPr/>
          <a:lstStyle/>
          <a:p>
            <a:r>
              <a:rPr lang="en-US" dirty="0" smtClean="0"/>
              <a:t>The AC-VC GHG White Paper is complete and ready for review by the CEOS SIT Technical Workshop</a:t>
            </a:r>
          </a:p>
          <a:p>
            <a:pPr lvl="1"/>
            <a:r>
              <a:rPr lang="en-US" dirty="0" smtClean="0"/>
              <a:t>This should close Action CARB-12 - </a:t>
            </a:r>
            <a:r>
              <a:rPr lang="en-US" dirty="0"/>
              <a:t>White paper on a carbon observation constellation</a:t>
            </a:r>
            <a:endParaRPr lang="en-US" dirty="0" smtClean="0"/>
          </a:p>
          <a:p>
            <a:r>
              <a:rPr lang="en-US" dirty="0" smtClean="0"/>
              <a:t>If the paper and its recommendations are accepted, the next step would be to submit the proposed actions to the Plenary for disposition</a:t>
            </a:r>
          </a:p>
          <a:p>
            <a:r>
              <a:rPr lang="en-US" dirty="0" smtClean="0"/>
              <a:t>If the proposed actions are approved, AC-VC supports the proposal to transfer the implementation responsibility to a (new) CO</a:t>
            </a:r>
            <a:r>
              <a:rPr lang="en-US" baseline="-25000" dirty="0" smtClean="0"/>
              <a:t>2</a:t>
            </a:r>
            <a:r>
              <a:rPr lang="en-US" dirty="0" smtClean="0"/>
              <a:t>/CH</a:t>
            </a:r>
            <a:r>
              <a:rPr lang="en-US" baseline="-25000" dirty="0" smtClean="0"/>
              <a:t>4</a:t>
            </a:r>
            <a:r>
              <a:rPr lang="en-US" dirty="0" smtClean="0"/>
              <a:t> subgroup within </a:t>
            </a:r>
            <a:r>
              <a:rPr lang="en-US" dirty="0" err="1" smtClean="0"/>
              <a:t>WGClimate</a:t>
            </a:r>
            <a:endParaRPr lang="en-US" dirty="0" smtClean="0"/>
          </a:p>
          <a:p>
            <a:pPr lvl="1"/>
            <a:r>
              <a:rPr lang="en-US" dirty="0"/>
              <a:t>A</a:t>
            </a:r>
            <a:r>
              <a:rPr lang="en-US" dirty="0" smtClean="0"/>
              <a:t>lready joint working group with CEOS and CGMS</a:t>
            </a:r>
          </a:p>
          <a:p>
            <a:pPr lvl="1"/>
            <a:r>
              <a:rPr lang="en-US" dirty="0" smtClean="0"/>
              <a:t>Side Meeting planned on 12 September to plan details of transition</a:t>
            </a:r>
          </a:p>
          <a:p>
            <a:pPr lvl="1"/>
            <a:r>
              <a:rPr lang="en-US" dirty="0" smtClean="0"/>
              <a:t>AC-VC will continue to support synergistic GHG and atmospheric composition observations and modeling efforts</a:t>
            </a:r>
          </a:p>
        </p:txBody>
      </p:sp>
      <p:sp>
        <p:nvSpPr>
          <p:cNvPr id="4" name="Content Placeholder 3"/>
          <p:cNvSpPr>
            <a:spLocks noGrp="1"/>
          </p:cNvSpPr>
          <p:nvPr>
            <p:ph sz="quarter" idx="11"/>
          </p:nvPr>
        </p:nvSpPr>
        <p:spPr/>
        <p:txBody>
          <a:bodyPr/>
          <a:lstStyle/>
          <a:p>
            <a:r>
              <a:rPr lang="en-US" dirty="0" smtClean="0"/>
              <a:t>White Paper Status and Plans</a:t>
            </a:r>
            <a:endParaRPr lang="en-US" dirty="0"/>
          </a:p>
        </p:txBody>
      </p:sp>
    </p:spTree>
    <p:extLst>
      <p:ext uri="{BB962C8B-B14F-4D97-AF65-F5344CB8AC3E}">
        <p14:creationId xmlns:p14="http://schemas.microsoft.com/office/powerpoint/2010/main" val="3516162372"/>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18</a:t>
            </a:fld>
            <a:endParaRPr lang="uk-UA" dirty="0"/>
          </a:p>
        </p:txBody>
      </p:sp>
      <p:sp>
        <p:nvSpPr>
          <p:cNvPr id="3" name="Content Placeholder 2"/>
          <p:cNvSpPr>
            <a:spLocks noGrp="1"/>
          </p:cNvSpPr>
          <p:nvPr>
            <p:ph sz="quarter" idx="10"/>
          </p:nvPr>
        </p:nvSpPr>
        <p:spPr/>
        <p:txBody>
          <a:bodyPr/>
          <a:lstStyle/>
          <a:p>
            <a:pPr marL="0" indent="0">
              <a:buNone/>
            </a:pPr>
            <a:r>
              <a:rPr lang="en-US" dirty="0" smtClean="0"/>
              <a:t>Options</a:t>
            </a:r>
          </a:p>
          <a:p>
            <a:pPr marL="0" indent="0">
              <a:buNone/>
            </a:pPr>
            <a:endParaRPr lang="en-US" dirty="0"/>
          </a:p>
          <a:p>
            <a:pPr marL="457200" indent="-457200">
              <a:buFont typeface="+mj-lt"/>
              <a:buAutoNum type="arabicPeriod"/>
            </a:pPr>
            <a:r>
              <a:rPr lang="en-US" dirty="0"/>
              <a:t>Continue </a:t>
            </a:r>
            <a:r>
              <a:rPr lang="en-US" i="1" dirty="0" err="1"/>
              <a:t>adhoc</a:t>
            </a:r>
            <a:r>
              <a:rPr lang="en-US" i="1" dirty="0"/>
              <a:t> </a:t>
            </a:r>
            <a:r>
              <a:rPr lang="en-US" dirty="0"/>
              <a:t>collaboration in context of CEOS Carbon Strategy Actions e.g. as-in joint efforts on AC-VC Whitepaper </a:t>
            </a:r>
          </a:p>
          <a:p>
            <a:pPr marL="457200" indent="-457200">
              <a:buFont typeface="+mj-lt"/>
              <a:buAutoNum type="arabicPeriod"/>
            </a:pPr>
            <a:r>
              <a:rPr lang="en-US" dirty="0" smtClean="0">
                <a:solidFill>
                  <a:srgbClr val="00B050"/>
                </a:solidFill>
              </a:rPr>
              <a:t>Establish </a:t>
            </a:r>
            <a:r>
              <a:rPr lang="en-US" dirty="0">
                <a:solidFill>
                  <a:srgbClr val="00B050"/>
                </a:solidFill>
              </a:rPr>
              <a:t>a sub-group (with dedicated resources) in context of existing standing WG i.e. Joint WG on Climate </a:t>
            </a:r>
          </a:p>
          <a:p>
            <a:pPr marL="457200" indent="-457200">
              <a:buFont typeface="+mj-lt"/>
              <a:buAutoNum type="arabicPeriod"/>
            </a:pPr>
            <a:r>
              <a:rPr lang="en-US" dirty="0" smtClean="0">
                <a:solidFill>
                  <a:srgbClr val="00B050"/>
                </a:solidFill>
              </a:rPr>
              <a:t>Extend </a:t>
            </a:r>
            <a:r>
              <a:rPr lang="en-US" dirty="0">
                <a:solidFill>
                  <a:srgbClr val="00B050"/>
                </a:solidFill>
              </a:rPr>
              <a:t>the current CEOS Atmospheric Composition Virtual Constellation to be a Joint CEOS-CGMS Virtual Constellation </a:t>
            </a:r>
          </a:p>
          <a:p>
            <a:pPr marL="457200" indent="-457200">
              <a:buFont typeface="+mj-lt"/>
              <a:buAutoNum type="arabicPeriod"/>
            </a:pPr>
            <a:r>
              <a:rPr lang="en-US" dirty="0" smtClean="0"/>
              <a:t>Establish </a:t>
            </a:r>
            <a:r>
              <a:rPr lang="en-US" dirty="0"/>
              <a:t>a dedicated Joint WG specifically on Carbon /GHG observations </a:t>
            </a:r>
          </a:p>
          <a:p>
            <a:endParaRPr lang="en-US" dirty="0" smtClean="0"/>
          </a:p>
          <a:p>
            <a:pPr marL="0" indent="0">
              <a:buNone/>
            </a:pPr>
            <a:r>
              <a:rPr lang="en-US" dirty="0" smtClean="0"/>
              <a:t>Assess/discuss </a:t>
            </a:r>
            <a:r>
              <a:rPr lang="en-US" dirty="0"/>
              <a:t>these different options both within CEOS and CGMS - propose a preferred option </a:t>
            </a:r>
            <a:endParaRPr lang="en-US" dirty="0"/>
          </a:p>
        </p:txBody>
      </p:sp>
      <p:sp>
        <p:nvSpPr>
          <p:cNvPr id="4" name="Content Placeholder 3"/>
          <p:cNvSpPr>
            <a:spLocks noGrp="1"/>
          </p:cNvSpPr>
          <p:nvPr>
            <p:ph sz="quarter" idx="11"/>
          </p:nvPr>
        </p:nvSpPr>
        <p:spPr/>
        <p:txBody>
          <a:bodyPr/>
          <a:lstStyle/>
          <a:p>
            <a:r>
              <a:rPr lang="en-US" dirty="0"/>
              <a:t>CEOS CGMS Coordination on GHG </a:t>
            </a:r>
            <a:r>
              <a:rPr lang="en-US" dirty="0" smtClean="0"/>
              <a:t>monitoring </a:t>
            </a:r>
            <a:endParaRPr lang="en-US" dirty="0"/>
          </a:p>
        </p:txBody>
      </p:sp>
    </p:spTree>
    <p:extLst>
      <p:ext uri="{BB962C8B-B14F-4D97-AF65-F5344CB8AC3E}">
        <p14:creationId xmlns:p14="http://schemas.microsoft.com/office/powerpoint/2010/main" val="4236059648"/>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19</a:t>
            </a:fld>
            <a:endParaRPr lang="uk-UA" dirty="0"/>
          </a:p>
        </p:txBody>
      </p:sp>
      <p:sp>
        <p:nvSpPr>
          <p:cNvPr id="4" name="Content Placeholder 3"/>
          <p:cNvSpPr>
            <a:spLocks noGrp="1"/>
          </p:cNvSpPr>
          <p:nvPr>
            <p:ph sz="quarter" idx="11"/>
          </p:nvPr>
        </p:nvSpPr>
        <p:spPr/>
        <p:txBody>
          <a:bodyPr/>
          <a:lstStyle/>
          <a:p>
            <a:r>
              <a:rPr lang="en-US" dirty="0" smtClean="0"/>
              <a:t>Establish </a:t>
            </a:r>
            <a:r>
              <a:rPr lang="en-US" dirty="0"/>
              <a:t>a </a:t>
            </a:r>
            <a:r>
              <a:rPr lang="en-US" dirty="0" smtClean="0"/>
              <a:t>sub-group with </a:t>
            </a:r>
            <a:r>
              <a:rPr lang="en-US" dirty="0" err="1" smtClean="0"/>
              <a:t>WGClimate</a:t>
            </a:r>
            <a:endParaRPr lang="en-US" dirty="0"/>
          </a:p>
        </p:txBody>
      </p:sp>
      <p:pic>
        <p:nvPicPr>
          <p:cNvPr id="5" name="Picture 4"/>
          <p:cNvPicPr>
            <a:picLocks noChangeAspect="1"/>
          </p:cNvPicPr>
          <p:nvPr/>
        </p:nvPicPr>
        <p:blipFill>
          <a:blip r:embed="rId2"/>
          <a:stretch>
            <a:fillRect/>
          </a:stretch>
        </p:blipFill>
        <p:spPr>
          <a:xfrm>
            <a:off x="990600" y="1468088"/>
            <a:ext cx="7071671" cy="4856512"/>
          </a:xfrm>
          <a:prstGeom prst="rect">
            <a:avLst/>
          </a:prstGeom>
        </p:spPr>
      </p:pic>
    </p:spTree>
    <p:extLst>
      <p:ext uri="{BB962C8B-B14F-4D97-AF65-F5344CB8AC3E}">
        <p14:creationId xmlns:p14="http://schemas.microsoft.com/office/powerpoint/2010/main" val="2367930576"/>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2"/>
          </p:nvPr>
        </p:nvSpPr>
        <p:spPr/>
        <p:txBody>
          <a:bodyPr/>
          <a:lstStyle/>
          <a:p>
            <a:pPr lvl="0"/>
            <a:fld id="{86CB4B4D-7CA3-9044-876B-883B54F8677D}" type="slidenum">
              <a:rPr lang="uk-UA" smtClean="0"/>
              <a:t>2</a:t>
            </a:fld>
            <a:endParaRPr lang="uk-UA"/>
          </a:p>
        </p:txBody>
      </p:sp>
      <p:sp>
        <p:nvSpPr>
          <p:cNvPr id="4" name="Content Placeholder 3"/>
          <p:cNvSpPr>
            <a:spLocks noGrp="1"/>
          </p:cNvSpPr>
          <p:nvPr>
            <p:ph sz="quarter" idx="11"/>
          </p:nvPr>
        </p:nvSpPr>
        <p:spPr>
          <a:xfrm>
            <a:off x="2057400" y="304800"/>
            <a:ext cx="4953000" cy="533400"/>
          </a:xfrm>
        </p:spPr>
        <p:txBody>
          <a:bodyPr/>
          <a:lstStyle/>
          <a:p>
            <a:pPr lvl="0">
              <a:spcBef>
                <a:spcPts val="0"/>
              </a:spcBef>
              <a:buSzTx/>
              <a:defRPr/>
            </a:pPr>
            <a:r>
              <a:rPr lang="en-US" dirty="0" smtClean="0"/>
              <a:t>Background</a:t>
            </a:r>
          </a:p>
          <a:p>
            <a:pPr lvl="0">
              <a:spcBef>
                <a:spcPts val="0"/>
              </a:spcBef>
              <a:buSzTx/>
              <a:defRPr/>
            </a:pPr>
            <a:r>
              <a:rPr lang="en-US" dirty="0"/>
              <a:t>Action </a:t>
            </a:r>
            <a:r>
              <a:rPr lang="en-US" dirty="0" smtClean="0"/>
              <a:t>T71 from </a:t>
            </a:r>
            <a:r>
              <a:rPr lang="en-US" dirty="0"/>
              <a:t>GCOS IP 2016</a:t>
            </a:r>
            <a:br>
              <a:rPr lang="en-US" dirty="0"/>
            </a:br>
            <a:r>
              <a:rPr lang="en-US" dirty="0"/>
              <a:t>GCOS-200</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7016" y="1143000"/>
            <a:ext cx="6882695" cy="2671763"/>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3897243"/>
            <a:ext cx="1905000" cy="2695815"/>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0" y="1212386"/>
            <a:ext cx="1824060" cy="2581275"/>
          </a:xfrm>
          <a:prstGeom prst="rect">
            <a:avLst/>
          </a:prstGeom>
        </p:spPr>
      </p:pic>
      <p:sp>
        <p:nvSpPr>
          <p:cNvPr id="11" name="TextBox 10"/>
          <p:cNvSpPr txBox="1"/>
          <p:nvPr/>
        </p:nvSpPr>
        <p:spPr>
          <a:xfrm>
            <a:off x="2223205" y="3814763"/>
            <a:ext cx="6906506" cy="317009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n-GB" sz="1400" dirty="0"/>
              <a:t>“Specifically CEOS and CGMS will undertake, over the next few years, dedicated preparatory work in a coordinated international context</a:t>
            </a:r>
            <a:r>
              <a:rPr lang="is-IS" sz="1400" dirty="0"/>
              <a:t>…</a:t>
            </a:r>
            <a:r>
              <a:rPr lang="en-GB" sz="1400" dirty="0"/>
              <a:t>:</a:t>
            </a:r>
          </a:p>
          <a:p>
            <a:endParaRPr lang="en-US" sz="1400" dirty="0"/>
          </a:p>
          <a:p>
            <a:pPr marL="285750" lvl="0" indent="-285750">
              <a:buFont typeface="Arial" charset="0"/>
              <a:buChar char="•"/>
            </a:pPr>
            <a:r>
              <a:rPr lang="en-GB" sz="1200" dirty="0"/>
              <a:t>The definition of an architecture of space component elements to address the requirements of a CO</a:t>
            </a:r>
            <a:r>
              <a:rPr lang="en-GB" sz="1200" baseline="-25000" dirty="0"/>
              <a:t>2</a:t>
            </a:r>
            <a:r>
              <a:rPr lang="en-GB" sz="1200" dirty="0"/>
              <a:t> and GHG monitoring system , </a:t>
            </a:r>
            <a:r>
              <a:rPr lang="is-IS" sz="1200" dirty="0"/>
              <a:t>… </a:t>
            </a:r>
            <a:r>
              <a:rPr lang="en-GB" sz="1200" dirty="0"/>
              <a:t>This will provide a global holistic perspective both from the point of view of existing and planned space segment assets as well and that for an optimum global constellation.</a:t>
            </a:r>
            <a:endParaRPr lang="en-US" sz="1200" dirty="0"/>
          </a:p>
          <a:p>
            <a:pPr marL="285750" lvl="0" indent="-285750">
              <a:buFont typeface="Arial" charset="0"/>
              <a:buChar char="•"/>
            </a:pPr>
            <a:r>
              <a:rPr lang="en-GB" sz="1200" dirty="0"/>
              <a:t>The  documentation of best practices on the relationships between individual space agencies and their counterparts working on the modelling aspects, the inventories and in-situ data provision, </a:t>
            </a:r>
            <a:r>
              <a:rPr lang="is-IS" sz="1200" dirty="0"/>
              <a:t>…</a:t>
            </a:r>
            <a:endParaRPr lang="en-US" sz="1200" dirty="0"/>
          </a:p>
          <a:p>
            <a:pPr marL="285750" lvl="0" indent="-285750">
              <a:buFont typeface="Arial" charset="0"/>
              <a:buChar char="•"/>
            </a:pPr>
            <a:r>
              <a:rPr lang="en-GB" sz="1200" dirty="0"/>
              <a:t>The further consolidation of partnerships and collaborations between the relevant international entities including:  the relationship between CEOS and CGMS on the space component aspects, the partnership with the WMO and GEO on the broader framework, </a:t>
            </a:r>
            <a:r>
              <a:rPr lang="is-IS" sz="1200" dirty="0"/>
              <a:t>…</a:t>
            </a:r>
            <a:r>
              <a:rPr lang="en-GB" sz="1200" dirty="0"/>
              <a:t> and finally the relationships with GCOS itself, UNFCCC and IPCC TFI process in better defining the role for space-based observation in the inventory guideline process.”</a:t>
            </a:r>
            <a:endParaRPr lang="en-US" sz="1200" dirty="0"/>
          </a:p>
          <a:p>
            <a:pPr marL="0" marR="0" indent="0" algn="l" defTabSz="457200" rtl="0" fontAlgn="auto" latinLnBrk="1" hangingPunct="0">
              <a:lnSpc>
                <a:spcPct val="100000"/>
              </a:lnSpc>
              <a:spcBef>
                <a:spcPts val="0"/>
              </a:spcBef>
              <a:spcAft>
                <a:spcPts val="0"/>
              </a:spcAft>
              <a:buClrTx/>
              <a:buSzTx/>
              <a:buFontTx/>
              <a:buNone/>
              <a:tabLst/>
            </a:pPr>
            <a:endParaRPr kumimoji="0" lang="en-US" sz="1400" b="0" i="0" u="none" strike="noStrike" cap="none" spc="0" normalizeH="0" baseline="0" dirty="0">
              <a:ln>
                <a:noFill/>
              </a:ln>
              <a:solidFill>
                <a:srgbClr val="002569"/>
              </a:solidFill>
              <a:effectLst/>
              <a:uFillTx/>
            </a:endParaRPr>
          </a:p>
        </p:txBody>
      </p:sp>
      <p:sp>
        <p:nvSpPr>
          <p:cNvPr id="12" name="TextBox 11"/>
          <p:cNvSpPr txBox="1"/>
          <p:nvPr/>
        </p:nvSpPr>
        <p:spPr>
          <a:xfrm>
            <a:off x="7010400" y="6593058"/>
            <a:ext cx="1490150" cy="27699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0" lang="en-US" sz="1200" b="0" i="0" u="none" strike="noStrike" cap="none" spc="0" normalizeH="0" baseline="0" dirty="0" smtClean="0">
                <a:ln>
                  <a:noFill/>
                </a:ln>
                <a:solidFill>
                  <a:srgbClr val="002569"/>
                </a:solidFill>
                <a:effectLst/>
                <a:uFillTx/>
              </a:rPr>
              <a:t>Mark Dowell,</a:t>
            </a:r>
            <a:r>
              <a:rPr kumimoji="0" lang="en-US" sz="1200" b="0" i="0" u="none" strike="noStrike" cap="none" spc="0" normalizeH="0" dirty="0" smtClean="0">
                <a:ln>
                  <a:noFill/>
                </a:ln>
                <a:solidFill>
                  <a:srgbClr val="002569"/>
                </a:solidFill>
                <a:effectLst/>
                <a:uFillTx/>
              </a:rPr>
              <a:t> 6/2018</a:t>
            </a:r>
            <a:endParaRPr kumimoji="0" lang="en-US" sz="1200" b="0" i="0" u="none" strike="noStrike" cap="none" spc="0" normalizeH="0" baseline="0" dirty="0">
              <a:ln>
                <a:noFill/>
              </a:ln>
              <a:solidFill>
                <a:srgbClr val="002569"/>
              </a:solidFill>
              <a:effectLst/>
              <a:uFillTx/>
            </a:endParaRPr>
          </a:p>
        </p:txBody>
      </p:sp>
    </p:spTree>
    <p:extLst>
      <p:ext uri="{BB962C8B-B14F-4D97-AF65-F5344CB8AC3E}">
        <p14:creationId xmlns:p14="http://schemas.microsoft.com/office/powerpoint/2010/main" val="1974323787"/>
      </p:ext>
    </p:extLst>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20</a:t>
            </a:fld>
            <a:endParaRPr lang="uk-UA" dirty="0"/>
          </a:p>
        </p:txBody>
      </p:sp>
      <p:sp>
        <p:nvSpPr>
          <p:cNvPr id="4" name="Content Placeholder 3"/>
          <p:cNvSpPr>
            <a:spLocks noGrp="1"/>
          </p:cNvSpPr>
          <p:nvPr>
            <p:ph sz="quarter" idx="11"/>
          </p:nvPr>
        </p:nvSpPr>
        <p:spPr/>
        <p:txBody>
          <a:bodyPr/>
          <a:lstStyle/>
          <a:p>
            <a:r>
              <a:rPr lang="en-US" dirty="0" smtClean="0"/>
              <a:t>Extend </a:t>
            </a:r>
            <a:r>
              <a:rPr lang="en-US" dirty="0"/>
              <a:t>the current CEOS </a:t>
            </a:r>
            <a:r>
              <a:rPr lang="en-US" dirty="0" smtClean="0"/>
              <a:t>AC-VC to be a joint CEOS/CGMS VC </a:t>
            </a:r>
            <a:endParaRPr lang="en-US" dirty="0"/>
          </a:p>
        </p:txBody>
      </p:sp>
      <p:pic>
        <p:nvPicPr>
          <p:cNvPr id="5" name="Picture 4"/>
          <p:cNvPicPr>
            <a:picLocks noChangeAspect="1"/>
          </p:cNvPicPr>
          <p:nvPr/>
        </p:nvPicPr>
        <p:blipFill>
          <a:blip r:embed="rId2"/>
          <a:stretch>
            <a:fillRect/>
          </a:stretch>
        </p:blipFill>
        <p:spPr>
          <a:xfrm>
            <a:off x="990600" y="1752600"/>
            <a:ext cx="7114189" cy="4524400"/>
          </a:xfrm>
          <a:prstGeom prst="rect">
            <a:avLst/>
          </a:prstGeom>
        </p:spPr>
      </p:pic>
    </p:spTree>
    <p:extLst>
      <p:ext uri="{BB962C8B-B14F-4D97-AF65-F5344CB8AC3E}">
        <p14:creationId xmlns:p14="http://schemas.microsoft.com/office/powerpoint/2010/main" val="3824092280"/>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21</a:t>
            </a:fld>
            <a:endParaRPr lang="uk-UA" dirty="0"/>
          </a:p>
        </p:txBody>
      </p:sp>
      <p:pic>
        <p:nvPicPr>
          <p:cNvPr id="5" name="Picture 4"/>
          <p:cNvPicPr>
            <a:picLocks noChangeAspect="1"/>
          </p:cNvPicPr>
          <p:nvPr/>
        </p:nvPicPr>
        <p:blipFill>
          <a:blip r:embed="rId2"/>
          <a:stretch>
            <a:fillRect/>
          </a:stretch>
        </p:blipFill>
        <p:spPr>
          <a:xfrm>
            <a:off x="93296" y="1524000"/>
            <a:ext cx="8978506" cy="4888288"/>
          </a:xfrm>
          <a:prstGeom prst="rect">
            <a:avLst/>
          </a:prstGeom>
        </p:spPr>
      </p:pic>
      <p:sp>
        <p:nvSpPr>
          <p:cNvPr id="11" name="Content Placeholder 10"/>
          <p:cNvSpPr>
            <a:spLocks noGrp="1"/>
          </p:cNvSpPr>
          <p:nvPr>
            <p:ph sz="quarter" idx="11"/>
          </p:nvPr>
        </p:nvSpPr>
        <p:spPr/>
        <p:txBody>
          <a:bodyPr/>
          <a:lstStyle/>
          <a:p>
            <a:r>
              <a:rPr lang="en-US" dirty="0"/>
              <a:t>Pros and Cons of Options 3 &amp; 4 </a:t>
            </a:r>
            <a:endParaRPr lang="en-US" dirty="0"/>
          </a:p>
        </p:txBody>
      </p:sp>
    </p:spTree>
    <p:extLst>
      <p:ext uri="{BB962C8B-B14F-4D97-AF65-F5344CB8AC3E}">
        <p14:creationId xmlns:p14="http://schemas.microsoft.com/office/powerpoint/2010/main" val="1092550217"/>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2"/>
          </p:nvPr>
        </p:nvSpPr>
        <p:spPr/>
        <p:txBody>
          <a:bodyPr/>
          <a:lstStyle/>
          <a:p>
            <a:pPr lvl="0"/>
            <a:fld id="{86CB4B4D-7CA3-9044-876B-883B54F8677D}" type="slidenum">
              <a:rPr lang="uk-UA" smtClean="0"/>
              <a:t>3</a:t>
            </a:fld>
            <a:endParaRPr lang="uk-UA"/>
          </a:p>
        </p:txBody>
      </p:sp>
      <p:sp>
        <p:nvSpPr>
          <p:cNvPr id="4" name="Content Placeholder 3"/>
          <p:cNvSpPr>
            <a:spLocks noGrp="1"/>
          </p:cNvSpPr>
          <p:nvPr>
            <p:ph sz="quarter" idx="11"/>
          </p:nvPr>
        </p:nvSpPr>
        <p:spPr>
          <a:xfrm>
            <a:off x="2057400" y="304800"/>
            <a:ext cx="5410200" cy="533400"/>
          </a:xfrm>
        </p:spPr>
        <p:txBody>
          <a:bodyPr/>
          <a:lstStyle/>
          <a:p>
            <a:pPr lvl="0">
              <a:spcBef>
                <a:spcPts val="0"/>
              </a:spcBef>
              <a:buSzTx/>
              <a:defRPr/>
            </a:pPr>
            <a:r>
              <a:rPr lang="en-US" dirty="0" smtClean="0"/>
              <a:t>Approach: </a:t>
            </a:r>
          </a:p>
          <a:p>
            <a:pPr lvl="0">
              <a:spcBef>
                <a:spcPts val="0"/>
              </a:spcBef>
              <a:buSzTx/>
              <a:defRPr/>
            </a:pPr>
            <a:r>
              <a:rPr lang="en-US" dirty="0" smtClean="0"/>
              <a:t>The CEOS Chair Initiative on GHGs</a:t>
            </a:r>
            <a:endParaRPr lang="en-US" dirty="0"/>
          </a:p>
        </p:txBody>
      </p:sp>
      <p:sp>
        <p:nvSpPr>
          <p:cNvPr id="5" name="Content Placeholder 4"/>
          <p:cNvSpPr>
            <a:spLocks noGrp="1"/>
          </p:cNvSpPr>
          <p:nvPr>
            <p:ph sz="quarter" idx="10"/>
          </p:nvPr>
        </p:nvSpPr>
        <p:spPr/>
        <p:txBody>
          <a:bodyPr/>
          <a:lstStyle/>
          <a:p>
            <a:pPr marL="0" indent="0">
              <a:buNone/>
            </a:pPr>
            <a:r>
              <a:rPr lang="en-US" sz="1800" b="1" dirty="0"/>
              <a:t>Specific Chair Initiative : Laying the foundation for an international CO</a:t>
            </a:r>
            <a:r>
              <a:rPr lang="en-US" sz="1800" b="1" baseline="-25000" dirty="0"/>
              <a:t>2</a:t>
            </a:r>
            <a:r>
              <a:rPr lang="en-US" sz="1800" b="1" dirty="0"/>
              <a:t> and GHG monitoring system</a:t>
            </a:r>
            <a:endParaRPr lang="en-GB" sz="1800" dirty="0"/>
          </a:p>
          <a:p>
            <a:pPr marL="0" lvl="0" indent="0">
              <a:buNone/>
            </a:pPr>
            <a:endParaRPr lang="en-US" dirty="0"/>
          </a:p>
          <a:p>
            <a:pPr marL="0" lvl="0" indent="0">
              <a:buNone/>
            </a:pPr>
            <a:r>
              <a:rPr lang="en-US" sz="1600" dirty="0"/>
              <a:t>Three specific activities are foreseen for advancing this effort in 2017-2018:</a:t>
            </a:r>
          </a:p>
          <a:p>
            <a:pPr marL="0" lvl="0" indent="0">
              <a:buNone/>
            </a:pPr>
            <a:endParaRPr lang="en-US" sz="1600" dirty="0"/>
          </a:p>
          <a:p>
            <a:pPr marL="514350" indent="-514350">
              <a:buFont typeface="+mj-lt"/>
              <a:buAutoNum type="arabicPeriod"/>
            </a:pPr>
            <a:r>
              <a:rPr lang="en-US" sz="1600" dirty="0"/>
              <a:t>Facilitate the completion and follow-on activities of the </a:t>
            </a:r>
            <a:r>
              <a:rPr lang="en-US" sz="1600" b="1" dirty="0"/>
              <a:t>AC-VC whitepaper on defining an optimum constellation for CO2 and GHG monitoring</a:t>
            </a:r>
            <a:r>
              <a:rPr lang="en-US" sz="1600" dirty="0"/>
              <a:t>, including the joint competences of CEOS and CGMS, and in the general framework of the continued implementation of the CEOS Carbon Strategy</a:t>
            </a:r>
          </a:p>
          <a:p>
            <a:pPr marL="514350" indent="-514350">
              <a:buFont typeface="+mj-lt"/>
              <a:buAutoNum type="arabicPeriod"/>
            </a:pPr>
            <a:r>
              <a:rPr lang="en-US" sz="1600" b="1" dirty="0"/>
              <a:t>Advance the relationship with CGMS for an operationally implemented and sustained observation capability</a:t>
            </a:r>
            <a:r>
              <a:rPr lang="en-US" sz="1600" dirty="0"/>
              <a:t>. Consider establishing a formal working relationship between CEOS and CGMS as with the successful ongoing relationship on Systematic Observations of ECVs in support of UNFCCC.</a:t>
            </a:r>
            <a:endParaRPr lang="en-GB" sz="1600" dirty="0"/>
          </a:p>
          <a:p>
            <a:pPr marL="514350" lvl="0" indent="-514350">
              <a:buFont typeface="+mj-lt"/>
              <a:buAutoNum type="arabicPeriod"/>
            </a:pPr>
            <a:r>
              <a:rPr lang="en-US" sz="1600" b="1" dirty="0"/>
              <a:t>Place the space segment in the broader context of a fully sustained system for CO2 monitoring</a:t>
            </a:r>
            <a:r>
              <a:rPr lang="en-US" sz="1600" dirty="0"/>
              <a:t>. Individual CEOS Agencies have counterparts in their individual countries/regions who have responsibility for Inventories, the required modelling, in-situ infrastructure and the ground segment elements.</a:t>
            </a:r>
          </a:p>
          <a:p>
            <a:endParaRPr lang="en-US" dirty="0"/>
          </a:p>
        </p:txBody>
      </p:sp>
      <p:sp>
        <p:nvSpPr>
          <p:cNvPr id="6" name="TextBox 5"/>
          <p:cNvSpPr txBox="1"/>
          <p:nvPr/>
        </p:nvSpPr>
        <p:spPr>
          <a:xfrm>
            <a:off x="7010400" y="6593058"/>
            <a:ext cx="1490150" cy="27699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0" lang="en-US" sz="1200" b="0" i="0" u="none" strike="noStrike" cap="none" spc="0" normalizeH="0" baseline="0" dirty="0" smtClean="0">
                <a:ln>
                  <a:noFill/>
                </a:ln>
                <a:solidFill>
                  <a:srgbClr val="002569"/>
                </a:solidFill>
                <a:effectLst/>
                <a:uFillTx/>
              </a:rPr>
              <a:t>Mark Dowell,</a:t>
            </a:r>
            <a:r>
              <a:rPr kumimoji="0" lang="en-US" sz="1200" b="0" i="0" u="none" strike="noStrike" cap="none" spc="0" normalizeH="0" dirty="0" smtClean="0">
                <a:ln>
                  <a:noFill/>
                </a:ln>
                <a:solidFill>
                  <a:srgbClr val="002569"/>
                </a:solidFill>
                <a:effectLst/>
                <a:uFillTx/>
              </a:rPr>
              <a:t> 6/2018</a:t>
            </a:r>
            <a:endParaRPr kumimoji="0" lang="en-US" sz="1200" b="0" i="0" u="none" strike="noStrike" cap="none" spc="0" normalizeH="0" baseline="0" dirty="0">
              <a:ln>
                <a:noFill/>
              </a:ln>
              <a:solidFill>
                <a:srgbClr val="002569"/>
              </a:solidFill>
              <a:effectLst/>
              <a:uFillTx/>
            </a:endParaRPr>
          </a:p>
        </p:txBody>
      </p:sp>
    </p:spTree>
    <p:extLst>
      <p:ext uri="{BB962C8B-B14F-4D97-AF65-F5344CB8AC3E}">
        <p14:creationId xmlns:p14="http://schemas.microsoft.com/office/powerpoint/2010/main" val="2601316351"/>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4</a:t>
            </a:fld>
            <a:endParaRPr lang="uk-UA" dirty="0"/>
          </a:p>
        </p:txBody>
      </p:sp>
      <p:sp>
        <p:nvSpPr>
          <p:cNvPr id="3" name="Content Placeholder 2"/>
          <p:cNvSpPr>
            <a:spLocks noGrp="1"/>
          </p:cNvSpPr>
          <p:nvPr>
            <p:ph sz="quarter" idx="10"/>
          </p:nvPr>
        </p:nvSpPr>
        <p:spPr/>
        <p:txBody>
          <a:bodyPr/>
          <a:lstStyle/>
          <a:p>
            <a:pPr marL="0" indent="0">
              <a:buNone/>
            </a:pPr>
            <a:r>
              <a:rPr lang="en-US" dirty="0" smtClean="0"/>
              <a:t>The </a:t>
            </a:r>
            <a:r>
              <a:rPr lang="en-US" dirty="0"/>
              <a:t>CEOS Chair commissioned the Atmospheric Composition Virtual Constellation (AC-VC) to define the key characteristics of a global architecture for monitoring atmospheric CO</a:t>
            </a:r>
            <a:r>
              <a:rPr lang="en-US" baseline="-25000" dirty="0"/>
              <a:t>2</a:t>
            </a:r>
            <a:r>
              <a:rPr lang="en-US" dirty="0"/>
              <a:t> and CH</a:t>
            </a:r>
            <a:r>
              <a:rPr lang="en-US" baseline="-25000" dirty="0"/>
              <a:t>4</a:t>
            </a:r>
            <a:r>
              <a:rPr lang="en-US" dirty="0"/>
              <a:t> concentrations and their natural and anthropogenic fluxes from instruments on space-based platforms to:</a:t>
            </a:r>
          </a:p>
          <a:p>
            <a:r>
              <a:rPr lang="en-US" dirty="0" smtClean="0"/>
              <a:t>reduce </a:t>
            </a:r>
            <a:r>
              <a:rPr lang="en-US" dirty="0"/>
              <a:t>uncertainty of national emission inventory reporting, identify additional emission reduction opportunities and provide nations with timely and quantified guidance on progress towards their emission reduction strategies and pledges (NDCs); and</a:t>
            </a:r>
          </a:p>
          <a:p>
            <a:r>
              <a:rPr lang="en-US" dirty="0" smtClean="0"/>
              <a:t>track </a:t>
            </a:r>
            <a:r>
              <a:rPr lang="en-US" dirty="0"/>
              <a:t>changes in the natural carbon cycle caused by human activities (deforestation, degradation of ecosystems, fire) and climate change (drought, temperature stress, melting permafrost and changes in ocean thermal structure and dynamics).</a:t>
            </a:r>
          </a:p>
          <a:p>
            <a:endParaRPr lang="en-US" dirty="0"/>
          </a:p>
        </p:txBody>
      </p:sp>
      <p:sp>
        <p:nvSpPr>
          <p:cNvPr id="4" name="Content Placeholder 3"/>
          <p:cNvSpPr>
            <a:spLocks noGrp="1"/>
          </p:cNvSpPr>
          <p:nvPr>
            <p:ph sz="quarter" idx="11"/>
          </p:nvPr>
        </p:nvSpPr>
        <p:spPr>
          <a:xfrm>
            <a:off x="2057400" y="304800"/>
            <a:ext cx="5334000" cy="533400"/>
          </a:xfrm>
        </p:spPr>
        <p:txBody>
          <a:bodyPr/>
          <a:lstStyle/>
          <a:p>
            <a:r>
              <a:rPr lang="en-US" dirty="0" smtClean="0"/>
              <a:t>Objectives of the AC-VC White Paper</a:t>
            </a:r>
            <a:endParaRPr lang="en-US" dirty="0"/>
          </a:p>
        </p:txBody>
      </p:sp>
    </p:spTree>
    <p:extLst>
      <p:ext uri="{BB962C8B-B14F-4D97-AF65-F5344CB8AC3E}">
        <p14:creationId xmlns:p14="http://schemas.microsoft.com/office/powerpoint/2010/main" val="1397886259"/>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5</a:t>
            </a:fld>
            <a:endParaRPr lang="uk-UA" dirty="0"/>
          </a:p>
        </p:txBody>
      </p:sp>
      <p:sp>
        <p:nvSpPr>
          <p:cNvPr id="3" name="Content Placeholder 2"/>
          <p:cNvSpPr>
            <a:spLocks noGrp="1"/>
          </p:cNvSpPr>
          <p:nvPr>
            <p:ph sz="quarter" idx="10"/>
          </p:nvPr>
        </p:nvSpPr>
        <p:spPr>
          <a:xfrm>
            <a:off x="457200" y="1143000"/>
            <a:ext cx="8153400" cy="5334000"/>
          </a:xfrm>
        </p:spPr>
        <p:txBody>
          <a:bodyPr/>
          <a:lstStyle/>
          <a:p>
            <a:r>
              <a:rPr lang="en-US" dirty="0" smtClean="0"/>
              <a:t>Incorporates contributions from </a:t>
            </a:r>
          </a:p>
          <a:p>
            <a:pPr lvl="1"/>
            <a:r>
              <a:rPr lang="en-US" dirty="0" smtClean="0"/>
              <a:t>2017 and 2018 CEOS </a:t>
            </a:r>
            <a:r>
              <a:rPr lang="en-US" dirty="0"/>
              <a:t> </a:t>
            </a:r>
            <a:r>
              <a:rPr lang="en-US" dirty="0" smtClean="0"/>
              <a:t>SIT, AC-VC and CEOS Chair Priority meeting and 2017 and 2018 CGMS meetings</a:t>
            </a:r>
          </a:p>
          <a:p>
            <a:pPr lvl="1"/>
            <a:r>
              <a:rPr lang="en-US" dirty="0" smtClean="0"/>
              <a:t>83 authors from 45 organizations</a:t>
            </a:r>
          </a:p>
          <a:p>
            <a:r>
              <a:rPr lang="en-US" dirty="0" smtClean="0"/>
              <a:t>White Paper Structure, content, and intended audiences</a:t>
            </a:r>
          </a:p>
          <a:p>
            <a:pPr lvl="1"/>
            <a:r>
              <a:rPr lang="en-US" dirty="0" smtClean="0"/>
              <a:t>Executive Summary (2 pages) </a:t>
            </a:r>
          </a:p>
          <a:p>
            <a:pPr lvl="2"/>
            <a:r>
              <a:rPr lang="en-US" sz="1800" dirty="0" smtClean="0"/>
              <a:t>Overview of objectives and approach </a:t>
            </a:r>
          </a:p>
          <a:p>
            <a:pPr lvl="2"/>
            <a:r>
              <a:rPr lang="en-US" sz="1800" dirty="0" smtClean="0"/>
              <a:t>Intended for policy makers and CEOS/CGMS Agency leads</a:t>
            </a:r>
          </a:p>
          <a:p>
            <a:pPr lvl="1"/>
            <a:r>
              <a:rPr lang="en-US" dirty="0" smtClean="0"/>
              <a:t>Body of report (75 pages)</a:t>
            </a:r>
          </a:p>
          <a:p>
            <a:pPr lvl="2"/>
            <a:r>
              <a:rPr lang="en-US" sz="1800" dirty="0" smtClean="0"/>
              <a:t>Documents science background and requirements, current and near-term mission heritage, and system implementation approach </a:t>
            </a:r>
          </a:p>
          <a:p>
            <a:pPr lvl="2"/>
            <a:r>
              <a:rPr lang="en-US" sz="1800" dirty="0" smtClean="0"/>
              <a:t>Intended for program scientists and project managers</a:t>
            </a:r>
          </a:p>
          <a:p>
            <a:pPr lvl="1"/>
            <a:r>
              <a:rPr lang="en-US" dirty="0" smtClean="0"/>
              <a:t>Technical Appendices (42 pages)</a:t>
            </a:r>
          </a:p>
          <a:p>
            <a:pPr lvl="2"/>
            <a:r>
              <a:rPr lang="en-US" sz="1800" dirty="0" smtClean="0"/>
              <a:t>“Textbook” summarizing state-of-the-art in observation capabilities and analysis methods to justify system-level requirements</a:t>
            </a:r>
          </a:p>
          <a:p>
            <a:pPr lvl="2"/>
            <a:r>
              <a:rPr lang="en-US" sz="1800" dirty="0" smtClean="0"/>
              <a:t>Intended for scientists, engineers, and inventory community</a:t>
            </a:r>
            <a:endParaRPr lang="en-US" sz="1800" dirty="0"/>
          </a:p>
        </p:txBody>
      </p:sp>
      <p:sp>
        <p:nvSpPr>
          <p:cNvPr id="4" name="Content Placeholder 3"/>
          <p:cNvSpPr>
            <a:spLocks noGrp="1"/>
          </p:cNvSpPr>
          <p:nvPr>
            <p:ph sz="quarter" idx="11"/>
          </p:nvPr>
        </p:nvSpPr>
        <p:spPr/>
        <p:txBody>
          <a:bodyPr/>
          <a:lstStyle/>
          <a:p>
            <a:r>
              <a:rPr lang="en-US" dirty="0"/>
              <a:t>AC-VC </a:t>
            </a:r>
            <a:r>
              <a:rPr lang="en-US" dirty="0" smtClean="0"/>
              <a:t>White Paper Approach</a:t>
            </a:r>
            <a:endParaRPr lang="en-US" dirty="0"/>
          </a:p>
        </p:txBody>
      </p:sp>
    </p:spTree>
    <p:extLst>
      <p:ext uri="{BB962C8B-B14F-4D97-AF65-F5344CB8AC3E}">
        <p14:creationId xmlns:p14="http://schemas.microsoft.com/office/powerpoint/2010/main" val="2935257690"/>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6</a:t>
            </a:fld>
            <a:endParaRPr lang="uk-UA" dirty="0"/>
          </a:p>
        </p:txBody>
      </p:sp>
      <p:sp>
        <p:nvSpPr>
          <p:cNvPr id="3" name="Content Placeholder 2"/>
          <p:cNvSpPr>
            <a:spLocks noGrp="1"/>
          </p:cNvSpPr>
          <p:nvPr>
            <p:ph sz="quarter" idx="10"/>
          </p:nvPr>
        </p:nvSpPr>
        <p:spPr>
          <a:xfrm>
            <a:off x="228600" y="1066800"/>
            <a:ext cx="8686800" cy="5562600"/>
          </a:xfrm>
        </p:spPr>
        <p:txBody>
          <a:bodyPr/>
          <a:lstStyle/>
          <a:p>
            <a:pPr marL="0" indent="0">
              <a:buNone/>
            </a:pPr>
            <a:r>
              <a:rPr lang="en-US" sz="1600" dirty="0"/>
              <a:t>Executive Summary</a:t>
            </a:r>
          </a:p>
          <a:p>
            <a:pPr marL="0" indent="-457200">
              <a:buNone/>
            </a:pPr>
            <a:r>
              <a:rPr lang="en-US" sz="1600" dirty="0" smtClean="0"/>
              <a:t>Chapter 1: Introduction</a:t>
            </a:r>
            <a:endParaRPr lang="en-US" sz="1600" dirty="0"/>
          </a:p>
          <a:p>
            <a:pPr marL="0" indent="-457200">
              <a:buNone/>
            </a:pPr>
            <a:r>
              <a:rPr lang="en-US" sz="1600" dirty="0"/>
              <a:t>Chapter </a:t>
            </a:r>
            <a:r>
              <a:rPr lang="en-US" sz="1600" dirty="0" smtClean="0"/>
              <a:t>2: </a:t>
            </a:r>
            <a:r>
              <a:rPr lang="en-US" sz="1600" dirty="0"/>
              <a:t>Retrieving Fluxes from Atmospheric CO</a:t>
            </a:r>
            <a:r>
              <a:rPr lang="en-US" sz="1600" baseline="-25000" dirty="0"/>
              <a:t>2</a:t>
            </a:r>
            <a:r>
              <a:rPr lang="en-US" sz="1600" dirty="0"/>
              <a:t> and CH</a:t>
            </a:r>
            <a:r>
              <a:rPr lang="en-US" sz="1600" baseline="-25000" dirty="0"/>
              <a:t>4</a:t>
            </a:r>
            <a:r>
              <a:rPr lang="en-US" sz="1600" dirty="0"/>
              <a:t> Measurements</a:t>
            </a:r>
          </a:p>
          <a:p>
            <a:pPr marL="0" indent="-457200">
              <a:buNone/>
            </a:pPr>
            <a:r>
              <a:rPr lang="en-US" sz="1600" dirty="0"/>
              <a:t>Chapter </a:t>
            </a:r>
            <a:r>
              <a:rPr lang="en-US" sz="1600" dirty="0" smtClean="0"/>
              <a:t>3: </a:t>
            </a:r>
            <a:r>
              <a:rPr lang="en-US" sz="1600" dirty="0"/>
              <a:t>Space-based CO</a:t>
            </a:r>
            <a:r>
              <a:rPr lang="en-US" sz="1600" baseline="-25000" dirty="0"/>
              <a:t>2</a:t>
            </a:r>
            <a:r>
              <a:rPr lang="en-US" sz="1600" dirty="0"/>
              <a:t> and CH</a:t>
            </a:r>
            <a:r>
              <a:rPr lang="en-US" sz="1600" baseline="-25000" dirty="0"/>
              <a:t>4</a:t>
            </a:r>
            <a:r>
              <a:rPr lang="en-US" sz="1600" dirty="0"/>
              <a:t> Measurement Capabilities and Near-term </a:t>
            </a:r>
            <a:r>
              <a:rPr lang="en-US" sz="1600" dirty="0" smtClean="0"/>
              <a:t>Plans</a:t>
            </a:r>
          </a:p>
          <a:p>
            <a:pPr marL="0" indent="-457200">
              <a:buNone/>
            </a:pPr>
            <a:r>
              <a:rPr lang="en-US" sz="1600" dirty="0"/>
              <a:t>Chapter </a:t>
            </a:r>
            <a:r>
              <a:rPr lang="en-US" sz="1600" dirty="0" smtClean="0"/>
              <a:t>4: </a:t>
            </a:r>
            <a:r>
              <a:rPr lang="en-US" sz="1600" dirty="0"/>
              <a:t>The Transition from Science to Operations</a:t>
            </a:r>
          </a:p>
          <a:p>
            <a:pPr marL="0" indent="-457200">
              <a:buNone/>
            </a:pPr>
            <a:r>
              <a:rPr lang="en-US" sz="1600" dirty="0"/>
              <a:t>Chapter </a:t>
            </a:r>
            <a:r>
              <a:rPr lang="en-US" sz="1600" dirty="0" smtClean="0"/>
              <a:t>5: </a:t>
            </a:r>
            <a:r>
              <a:rPr lang="en-US" sz="1600" dirty="0"/>
              <a:t>Designing an Operational LEO Constellation for Measuring Anthropogenic 	</a:t>
            </a:r>
            <a:r>
              <a:rPr lang="en-US" sz="1600" dirty="0" smtClean="0"/>
              <a:t>  CO</a:t>
            </a:r>
            <a:r>
              <a:rPr lang="en-US" sz="1600" baseline="-25000" dirty="0" smtClean="0"/>
              <a:t>2</a:t>
            </a:r>
            <a:r>
              <a:rPr lang="en-US" sz="1600" dirty="0" smtClean="0"/>
              <a:t> </a:t>
            </a:r>
            <a:r>
              <a:rPr lang="en-US" sz="1600" dirty="0"/>
              <a:t>Emissions – The Sentinel CO</a:t>
            </a:r>
            <a:r>
              <a:rPr lang="en-US" sz="1600" baseline="-25000" dirty="0"/>
              <a:t>2</a:t>
            </a:r>
            <a:r>
              <a:rPr lang="en-US" sz="1600" dirty="0"/>
              <a:t> </a:t>
            </a:r>
            <a:r>
              <a:rPr lang="en-US" sz="1600" dirty="0" smtClean="0"/>
              <a:t>Initiative</a:t>
            </a:r>
          </a:p>
          <a:p>
            <a:pPr marL="0" indent="-457200">
              <a:buNone/>
            </a:pPr>
            <a:r>
              <a:rPr lang="en-US" sz="1600" dirty="0"/>
              <a:t>Chapter </a:t>
            </a:r>
            <a:r>
              <a:rPr lang="en-US" sz="1600" dirty="0" smtClean="0"/>
              <a:t>6: </a:t>
            </a:r>
            <a:r>
              <a:rPr lang="en-US" sz="1600" dirty="0"/>
              <a:t>Integrating CO2 and CH4 Satellites into Operational Constellations</a:t>
            </a:r>
          </a:p>
          <a:p>
            <a:pPr marL="0" indent="-457200">
              <a:buNone/>
            </a:pPr>
            <a:r>
              <a:rPr lang="en-US" sz="1600" dirty="0"/>
              <a:t>Chapter </a:t>
            </a:r>
            <a:r>
              <a:rPr lang="en-US" sz="1600" dirty="0" smtClean="0"/>
              <a:t>7: </a:t>
            </a:r>
            <a:r>
              <a:rPr lang="en-US" sz="1600" dirty="0"/>
              <a:t>Conclusions and Way </a:t>
            </a:r>
            <a:r>
              <a:rPr lang="en-US" sz="1600" dirty="0" smtClean="0"/>
              <a:t>Forward</a:t>
            </a:r>
          </a:p>
          <a:p>
            <a:pPr marL="0" indent="0">
              <a:buNone/>
            </a:pPr>
            <a:r>
              <a:rPr lang="en-US" sz="1600" dirty="0" smtClean="0"/>
              <a:t>Appendices</a:t>
            </a:r>
          </a:p>
          <a:p>
            <a:pPr marL="0" indent="0">
              <a:buNone/>
            </a:pPr>
            <a:r>
              <a:rPr lang="en-US" sz="1400" dirty="0" smtClean="0"/>
              <a:t>A1: Remote </a:t>
            </a:r>
            <a:r>
              <a:rPr lang="en-US" sz="1400" dirty="0"/>
              <a:t>sensing retrieval methods for estimating XCO</a:t>
            </a:r>
            <a:r>
              <a:rPr lang="en-US" sz="1400" baseline="-25000" dirty="0"/>
              <a:t>2</a:t>
            </a:r>
            <a:r>
              <a:rPr lang="en-US" sz="1400" dirty="0"/>
              <a:t> and XCH</a:t>
            </a:r>
            <a:r>
              <a:rPr lang="en-US" sz="1400" baseline="-25000" dirty="0"/>
              <a:t>4</a:t>
            </a:r>
            <a:r>
              <a:rPr lang="en-US" sz="1400" dirty="0"/>
              <a:t> from observations of reflected </a:t>
            </a:r>
            <a:r>
              <a:rPr lang="en-US" sz="1400" dirty="0" smtClean="0"/>
              <a:t>sunlight</a:t>
            </a:r>
          </a:p>
          <a:p>
            <a:pPr marL="0" indent="0">
              <a:buNone/>
            </a:pPr>
            <a:r>
              <a:rPr lang="en-US" sz="1400" dirty="0" smtClean="0"/>
              <a:t>A2: Methods </a:t>
            </a:r>
            <a:r>
              <a:rPr lang="en-US" sz="1400" dirty="0"/>
              <a:t>for quantifying surface fluxes of CO</a:t>
            </a:r>
            <a:r>
              <a:rPr lang="en-US" sz="1400" baseline="-25000" dirty="0"/>
              <a:t>2</a:t>
            </a:r>
            <a:r>
              <a:rPr lang="en-US" sz="1400" dirty="0"/>
              <a:t> and CH</a:t>
            </a:r>
            <a:r>
              <a:rPr lang="en-US" sz="1400" baseline="-25000" dirty="0"/>
              <a:t>4</a:t>
            </a:r>
            <a:r>
              <a:rPr lang="en-US" sz="1400" dirty="0"/>
              <a:t> from space-based XCO</a:t>
            </a:r>
            <a:r>
              <a:rPr lang="en-US" sz="1400" baseline="-25000" dirty="0"/>
              <a:t>2</a:t>
            </a:r>
            <a:r>
              <a:rPr lang="en-US" sz="1400" dirty="0"/>
              <a:t> and XCH</a:t>
            </a:r>
            <a:r>
              <a:rPr lang="en-US" sz="1400" baseline="-25000" dirty="0"/>
              <a:t>4</a:t>
            </a:r>
            <a:r>
              <a:rPr lang="en-US" sz="1400" dirty="0"/>
              <a:t> </a:t>
            </a:r>
            <a:r>
              <a:rPr lang="en-US" sz="1400" dirty="0" smtClean="0"/>
              <a:t>estimates</a:t>
            </a:r>
          </a:p>
          <a:p>
            <a:pPr marL="0" indent="0">
              <a:buNone/>
            </a:pPr>
            <a:r>
              <a:rPr lang="en-US" sz="1400" dirty="0" smtClean="0"/>
              <a:t>A3: Observation </a:t>
            </a:r>
            <a:r>
              <a:rPr lang="en-US" sz="1400" dirty="0"/>
              <a:t>system simulation experiments (OSSEs</a:t>
            </a:r>
            <a:r>
              <a:rPr lang="en-US" sz="1400" dirty="0" smtClean="0"/>
              <a:t>)</a:t>
            </a:r>
          </a:p>
          <a:p>
            <a:pPr marL="0" indent="0">
              <a:buNone/>
            </a:pPr>
            <a:r>
              <a:rPr lang="en-US" sz="1400" dirty="0" smtClean="0"/>
              <a:t>A4: Lessons </a:t>
            </a:r>
            <a:r>
              <a:rPr lang="en-US" sz="1400" dirty="0"/>
              <a:t>learned from SCIAMACHY, GOSAT and </a:t>
            </a:r>
            <a:r>
              <a:rPr lang="en-US" sz="1400" dirty="0" smtClean="0"/>
              <a:t>OCO-2</a:t>
            </a:r>
          </a:p>
          <a:p>
            <a:pPr marL="0" indent="0">
              <a:buNone/>
            </a:pPr>
            <a:r>
              <a:rPr lang="en-US" sz="1400" dirty="0" smtClean="0"/>
              <a:t>A5: Greenhouse </a:t>
            </a:r>
            <a:r>
              <a:rPr lang="en-US" sz="1400" dirty="0"/>
              <a:t>gas monitoring satellites from commercial organizations </a:t>
            </a:r>
            <a:r>
              <a:rPr lang="en-US" sz="1400" dirty="0" smtClean="0"/>
              <a:t>&amp; </a:t>
            </a:r>
            <a:r>
              <a:rPr lang="en-US" sz="1400" dirty="0"/>
              <a:t>non-governmental </a:t>
            </a:r>
            <a:r>
              <a:rPr lang="en-US" sz="1400" dirty="0" smtClean="0"/>
              <a:t>organizations</a:t>
            </a:r>
          </a:p>
          <a:p>
            <a:pPr marL="0" indent="0">
              <a:buNone/>
            </a:pPr>
            <a:r>
              <a:rPr lang="en-US" sz="1400" dirty="0" smtClean="0"/>
              <a:t>A6: Advantages </a:t>
            </a:r>
            <a:r>
              <a:rPr lang="en-US" sz="1400" dirty="0"/>
              <a:t>of LEO, GEO and HEO vantage </a:t>
            </a:r>
            <a:r>
              <a:rPr lang="en-US" sz="1400" dirty="0" smtClean="0"/>
              <a:t>points</a:t>
            </a:r>
          </a:p>
          <a:p>
            <a:pPr marL="0" indent="0">
              <a:buNone/>
            </a:pPr>
            <a:r>
              <a:rPr lang="en-US" sz="1400" dirty="0"/>
              <a:t>A7: CEOS Agencies implementing CO2 and CH4 </a:t>
            </a:r>
            <a:r>
              <a:rPr lang="en-US" sz="1400" dirty="0" smtClean="0"/>
              <a:t>missions</a:t>
            </a:r>
          </a:p>
          <a:p>
            <a:pPr marL="0" indent="0">
              <a:buNone/>
            </a:pPr>
            <a:r>
              <a:rPr lang="en-US" sz="1400" dirty="0"/>
              <a:t>A8: Acronym </a:t>
            </a:r>
            <a:r>
              <a:rPr lang="en-US" sz="1400" dirty="0" smtClean="0"/>
              <a:t>List</a:t>
            </a:r>
          </a:p>
          <a:p>
            <a:pPr marL="0" indent="0">
              <a:buNone/>
            </a:pPr>
            <a:r>
              <a:rPr lang="en-US" sz="1600" dirty="0" smtClean="0"/>
              <a:t>References </a:t>
            </a:r>
            <a:r>
              <a:rPr lang="en-US" sz="1600" dirty="0"/>
              <a:t>Cited</a:t>
            </a:r>
          </a:p>
        </p:txBody>
      </p:sp>
      <p:sp>
        <p:nvSpPr>
          <p:cNvPr id="4" name="Content Placeholder 3"/>
          <p:cNvSpPr>
            <a:spLocks noGrp="1"/>
          </p:cNvSpPr>
          <p:nvPr>
            <p:ph sz="quarter" idx="11"/>
          </p:nvPr>
        </p:nvSpPr>
        <p:spPr/>
        <p:txBody>
          <a:bodyPr/>
          <a:lstStyle/>
          <a:p>
            <a:r>
              <a:rPr lang="en-US" dirty="0" smtClean="0"/>
              <a:t>White Paper Contents</a:t>
            </a:r>
            <a:endParaRPr lang="en-US" dirty="0"/>
          </a:p>
        </p:txBody>
      </p:sp>
    </p:spTree>
    <p:extLst>
      <p:ext uri="{BB962C8B-B14F-4D97-AF65-F5344CB8AC3E}">
        <p14:creationId xmlns:p14="http://schemas.microsoft.com/office/powerpoint/2010/main" val="3781554854"/>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7</a:t>
            </a:fld>
            <a:endParaRPr lang="uk-UA" dirty="0"/>
          </a:p>
        </p:txBody>
      </p:sp>
      <p:sp>
        <p:nvSpPr>
          <p:cNvPr id="4" name="Content Placeholder 3"/>
          <p:cNvSpPr>
            <a:spLocks noGrp="1"/>
          </p:cNvSpPr>
          <p:nvPr>
            <p:ph sz="quarter" idx="11"/>
          </p:nvPr>
        </p:nvSpPr>
        <p:spPr/>
        <p:txBody>
          <a:bodyPr/>
          <a:lstStyle/>
          <a:p>
            <a:r>
              <a:rPr lang="en-US" dirty="0" smtClean="0"/>
              <a:t>A System-Level Approach for Integrating Atmospheric Data </a:t>
            </a:r>
            <a:endParaRPr lang="en-US" dirty="0"/>
          </a:p>
        </p:txBody>
      </p:sp>
      <p:grpSp>
        <p:nvGrpSpPr>
          <p:cNvPr id="5" name="Group 4"/>
          <p:cNvGrpSpPr/>
          <p:nvPr/>
        </p:nvGrpSpPr>
        <p:grpSpPr>
          <a:xfrm>
            <a:off x="914400" y="1524000"/>
            <a:ext cx="7467600" cy="4962156"/>
            <a:chOff x="304800" y="479965"/>
            <a:chExt cx="8573051" cy="5696717"/>
          </a:xfrm>
        </p:grpSpPr>
        <p:sp>
          <p:nvSpPr>
            <p:cNvPr id="6" name="Rectangle 5"/>
            <p:cNvSpPr/>
            <p:nvPr/>
          </p:nvSpPr>
          <p:spPr>
            <a:xfrm>
              <a:off x="304800" y="493059"/>
              <a:ext cx="2099523" cy="5683623"/>
            </a:xfrm>
            <a:prstGeom prst="rect">
              <a:avLst/>
            </a:prstGeom>
            <a:solidFill>
              <a:srgbClr val="ED7D31"/>
            </a:solidFill>
            <a:ln w="12700" cap="flat" cmpd="sng" algn="ctr">
              <a:solidFill>
                <a:srgbClr val="5B9BD5">
                  <a:shade val="50000"/>
                </a:srgbClr>
              </a:solidFill>
              <a:prstDash val="solid"/>
              <a:miter lim="800000"/>
            </a:ln>
            <a:effectLst/>
          </p:spPr>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dirty="0" smtClean="0">
                  <a:ln>
                    <a:noFill/>
                  </a:ln>
                  <a:solidFill>
                    <a:prstClr val="white"/>
                  </a:solidFill>
                  <a:effectLst/>
                  <a:uLnTx/>
                  <a:uFillTx/>
                  <a:latin typeface="Calibri" panose="020F0502020204030204"/>
                  <a:ea typeface="+mn-ea"/>
                  <a:cs typeface="+mn-cs"/>
                </a:rPr>
                <a:t>Observations</a:t>
              </a:r>
            </a:p>
          </p:txBody>
        </p:sp>
        <p:sp>
          <p:nvSpPr>
            <p:cNvPr id="7" name="Rectangle 6"/>
            <p:cNvSpPr/>
            <p:nvPr/>
          </p:nvSpPr>
          <p:spPr>
            <a:xfrm>
              <a:off x="3052482" y="2930960"/>
              <a:ext cx="2823882" cy="3245721"/>
            </a:xfrm>
            <a:prstGeom prst="rect">
              <a:avLst/>
            </a:prstGeom>
            <a:solidFill>
              <a:srgbClr val="5B9BD5"/>
            </a:solidFill>
            <a:ln w="12700" cap="flat" cmpd="sng" algn="ctr">
              <a:solidFill>
                <a:srgbClr val="5B9BD5">
                  <a:shade val="50000"/>
                </a:srgbClr>
              </a:solidFill>
              <a:prstDash val="solid"/>
              <a:miter lim="800000"/>
            </a:ln>
            <a:effectLst/>
          </p:spPr>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dirty="0" smtClean="0">
                  <a:ln>
                    <a:noFill/>
                  </a:ln>
                  <a:solidFill>
                    <a:prstClr val="white"/>
                  </a:solidFill>
                  <a:effectLst/>
                  <a:uLnTx/>
                  <a:uFillTx/>
                  <a:latin typeface="Calibri" panose="020F0502020204030204"/>
                  <a:ea typeface="+mn-ea"/>
                  <a:cs typeface="+mn-cs"/>
                </a:rPr>
                <a:t>Integration &amp; Attribution</a:t>
              </a:r>
              <a:endParaRPr kumimoji="0" lang="en-GB" b="1" i="0" u="none" strike="noStrike" kern="1200" cap="none" spc="0" normalizeH="0" baseline="30000" noProof="0" dirty="0" smtClean="0">
                <a:ln>
                  <a:noFill/>
                </a:ln>
                <a:solidFill>
                  <a:prstClr val="white"/>
                </a:solidFill>
                <a:effectLst/>
                <a:uLnTx/>
                <a:uFillTx/>
                <a:latin typeface="Calibri" panose="020F0502020204030204"/>
                <a:ea typeface="+mn-ea"/>
                <a:cs typeface="+mn-cs"/>
              </a:endParaRPr>
            </a:p>
          </p:txBody>
        </p:sp>
        <p:sp>
          <p:nvSpPr>
            <p:cNvPr id="8" name="Rectangle 7"/>
            <p:cNvSpPr/>
            <p:nvPr/>
          </p:nvSpPr>
          <p:spPr>
            <a:xfrm>
              <a:off x="6673953" y="479965"/>
              <a:ext cx="2203898" cy="5683623"/>
            </a:xfrm>
            <a:prstGeom prst="rect">
              <a:avLst/>
            </a:prstGeom>
            <a:solidFill>
              <a:srgbClr val="FFC000"/>
            </a:solidFill>
            <a:ln w="12700" cap="flat" cmpd="sng" algn="ctr">
              <a:solidFill>
                <a:srgbClr val="5B9BD5">
                  <a:shade val="50000"/>
                </a:srgbClr>
              </a:solidFill>
              <a:prstDash val="solid"/>
              <a:miter lim="800000"/>
            </a:ln>
            <a:effectLst/>
          </p:spPr>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dirty="0" smtClean="0">
                  <a:ln>
                    <a:noFill/>
                  </a:ln>
                  <a:solidFill>
                    <a:prstClr val="white"/>
                  </a:solidFill>
                  <a:effectLst/>
                  <a:uLnTx/>
                  <a:uFillTx/>
                  <a:latin typeface="Calibri" panose="020F0502020204030204"/>
                  <a:ea typeface="+mn-ea"/>
                  <a:cs typeface="+mn-cs"/>
                </a:rPr>
                <a:t>Outputs</a:t>
              </a:r>
            </a:p>
          </p:txBody>
        </p:sp>
        <p:sp>
          <p:nvSpPr>
            <p:cNvPr id="9" name="Rounded Rectangle 8"/>
            <p:cNvSpPr/>
            <p:nvPr/>
          </p:nvSpPr>
          <p:spPr>
            <a:xfrm>
              <a:off x="3294848" y="4872316"/>
              <a:ext cx="2232000" cy="1152000"/>
            </a:xfrm>
            <a:prstGeom prst="roundRect">
              <a:avLst/>
            </a:prstGeom>
            <a:solidFill>
              <a:srgbClr val="5B9BD5">
                <a:lumMod val="60000"/>
                <a:lumOff val="40000"/>
              </a:srgbClr>
            </a:solidFill>
            <a:ln w="12700" cap="flat" cmpd="sng" algn="ctr">
              <a:solidFill>
                <a:srgbClr val="5B9BD5">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smtClean="0">
                  <a:ln>
                    <a:noFill/>
                  </a:ln>
                  <a:solidFill>
                    <a:prstClr val="black"/>
                  </a:solidFill>
                  <a:effectLst/>
                  <a:uLnTx/>
                  <a:uFillTx/>
                  <a:latin typeface="Calibri" panose="020F0502020204030204"/>
                  <a:ea typeface="+mn-ea"/>
                  <a:cs typeface="+mn-cs"/>
                </a:rPr>
                <a:t>Models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smtClean="0">
                  <a:ln>
                    <a:noFill/>
                  </a:ln>
                  <a:solidFill>
                    <a:prstClr val="black"/>
                  </a:solidFill>
                  <a:effectLst/>
                  <a:uLnTx/>
                  <a:uFillTx/>
                  <a:latin typeface="Calibri" panose="020F0502020204030204"/>
                  <a:ea typeface="+mn-ea"/>
                  <a:cs typeface="+mn-cs"/>
                </a:rPr>
                <a:t>Transport, land &amp; ocean carbon cycle, fossil fuel emissions.</a:t>
              </a:r>
            </a:p>
          </p:txBody>
        </p:sp>
        <p:sp>
          <p:nvSpPr>
            <p:cNvPr id="10" name="Rounded Rectangle 9"/>
            <p:cNvSpPr/>
            <p:nvPr/>
          </p:nvSpPr>
          <p:spPr>
            <a:xfrm>
              <a:off x="3294848" y="3306921"/>
              <a:ext cx="2232000" cy="1152001"/>
            </a:xfrm>
            <a:prstGeom prst="roundRect">
              <a:avLst/>
            </a:prstGeom>
            <a:solidFill>
              <a:srgbClr val="5B9BD5">
                <a:lumMod val="60000"/>
                <a:lumOff val="40000"/>
              </a:srgbClr>
            </a:solidFill>
            <a:ln w="12700" cap="flat" cmpd="sng" algn="ctr">
              <a:solidFill>
                <a:srgbClr val="5B9BD5">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smtClean="0">
                  <a:ln>
                    <a:noFill/>
                  </a:ln>
                  <a:solidFill>
                    <a:prstClr val="black"/>
                  </a:solidFill>
                  <a:effectLst/>
                  <a:uLnTx/>
                  <a:uFillTx/>
                  <a:latin typeface="Calibri" panose="020F0502020204030204"/>
                  <a:ea typeface="+mn-ea"/>
                  <a:cs typeface="+mn-cs"/>
                </a:rPr>
                <a:t>Estimation system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smtClean="0">
                  <a:ln>
                    <a:noFill/>
                  </a:ln>
                  <a:solidFill>
                    <a:prstClr val="black"/>
                  </a:solidFill>
                  <a:effectLst/>
                  <a:uLnTx/>
                  <a:uFillTx/>
                  <a:latin typeface="Calibri" panose="020F0502020204030204"/>
                  <a:ea typeface="+mn-ea"/>
                  <a:cs typeface="+mn-cs"/>
                </a:rPr>
                <a:t>Data assimilation and uncertainty estimation</a:t>
              </a:r>
            </a:p>
          </p:txBody>
        </p:sp>
        <p:sp>
          <p:nvSpPr>
            <p:cNvPr id="11" name="Rounded Rectangle 10"/>
            <p:cNvSpPr/>
            <p:nvPr/>
          </p:nvSpPr>
          <p:spPr>
            <a:xfrm>
              <a:off x="6736210" y="953865"/>
              <a:ext cx="2066932" cy="1644148"/>
            </a:xfrm>
            <a:prstGeom prst="roundRect">
              <a:avLst/>
            </a:prstGeom>
            <a:solidFill>
              <a:srgbClr val="FFC000">
                <a:lumMod val="60000"/>
                <a:lumOff val="40000"/>
              </a:srgbClr>
            </a:solidFill>
            <a:ln w="12700" cap="flat" cmpd="sng" algn="ctr">
              <a:solidFill>
                <a:srgbClr val="5B9BD5">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smtClean="0">
                  <a:ln>
                    <a:noFill/>
                  </a:ln>
                  <a:solidFill>
                    <a:prstClr val="black"/>
                  </a:solidFill>
                  <a:effectLst/>
                  <a:uLnTx/>
                  <a:uFillTx/>
                  <a:latin typeface="Calibri" panose="020F0502020204030204"/>
                  <a:ea typeface="+mn-ea"/>
                  <a:cs typeface="+mn-cs"/>
                </a:rPr>
                <a:t>CO</a:t>
              </a:r>
              <a:r>
                <a:rPr kumimoji="0" lang="en-GB" sz="1600" b="1" i="0" u="none" strike="noStrike" kern="1200" cap="none" spc="0" normalizeH="0" baseline="-25000" noProof="0" dirty="0" smtClean="0">
                  <a:ln>
                    <a:noFill/>
                  </a:ln>
                  <a:solidFill>
                    <a:prstClr val="black"/>
                  </a:solidFill>
                  <a:effectLst/>
                  <a:uLnTx/>
                  <a:uFillTx/>
                  <a:latin typeface="Calibri" panose="020F0502020204030204"/>
                  <a:ea typeface="+mn-ea"/>
                  <a:cs typeface="+mn-cs"/>
                </a:rPr>
                <a:t>2</a:t>
              </a:r>
              <a:r>
                <a:rPr kumimoji="0" lang="en-GB" sz="1600" b="1" i="0" u="none" strike="noStrike" kern="1200" cap="none" spc="0" normalizeH="0" baseline="0" noProof="0" dirty="0" smtClean="0">
                  <a:ln>
                    <a:noFill/>
                  </a:ln>
                  <a:solidFill>
                    <a:prstClr val="black"/>
                  </a:solidFill>
                  <a:effectLst/>
                  <a:uLnTx/>
                  <a:uFillTx/>
                  <a:latin typeface="Calibri" panose="020F0502020204030204"/>
                  <a:ea typeface="+mn-ea"/>
                  <a:cs typeface="+mn-cs"/>
                </a:rPr>
                <a:t> and CH</a:t>
              </a:r>
              <a:r>
                <a:rPr kumimoji="0" lang="en-GB" sz="1600" b="1" i="0" u="none" strike="noStrike" kern="1200" cap="none" spc="0" normalizeH="0" baseline="-25000" noProof="0" dirty="0" smtClean="0">
                  <a:ln>
                    <a:noFill/>
                  </a:ln>
                  <a:solidFill>
                    <a:prstClr val="black"/>
                  </a:solidFill>
                  <a:effectLst/>
                  <a:uLnTx/>
                  <a:uFillTx/>
                  <a:latin typeface="Calibri" panose="020F0502020204030204"/>
                  <a:ea typeface="+mn-ea"/>
                  <a:cs typeface="+mn-cs"/>
                </a:rPr>
                <a:t>4</a:t>
              </a:r>
              <a:r>
                <a:rPr kumimoji="0" lang="en-GB" sz="1600" b="1" i="0" u="none" strike="noStrike" kern="1200" cap="none" spc="0" normalizeH="0" baseline="0" noProof="0" dirty="0" smtClean="0">
                  <a:ln>
                    <a:noFill/>
                  </a:ln>
                  <a:solidFill>
                    <a:prstClr val="black"/>
                  </a:solidFill>
                  <a:effectLst/>
                  <a:uLnTx/>
                  <a:uFillTx/>
                  <a:latin typeface="Calibri" panose="020F0502020204030204"/>
                  <a:ea typeface="+mn-ea"/>
                  <a:cs typeface="+mn-cs"/>
                </a:rPr>
                <a:t> emissions &amp; removal Hot-spots  </a:t>
              </a:r>
              <a:r>
                <a:rPr kumimoji="0" lang="en-GB" sz="1600" b="0" i="0" u="none" strike="noStrike" kern="1200" cap="none" spc="0" normalizeH="0" baseline="0" noProof="0" dirty="0" smtClean="0">
                  <a:ln>
                    <a:noFill/>
                  </a:ln>
                  <a:solidFill>
                    <a:prstClr val="black"/>
                  </a:solidFill>
                  <a:effectLst/>
                  <a:uLnTx/>
                  <a:uFillTx/>
                  <a:latin typeface="Calibri" panose="020F0502020204030204"/>
                  <a:ea typeface="+mn-ea"/>
                  <a:cs typeface="+mn-cs"/>
                </a:rPr>
                <a:t>with uncertainties</a:t>
              </a:r>
            </a:p>
          </p:txBody>
        </p:sp>
        <p:sp>
          <p:nvSpPr>
            <p:cNvPr id="12" name="Rounded Rectangle 11"/>
            <p:cNvSpPr/>
            <p:nvPr/>
          </p:nvSpPr>
          <p:spPr>
            <a:xfrm>
              <a:off x="6726049" y="3156588"/>
              <a:ext cx="2066932" cy="1608921"/>
            </a:xfrm>
            <a:prstGeom prst="roundRect">
              <a:avLst/>
            </a:prstGeom>
            <a:solidFill>
              <a:srgbClr val="FFC000">
                <a:lumMod val="60000"/>
                <a:lumOff val="40000"/>
              </a:srgbClr>
            </a:solidFill>
            <a:ln w="12700" cap="flat" cmpd="sng" algn="ctr">
              <a:solidFill>
                <a:srgbClr val="5B9BD5">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smtClean="0">
                  <a:ln>
                    <a:noFill/>
                  </a:ln>
                  <a:solidFill>
                    <a:prstClr val="black"/>
                  </a:solidFill>
                  <a:effectLst/>
                  <a:uLnTx/>
                  <a:uFillTx/>
                  <a:latin typeface="Calibri" panose="020F0502020204030204"/>
                  <a:ea typeface="+mn-ea"/>
                  <a:cs typeface="+mn-cs"/>
                </a:rPr>
                <a:t>Country/region CO</a:t>
              </a:r>
              <a:r>
                <a:rPr kumimoji="0" lang="en-GB" sz="1600" b="1" i="0" u="none" strike="noStrike" kern="1200" cap="none" spc="0" normalizeH="0" baseline="-25000" noProof="0" dirty="0" smtClean="0">
                  <a:ln>
                    <a:noFill/>
                  </a:ln>
                  <a:solidFill>
                    <a:prstClr val="black"/>
                  </a:solidFill>
                  <a:effectLst/>
                  <a:uLnTx/>
                  <a:uFillTx/>
                  <a:latin typeface="Calibri" panose="020F0502020204030204"/>
                  <a:ea typeface="+mn-ea"/>
                  <a:cs typeface="+mn-cs"/>
                </a:rPr>
                <a:t>2</a:t>
              </a:r>
              <a:r>
                <a:rPr kumimoji="0" lang="en-GB" sz="1600" b="1" i="0" u="none" strike="noStrike" kern="1200" cap="none" spc="0" normalizeH="0" baseline="0" noProof="0" dirty="0" smtClean="0">
                  <a:ln>
                    <a:noFill/>
                  </a:ln>
                  <a:solidFill>
                    <a:prstClr val="black"/>
                  </a:solidFill>
                  <a:effectLst/>
                  <a:uLnTx/>
                  <a:uFillTx/>
                  <a:latin typeface="Calibri" panose="020F0502020204030204"/>
                  <a:ea typeface="+mn-ea"/>
                  <a:cs typeface="+mn-cs"/>
                </a:rPr>
                <a:t> and CH</a:t>
              </a:r>
              <a:r>
                <a:rPr kumimoji="0" lang="en-GB" sz="1600" b="1" i="0" u="none" strike="noStrike" kern="1200" cap="none" spc="0" normalizeH="0" baseline="-25000" noProof="0" dirty="0" smtClean="0">
                  <a:ln>
                    <a:noFill/>
                  </a:ln>
                  <a:solidFill>
                    <a:prstClr val="black"/>
                  </a:solidFill>
                  <a:effectLst/>
                  <a:uLnTx/>
                  <a:uFillTx/>
                  <a:latin typeface="Calibri" panose="020F0502020204030204"/>
                  <a:ea typeface="+mn-ea"/>
                  <a:cs typeface="+mn-cs"/>
                </a:rPr>
                <a:t>4</a:t>
              </a:r>
              <a:r>
                <a:rPr kumimoji="0" lang="en-GB" sz="1600" b="1" i="0" u="none" strike="noStrike" kern="1200" cap="none" spc="0" normalizeH="0" baseline="0" noProof="0" dirty="0" smtClean="0">
                  <a:ln>
                    <a:noFill/>
                  </a:ln>
                  <a:solidFill>
                    <a:prstClr val="black"/>
                  </a:solidFill>
                  <a:effectLst/>
                  <a:uLnTx/>
                  <a:uFillTx/>
                  <a:latin typeface="Calibri" panose="020F0502020204030204"/>
                  <a:ea typeface="+mn-ea"/>
                  <a:cs typeface="+mn-cs"/>
                </a:rPr>
                <a:t> emissions &amp; removals</a:t>
              </a:r>
              <a:r>
                <a:rPr kumimoji="0" lang="en-GB" sz="1600" b="0" i="0" u="none" strike="noStrike" kern="1200" cap="none" spc="0" normalizeH="0" baseline="0" noProof="0" dirty="0" smtClean="0">
                  <a:ln>
                    <a:noFill/>
                  </a:ln>
                  <a:solidFill>
                    <a:prstClr val="black"/>
                  </a:solidFill>
                  <a:effectLst/>
                  <a:uLnTx/>
                  <a:uFillTx/>
                  <a:latin typeface="Calibri" panose="020F0502020204030204"/>
                  <a:ea typeface="+mn-ea"/>
                  <a:cs typeface="+mn-cs"/>
                </a:rPr>
                <a:t> with uncertainties</a:t>
              </a:r>
            </a:p>
          </p:txBody>
        </p:sp>
        <p:sp>
          <p:nvSpPr>
            <p:cNvPr id="13" name="Rounded Rectangle 12"/>
            <p:cNvSpPr/>
            <p:nvPr/>
          </p:nvSpPr>
          <p:spPr>
            <a:xfrm>
              <a:off x="459196" y="988093"/>
              <a:ext cx="1795697" cy="1188000"/>
            </a:xfrm>
            <a:prstGeom prst="roundRect">
              <a:avLst/>
            </a:prstGeom>
            <a:solidFill>
              <a:srgbClr val="ED7D31">
                <a:lumMod val="60000"/>
                <a:lumOff val="40000"/>
              </a:srgbClr>
            </a:solidFill>
            <a:ln w="12700" cap="flat" cmpd="sng" algn="ctr">
              <a:solidFill>
                <a:srgbClr val="5B9BD5">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smtClean="0">
                  <a:ln>
                    <a:noFill/>
                  </a:ln>
                  <a:solidFill>
                    <a:prstClr val="black"/>
                  </a:solidFill>
                  <a:effectLst/>
                  <a:uLnTx/>
                  <a:uFillTx/>
                  <a:latin typeface="Calibri" panose="020F0502020204030204"/>
                  <a:ea typeface="+mn-ea"/>
                  <a:cs typeface="+mn-cs"/>
                </a:rPr>
                <a:t>Satellite Measurements of CO</a:t>
              </a:r>
              <a:r>
                <a:rPr kumimoji="0" lang="en-GB" sz="1600" b="1" i="0" u="none" strike="noStrike" kern="1200" cap="none" spc="0" normalizeH="0" baseline="-25000" noProof="0" dirty="0" smtClean="0">
                  <a:ln>
                    <a:noFill/>
                  </a:ln>
                  <a:solidFill>
                    <a:prstClr val="black"/>
                  </a:solidFill>
                  <a:effectLst/>
                  <a:uLnTx/>
                  <a:uFillTx/>
                  <a:latin typeface="Calibri" panose="020F0502020204030204"/>
                  <a:ea typeface="+mn-ea"/>
                  <a:cs typeface="+mn-cs"/>
                </a:rPr>
                <a:t>2</a:t>
              </a:r>
              <a:r>
                <a:rPr kumimoji="0" lang="en-GB" sz="1600" b="1" i="0" u="none" strike="noStrike" kern="1200" cap="none" spc="0" normalizeH="0" baseline="0" noProof="0" dirty="0" smtClean="0">
                  <a:ln>
                    <a:noFill/>
                  </a:ln>
                  <a:solidFill>
                    <a:prstClr val="black"/>
                  </a:solidFill>
                  <a:effectLst/>
                  <a:uLnTx/>
                  <a:uFillTx/>
                  <a:latin typeface="Calibri" panose="020F0502020204030204"/>
                  <a:ea typeface="+mn-ea"/>
                  <a:cs typeface="+mn-cs"/>
                </a:rPr>
                <a:t> and CH</a:t>
              </a:r>
              <a:r>
                <a:rPr kumimoji="0" lang="en-GB" sz="1600" b="1" i="0" u="none" strike="noStrike" kern="1200" cap="none" spc="0" normalizeH="0" baseline="-25000" noProof="0" dirty="0" smtClean="0">
                  <a:ln>
                    <a:noFill/>
                  </a:ln>
                  <a:solidFill>
                    <a:prstClr val="black"/>
                  </a:solidFill>
                  <a:effectLst/>
                  <a:uLnTx/>
                  <a:uFillTx/>
                  <a:latin typeface="Calibri" panose="020F0502020204030204"/>
                  <a:ea typeface="+mn-ea"/>
                  <a:cs typeface="+mn-cs"/>
                </a:rPr>
                <a:t>4</a:t>
              </a:r>
              <a:endParaRPr kumimoji="0" lang="en-GB" sz="14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p:txBody>
        </p:sp>
        <p:sp>
          <p:nvSpPr>
            <p:cNvPr id="14" name="Rounded Rectangle 13"/>
            <p:cNvSpPr/>
            <p:nvPr/>
          </p:nvSpPr>
          <p:spPr>
            <a:xfrm>
              <a:off x="459194" y="2262691"/>
              <a:ext cx="1795697" cy="1188000"/>
            </a:xfrm>
            <a:prstGeom prst="roundRect">
              <a:avLst/>
            </a:prstGeom>
            <a:solidFill>
              <a:srgbClr val="ED7D31">
                <a:lumMod val="60000"/>
                <a:lumOff val="40000"/>
              </a:srgbClr>
            </a:solidFill>
            <a:ln w="12700" cap="flat" cmpd="sng" algn="ctr">
              <a:solidFill>
                <a:srgbClr val="5B9BD5">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smtClean="0">
                  <a:ln>
                    <a:noFill/>
                  </a:ln>
                  <a:solidFill>
                    <a:prstClr val="black"/>
                  </a:solidFill>
                  <a:effectLst/>
                  <a:uLnTx/>
                  <a:uFillTx/>
                  <a:latin typeface="Calibri" panose="020F0502020204030204"/>
                  <a:ea typeface="+mn-ea"/>
                  <a:cs typeface="+mn-cs"/>
                </a:rPr>
                <a:t>Ground and Airborne Measurements of CO</a:t>
              </a:r>
              <a:r>
                <a:rPr kumimoji="0" lang="en-GB" sz="1600" b="1" i="0" u="none" strike="noStrike" kern="1200" cap="none" spc="0" normalizeH="0" baseline="-25000" noProof="0" dirty="0" smtClean="0">
                  <a:ln>
                    <a:noFill/>
                  </a:ln>
                  <a:solidFill>
                    <a:prstClr val="black"/>
                  </a:solidFill>
                  <a:effectLst/>
                  <a:uLnTx/>
                  <a:uFillTx/>
                  <a:latin typeface="Calibri" panose="020F0502020204030204"/>
                  <a:ea typeface="+mn-ea"/>
                  <a:cs typeface="+mn-cs"/>
                </a:rPr>
                <a:t>2</a:t>
              </a:r>
              <a:r>
                <a:rPr kumimoji="0" lang="en-GB" sz="1600" b="1" i="0" u="none" strike="noStrike" kern="1200" cap="none" spc="0" normalizeH="0" baseline="0" noProof="0" dirty="0" smtClean="0">
                  <a:ln>
                    <a:noFill/>
                  </a:ln>
                  <a:solidFill>
                    <a:prstClr val="black"/>
                  </a:solidFill>
                  <a:effectLst/>
                  <a:uLnTx/>
                  <a:uFillTx/>
                  <a:latin typeface="Calibri" panose="020F0502020204030204"/>
                  <a:ea typeface="+mn-ea"/>
                  <a:cs typeface="+mn-cs"/>
                </a:rPr>
                <a:t> and CH</a:t>
              </a:r>
              <a:r>
                <a:rPr kumimoji="0" lang="en-GB" sz="1600" b="1" i="0" u="none" strike="noStrike" kern="1200" cap="none" spc="0" normalizeH="0" baseline="-25000" noProof="0" dirty="0" smtClean="0">
                  <a:ln>
                    <a:noFill/>
                  </a:ln>
                  <a:solidFill>
                    <a:prstClr val="black"/>
                  </a:solidFill>
                  <a:effectLst/>
                  <a:uLnTx/>
                  <a:uFillTx/>
                  <a:latin typeface="Calibri" panose="020F0502020204030204"/>
                  <a:ea typeface="+mn-ea"/>
                  <a:cs typeface="+mn-cs"/>
                </a:rPr>
                <a:t>4</a:t>
              </a:r>
            </a:p>
          </p:txBody>
        </p:sp>
        <p:sp>
          <p:nvSpPr>
            <p:cNvPr id="15" name="Rounded Rectangle 14"/>
            <p:cNvSpPr/>
            <p:nvPr/>
          </p:nvSpPr>
          <p:spPr>
            <a:xfrm>
              <a:off x="459196" y="3537290"/>
              <a:ext cx="1795696" cy="1188000"/>
            </a:xfrm>
            <a:prstGeom prst="roundRect">
              <a:avLst/>
            </a:prstGeom>
            <a:solidFill>
              <a:srgbClr val="ED7D31">
                <a:lumMod val="60000"/>
                <a:lumOff val="40000"/>
              </a:srgbClr>
            </a:solidFill>
            <a:ln w="12700" cap="flat" cmpd="sng" algn="ctr">
              <a:solidFill>
                <a:srgbClr val="5B9BD5">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smtClean="0">
                  <a:ln>
                    <a:noFill/>
                  </a:ln>
                  <a:solidFill>
                    <a:prstClr val="black"/>
                  </a:solidFill>
                  <a:effectLst/>
                  <a:uLnTx/>
                  <a:uFillTx/>
                  <a:latin typeface="Calibri" panose="020F0502020204030204"/>
                  <a:ea typeface="+mn-ea"/>
                  <a:cs typeface="+mn-cs"/>
                </a:rPr>
                <a:t>Meteorology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smtClean="0">
                  <a:ln>
                    <a:noFill/>
                  </a:ln>
                  <a:solidFill>
                    <a:prstClr val="black"/>
                  </a:solidFill>
                  <a:effectLst/>
                  <a:uLnTx/>
                  <a:uFillTx/>
                  <a:latin typeface="Calibri" panose="020F0502020204030204"/>
                  <a:ea typeface="+mn-ea"/>
                  <a:cs typeface="+mn-cs"/>
                </a:rPr>
                <a:t>Satellite &amp; in-situ</a:t>
              </a:r>
            </a:p>
          </p:txBody>
        </p:sp>
        <p:sp>
          <p:nvSpPr>
            <p:cNvPr id="16" name="Rounded Rectangle 15"/>
            <p:cNvSpPr/>
            <p:nvPr/>
          </p:nvSpPr>
          <p:spPr>
            <a:xfrm>
              <a:off x="459196" y="4811887"/>
              <a:ext cx="1762080" cy="1188000"/>
            </a:xfrm>
            <a:prstGeom prst="roundRect">
              <a:avLst/>
            </a:prstGeom>
            <a:solidFill>
              <a:srgbClr val="ED7D31">
                <a:lumMod val="60000"/>
                <a:lumOff val="40000"/>
              </a:srgbClr>
            </a:solidFill>
            <a:ln w="12700" cap="flat" cmpd="sng" algn="ctr">
              <a:solidFill>
                <a:srgbClr val="5B9BD5">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smtClean="0">
                  <a:ln>
                    <a:noFill/>
                  </a:ln>
                  <a:solidFill>
                    <a:prstClr val="black"/>
                  </a:solidFill>
                  <a:effectLst/>
                  <a:uLnTx/>
                  <a:uFillTx/>
                  <a:latin typeface="Calibri" panose="020F0502020204030204"/>
                  <a:ea typeface="+mn-ea"/>
                  <a:cs typeface="+mn-cs"/>
                </a:rPr>
                <a:t>Auxiliary Data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smtClean="0">
                  <a:ln>
                    <a:noFill/>
                  </a:ln>
                  <a:solidFill>
                    <a:prstClr val="black"/>
                  </a:solidFill>
                  <a:effectLst/>
                  <a:uLnTx/>
                  <a:uFillTx/>
                  <a:latin typeface="Calibri" panose="020F0502020204030204"/>
                  <a:ea typeface="+mn-ea"/>
                  <a:cs typeface="+mn-cs"/>
                </a:rPr>
                <a:t>Satellite observations of CO, NO</a:t>
              </a:r>
              <a:r>
                <a:rPr kumimoji="0" lang="en-GB" sz="1400" b="0" i="0" u="none" strike="noStrike" kern="1200" cap="none" spc="0" normalizeH="0" baseline="-25000" noProof="0" dirty="0" smtClean="0">
                  <a:ln>
                    <a:noFill/>
                  </a:ln>
                  <a:solidFill>
                    <a:prstClr val="black"/>
                  </a:solidFill>
                  <a:effectLst/>
                  <a:uLnTx/>
                  <a:uFillTx/>
                  <a:latin typeface="Calibri" panose="020F0502020204030204"/>
                  <a:ea typeface="+mn-ea"/>
                  <a:cs typeface="+mn-cs"/>
                </a:rPr>
                <a:t>2</a:t>
              </a:r>
              <a:r>
                <a:rPr kumimoji="0" lang="en-GB" sz="1400" b="0" i="0" u="none" strike="noStrike" kern="1200" cap="none" spc="0" normalizeH="0" baseline="0" noProof="0" dirty="0" smtClean="0">
                  <a:ln>
                    <a:noFill/>
                  </a:ln>
                  <a:solidFill>
                    <a:prstClr val="black"/>
                  </a:solidFill>
                  <a:effectLst/>
                  <a:uLnTx/>
                  <a:uFillTx/>
                  <a:latin typeface="Calibri" panose="020F0502020204030204"/>
                  <a:ea typeface="+mn-ea"/>
                  <a:cs typeface="+mn-cs"/>
                </a:rPr>
                <a:t>, clouds, aerosols …</a:t>
              </a:r>
            </a:p>
          </p:txBody>
        </p:sp>
        <p:sp>
          <p:nvSpPr>
            <p:cNvPr id="17" name="Right Arrow 16"/>
            <p:cNvSpPr/>
            <p:nvPr/>
          </p:nvSpPr>
          <p:spPr>
            <a:xfrm>
              <a:off x="2319617" y="4226858"/>
              <a:ext cx="609600" cy="744069"/>
            </a:xfrm>
            <a:prstGeom prst="rightArrow">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smtClean="0">
                <a:ln>
                  <a:noFill/>
                </a:ln>
                <a:solidFill>
                  <a:prstClr val="white"/>
                </a:solidFill>
                <a:effectLst/>
                <a:uLnTx/>
                <a:uFillTx/>
                <a:latin typeface="Calibri" panose="020F0502020204030204"/>
                <a:ea typeface="+mn-ea"/>
                <a:cs typeface="+mn-cs"/>
              </a:endParaRPr>
            </a:p>
          </p:txBody>
        </p:sp>
        <p:sp>
          <p:nvSpPr>
            <p:cNvPr id="18" name="Right Arrow 17"/>
            <p:cNvSpPr/>
            <p:nvPr/>
          </p:nvSpPr>
          <p:spPr>
            <a:xfrm>
              <a:off x="5966011" y="4226858"/>
              <a:ext cx="609600" cy="744069"/>
            </a:xfrm>
            <a:prstGeom prst="rightArrow">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smtClean="0">
                <a:ln>
                  <a:noFill/>
                </a:ln>
                <a:solidFill>
                  <a:prstClr val="white"/>
                </a:solidFill>
                <a:effectLst/>
                <a:uLnTx/>
                <a:uFillTx/>
                <a:latin typeface="Calibri" panose="020F0502020204030204"/>
                <a:ea typeface="+mn-ea"/>
                <a:cs typeface="+mn-cs"/>
              </a:endParaRPr>
            </a:p>
          </p:txBody>
        </p:sp>
        <p:sp>
          <p:nvSpPr>
            <p:cNvPr id="19" name="Rectangle 18"/>
            <p:cNvSpPr/>
            <p:nvPr/>
          </p:nvSpPr>
          <p:spPr>
            <a:xfrm>
              <a:off x="3052482" y="496422"/>
              <a:ext cx="2823882" cy="1676399"/>
            </a:xfrm>
            <a:prstGeom prst="rect">
              <a:avLst/>
            </a:prstGeom>
            <a:solidFill>
              <a:srgbClr val="70AD47"/>
            </a:solidFill>
            <a:ln w="12700" cap="flat" cmpd="sng" algn="ctr">
              <a:solidFill>
                <a:srgbClr val="5B9BD5">
                  <a:shade val="50000"/>
                </a:srgbClr>
              </a:solidFill>
              <a:prstDash val="solid"/>
              <a:miter lim="800000"/>
            </a:ln>
            <a:effectLst/>
          </p:spPr>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dirty="0" smtClean="0">
                  <a:ln>
                    <a:noFill/>
                  </a:ln>
                  <a:solidFill>
                    <a:prstClr val="white"/>
                  </a:solidFill>
                  <a:effectLst/>
                  <a:uLnTx/>
                  <a:uFillTx/>
                  <a:latin typeface="Calibri" panose="020F0502020204030204"/>
                  <a:ea typeface="+mn-ea"/>
                  <a:cs typeface="+mn-cs"/>
                </a:rPr>
                <a:t>Prior Information</a:t>
              </a:r>
            </a:p>
          </p:txBody>
        </p:sp>
        <p:sp>
          <p:nvSpPr>
            <p:cNvPr id="20" name="Rounded Rectangle 19"/>
            <p:cNvSpPr/>
            <p:nvPr/>
          </p:nvSpPr>
          <p:spPr>
            <a:xfrm>
              <a:off x="3343835" y="941292"/>
              <a:ext cx="2241176" cy="1035424"/>
            </a:xfrm>
            <a:prstGeom prst="roundRect">
              <a:avLst/>
            </a:prstGeom>
            <a:solidFill>
              <a:srgbClr val="70AD47">
                <a:lumMod val="60000"/>
                <a:lumOff val="40000"/>
              </a:srgbClr>
            </a:solidFill>
            <a:ln w="12700" cap="flat" cmpd="sng" algn="ctr">
              <a:solidFill>
                <a:srgbClr val="5B9BD5">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smtClean="0">
                  <a:ln>
                    <a:noFill/>
                  </a:ln>
                  <a:solidFill>
                    <a:prstClr val="black"/>
                  </a:solidFill>
                  <a:effectLst/>
                  <a:uLnTx/>
                  <a:uFillTx/>
                  <a:latin typeface="Calibri" panose="020F0502020204030204"/>
                  <a:ea typeface="+mn-ea"/>
                  <a:cs typeface="+mn-cs"/>
                </a:rPr>
                <a:t>Fluxes, model parameters, emission reports, economic statistics.</a:t>
              </a:r>
            </a:p>
          </p:txBody>
        </p:sp>
        <p:sp>
          <p:nvSpPr>
            <p:cNvPr id="21" name="Right Arrow 20"/>
            <p:cNvSpPr/>
            <p:nvPr/>
          </p:nvSpPr>
          <p:spPr>
            <a:xfrm rot="5400000">
              <a:off x="4159623" y="2179856"/>
              <a:ext cx="609600" cy="744069"/>
            </a:xfrm>
            <a:prstGeom prst="rightArrow">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smtClean="0">
                <a:ln>
                  <a:noFill/>
                </a:ln>
                <a:solidFill>
                  <a:prstClr val="white"/>
                </a:solidFill>
                <a:effectLst/>
                <a:uLnTx/>
                <a:uFillTx/>
                <a:latin typeface="Calibri" panose="020F0502020204030204"/>
                <a:ea typeface="+mn-ea"/>
                <a:cs typeface="+mn-cs"/>
              </a:endParaRPr>
            </a:p>
          </p:txBody>
        </p:sp>
        <p:sp>
          <p:nvSpPr>
            <p:cNvPr id="22" name="Rounded Rectangle 21"/>
            <p:cNvSpPr/>
            <p:nvPr/>
          </p:nvSpPr>
          <p:spPr>
            <a:xfrm>
              <a:off x="6736210" y="5246227"/>
              <a:ext cx="2066933" cy="869752"/>
            </a:xfrm>
            <a:prstGeom prst="roundRect">
              <a:avLst/>
            </a:prstGeom>
            <a:solidFill>
              <a:srgbClr val="FFC000">
                <a:lumMod val="60000"/>
                <a:lumOff val="40000"/>
              </a:srgbClr>
            </a:solidFill>
            <a:ln w="12700" cap="flat" cmpd="sng" algn="ctr">
              <a:solidFill>
                <a:srgbClr val="5B9BD5">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smtClean="0">
                  <a:ln>
                    <a:noFill/>
                  </a:ln>
                  <a:solidFill>
                    <a:prstClr val="black"/>
                  </a:solidFill>
                  <a:effectLst/>
                  <a:uLnTx/>
                  <a:uFillTx/>
                  <a:latin typeface="Calibri" panose="020F0502020204030204"/>
                  <a:ea typeface="+mn-ea"/>
                  <a:cs typeface="+mn-cs"/>
                </a:rPr>
                <a:t>Other Carbon Cycle Products</a:t>
              </a:r>
            </a:p>
          </p:txBody>
        </p:sp>
        <p:cxnSp>
          <p:nvCxnSpPr>
            <p:cNvPr id="23" name="Straight Arrow Connector 22"/>
            <p:cNvCxnSpPr>
              <a:stCxn id="10" idx="2"/>
              <a:endCxn id="9" idx="0"/>
            </p:cNvCxnSpPr>
            <p:nvPr/>
          </p:nvCxnSpPr>
          <p:spPr>
            <a:xfrm>
              <a:off x="4410848" y="4458921"/>
              <a:ext cx="0" cy="413395"/>
            </a:xfrm>
            <a:prstGeom prst="straightConnector1">
              <a:avLst/>
            </a:prstGeom>
            <a:noFill/>
            <a:ln w="25400" cap="flat" cmpd="sng" algn="ctr">
              <a:solidFill>
                <a:sysClr val="windowText" lastClr="000000"/>
              </a:solidFill>
              <a:prstDash val="solid"/>
              <a:miter lim="800000"/>
              <a:headEnd type="arrow"/>
              <a:tailEnd type="arrow"/>
            </a:ln>
            <a:effectLst/>
          </p:spPr>
        </p:cxnSp>
        <p:cxnSp>
          <p:nvCxnSpPr>
            <p:cNvPr id="24" name="Straight Arrow Connector 23"/>
            <p:cNvCxnSpPr>
              <a:stCxn id="11" idx="2"/>
              <a:endCxn id="12" idx="0"/>
            </p:cNvCxnSpPr>
            <p:nvPr/>
          </p:nvCxnSpPr>
          <p:spPr>
            <a:xfrm flipH="1">
              <a:off x="7759516" y="2598012"/>
              <a:ext cx="10161" cy="558576"/>
            </a:xfrm>
            <a:prstGeom prst="straightConnector1">
              <a:avLst/>
            </a:prstGeom>
            <a:noFill/>
            <a:ln w="25400" cap="flat" cmpd="sng" algn="ctr">
              <a:solidFill>
                <a:sysClr val="windowText" lastClr="000000"/>
              </a:solidFill>
              <a:prstDash val="solid"/>
              <a:miter lim="800000"/>
              <a:headEnd type="arrow"/>
              <a:tailEnd type="arrow"/>
            </a:ln>
            <a:effectLst/>
          </p:spPr>
        </p:cxnSp>
      </p:grpSp>
      <p:cxnSp>
        <p:nvCxnSpPr>
          <p:cNvPr id="25" name="Straight Arrow Connector 24"/>
          <p:cNvCxnSpPr>
            <a:stCxn id="12" idx="2"/>
            <a:endCxn id="22" idx="0"/>
          </p:cNvCxnSpPr>
          <p:nvPr/>
        </p:nvCxnSpPr>
        <p:spPr>
          <a:xfrm>
            <a:off x="7407868" y="5256946"/>
            <a:ext cx="8852" cy="418732"/>
          </a:xfrm>
          <a:prstGeom prst="straightConnector1">
            <a:avLst/>
          </a:prstGeom>
          <a:noFill/>
          <a:ln w="25400" cap="flat" cmpd="sng" algn="ctr">
            <a:solidFill>
              <a:sysClr val="windowText" lastClr="000000"/>
            </a:solidFill>
            <a:prstDash val="solid"/>
            <a:miter lim="800000"/>
            <a:headEnd type="arrow"/>
            <a:tailEnd type="arrow"/>
          </a:ln>
          <a:effectLst/>
        </p:spPr>
      </p:cxnSp>
    </p:spTree>
    <p:extLst>
      <p:ext uri="{BB962C8B-B14F-4D97-AF65-F5344CB8AC3E}">
        <p14:creationId xmlns:p14="http://schemas.microsoft.com/office/powerpoint/2010/main" val="271855708"/>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8</a:t>
            </a:fld>
            <a:endParaRPr lang="uk-UA" dirty="0"/>
          </a:p>
        </p:txBody>
      </p:sp>
      <p:sp>
        <p:nvSpPr>
          <p:cNvPr id="4" name="Content Placeholder 3"/>
          <p:cNvSpPr>
            <a:spLocks noGrp="1"/>
          </p:cNvSpPr>
          <p:nvPr>
            <p:ph sz="quarter" idx="11"/>
          </p:nvPr>
        </p:nvSpPr>
        <p:spPr/>
        <p:txBody>
          <a:bodyPr/>
          <a:lstStyle/>
          <a:p>
            <a:r>
              <a:rPr lang="en-US" dirty="0"/>
              <a:t>GHG Mission Timeline</a:t>
            </a:r>
          </a:p>
        </p:txBody>
      </p:sp>
      <p:pic>
        <p:nvPicPr>
          <p:cNvPr id="6" name="Picture 5"/>
          <p:cNvPicPr>
            <a:picLocks noChangeAspect="1"/>
          </p:cNvPicPr>
          <p:nvPr/>
        </p:nvPicPr>
        <p:blipFill>
          <a:blip r:embed="rId2"/>
          <a:stretch>
            <a:fillRect/>
          </a:stretch>
        </p:blipFill>
        <p:spPr>
          <a:xfrm>
            <a:off x="191343" y="1447800"/>
            <a:ext cx="8952657" cy="4711100"/>
          </a:xfrm>
          <a:prstGeom prst="rect">
            <a:avLst/>
          </a:prstGeom>
          <a:solidFill>
            <a:schemeClr val="bg1"/>
          </a:solidFill>
        </p:spPr>
      </p:pic>
    </p:spTree>
    <p:extLst>
      <p:ext uri="{BB962C8B-B14F-4D97-AF65-F5344CB8AC3E}">
        <p14:creationId xmlns:p14="http://schemas.microsoft.com/office/powerpoint/2010/main" val="535078003"/>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9</a:t>
            </a:fld>
            <a:endParaRPr lang="uk-UA" dirty="0"/>
          </a:p>
        </p:txBody>
      </p:sp>
      <p:sp>
        <p:nvSpPr>
          <p:cNvPr id="3" name="Content Placeholder 2"/>
          <p:cNvSpPr>
            <a:spLocks noGrp="1"/>
          </p:cNvSpPr>
          <p:nvPr>
            <p:ph sz="quarter" idx="10"/>
          </p:nvPr>
        </p:nvSpPr>
        <p:spPr/>
        <p:txBody>
          <a:bodyPr/>
          <a:lstStyle/>
          <a:p>
            <a:pPr marL="0" indent="0">
              <a:buNone/>
            </a:pPr>
            <a:r>
              <a:rPr lang="en-US" dirty="0" smtClean="0"/>
              <a:t>To transition from a series of </a:t>
            </a:r>
            <a:r>
              <a:rPr lang="en-US" dirty="0"/>
              <a:t>s</a:t>
            </a:r>
            <a:r>
              <a:rPr lang="en-US" dirty="0" smtClean="0"/>
              <a:t>cientific experiments to an operational constellation </a:t>
            </a:r>
            <a:r>
              <a:rPr lang="en-US" dirty="0"/>
              <a:t>designed to provide end users with products and </a:t>
            </a:r>
            <a:r>
              <a:rPr lang="en-US" dirty="0" smtClean="0"/>
              <a:t>services, CEOS should work with CGMS and other partners to:</a:t>
            </a:r>
          </a:p>
          <a:p>
            <a:r>
              <a:rPr lang="en-US" dirty="0" smtClean="0"/>
              <a:t>Define the overall system requirements</a:t>
            </a:r>
          </a:p>
          <a:p>
            <a:r>
              <a:rPr lang="en-US" dirty="0" smtClean="0"/>
              <a:t>Establish data delivery latency requirements (Timeliness)</a:t>
            </a:r>
          </a:p>
          <a:p>
            <a:r>
              <a:rPr lang="en-US" dirty="0" smtClean="0"/>
              <a:t>Incorporate reliability and robustness in the end-to-end system</a:t>
            </a:r>
          </a:p>
          <a:p>
            <a:r>
              <a:rPr lang="en-US" dirty="0" smtClean="0"/>
              <a:t>Provide traceability in a configuration-controlled environment</a:t>
            </a:r>
          </a:p>
          <a:p>
            <a:r>
              <a:rPr lang="en-US" dirty="0" smtClean="0"/>
              <a:t>Incorporate reprocessing, preservation, and archiving systems</a:t>
            </a:r>
          </a:p>
          <a:p>
            <a:r>
              <a:rPr lang="en-US" dirty="0" smtClean="0"/>
              <a:t>Implement rigorous quality assurance</a:t>
            </a:r>
          </a:p>
          <a:p>
            <a:r>
              <a:rPr lang="en-US" dirty="0" smtClean="0"/>
              <a:t>Continuously monitor  and report calibration and validation</a:t>
            </a:r>
          </a:p>
          <a:p>
            <a:r>
              <a:rPr lang="en-US" dirty="0" smtClean="0"/>
              <a:t>Provide user support and capacity building</a:t>
            </a:r>
          </a:p>
          <a:p>
            <a:r>
              <a:rPr lang="en-US" dirty="0" smtClean="0"/>
              <a:t>Establish international coordination and long-term planning</a:t>
            </a:r>
            <a:endParaRPr lang="en-US" dirty="0"/>
          </a:p>
        </p:txBody>
      </p:sp>
      <p:sp>
        <p:nvSpPr>
          <p:cNvPr id="4" name="Content Placeholder 3"/>
          <p:cNvSpPr>
            <a:spLocks noGrp="1"/>
          </p:cNvSpPr>
          <p:nvPr>
            <p:ph sz="quarter" idx="11"/>
          </p:nvPr>
        </p:nvSpPr>
        <p:spPr>
          <a:xfrm>
            <a:off x="2057400" y="304800"/>
            <a:ext cx="5410200" cy="533400"/>
          </a:xfrm>
        </p:spPr>
        <p:txBody>
          <a:bodyPr/>
          <a:lstStyle/>
          <a:p>
            <a:r>
              <a:rPr lang="en-US" dirty="0" smtClean="0"/>
              <a:t>Transition </a:t>
            </a:r>
            <a:r>
              <a:rPr lang="en-US" dirty="0"/>
              <a:t>from Science to Operations</a:t>
            </a:r>
          </a:p>
        </p:txBody>
      </p:sp>
    </p:spTree>
    <p:extLst>
      <p:ext uri="{BB962C8B-B14F-4D97-AF65-F5344CB8AC3E}">
        <p14:creationId xmlns:p14="http://schemas.microsoft.com/office/powerpoint/2010/main" val="736653013"/>
      </p:ext>
    </p:extLst>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Defaul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FF9A00"/>
      </a:accent1>
      <a:accent2>
        <a:srgbClr val="9F2D20"/>
      </a:accent2>
      <a:accent3>
        <a:srgbClr val="8F8F8F"/>
      </a:accent3>
      <a:accent4>
        <a:srgbClr val="001E59"/>
      </a:accent4>
      <a:accent5>
        <a:srgbClr val="FFCAAA"/>
      </a:accent5>
      <a:accent6>
        <a:srgbClr val="90281C"/>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9836</TotalTime>
  <Words>2143</Words>
  <Application>Microsoft Office PowerPoint</Application>
  <PresentationFormat>On-screen Show (4:3)</PresentationFormat>
  <Paragraphs>183</Paragraphs>
  <Slides>21</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21</vt:i4>
      </vt:variant>
    </vt:vector>
  </HeadingPairs>
  <TitlesOfParts>
    <vt:vector size="31" baseType="lpstr">
      <vt:lpstr>Arial</vt:lpstr>
      <vt:lpstr>Arial Bold</vt:lpstr>
      <vt:lpstr>Avenir Roman</vt:lpstr>
      <vt:lpstr>Calibri</vt:lpstr>
      <vt:lpstr>Courier New</vt:lpstr>
      <vt:lpstr>Droid Serif</vt:lpstr>
      <vt:lpstr>Helvetica</vt:lpstr>
      <vt:lpstr>Proxima Nova Regular</vt:lpstr>
      <vt:lpstr>Wingdings</vt:lpstr>
      <vt:lpstr>Default</vt:lpstr>
      <vt:lpstr>Carbon Strategy: GHGs and AC-VC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Goes Here</dc:title>
  <dc:creator>Brian R. Williams</dc:creator>
  <cp:lastModifiedBy>Crisp, David (3290)</cp:lastModifiedBy>
  <cp:revision>213</cp:revision>
  <dcterms:modified xsi:type="dcterms:W3CDTF">2018-09-11T07:47:38Z</dcterms:modified>
</cp:coreProperties>
</file>