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69" r:id="rId5"/>
    <p:sldId id="267" r:id="rId6"/>
    <p:sldId id="277" r:id="rId7"/>
    <p:sldId id="273" r:id="rId8"/>
    <p:sldId id="283" r:id="rId9"/>
    <p:sldId id="280" r:id="rId10"/>
    <p:sldId id="279" r:id="rId11"/>
    <p:sldId id="281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6"/>
    <p:restoredTop sz="94962" autoAdjust="0"/>
  </p:normalViewPr>
  <p:slideViewPr>
    <p:cSldViewPr>
      <p:cViewPr varScale="1">
        <p:scale>
          <a:sx n="79" d="100"/>
          <a:sy n="79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19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625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IPCC Guidelines and </a:t>
            </a:r>
            <a:br>
              <a:rPr lang="en-US" sz="3600" b="1" dirty="0" smtClean="0">
                <a:solidFill>
                  <a:srgbClr val="FFFFFF"/>
                </a:solidFill>
                <a:latin typeface="+mj-lt"/>
              </a:rPr>
            </a:b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Way Forward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Osamu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Ochiai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JAXA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2018 SIT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Technical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Workshop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2.6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 – 14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図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5" y="1759425"/>
            <a:ext cx="5311314" cy="4793775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kumimoji="1" lang="en-US" altLang="ja-JP" dirty="0" smtClean="0"/>
              <a:t>Way Forward (Integration with Model)</a:t>
            </a:r>
            <a:endParaRPr kumimoji="1" lang="ja-JP" altLang="en-US" dirty="0"/>
          </a:p>
        </p:txBody>
      </p:sp>
      <p:pic>
        <p:nvPicPr>
          <p:cNvPr id="89" name="図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460" y="4241802"/>
            <a:ext cx="1766205" cy="1738780"/>
          </a:xfrm>
          <a:prstGeom prst="rect">
            <a:avLst/>
          </a:prstGeom>
          <a:ln>
            <a:solidFill>
              <a:sysClr val="window" lastClr="FFFFFF">
                <a:lumMod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457" y="3017882"/>
            <a:ext cx="1905269" cy="1681120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>
                <a:lumMod val="50000"/>
              </a:sys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6" name="テキスト ボックス 95"/>
          <p:cNvSpPr txBox="1"/>
          <p:nvPr/>
        </p:nvSpPr>
        <p:spPr>
          <a:xfrm>
            <a:off x="552450" y="1276290"/>
            <a:ext cx="50101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914400" rtl="0">
              <a:defRPr/>
            </a:pPr>
            <a:r>
              <a:rPr kumimoji="1" lang="en-US" altLang="ja-JP" sz="20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+mn-cs"/>
              </a:rPr>
              <a:t>Estimating GHG emissions in Asia</a:t>
            </a:r>
          </a:p>
        </p:txBody>
      </p:sp>
      <p:sp>
        <p:nvSpPr>
          <p:cNvPr id="97" name="左右矢印 96"/>
          <p:cNvSpPr/>
          <p:nvPr/>
        </p:nvSpPr>
        <p:spPr>
          <a:xfrm>
            <a:off x="5470765" y="3626432"/>
            <a:ext cx="704557" cy="398311"/>
          </a:xfrm>
          <a:prstGeom prst="leftRightArrow">
            <a:avLst>
              <a:gd name="adj1" fmla="val 33377"/>
              <a:gd name="adj2" fmla="val 44766"/>
            </a:avLst>
          </a:prstGeom>
          <a:solidFill>
            <a:srgbClr val="FF000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5130109" y="2514600"/>
            <a:ext cx="291617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defTabSz="914400" rtl="0">
              <a:lnSpc>
                <a:spcPts val="1800"/>
              </a:lnSpc>
              <a:spcBef>
                <a:spcPts val="600"/>
              </a:spcBef>
              <a:defRPr/>
            </a:pPr>
            <a:r>
              <a:rPr kumimoji="1" lang="en-US" altLang="ja-JP" dirty="0">
                <a:solidFill>
                  <a:srgbClr val="FF0000"/>
                </a:solidFill>
                <a:latin typeface="Calibri" panose="020F0502020204030204"/>
                <a:ea typeface="HG丸ｺﾞｼｯｸM-PRO" panose="020F0600000000000000" pitchFamily="50" charset="-128"/>
                <a:cs typeface="+mn-cs"/>
              </a:rPr>
              <a:t>Evaluation of discrepancies in spatial distribution</a:t>
            </a: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307179" y="3039536"/>
            <a:ext cx="1829287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rtl="0">
              <a:lnSpc>
                <a:spcPts val="1500"/>
              </a:lnSpc>
              <a:spcBef>
                <a:spcPts val="600"/>
              </a:spcBef>
              <a:defRPr/>
            </a:pPr>
            <a:r>
              <a:rPr kumimoji="1" lang="en-US" altLang="ja-JP" dirty="0">
                <a:solidFill>
                  <a:sysClr val="windowText" lastClr="000000"/>
                </a:solidFill>
                <a:latin typeface="Calibri" panose="020F0502020204030204"/>
                <a:ea typeface="HG丸ｺﾞｼｯｸM-PRO" panose="020F0600000000000000" pitchFamily="50" charset="-128"/>
                <a:cs typeface="+mn-cs"/>
              </a:rPr>
              <a:t>Inverse modeling</a:t>
            </a:r>
            <a:endParaRPr kumimoji="1" lang="en-US" altLang="ja-JP" dirty="0">
              <a:solidFill>
                <a:srgbClr val="FF0000"/>
              </a:solidFill>
              <a:latin typeface="Calibri" panose="020F050202020403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701583" y="6000696"/>
            <a:ext cx="1756617" cy="297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rtl="0">
              <a:lnSpc>
                <a:spcPts val="1500"/>
              </a:lnSpc>
              <a:spcBef>
                <a:spcPts val="600"/>
              </a:spcBef>
              <a:defRPr/>
            </a:pPr>
            <a:r>
              <a:rPr kumimoji="1" lang="en-US" altLang="ja-JP" dirty="0">
                <a:solidFill>
                  <a:sysClr val="windowText" lastClr="000000"/>
                </a:solidFill>
                <a:latin typeface="Calibri" panose="020F0502020204030204"/>
                <a:ea typeface="HG丸ｺﾞｼｯｸM-PRO" panose="020F0600000000000000" pitchFamily="50" charset="-128"/>
                <a:cs typeface="+mn-cs"/>
              </a:rPr>
              <a:t>Flux upscaling</a:t>
            </a:r>
            <a:endParaRPr kumimoji="1" lang="en-US" altLang="ja-JP" dirty="0">
              <a:solidFill>
                <a:srgbClr val="FF0000"/>
              </a:solidFill>
              <a:latin typeface="Calibri" panose="020F050202020403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xmlns="" id="{AC21AAA7-C343-4760-95A2-4D275B30508B}"/>
              </a:ext>
            </a:extLst>
          </p:cNvPr>
          <p:cNvSpPr txBox="1"/>
          <p:nvPr/>
        </p:nvSpPr>
        <p:spPr>
          <a:xfrm>
            <a:off x="5572254" y="1209583"/>
            <a:ext cx="3487079" cy="1169551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ERTDF 2-1701 “Development of an integrated observation and analysis system for monitoring greenhouse gas sources and sinks” (FY 2017-2019)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by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NIES,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MRI,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JAMSTEC,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Chiba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Univ.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19" name="Picture 2" descr="http://intra.nies.go.jp/shosai/kikaku/images/nies-logo-355.jpg">
            <a:extLst>
              <a:ext uri="{FF2B5EF4-FFF2-40B4-BE49-F238E27FC236}">
                <a16:creationId xmlns:a16="http://schemas.microsoft.com/office/drawing/2014/main" xmlns="" id="{83446015-FB43-4EE1-9496-93C25BFA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14" y="6442841"/>
            <a:ext cx="641242" cy="4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xmlns="" id="{84FE380B-F10D-4DB7-86FC-6F2584A57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845" y="6363548"/>
            <a:ext cx="522225" cy="474750"/>
          </a:xfrm>
          <a:prstGeom prst="rect">
            <a:avLst/>
          </a:prstGeom>
        </p:spPr>
      </p:pic>
      <p:pic>
        <p:nvPicPr>
          <p:cNvPr id="121" name="図 120">
            <a:extLst>
              <a:ext uri="{FF2B5EF4-FFF2-40B4-BE49-F238E27FC236}">
                <a16:creationId xmlns:a16="http://schemas.microsoft.com/office/drawing/2014/main" xmlns="" id="{3441B4A6-32CC-47CA-8C87-408194F50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0202" y="6363548"/>
            <a:ext cx="1213797" cy="474751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xmlns="" id="{4AE1A403-172F-43A8-9F67-8C5B6F5D0C9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2" y="6584594"/>
            <a:ext cx="1135117" cy="2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39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Way Forward (GOSAT-2)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1334" r="15833" b="22928"/>
          <a:stretch/>
        </p:blipFill>
        <p:spPr>
          <a:xfrm>
            <a:off x="-678" y="1149096"/>
            <a:ext cx="9162966" cy="57089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54944" y="1347216"/>
            <a:ext cx="842634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GOSAT-2</a:t>
            </a:r>
            <a:r>
              <a:rPr kumimoji="0" lang="en-US" altLang="ja-JP" sz="32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</a:rPr>
              <a:t> to be launched on 29 October 2018</a:t>
            </a:r>
            <a:endParaRPr kumimoji="0" lang="ja-JP" altLang="en-US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9049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Road to IPCC Guidelines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92501" y="1160517"/>
            <a:ext cx="8839200" cy="55738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776" indent="-263776" algn="ctr">
              <a:buFont typeface="Wingdings" panose="05000000000000000000" pitchFamily="2" charset="2"/>
              <a:buChar char="u"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877871" y="3143827"/>
            <a:ext cx="3205510" cy="4565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document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614554" y="3139580"/>
            <a:ext cx="26541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Satellite-based GHG Data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6228" y="5796469"/>
            <a:ext cx="1275247" cy="61771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Ministry of Environment/NIES</a:t>
            </a:r>
            <a:endParaRPr kumimoji="1" lang="en-US" altLang="ja-JP" sz="1477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69109" y="5787533"/>
            <a:ext cx="843766" cy="747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JAXA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GOSAT/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GOSAT-2(*)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120614" y="2021249"/>
            <a:ext cx="2446423" cy="5469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IPCC Guidelines</a:t>
            </a:r>
          </a:p>
          <a:p>
            <a:pPr algn="ctr"/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</a:t>
            </a:r>
            <a:r>
              <a:rPr lang="en-US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be refined in 2019</a:t>
            </a:r>
            <a:r>
              <a:rPr lang="ja-JP" altLang="en-US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）</a:t>
            </a:r>
            <a:r>
              <a:rPr lang="ja-JP" altLang="ja-JP" sz="1477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ja-JP" altLang="en-US" sz="1477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868042" y="5787535"/>
            <a:ext cx="763892" cy="7719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NASA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OCO-2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GeoCarb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601622" y="5787534"/>
            <a:ext cx="826934" cy="7651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ESA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Sentinel-5p,</a:t>
            </a:r>
          </a:p>
          <a:p>
            <a:pPr algn="ctr">
              <a:lnSpc>
                <a:spcPts val="1108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FLEX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6428558" y="5787534"/>
            <a:ext cx="876859" cy="7614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CNES</a:t>
            </a:r>
          </a:p>
          <a:p>
            <a:pPr algn="ctr">
              <a:lnSpc>
                <a:spcPts val="1015"/>
              </a:lnSpc>
            </a:pPr>
            <a:r>
              <a:rPr kumimoji="1" lang="en-US" altLang="ja-JP" sz="1108" dirty="0">
                <a:solidFill>
                  <a:schemeClr val="tx1"/>
                </a:solidFill>
              </a:rPr>
              <a:t>IASI, MicroCarb, MERLIN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93037" y="3053948"/>
            <a:ext cx="7948246" cy="803626"/>
          </a:xfrm>
          <a:prstGeom prst="roundRect">
            <a:avLst>
              <a:gd name="adj" fmla="val 15641"/>
            </a:avLst>
          </a:prstGeom>
          <a:noFill/>
          <a:ln w="2857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左矢印 14"/>
          <p:cNvSpPr/>
          <p:nvPr/>
        </p:nvSpPr>
        <p:spPr>
          <a:xfrm rot="5400000">
            <a:off x="1593893" y="4279069"/>
            <a:ext cx="1776126" cy="44318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左矢印 15"/>
          <p:cNvSpPr/>
          <p:nvPr/>
        </p:nvSpPr>
        <p:spPr>
          <a:xfrm rot="5400000">
            <a:off x="3255363" y="3920742"/>
            <a:ext cx="1136163" cy="519872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2508" y="3951589"/>
            <a:ext cx="2053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methodology document to support for national statistician to use  GHG data for the accuracy of the greenhouse gases inventory.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83640" y="3940166"/>
            <a:ext cx="2745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high accurate data set  and documents (ATBD)</a:t>
            </a:r>
          </a:p>
          <a:p>
            <a:pPr marL="263776" indent="-263776">
              <a:lnSpc>
                <a:spcPts val="1200"/>
              </a:lnSpc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 and validation for quality control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544386" y="4808077"/>
            <a:ext cx="4603561" cy="3062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1"/>
                </a:solidFill>
                <a:latin typeface="+mj-ea"/>
                <a:ea typeface="+mj-ea"/>
              </a:rPr>
              <a:t>CEOS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 flipH="1" flipV="1">
            <a:off x="4687910" y="2575775"/>
            <a:ext cx="2373" cy="563806"/>
          </a:xfrm>
          <a:prstGeom prst="line">
            <a:avLst/>
          </a:prstGeom>
          <a:ln w="8572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8001370" y="5814837"/>
            <a:ext cx="696066" cy="7252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CMA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TanSat</a:t>
            </a:r>
          </a:p>
        </p:txBody>
      </p:sp>
      <p:sp>
        <p:nvSpPr>
          <p:cNvPr id="22" name="左矢印 34"/>
          <p:cNvSpPr/>
          <p:nvPr/>
        </p:nvSpPr>
        <p:spPr>
          <a:xfrm rot="5400000">
            <a:off x="6706305" y="4008956"/>
            <a:ext cx="962849" cy="516760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左矢印 34"/>
          <p:cNvSpPr/>
          <p:nvPr/>
        </p:nvSpPr>
        <p:spPr>
          <a:xfrm rot="5400000">
            <a:off x="6774556" y="5104768"/>
            <a:ext cx="364394" cy="449927"/>
          </a:xfrm>
          <a:prstGeom prst="leftArrow">
            <a:avLst>
              <a:gd name="adj1" fmla="val 50000"/>
              <a:gd name="adj2" fmla="val 34269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加算記号 23"/>
          <p:cNvSpPr/>
          <p:nvPr/>
        </p:nvSpPr>
        <p:spPr>
          <a:xfrm>
            <a:off x="4423047" y="3176954"/>
            <a:ext cx="679002" cy="633046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466492" y="5209401"/>
            <a:ext cx="4220308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and share GHG data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486314" y="5501335"/>
            <a:ext cx="4366342" cy="1084846"/>
            <a:chOff x="980932" y="5940216"/>
            <a:chExt cx="3697428" cy="855038"/>
          </a:xfrm>
        </p:grpSpPr>
        <p:cxnSp>
          <p:nvCxnSpPr>
            <p:cNvPr id="27" name="直線コネクタ 26"/>
            <p:cNvCxnSpPr/>
            <p:nvPr/>
          </p:nvCxnSpPr>
          <p:spPr>
            <a:xfrm>
              <a:off x="3924474" y="6152311"/>
              <a:ext cx="753886" cy="11727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990600" y="6781269"/>
              <a:ext cx="3681797" cy="9175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4669992" y="6164038"/>
              <a:ext cx="8367" cy="604851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990600" y="5943600"/>
              <a:ext cx="0" cy="851654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980932" y="5940216"/>
              <a:ext cx="2959287" cy="22043"/>
            </a:xfrm>
            <a:prstGeom prst="line">
              <a:avLst/>
            </a:pr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165" y="1238578"/>
            <a:ext cx="2312946" cy="770437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2626537" y="5767799"/>
            <a:ext cx="1252437" cy="750701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108" dirty="0">
                <a:solidFill>
                  <a:schemeClr val="tx1"/>
                </a:solidFill>
              </a:rPr>
              <a:t>Ministry of Education, Sports, Culture, Science and Technology </a:t>
            </a:r>
            <a:endParaRPr kumimoji="1" lang="en-US" altLang="ja-JP" sz="1108" dirty="0">
              <a:solidFill>
                <a:schemeClr val="tx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3980975" y="5455190"/>
            <a:ext cx="3420" cy="313219"/>
          </a:xfrm>
          <a:prstGeom prst="line">
            <a:avLst/>
          </a:prstGeom>
          <a:noFill/>
          <a:ln w="57150" cap="flat">
            <a:solidFill>
              <a:schemeClr val="bg1">
                <a:lumMod val="75000"/>
              </a:schemeClr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clrChange>
              <a:clrFrom>
                <a:srgbClr val="EDF2F8"/>
              </a:clrFrom>
              <a:clrTo>
                <a:srgbClr val="EDF2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0068" y="1529315"/>
            <a:ext cx="1278376" cy="1156625"/>
          </a:xfrm>
          <a:prstGeom prst="rect">
            <a:avLst/>
          </a:prstGeom>
        </p:spPr>
      </p:pic>
      <p:sp>
        <p:nvSpPr>
          <p:cNvPr id="36" name="加算記号 35"/>
          <p:cNvSpPr/>
          <p:nvPr/>
        </p:nvSpPr>
        <p:spPr>
          <a:xfrm>
            <a:off x="2049336" y="5927541"/>
            <a:ext cx="434604" cy="391852"/>
          </a:xfrm>
          <a:prstGeom prst="mathPlus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202" tIns="42202" rIns="42202" bIns="42202" numCol="1" spcCol="38100" rtlCol="0" anchor="ctr">
            <a:spAutoFit/>
          </a:bodyPr>
          <a:lstStyle/>
          <a:p>
            <a:pPr defTabSz="422041" latinLnBrk="1" hangingPunct="0"/>
            <a:endParaRPr lang="ja-JP" altLang="en-US" dirty="0">
              <a:solidFill>
                <a:srgbClr val="002569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214907" y="5814837"/>
            <a:ext cx="786577" cy="7341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</a:rPr>
              <a:t>DLR</a:t>
            </a:r>
          </a:p>
          <a:p>
            <a:pPr algn="ctr"/>
            <a:r>
              <a:rPr kumimoji="1" lang="en-US" altLang="ja-JP" sz="1108" dirty="0">
                <a:solidFill>
                  <a:schemeClr val="tx1"/>
                </a:solidFill>
              </a:rPr>
              <a:t>MERLIN</a:t>
            </a:r>
          </a:p>
        </p:txBody>
      </p:sp>
      <p:grpSp>
        <p:nvGrpSpPr>
          <p:cNvPr id="39" name="グループ化 38"/>
          <p:cNvGrpSpPr/>
          <p:nvPr/>
        </p:nvGrpSpPr>
        <p:grpSpPr>
          <a:xfrm>
            <a:off x="458122" y="2199312"/>
            <a:ext cx="2080612" cy="796527"/>
            <a:chOff x="711436" y="1508916"/>
            <a:chExt cx="2253996" cy="862904"/>
          </a:xfrm>
        </p:grpSpPr>
        <p:sp>
          <p:nvSpPr>
            <p:cNvPr id="40" name="正方形/長方形 39"/>
            <p:cNvSpPr/>
            <p:nvPr/>
          </p:nvSpPr>
          <p:spPr>
            <a:xfrm>
              <a:off x="711436" y="1508916"/>
              <a:ext cx="2253996" cy="8629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1" name="グループ化 40"/>
            <p:cNvGrpSpPr/>
            <p:nvPr/>
          </p:nvGrpSpPr>
          <p:grpSpPr>
            <a:xfrm>
              <a:off x="1012945" y="1545424"/>
              <a:ext cx="1773184" cy="737621"/>
              <a:chOff x="715959" y="1670692"/>
              <a:chExt cx="1773184" cy="737621"/>
            </a:xfrm>
          </p:grpSpPr>
          <p:pic>
            <p:nvPicPr>
              <p:cNvPr id="42" name="図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9910" y="2069030"/>
                <a:ext cx="1062449" cy="339283"/>
              </a:xfrm>
              <a:prstGeom prst="rect">
                <a:avLst/>
              </a:prstGeom>
            </p:spPr>
          </p:pic>
          <p:pic>
            <p:nvPicPr>
              <p:cNvPr id="43" name="図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7421" y="1670692"/>
                <a:ext cx="1151722" cy="397146"/>
              </a:xfrm>
              <a:prstGeom prst="rect">
                <a:avLst/>
              </a:prstGeom>
            </p:spPr>
          </p:pic>
          <p:pic>
            <p:nvPicPr>
              <p:cNvPr id="44" name="図 4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959" y="1734117"/>
                <a:ext cx="529097" cy="275253"/>
              </a:xfrm>
              <a:prstGeom prst="rect">
                <a:avLst/>
              </a:prstGeom>
            </p:spPr>
          </p:pic>
        </p:grpSp>
      </p:grpSp>
      <p:sp>
        <p:nvSpPr>
          <p:cNvPr id="45" name="テキスト ボックス 44"/>
          <p:cNvSpPr txBox="1"/>
          <p:nvPr/>
        </p:nvSpPr>
        <p:spPr>
          <a:xfrm>
            <a:off x="242508" y="1816963"/>
            <a:ext cx="2828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776" indent="-263776">
              <a:buFont typeface="Wingdings" panose="05000000000000000000" pitchFamily="2" charset="2"/>
              <a:buChar char="u"/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coordination with IPCC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3982065" y="5560779"/>
            <a:ext cx="4715258" cy="2547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Space Agencies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47" name="矢印: 左右 23"/>
          <p:cNvSpPr/>
          <p:nvPr/>
        </p:nvSpPr>
        <p:spPr>
          <a:xfrm>
            <a:off x="2497418" y="2523085"/>
            <a:ext cx="2126919" cy="484632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grpSp>
        <p:nvGrpSpPr>
          <p:cNvPr id="48" name="グループ化 47"/>
          <p:cNvGrpSpPr/>
          <p:nvPr/>
        </p:nvGrpSpPr>
        <p:grpSpPr>
          <a:xfrm>
            <a:off x="-29430" y="2630270"/>
            <a:ext cx="3177373" cy="3985227"/>
            <a:chOff x="-29430" y="2630270"/>
            <a:chExt cx="3177373" cy="3985227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-29430" y="2630270"/>
              <a:ext cx="3177373" cy="3985227"/>
              <a:chOff x="298764" y="2652386"/>
              <a:chExt cx="3177373" cy="3985227"/>
            </a:xfrm>
          </p:grpSpPr>
          <p:grpSp>
            <p:nvGrpSpPr>
              <p:cNvPr id="51" name="グループ化 50"/>
              <p:cNvGrpSpPr/>
              <p:nvPr/>
            </p:nvGrpSpPr>
            <p:grpSpPr>
              <a:xfrm>
                <a:off x="298764" y="2652386"/>
                <a:ext cx="3177373" cy="3985227"/>
                <a:chOff x="298764" y="2652386"/>
                <a:chExt cx="3177373" cy="3985227"/>
              </a:xfrm>
            </p:grpSpPr>
            <p:grpSp>
              <p:nvGrpSpPr>
                <p:cNvPr id="53" name="グループ化 52"/>
                <p:cNvGrpSpPr/>
                <p:nvPr/>
              </p:nvGrpSpPr>
              <p:grpSpPr>
                <a:xfrm>
                  <a:off x="814853" y="2947035"/>
                  <a:ext cx="2661284" cy="3690578"/>
                  <a:chOff x="814853" y="2947035"/>
                  <a:chExt cx="2661284" cy="3690578"/>
                </a:xfrm>
              </p:grpSpPr>
              <p:sp>
                <p:nvSpPr>
                  <p:cNvPr id="55" name="楕円 4"/>
                  <p:cNvSpPr/>
                  <p:nvPr/>
                </p:nvSpPr>
                <p:spPr>
                  <a:xfrm>
                    <a:off x="814853" y="2947035"/>
                    <a:ext cx="2661284" cy="3690578"/>
                  </a:xfrm>
                  <a:prstGeom prst="ellipse">
                    <a:avLst/>
                  </a:prstGeom>
                  <a:solidFill>
                    <a:srgbClr val="558ED5">
                      <a:alpha val="54902"/>
                    </a:srgbClr>
                  </a:solidFill>
                  <a:ln w="76200" cap="flat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ctr">
                    <a:spAutoFit/>
                  </a:bodyPr>
                  <a:lstStyle/>
                  <a:p>
                    <a:pPr marL="0" marR="0" indent="0" algn="l" defTabSz="457200" rtl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ja-JP" altLang="en-US" sz="1800" b="0" i="0" u="none" strike="noStrike" cap="none" spc="0" normalizeH="0" baseline="0" dirty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endParaRPr>
                  </a:p>
                </p:txBody>
              </p:sp>
              <p:sp>
                <p:nvSpPr>
                  <p:cNvPr id="56" name="テキスト ボックス 55"/>
                  <p:cNvSpPr txBox="1"/>
                  <p:nvPr/>
                </p:nvSpPr>
                <p:spPr>
                  <a:xfrm>
                    <a:off x="840345" y="4494819"/>
                    <a:ext cx="2600358" cy="584773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45719" tIns="45719" rIns="45719" bIns="45719" numCol="1" spcCol="38100" rtlCol="0" anchor="t">
                    <a:spAutoFit/>
                  </a:bodyPr>
                  <a:lstStyle/>
                  <a:p>
                    <a:pPr marL="0" marR="0" indent="0" algn="l" defTabSz="4572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ja-JP" sz="1600" b="1" dirty="0"/>
                      <a:t>MOE/NIES “Methodology Document”</a:t>
                    </a:r>
                    <a:endParaRPr kumimoji="0" lang="ja-JP" altLang="en-US" sz="1600" b="1" i="0" u="none" strike="noStrike" cap="none" spc="0" normalizeH="0" baseline="0" dirty="0">
                      <a:ln>
                        <a:noFill/>
                      </a:ln>
                      <a:solidFill>
                        <a:srgbClr val="002569"/>
                      </a:solidFill>
                      <a:effectLst/>
                      <a:uFillTx/>
                    </a:endParaRPr>
                  </a:p>
                </p:txBody>
              </p:sp>
            </p:grpSp>
            <p:sp>
              <p:nvSpPr>
                <p:cNvPr id="54" name="吹き出し: 円形 30"/>
                <p:cNvSpPr/>
                <p:nvPr/>
              </p:nvSpPr>
              <p:spPr>
                <a:xfrm>
                  <a:off x="298764" y="2652386"/>
                  <a:ext cx="1793342" cy="639346"/>
                </a:xfrm>
                <a:prstGeom prst="wedgeEllipseCallout">
                  <a:avLst>
                    <a:gd name="adj1" fmla="val 15602"/>
                    <a:gd name="adj2" fmla="val 98137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ja-JP" alt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2569"/>
                    </a:solidFill>
                    <a:effectLst/>
                    <a:uFillTx/>
                  </a:endParaRPr>
                </a:p>
              </p:txBody>
            </p:sp>
          </p:grpSp>
          <p:sp>
            <p:nvSpPr>
              <p:cNvPr id="52" name="テキスト ボックス 51"/>
              <p:cNvSpPr txBox="1"/>
              <p:nvPr/>
            </p:nvSpPr>
            <p:spPr>
              <a:xfrm>
                <a:off x="361598" y="2749606"/>
                <a:ext cx="1758779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u="sng" dirty="0">
                    <a:solidFill>
                      <a:schemeClr val="bg1"/>
                    </a:solidFill>
                  </a:rPr>
                  <a:t>CEOS Review</a:t>
                </a:r>
                <a:endParaRPr kumimoji="1" lang="ja-JP" altLang="en-US" b="1" u="sng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テキスト ボックス 49"/>
            <p:cNvSpPr txBox="1"/>
            <p:nvPr/>
          </p:nvSpPr>
          <p:spPr>
            <a:xfrm>
              <a:off x="1421064" y="3388507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 smtClean="0">
                  <a:solidFill>
                    <a:schemeClr val="tx2"/>
                  </a:solidFill>
                </a:rPr>
                <a:t>C</a:t>
              </a:r>
              <a:endParaRPr kumimoji="1" lang="ja-JP" altLang="en-US" sz="4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524030" y="2416600"/>
            <a:ext cx="4518317" cy="826456"/>
            <a:chOff x="3524030" y="2416600"/>
            <a:chExt cx="4518317" cy="826456"/>
          </a:xfrm>
        </p:grpSpPr>
        <p:grpSp>
          <p:nvGrpSpPr>
            <p:cNvPr id="58" name="グループ化 57"/>
            <p:cNvGrpSpPr/>
            <p:nvPr/>
          </p:nvGrpSpPr>
          <p:grpSpPr>
            <a:xfrm>
              <a:off x="3524030" y="2416600"/>
              <a:ext cx="4518317" cy="826456"/>
              <a:chOff x="3524030" y="2416600"/>
              <a:chExt cx="4518317" cy="826456"/>
            </a:xfrm>
          </p:grpSpPr>
          <p:sp>
            <p:nvSpPr>
              <p:cNvPr id="60" name="楕円 27"/>
              <p:cNvSpPr/>
              <p:nvPr/>
            </p:nvSpPr>
            <p:spPr>
              <a:xfrm>
                <a:off x="3524030" y="2416600"/>
                <a:ext cx="2266560" cy="826456"/>
              </a:xfrm>
              <a:prstGeom prst="ellipse">
                <a:avLst/>
              </a:prstGeom>
              <a:solidFill>
                <a:srgbClr val="FF33CC">
                  <a:alpha val="54902"/>
                </a:srgbClr>
              </a:solidFill>
              <a:ln w="76200" cap="flat">
                <a:solidFill>
                  <a:srgbClr val="FF33CC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5294812" y="2546759"/>
                <a:ext cx="2747535" cy="58477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 rtl="0" hangingPunct="0"/>
                <a:r>
                  <a:rPr lang="en-US" altLang="ja-JP" sz="1600" b="1" dirty="0">
                    <a:solidFill>
                      <a:srgbClr val="C00000"/>
                    </a:solidFill>
                  </a:rPr>
                  <a:t> Engagement with International Bodies</a:t>
                </a:r>
              </a:p>
            </p:txBody>
          </p:sp>
        </p:grpSp>
        <p:sp>
          <p:nvSpPr>
            <p:cNvPr id="59" name="テキスト ボックス 58"/>
            <p:cNvSpPr txBox="1"/>
            <p:nvPr/>
          </p:nvSpPr>
          <p:spPr>
            <a:xfrm>
              <a:off x="4760275" y="2438819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 smtClean="0">
                  <a:solidFill>
                    <a:schemeClr val="bg1"/>
                  </a:solidFill>
                </a:rPr>
                <a:t>D</a:t>
              </a:r>
              <a:endParaRPr kumimoji="1" lang="ja-JP" alt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279702" y="4570926"/>
            <a:ext cx="4735684" cy="1129620"/>
            <a:chOff x="3279702" y="4570926"/>
            <a:chExt cx="4735684" cy="1129620"/>
          </a:xfrm>
        </p:grpSpPr>
        <p:sp>
          <p:nvSpPr>
            <p:cNvPr id="69" name="楕円 69"/>
            <p:cNvSpPr/>
            <p:nvPr/>
          </p:nvSpPr>
          <p:spPr>
            <a:xfrm>
              <a:off x="3866302" y="4668225"/>
              <a:ext cx="3446022" cy="569574"/>
            </a:xfrm>
            <a:prstGeom prst="ellipse">
              <a:avLst/>
            </a:prstGeom>
            <a:solidFill>
              <a:srgbClr val="FCD5B5">
                <a:alpha val="54902"/>
              </a:srgbClr>
            </a:solidFill>
            <a:ln w="76200" cap="flat">
              <a:solidFill>
                <a:srgbClr val="FF9A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279702" y="5115773"/>
              <a:ext cx="3274723" cy="584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hangingPunct="0"/>
              <a:r>
                <a:rPr lang="en-US" altLang="ja-JP" sz="1600" b="1" dirty="0">
                  <a:solidFill>
                    <a:schemeClr val="accent6">
                      <a:lumMod val="75000"/>
                    </a:schemeClr>
                  </a:solidFill>
                </a:rPr>
                <a:t>Quality Control and Accuracy of GHG Data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xmlns="" id="{3D692589-B9DA-425F-A40D-968141A35F83}"/>
                </a:ext>
              </a:extLst>
            </p:cNvPr>
            <p:cNvSpPr txBox="1"/>
            <p:nvPr/>
          </p:nvSpPr>
          <p:spPr>
            <a:xfrm>
              <a:off x="7110492" y="4977752"/>
              <a:ext cx="904894" cy="36933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rgbClr val="FFC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AC-VC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xmlns="" id="{03FC8574-ED07-43A6-B4C4-1EABE1BE0875}"/>
                </a:ext>
              </a:extLst>
            </p:cNvPr>
            <p:cNvSpPr txBox="1"/>
            <p:nvPr/>
          </p:nvSpPr>
          <p:spPr>
            <a:xfrm>
              <a:off x="6753206" y="4690994"/>
              <a:ext cx="904894" cy="36933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rgbClr val="FFC00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WGCV</a:t>
              </a:r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xmlns="" id="{5D5990F6-29C7-4168-91FD-30E00A76B8AD}"/>
                </a:ext>
              </a:extLst>
            </p:cNvPr>
            <p:cNvSpPr txBox="1"/>
            <p:nvPr/>
          </p:nvSpPr>
          <p:spPr>
            <a:xfrm>
              <a:off x="4637270" y="4570926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>
                  <a:solidFill>
                    <a:schemeClr val="accent6">
                      <a:lumMod val="50000"/>
                    </a:schemeClr>
                  </a:solidFill>
                </a:rPr>
                <a:t>B</a:t>
              </a:r>
              <a:endParaRPr kumimoji="1" lang="ja-JP" altLang="en-US" sz="4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xmlns="" id="{58DC617A-1308-43B6-83B6-B0C22F523C77}"/>
              </a:ext>
            </a:extLst>
          </p:cNvPr>
          <p:cNvGrpSpPr/>
          <p:nvPr/>
        </p:nvGrpSpPr>
        <p:grpSpPr>
          <a:xfrm>
            <a:off x="3375800" y="5459603"/>
            <a:ext cx="4803751" cy="1310616"/>
            <a:chOff x="3375800" y="5459603"/>
            <a:chExt cx="4803751" cy="1310616"/>
          </a:xfrm>
        </p:grpSpPr>
        <p:grpSp>
          <p:nvGrpSpPr>
            <p:cNvPr id="77" name="グループ化 76"/>
            <p:cNvGrpSpPr/>
            <p:nvPr/>
          </p:nvGrpSpPr>
          <p:grpSpPr>
            <a:xfrm>
              <a:off x="3375800" y="5593114"/>
              <a:ext cx="4803751" cy="1177105"/>
              <a:chOff x="3217416" y="5557283"/>
              <a:chExt cx="4803751" cy="1177105"/>
            </a:xfrm>
            <a:solidFill>
              <a:srgbClr val="D7E4BD">
                <a:alpha val="54902"/>
              </a:srgbClr>
            </a:solidFill>
          </p:grpSpPr>
          <p:sp>
            <p:nvSpPr>
              <p:cNvPr id="79" name="楕円 22"/>
              <p:cNvSpPr/>
              <p:nvPr/>
            </p:nvSpPr>
            <p:spPr>
              <a:xfrm>
                <a:off x="3217416" y="5557283"/>
                <a:ext cx="4768412" cy="1177105"/>
              </a:xfrm>
              <a:prstGeom prst="ellipse">
                <a:avLst/>
              </a:prstGeom>
              <a:grpFill/>
              <a:ln w="76200" cap="flat">
                <a:solidFill>
                  <a:srgbClr val="92D05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1800" b="0" i="0" u="none" strike="noStrike" cap="none" spc="0" normalizeH="0" baseline="0" dirty="0">
                  <a:ln>
                    <a:noFill/>
                  </a:ln>
                  <a:solidFill>
                    <a:srgbClr val="002569"/>
                  </a:solidFill>
                  <a:effectLst/>
                  <a:uFillTx/>
                </a:endParaRPr>
              </a:p>
            </p:txBody>
          </p:sp>
          <p:sp>
            <p:nvSpPr>
              <p:cNvPr id="80" name="テキスト ボックス 79"/>
              <p:cNvSpPr txBox="1"/>
              <p:nvPr/>
            </p:nvSpPr>
            <p:spPr>
              <a:xfrm>
                <a:off x="5859843" y="5913785"/>
                <a:ext cx="2161324" cy="584773"/>
              </a:xfrm>
              <a:prstGeom prst="rect">
                <a:avLst/>
              </a:pr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ja-JP" sz="1600" b="1" dirty="0">
                    <a:solidFill>
                      <a:schemeClr val="accent3">
                        <a:lumMod val="50000"/>
                      </a:schemeClr>
                    </a:solidFill>
                  </a:rPr>
                  <a:t>Engagement with Space Agencies</a:t>
                </a:r>
              </a:p>
            </p:txBody>
          </p:sp>
        </p:grpSp>
        <p:sp>
          <p:nvSpPr>
            <p:cNvPr id="78" name="テキスト ボックス 77"/>
            <p:cNvSpPr txBox="1"/>
            <p:nvPr/>
          </p:nvSpPr>
          <p:spPr>
            <a:xfrm>
              <a:off x="5389323" y="5459603"/>
              <a:ext cx="797737" cy="769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400" b="1" dirty="0">
                  <a:solidFill>
                    <a:schemeClr val="accent3">
                      <a:lumMod val="50000"/>
                    </a:schemeClr>
                  </a:solidFill>
                </a:rPr>
                <a:t>A</a:t>
              </a:r>
              <a:endParaRPr kumimoji="1" lang="ja-JP" altLang="en-US" sz="4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137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715000" cy="533400"/>
          </a:xfrm>
        </p:spPr>
        <p:txBody>
          <a:bodyPr/>
          <a:lstStyle/>
          <a:p>
            <a:r>
              <a:rPr kumimoji="1" lang="en-US" altLang="ja-JP" dirty="0" smtClean="0"/>
              <a:t>Progress of Road to IPCC Guidelines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90600" y="1371600"/>
            <a:ext cx="7924800" cy="4724400"/>
          </a:xfr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>
              <a:spcAft>
                <a:spcPts val="1200"/>
              </a:spcAft>
            </a:pPr>
            <a:r>
              <a:rPr kumimoji="1" lang="en-US" altLang="ja-JP" sz="2000" dirty="0" smtClean="0"/>
              <a:t>JAXA and NIES concluded the agreement with ESA, CNES, and DLR respectively for provision of reliable and consistent satellite GHG data and promotion of satellite GHG data utilization.</a:t>
            </a:r>
          </a:p>
          <a:p>
            <a:pPr>
              <a:spcAft>
                <a:spcPts val="1200"/>
              </a:spcAft>
            </a:pPr>
            <a:r>
              <a:rPr kumimoji="1" lang="en-US" altLang="ja-JP" sz="2000" dirty="0" smtClean="0"/>
              <a:t>JAXA and NASA have been conducting Inter-Comparison </a:t>
            </a:r>
            <a:r>
              <a:rPr kumimoji="1" lang="en-US" altLang="ja-JP" sz="2000" dirty="0"/>
              <a:t>between GOSAT &amp; </a:t>
            </a:r>
            <a:r>
              <a:rPr kumimoji="1" lang="en-US" altLang="ja-JP" sz="2000" dirty="0" smtClean="0"/>
              <a:t>OCO-2</a:t>
            </a:r>
          </a:p>
          <a:p>
            <a:pPr>
              <a:spcAft>
                <a:spcPts val="3000"/>
              </a:spcAft>
            </a:pPr>
            <a:r>
              <a:rPr kumimoji="1" lang="en-US" altLang="ja-JP" sz="2000" dirty="0" smtClean="0"/>
              <a:t>AC-VC GHG White paper will be finalized at CEOS Plenary 2018 </a:t>
            </a:r>
            <a:r>
              <a:rPr kumimoji="1" lang="en-US" altLang="ja-JP" sz="2000" smtClean="0"/>
              <a:t>for </a:t>
            </a:r>
            <a:r>
              <a:rPr kumimoji="1" lang="en-US" altLang="ja-JP" sz="2000" smtClean="0"/>
              <a:t>an endorsement</a:t>
            </a:r>
            <a:r>
              <a:rPr kumimoji="1" lang="en-US" altLang="ja-JP" sz="2000" dirty="0" smtClean="0"/>
              <a:t>. </a:t>
            </a:r>
          </a:p>
          <a:p>
            <a:pPr>
              <a:spcAft>
                <a:spcPts val="2400"/>
              </a:spcAft>
            </a:pPr>
            <a:r>
              <a:rPr kumimoji="1" lang="en-US" altLang="ja-JP" sz="2000" dirty="0" smtClean="0"/>
              <a:t>MOE/NIES released </a:t>
            </a:r>
            <a:r>
              <a:rPr kumimoji="1" lang="en-US" altLang="ja-JP" sz="2000" i="1" dirty="0" smtClean="0"/>
              <a:t>“Guidebook on the use of satellite GHG observation data to evaluate and improve GHG emission inventories”</a:t>
            </a:r>
            <a:r>
              <a:rPr kumimoji="1" lang="en-US" altLang="ja-JP" sz="2000" dirty="0" smtClean="0"/>
              <a:t> in March 2018.</a:t>
            </a:r>
          </a:p>
          <a:p>
            <a:pPr>
              <a:spcAft>
                <a:spcPts val="2400"/>
              </a:spcAft>
            </a:pPr>
            <a:r>
              <a:rPr kumimoji="1" lang="en-US" altLang="ja-JP" sz="2000" dirty="0" smtClean="0"/>
              <a:t>JAXA, together with GEO and the other partners, hosted 3 side events related to GHG at COP23 in Germany.</a:t>
            </a:r>
            <a:endParaRPr kumimoji="1" lang="en-US" altLang="ja-JP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4157165" y="6477735"/>
            <a:ext cx="4741469" cy="373302"/>
          </a:xfrm>
          <a:prstGeom prst="rect">
            <a:avLst/>
          </a:prstGeom>
          <a:noFill/>
          <a:ln w="19050" cmpd="sng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8"/>
              </a:lnSpc>
            </a:pPr>
            <a:r>
              <a:rPr lang="en-US" altLang="ja-JP" sz="1015" dirty="0">
                <a:solidFill>
                  <a:schemeClr val="tx1"/>
                </a:solidFill>
              </a:rPr>
              <a:t>*GOSAT/GOSAT-2 are joint projects by Ministry of Environment, NIES and JAXA .</a:t>
            </a:r>
            <a:endParaRPr kumimoji="1" lang="en-US" altLang="ja-JP" sz="1015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1064" y="3388507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 smtClean="0">
                <a:solidFill>
                  <a:schemeClr val="tx2"/>
                </a:solidFill>
              </a:rPr>
              <a:t>C</a:t>
            </a:r>
            <a:endParaRPr kumimoji="1" lang="ja-JP" altLang="en-US" sz="4400" b="1" dirty="0">
              <a:solidFill>
                <a:schemeClr val="tx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60275" y="2438819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 smtClean="0">
                <a:solidFill>
                  <a:srgbClr val="FF33CC"/>
                </a:solidFill>
              </a:rPr>
              <a:t>D</a:t>
            </a:r>
            <a:endParaRPr kumimoji="1" lang="ja-JP" altLang="en-US" sz="4400" b="1" dirty="0">
              <a:solidFill>
                <a:srgbClr val="FF33CC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5D5990F6-29C7-4168-91FD-30E00A76B8AD}"/>
              </a:ext>
            </a:extLst>
          </p:cNvPr>
          <p:cNvSpPr txBox="1"/>
          <p:nvPr/>
        </p:nvSpPr>
        <p:spPr>
          <a:xfrm>
            <a:off x="4637270" y="4570926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kumimoji="1" lang="ja-JP" altLang="en-U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89323" y="5459603"/>
            <a:ext cx="797737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kumimoji="1" lang="ja-JP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21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56632 -0.5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16" y="-2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139 L -0.48402 -0.266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1" y="-134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49757 0.42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2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3229 0.127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63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Timeline for Guidelines Refinement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55553"/>
              </p:ext>
            </p:extLst>
          </p:nvPr>
        </p:nvGraphicFramePr>
        <p:xfrm>
          <a:off x="180975" y="1341120"/>
          <a:ext cx="8839200" cy="4983480"/>
        </p:xfrm>
        <a:graphic>
          <a:graphicData uri="http://schemas.openxmlformats.org/drawingml/2006/table">
            <a:tbl>
              <a:tblPr bandRow="1" bandCol="1">
                <a:tableStyleId>{69012ECD-51FC-41F1-AA8D-1B2483CD663E}</a:tableStyleId>
              </a:tblPr>
              <a:tblGrid>
                <a:gridCol w="3629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0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29 – 31 Aug 2016 @Minsk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Scoping Group meeting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17 – 20 Oct 2016 @Bangkok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IPCC decision on outline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Feb 2017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Decision on selection of Authors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7 – 14 Jul 2017 @Bilbao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Lead Author Meeting (LAM1)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25 – 28 Sep 2017 @Victoria Falls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Second Lead Author Meeting (LAM2)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43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baseline="0" dirty="0">
                          <a:latin typeface="+mj-ea"/>
                          <a:ea typeface="+mj-ea"/>
                        </a:rPr>
                        <a:t>4 Dec 2017 - 11 Feb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First Order Draft (FOD) Expert Review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10 - 13 Apr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2018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@Cairns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Third Lead Author Meeting (LAM3)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June 25 2018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Literature Cut-off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 July - 9 Sep 2018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Second Order Draft (SOD) Government &amp; Expert Review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en-US" altLang="ja-JP" sz="1800" baseline="30000" dirty="0" smtClean="0">
                          <a:latin typeface="+mj-ea"/>
                          <a:ea typeface="+mj-ea"/>
                        </a:rPr>
                        <a:t>th</a:t>
                      </a:r>
                      <a:r>
                        <a:rPr kumimoji="1" lang="en-US" altLang="ja-JP" sz="1800" dirty="0" smtClean="0">
                          <a:latin typeface="+mj-ea"/>
                          <a:ea typeface="+mj-ea"/>
                        </a:rPr>
                        <a:t> week </a:t>
                      </a:r>
                      <a:r>
                        <a:rPr kumimoji="1" lang="en-US" altLang="ja-JP" sz="1800" dirty="0">
                          <a:latin typeface="+mj-ea"/>
                          <a:ea typeface="+mj-ea"/>
                        </a:rPr>
                        <a:t>of Oct 2018</a:t>
                      </a:r>
                      <a:endParaRPr kumimoji="1" lang="ja-JP" altLang="en-US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Forth Lead Author Meeting (LAM4)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14 Jan – 10 Mar 2019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Final Government Distribution (FGD) Government Review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May 2019 @Japan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IPCC adoption/acceptance</a:t>
                      </a:r>
                      <a:endParaRPr kumimoji="1" lang="en-US" altLang="ja-JP" sz="1800" dirty="0"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6" name="直線コネクタ 5"/>
          <p:cNvCxnSpPr/>
          <p:nvPr/>
        </p:nvCxnSpPr>
        <p:spPr>
          <a:xfrm>
            <a:off x="110065" y="4961467"/>
            <a:ext cx="899160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27717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kumimoji="1" lang="en-US" altLang="ja-JP" dirty="0" smtClean="0"/>
              <a:t>Progress of IPCC Guidelines (SOD)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kumimoji="1" lang="en-US" altLang="ja-JP" sz="1800" dirty="0" smtClean="0"/>
              <a:t>Second Order Draft (SOD) </a:t>
            </a:r>
            <a:r>
              <a:rPr kumimoji="1" lang="en-US" altLang="ja-JP" sz="1800" dirty="0"/>
              <a:t>of </a:t>
            </a:r>
            <a:r>
              <a:rPr kumimoji="1" lang="en-US" altLang="ja-JP" sz="1800" dirty="0" smtClean="0"/>
              <a:t>IPCC GHG Guidelines was released in July 2018 </a:t>
            </a:r>
            <a:r>
              <a:rPr kumimoji="1" lang="en-US" altLang="ja-JP" sz="1800" dirty="0"/>
              <a:t>for government and </a:t>
            </a:r>
            <a:r>
              <a:rPr kumimoji="1" lang="en-US" altLang="ja-JP" sz="1800" dirty="0" smtClean="0"/>
              <a:t>expert review. GHG monitoring by satellites are referred in volume 1, Chapter 6 </a:t>
            </a:r>
            <a:r>
              <a:rPr kumimoji="1" lang="en-US" altLang="ja-JP" sz="1800" i="1" dirty="0" smtClean="0"/>
              <a:t>“Quality Assurance/Quality Control and Verification”</a:t>
            </a:r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1800" u="sng" dirty="0" smtClean="0"/>
              <a:t>Major Progresses</a:t>
            </a:r>
          </a:p>
          <a:p>
            <a:pPr>
              <a:spcBef>
                <a:spcPts val="1200"/>
              </a:spcBef>
            </a:pPr>
            <a:r>
              <a:rPr kumimoji="1" lang="en-US" altLang="ja-JP" sz="1800" dirty="0" smtClean="0">
                <a:solidFill>
                  <a:srgbClr val="FF0000"/>
                </a:solidFill>
              </a:rPr>
              <a:t>Small chapters and subheads related to satellite observation</a:t>
            </a:r>
            <a:r>
              <a:rPr kumimoji="1" lang="en-US" altLang="ja-JP" sz="1800" dirty="0" smtClean="0"/>
              <a:t> are added.</a:t>
            </a:r>
          </a:p>
          <a:p>
            <a:pPr>
              <a:spcBef>
                <a:spcPts val="1200"/>
              </a:spcBef>
            </a:pPr>
            <a:r>
              <a:rPr kumimoji="1" lang="en-US" altLang="ja-JP" sz="1800" dirty="0"/>
              <a:t>Satellite retrievals are recognized to </a:t>
            </a:r>
            <a:r>
              <a:rPr kumimoji="1" lang="en-US" altLang="ja-JP" sz="1800" dirty="0">
                <a:solidFill>
                  <a:srgbClr val="FF0000"/>
                </a:solidFill>
              </a:rPr>
              <a:t>cover large area of the atmospheric column</a:t>
            </a:r>
            <a:r>
              <a:rPr kumimoji="1" lang="en-US" altLang="ja-JP" sz="1800" dirty="0"/>
              <a:t> as in-situ data has limitation of coverage.  </a:t>
            </a:r>
          </a:p>
          <a:p>
            <a:pPr>
              <a:spcBef>
                <a:spcPts val="1200"/>
              </a:spcBef>
            </a:pPr>
            <a:r>
              <a:rPr kumimoji="1" lang="en-US" altLang="ja-JP" sz="1800" dirty="0" smtClean="0"/>
              <a:t>SOD cited the projects and papers which showed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potential for estimating or qualifying GHG emissions by satellites</a:t>
            </a:r>
            <a:r>
              <a:rPr kumimoji="1" lang="en-US" altLang="ja-JP" sz="1800" dirty="0" smtClean="0"/>
              <a:t>. Specific </a:t>
            </a:r>
            <a:r>
              <a:rPr kumimoji="1" lang="en-US" altLang="ja-JP" sz="1800" dirty="0"/>
              <a:t>satellites </a:t>
            </a:r>
            <a:r>
              <a:rPr kumimoji="1" lang="en-US" altLang="ja-JP" sz="1800" dirty="0" smtClean="0"/>
              <a:t>cited are; </a:t>
            </a:r>
            <a:endParaRPr kumimoji="1" lang="en-US" altLang="ja-JP" sz="1800" dirty="0"/>
          </a:p>
          <a:p>
            <a:pPr lvl="1"/>
            <a:r>
              <a:rPr kumimoji="1" lang="en-US" altLang="ja-JP" sz="1800" dirty="0"/>
              <a:t>GOSAT (4)</a:t>
            </a:r>
          </a:p>
          <a:p>
            <a:pPr lvl="1"/>
            <a:r>
              <a:rPr kumimoji="1" lang="en-US" altLang="ja-JP" sz="1800" dirty="0"/>
              <a:t>OCO-2 (2)</a:t>
            </a:r>
          </a:p>
          <a:p>
            <a:pPr lvl="1"/>
            <a:r>
              <a:rPr kumimoji="1" lang="en-US" altLang="ja-JP" sz="1800" dirty="0"/>
              <a:t>SCIAMACHY (1</a:t>
            </a:r>
            <a:r>
              <a:rPr kumimoji="1" lang="en-US" altLang="ja-JP" sz="1800" dirty="0" smtClean="0"/>
              <a:t>)</a:t>
            </a:r>
            <a:endParaRPr kumimoji="1"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5783987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kumimoji="1" lang="en-US" altLang="ja-JP" dirty="0" smtClean="0"/>
              <a:t>Progress of IPCC Guidelines (SOD)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1800" u="sng" dirty="0" smtClean="0"/>
              <a:t>Challenge and Expectation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pPr>
              <a:spcAft>
                <a:spcPts val="600"/>
              </a:spcAft>
            </a:pPr>
            <a:r>
              <a:rPr kumimoji="1" lang="en-US" altLang="ja-JP" sz="1800" dirty="0" smtClean="0"/>
              <a:t>SOD recognizes that verifying GHG inventories by satellites with inverse models still have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technical (and financial) challenges and in the experimental stage</a:t>
            </a:r>
            <a:r>
              <a:rPr kumimoji="1" lang="en-US" altLang="ja-JP" sz="1800" dirty="0" smtClean="0"/>
              <a:t>.  </a:t>
            </a:r>
          </a:p>
          <a:p>
            <a:pPr>
              <a:spcAft>
                <a:spcPts val="600"/>
              </a:spcAft>
            </a:pPr>
            <a:r>
              <a:rPr kumimoji="1" lang="en-US" altLang="ja-JP" sz="1800" dirty="0" smtClean="0">
                <a:solidFill>
                  <a:srgbClr val="FF0000"/>
                </a:solidFill>
              </a:rPr>
              <a:t>Capabilities and a number of observations are expected to be enhanced</a:t>
            </a:r>
            <a:r>
              <a:rPr kumimoji="1" lang="en-US" altLang="ja-JP" sz="1800" dirty="0" smtClean="0"/>
              <a:t> by future missions (</a:t>
            </a:r>
            <a:r>
              <a:rPr kumimoji="1" lang="en-US" altLang="ja-JP" sz="1800" dirty="0"/>
              <a:t>TROPOMI, GOSAT-2, </a:t>
            </a:r>
            <a:r>
              <a:rPr kumimoji="1" lang="en-US" altLang="ja-JP" sz="1800" dirty="0" err="1"/>
              <a:t>GeoCarb</a:t>
            </a:r>
            <a:r>
              <a:rPr kumimoji="1" lang="en-US" altLang="ja-JP" sz="1800" dirty="0"/>
              <a:t>, </a:t>
            </a:r>
            <a:r>
              <a:rPr kumimoji="1" lang="en-US" altLang="ja-JP" sz="1800" dirty="0" smtClean="0"/>
              <a:t>and </a:t>
            </a:r>
            <a:r>
              <a:rPr kumimoji="1" lang="en-US" altLang="ja-JP" sz="1800" dirty="0" err="1" smtClean="0"/>
              <a:t>TanSat</a:t>
            </a:r>
            <a:r>
              <a:rPr kumimoji="1" lang="en-US" altLang="ja-JP" sz="1800" dirty="0" smtClean="0"/>
              <a:t> are referred).</a:t>
            </a:r>
          </a:p>
          <a:p>
            <a:pPr>
              <a:spcAft>
                <a:spcPts val="600"/>
              </a:spcAft>
            </a:pPr>
            <a:r>
              <a:rPr kumimoji="1" lang="en-US" altLang="ja-JP" sz="1800" dirty="0" smtClean="0"/>
              <a:t>SOD expects such an enhancement will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improve the quality of GHG emission estimates</a:t>
            </a:r>
            <a:r>
              <a:rPr kumimoji="1" lang="en-US" altLang="ja-JP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1739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dirty="0" smtClean="0"/>
              <a:t>First Order Draft (FOD)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– closed</a:t>
            </a:r>
            <a:r>
              <a:rPr kumimoji="1" lang="en-US" altLang="ja-JP" dirty="0" smtClean="0"/>
              <a:t> </a:t>
            </a:r>
          </a:p>
          <a:p>
            <a:pPr lvl="1"/>
            <a:r>
              <a:rPr kumimoji="1" lang="en-US" altLang="ja-JP" dirty="0" smtClean="0"/>
              <a:t>Review period is closed on 11 February 2018.</a:t>
            </a:r>
          </a:p>
          <a:p>
            <a:pPr lvl="1"/>
            <a:r>
              <a:rPr kumimoji="1" lang="en-US" altLang="ja-JP" dirty="0" smtClean="0"/>
              <a:t>JAXA submitted comments coordinating with CEOS chair.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/>
              <a:t>Second Order Draft (SOD) 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– closed </a:t>
            </a:r>
          </a:p>
          <a:p>
            <a:pPr lvl="1"/>
            <a:r>
              <a:rPr kumimoji="1" lang="en-US" altLang="ja-JP" dirty="0" smtClean="0"/>
              <a:t>Review period is closed on 9 September 2018.</a:t>
            </a:r>
          </a:p>
          <a:p>
            <a:pPr lvl="1"/>
            <a:r>
              <a:rPr kumimoji="1" lang="en-US" altLang="ja-JP" dirty="0" smtClean="0"/>
              <a:t>JAXA submitted comments.</a:t>
            </a:r>
          </a:p>
          <a:p>
            <a:pPr lvl="1"/>
            <a:endParaRPr kumimoji="1" lang="en-US" altLang="ja-JP" dirty="0" smtClean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Final Government Distribution (FGD)</a:t>
            </a:r>
          </a:p>
          <a:p>
            <a:pPr lvl="1"/>
            <a:r>
              <a:rPr kumimoji="1" lang="en-US" altLang="ja-JP" dirty="0" smtClean="0"/>
              <a:t>Review period is 14 January – 10 March 2019.</a:t>
            </a:r>
          </a:p>
          <a:p>
            <a:pPr lvl="1"/>
            <a:r>
              <a:rPr kumimoji="1" lang="en-US" altLang="ja-JP" dirty="0" smtClean="0"/>
              <a:t>Only governments may submit comments.</a:t>
            </a:r>
            <a:r>
              <a:rPr kumimoji="1" lang="ja-JP" altLang="en-US" dirty="0"/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Opportunities for Review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9200" y="5791200"/>
            <a:ext cx="3886200" cy="646983"/>
          </a:xfrm>
          <a:prstGeom prst="wedgeRoundRectCallout">
            <a:avLst>
              <a:gd name="adj1" fmla="val -34369"/>
              <a:gd name="adj2" fmla="val -6919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hangingPunct="0"/>
            <a:r>
              <a:rPr kumimoji="1" lang="en-US" altLang="ja-JP" sz="1600" dirty="0" smtClean="0">
                <a:solidFill>
                  <a:srgbClr val="0070C0"/>
                </a:solidFill>
                <a:latin typeface="+mj-ea"/>
                <a:ea typeface="+mj-ea"/>
              </a:rPr>
              <a:t>CEOS </a:t>
            </a:r>
            <a:r>
              <a:rPr kumimoji="1" lang="en-US" altLang="ja-JP" sz="1600" dirty="0">
                <a:solidFill>
                  <a:srgbClr val="0070C0"/>
                </a:solidFill>
                <a:latin typeface="+mj-ea"/>
                <a:ea typeface="+mj-ea"/>
              </a:rPr>
              <a:t>agencies may have paths to input comments via their </a:t>
            </a:r>
            <a:r>
              <a:rPr kumimoji="1" lang="en-US" altLang="ja-JP" sz="1600" dirty="0" smtClean="0">
                <a:solidFill>
                  <a:srgbClr val="0070C0"/>
                </a:solidFill>
                <a:latin typeface="+mj-ea"/>
                <a:ea typeface="+mj-ea"/>
              </a:rPr>
              <a:t>government</a:t>
            </a:r>
            <a:endParaRPr kumimoji="1" lang="ja-JP" altLang="en-US" sz="16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82444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kumimoji="1" lang="en-US" altLang="ja-JP" dirty="0" smtClean="0"/>
              <a:t>For operational use of satellite retrieval with inverse model after the IPCC guidelines refinement in 2019, CEOS should play an important role of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calibration and validation for current and future missions</a:t>
            </a:r>
            <a:r>
              <a:rPr kumimoji="1" lang="en-US" altLang="ja-JP" dirty="0" smtClean="0"/>
              <a:t>.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B0F0"/>
                </a:solidFill>
              </a:rPr>
              <a:t>Current Missions: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1" lang="en-US" altLang="ja-JP" dirty="0" smtClean="0"/>
              <a:t>GOSAT, OCO-2, </a:t>
            </a:r>
            <a:r>
              <a:rPr kumimoji="1" lang="en-US" altLang="ja-JP" dirty="0" err="1" smtClean="0"/>
              <a:t>Tansat</a:t>
            </a:r>
            <a:r>
              <a:rPr kumimoji="1" lang="en-US" altLang="ja-JP" dirty="0" smtClean="0"/>
              <a:t>, Feng Yun 3D, Sentinel 5p, </a:t>
            </a:r>
            <a:r>
              <a:rPr kumimoji="1" lang="en-US" altLang="ja-JP" dirty="0" err="1" smtClean="0"/>
              <a:t>Gaofen</a:t>
            </a:r>
            <a:r>
              <a:rPr kumimoji="1" lang="en-US" altLang="ja-JP" dirty="0" smtClean="0"/>
              <a:t> 5</a:t>
            </a:r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B0F0"/>
                </a:solidFill>
              </a:rPr>
              <a:t>Future Missions: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 smtClean="0"/>
              <a:t>GOSAT-2, OCO-3, </a:t>
            </a:r>
            <a:r>
              <a:rPr kumimoji="1" lang="en-US" altLang="ja-JP" dirty="0" err="1" smtClean="0"/>
              <a:t>MicroCarb</a:t>
            </a:r>
            <a:r>
              <a:rPr kumimoji="1" lang="en-US" altLang="ja-JP" dirty="0" smtClean="0"/>
              <a:t>, MERLIN, </a:t>
            </a:r>
            <a:r>
              <a:rPr kumimoji="1" lang="en-US" altLang="ja-JP" dirty="0" err="1" smtClean="0"/>
              <a:t>GeoCarb</a:t>
            </a:r>
            <a:r>
              <a:rPr kumimoji="1" lang="en-US" altLang="ja-JP" dirty="0" smtClean="0"/>
              <a:t>, Sentinel 5A, 5B, 5C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 smtClean="0"/>
              <a:t>AC-VC also mentioned at SIT-33 that </a:t>
            </a:r>
            <a:r>
              <a:rPr kumimoji="1" lang="en-US" altLang="ja-JP" i="1" dirty="0" smtClean="0"/>
              <a:t>“</a:t>
            </a:r>
            <a:r>
              <a:rPr lang="en-US" altLang="ja-JP" sz="1800" i="1" dirty="0" smtClean="0"/>
              <a:t>Rigorous </a:t>
            </a:r>
            <a:r>
              <a:rPr lang="en-US" altLang="ja-JP" sz="1800" i="1" dirty="0"/>
              <a:t>pre-launch and on-orbit </a:t>
            </a:r>
            <a:r>
              <a:rPr lang="en-US" altLang="ja-JP" sz="1800" i="1" dirty="0">
                <a:solidFill>
                  <a:srgbClr val="FF0000"/>
                </a:solidFill>
              </a:rPr>
              <a:t>measurement calibration and product validation </a:t>
            </a:r>
            <a:r>
              <a:rPr lang="en-US" altLang="ja-JP" sz="1800" i="1" dirty="0"/>
              <a:t>methods that evolve to meet emerging </a:t>
            </a:r>
            <a:r>
              <a:rPr lang="en-US" altLang="ja-JP" sz="1800" i="1" dirty="0" smtClean="0"/>
              <a:t>needs”</a:t>
            </a:r>
            <a:r>
              <a:rPr lang="en-US" altLang="ja-JP" sz="1800" dirty="0" smtClean="0"/>
              <a:t> are necessary.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kumimoji="1" lang="en-US" altLang="ja-JP" dirty="0" smtClean="0"/>
              <a:t>These activities will be led by AC-VC or WGCV?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715000" cy="533400"/>
          </a:xfrm>
        </p:spPr>
        <p:txBody>
          <a:bodyPr/>
          <a:lstStyle/>
          <a:p>
            <a:r>
              <a:rPr kumimoji="1" lang="en-US" altLang="ja-JP" sz="2200" dirty="0"/>
              <a:t>Quality Control and Accuracy of GHG Data</a:t>
            </a:r>
          </a:p>
          <a:p>
            <a:r>
              <a:rPr kumimoji="1" lang="en-US" altLang="ja-JP" sz="2200" dirty="0"/>
              <a:t> 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61644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kumimoji="1" lang="en-US" altLang="ja-JP" dirty="0" smtClean="0"/>
              <a:t>Way Forward (Integrated Observation)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655" y="3080632"/>
            <a:ext cx="3181349" cy="3181349"/>
          </a:xfrm>
          <a:prstGeom prst="rect">
            <a:avLst/>
          </a:prstGeom>
        </p:spPr>
      </p:pic>
      <p:sp>
        <p:nvSpPr>
          <p:cNvPr id="6" name="楕円 29"/>
          <p:cNvSpPr/>
          <p:nvPr/>
        </p:nvSpPr>
        <p:spPr>
          <a:xfrm>
            <a:off x="1563101" y="2728673"/>
            <a:ext cx="5867400" cy="3557101"/>
          </a:xfrm>
          <a:prstGeom prst="ellipse">
            <a:avLst/>
          </a:prstGeom>
          <a:noFill/>
          <a:ln w="76200">
            <a:solidFill>
              <a:srgbClr val="004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362973" y="2711978"/>
            <a:ext cx="7791450" cy="37686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8" name="正方形/長方形 7"/>
          <p:cNvSpPr/>
          <p:nvPr/>
        </p:nvSpPr>
        <p:spPr>
          <a:xfrm>
            <a:off x="76201" y="1152732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+mj-lt"/>
              </a:rPr>
              <a:t>Better </a:t>
            </a:r>
            <a:r>
              <a:rPr lang="en-US" altLang="ja-JP" dirty="0">
                <a:solidFill>
                  <a:srgbClr val="0070C0"/>
                </a:solidFill>
                <a:latin typeface="+mj-lt"/>
              </a:rPr>
              <a:t>GHG observation network has developed </a:t>
            </a:r>
            <a:r>
              <a:rPr lang="en-US" altLang="ja-JP" dirty="0">
                <a:latin typeface="+mj-lt"/>
              </a:rPr>
              <a:t>by integrating high </a:t>
            </a:r>
            <a:r>
              <a:rPr lang="en-US" altLang="ja-JP" dirty="0">
                <a:solidFill>
                  <a:srgbClr val="0070C0"/>
                </a:solidFill>
                <a:latin typeface="+mj-lt"/>
              </a:rPr>
              <a:t>temporal</a:t>
            </a:r>
            <a:r>
              <a:rPr lang="en-US" altLang="ja-JP" dirty="0">
                <a:latin typeface="+mj-lt"/>
              </a:rPr>
              <a:t> resolution data by in-situ observation, </a:t>
            </a:r>
            <a:r>
              <a:rPr lang="en-US" altLang="ja-JP" dirty="0">
                <a:solidFill>
                  <a:srgbClr val="0070C0"/>
                </a:solidFill>
                <a:latin typeface="+mj-lt"/>
              </a:rPr>
              <a:t>vertical </a:t>
            </a:r>
            <a:r>
              <a:rPr lang="en-US" altLang="ja-JP" dirty="0">
                <a:latin typeface="+mj-lt"/>
              </a:rPr>
              <a:t>data by aircraft observation, and high resolution </a:t>
            </a:r>
            <a:r>
              <a:rPr lang="en-US" altLang="ja-JP" dirty="0">
                <a:solidFill>
                  <a:srgbClr val="0070C0"/>
                </a:solidFill>
                <a:latin typeface="+mj-lt"/>
              </a:rPr>
              <a:t>spatial</a:t>
            </a:r>
            <a:r>
              <a:rPr lang="en-US" altLang="ja-JP" dirty="0">
                <a:latin typeface="+mj-lt"/>
              </a:rPr>
              <a:t> data by satellite observation.</a:t>
            </a:r>
            <a:r>
              <a:rPr lang="ja-JP" altLang="en-US" dirty="0">
                <a:solidFill>
                  <a:srgbClr val="FF0000"/>
                </a:solidFill>
                <a:latin typeface="+mj-lt"/>
              </a:rPr>
              <a:t>　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510" y="5012817"/>
            <a:ext cx="2092952" cy="1289652"/>
          </a:xfrm>
          <a:prstGeom prst="rect">
            <a:avLst/>
          </a:prstGeom>
        </p:spPr>
      </p:pic>
      <p:pic>
        <p:nvPicPr>
          <p:cNvPr id="10" name="図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61" y="4895789"/>
            <a:ext cx="2081701" cy="13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65" y="2533822"/>
            <a:ext cx="2068521" cy="12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160" y="2497182"/>
            <a:ext cx="1814019" cy="11669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7219" y="5582292"/>
            <a:ext cx="14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Ground Station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087" y="2535380"/>
            <a:ext cx="16741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b="1" dirty="0">
                <a:solidFill>
                  <a:schemeClr val="bg1"/>
                </a:solidFill>
              </a:rPr>
              <a:t>Mountains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72188" y="4972113"/>
            <a:ext cx="134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Forest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17177" y="2474698"/>
            <a:ext cx="132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Aircrafts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17" name="Picture 5" descr="IMG_267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1145" y="5238504"/>
            <a:ext cx="1811311" cy="119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3553403" y="6101905"/>
            <a:ext cx="17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Ship 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33285" y="28959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Satellites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254634" y="3411405"/>
            <a:ext cx="4626630" cy="21241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ja-JP" sz="3600" b="0" cap="none" spc="0" dirty="0">
                <a:ln w="0"/>
                <a:solidFill>
                  <a:srgbClr val="00CC99"/>
                </a:solidFill>
                <a:effectLst/>
              </a:rPr>
              <a:t>GHG Monitoring “System of Systems”</a:t>
            </a:r>
            <a:endParaRPr lang="ja-JP" altLang="en-US" sz="3600" b="0" cap="none" spc="0" dirty="0">
              <a:ln w="0"/>
              <a:solidFill>
                <a:srgbClr val="00CC99"/>
              </a:solidFill>
              <a:effectLst/>
            </a:endParaRPr>
          </a:p>
        </p:txBody>
      </p:sp>
      <p:pic>
        <p:nvPicPr>
          <p:cNvPr id="21" name="Picture 4" descr="人工衛星「いぶき」GOS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39" y="2048419"/>
            <a:ext cx="1745458" cy="100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530712" y="3782954"/>
            <a:ext cx="1822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Mt. Fuji Sta. @NIES</a:t>
            </a:r>
            <a:endParaRPr kumimoji="1" lang="ja-JP" altLang="en-US" sz="1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2006" y="6216171"/>
            <a:ext cx="18222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 err="1"/>
              <a:t>Hateruma</a:t>
            </a:r>
            <a:r>
              <a:rPr kumimoji="1" lang="en-US" altLang="ja-JP" sz="1000" dirty="0"/>
              <a:t> Sta. @NIES</a:t>
            </a:r>
            <a:endParaRPr kumimoji="1" lang="ja-JP" altLang="en-US" sz="1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54574" y="6250973"/>
            <a:ext cx="2087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Fuji </a:t>
            </a:r>
            <a:r>
              <a:rPr kumimoji="1" lang="en-US" altLang="ja-JP" sz="1000" dirty="0" err="1"/>
              <a:t>Hokuroku</a:t>
            </a:r>
            <a:r>
              <a:rPr kumimoji="1" lang="en-US" altLang="ja-JP" sz="1000" dirty="0"/>
              <a:t> Sta. @NIES</a:t>
            </a:r>
            <a:endParaRPr kumimoji="1" lang="ja-JP" altLang="en-US" sz="1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1159" y="6383179"/>
            <a:ext cx="20875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/>
              <a:t>New Century 2 @NIES</a:t>
            </a:r>
            <a:endParaRPr kumimoji="1" lang="ja-JP" altLang="en-US" sz="1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28546" y="3610603"/>
            <a:ext cx="208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00"/>
              </a:lnSpc>
            </a:pPr>
            <a:r>
              <a:rPr kumimoji="1" lang="en-US" altLang="ja-JP" sz="1000" dirty="0"/>
              <a:t>CONTRAIL Project</a:t>
            </a:r>
          </a:p>
          <a:p>
            <a:pPr algn="r">
              <a:lnSpc>
                <a:spcPts val="1100"/>
              </a:lnSpc>
            </a:pPr>
            <a:r>
              <a:rPr kumimoji="1" lang="en-US" altLang="ja-JP" sz="800" dirty="0"/>
              <a:t>http://www.cger.nies.go.jp/contrail/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654322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10344</TotalTime>
  <Words>994</Words>
  <Application>Microsoft Office PowerPoint</Application>
  <PresentationFormat>画面に合わせる (4:3)</PresentationFormat>
  <Paragraphs>163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3" baseType="lpstr">
      <vt:lpstr>Avenir Roman</vt:lpstr>
      <vt:lpstr>Droid Serif</vt:lpstr>
      <vt:lpstr>HG丸ｺﾞｼｯｸM-PRO</vt:lpstr>
      <vt:lpstr>Proxima Nova Regular</vt:lpstr>
      <vt:lpstr>游ゴシック</vt:lpstr>
      <vt:lpstr>Arial</vt:lpstr>
      <vt:lpstr>Arial Bold</vt:lpstr>
      <vt:lpstr>Calibri</vt:lpstr>
      <vt:lpstr>Courier New</vt:lpstr>
      <vt:lpstr>Helvetica</vt:lpstr>
      <vt:lpstr>Wingdings</vt:lpstr>
      <vt:lpstr>Default</vt:lpstr>
      <vt:lpstr>IPCC Guidelines and  Way Forward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Kamei Masatoshi</cp:lastModifiedBy>
  <cp:revision>206</cp:revision>
  <dcterms:modified xsi:type="dcterms:W3CDTF">2018-09-11T13:08:20Z</dcterms:modified>
</cp:coreProperties>
</file>