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81" r:id="rId3"/>
    <p:sldId id="277" r:id="rId4"/>
    <p:sldId id="278" r:id="rId5"/>
    <p:sldId id="279" r:id="rId6"/>
    <p:sldId id="282" r:id="rId7"/>
    <p:sldId id="280" r:id="rId8"/>
    <p:sldId id="283"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6"/>
    <p:restoredTop sz="93969" autoAdjust="0"/>
  </p:normalViewPr>
  <p:slideViewPr>
    <p:cSldViewPr>
      <p:cViewPr varScale="1">
        <p:scale>
          <a:sx n="90" d="100"/>
          <a:sy n="90" d="100"/>
        </p:scale>
        <p:origin x="-205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19812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xmlns:p14="http://schemas.microsoft.com/office/powerpoint/2010/mai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p:nvPr/>
        </p:nvSpPr>
        <p:spPr>
          <a:xfrm>
            <a:off x="622788" y="3759200"/>
            <a:ext cx="5168411"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endParaRPr lang="en-US"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FDA AHT (lead: S. </a:t>
            </a:r>
            <a:r>
              <a:rPr lang="en-US" dirty="0" err="1" smtClean="0">
                <a:solidFill>
                  <a:srgbClr val="FFFFFF"/>
                </a:solidFill>
                <a:latin typeface="+mj-lt"/>
                <a:ea typeface="Arial Bold"/>
                <a:cs typeface="Arial Bold"/>
                <a:sym typeface="Arial Bold"/>
              </a:rPr>
              <a:t>Labahn</a:t>
            </a:r>
            <a:r>
              <a:rPr lang="en-US" dirty="0" smtClean="0">
                <a:solidFill>
                  <a:srgbClr val="FFFFFF"/>
                </a:solidFill>
                <a:latin typeface="+mj-lt"/>
                <a:ea typeface="Arial Bold"/>
                <a:cs typeface="Arial Bold"/>
                <a:sym typeface="Arial Bold"/>
              </a:rPr>
              <a:t>, A. Held, N. Hanowski) </a:t>
            </a:r>
            <a:endParaRPr lang="en-US"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Nick Hanowski ,  ESA (EOP-G)</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2018 SIT Technical Workshop</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September 13-14  2018</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EUMETSAT, Darmstadt Germany</a:t>
            </a:r>
            <a:endParaRPr lang="en-US" dirty="0">
              <a:solidFill>
                <a:srgbClr val="FFFFFF"/>
              </a:solidFill>
              <a:latin typeface="+mj-lt"/>
              <a:ea typeface="Arial Bold"/>
              <a:cs typeface="Arial Bold"/>
              <a:sym typeface="Arial Bold"/>
            </a:endParaRPr>
          </a:p>
          <a:p>
            <a:pPr lvl="0" defTabSz="914400">
              <a:lnSpc>
                <a:spcPct val="150000"/>
              </a:lnSpc>
              <a:defRPr>
                <a:solidFill>
                  <a:srgbClr val="000000"/>
                </a:solidFill>
              </a:defRPr>
            </a:pP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2" name="TextBox 1"/>
          <p:cNvSpPr txBox="1"/>
          <p:nvPr/>
        </p:nvSpPr>
        <p:spPr>
          <a:xfrm>
            <a:off x="609600" y="2590800"/>
            <a:ext cx="5362103" cy="120032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800" b="1" i="0" u="none" strike="noStrike" cap="none" spc="0" normalizeH="0" baseline="0" dirty="0" smtClean="0">
                <a:ln>
                  <a:noFill/>
                </a:ln>
                <a:solidFill>
                  <a:schemeClr val="bg1"/>
                </a:solidFill>
                <a:effectLst/>
                <a:uFillTx/>
              </a:rPr>
              <a:t>Future Data Architecture (FDA</a:t>
            </a:r>
            <a:r>
              <a:rPr kumimoji="0" lang="en-US" sz="2400" b="1" i="0" u="none" strike="noStrike" cap="none" spc="0" normalizeH="0" baseline="0" dirty="0" smtClean="0">
                <a:ln>
                  <a:noFill/>
                </a:ln>
                <a:solidFill>
                  <a:schemeClr val="bg1"/>
                </a:solidFill>
                <a:effectLst/>
                <a:uFillTx/>
              </a:rPr>
              <a:t>)</a:t>
            </a:r>
          </a:p>
          <a:p>
            <a:pPr marL="0" marR="0" indent="0" algn="l" defTabSz="457200" rtl="0" fontAlgn="auto" latinLnBrk="1" hangingPunct="0">
              <a:lnSpc>
                <a:spcPct val="100000"/>
              </a:lnSpc>
              <a:spcBef>
                <a:spcPts val="0"/>
              </a:spcBef>
              <a:spcAft>
                <a:spcPts val="0"/>
              </a:spcAft>
              <a:buClrTx/>
              <a:buSzTx/>
              <a:buFontTx/>
              <a:buNone/>
              <a:tabLst/>
            </a:pPr>
            <a:r>
              <a:rPr lang="en-US" sz="2400" b="1" dirty="0">
                <a:solidFill>
                  <a:schemeClr val="bg1"/>
                </a:solidFill>
              </a:rPr>
              <a:t>	</a:t>
            </a:r>
            <a:r>
              <a:rPr lang="en-US" sz="2000" b="1" dirty="0" smtClean="0">
                <a:solidFill>
                  <a:schemeClr val="bg1"/>
                </a:solidFill>
              </a:rPr>
              <a:t>	- Continuity</a:t>
            </a:r>
          </a:p>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chemeClr val="bg1"/>
                </a:solidFill>
                <a:effectLst/>
                <a:uFillTx/>
              </a:rPr>
              <a:t>	</a:t>
            </a:r>
            <a:r>
              <a:rPr lang="en-US" sz="2000" b="1" dirty="0">
                <a:solidFill>
                  <a:schemeClr val="bg1"/>
                </a:solidFill>
              </a:rPr>
              <a:t>	</a:t>
            </a:r>
            <a:r>
              <a:rPr lang="en-US" sz="2000" b="1" dirty="0" smtClean="0">
                <a:solidFill>
                  <a:schemeClr val="bg1"/>
                </a:solidFill>
              </a:rPr>
              <a:t>- Next Steps</a:t>
            </a:r>
            <a:endParaRPr kumimoji="0" lang="en-US" sz="2000" b="1" i="0" u="none" strike="noStrike" cap="none" spc="0" normalizeH="0" baseline="0" dirty="0">
              <a:ln>
                <a:noFill/>
              </a:ln>
              <a:solidFill>
                <a:schemeClr val="bg1"/>
              </a:solidFill>
              <a:effectLst/>
              <a:uFillTx/>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TextBox 2"/>
          <p:cNvSpPr txBox="1"/>
          <p:nvPr/>
        </p:nvSpPr>
        <p:spPr>
          <a:xfrm>
            <a:off x="381000" y="1295400"/>
            <a:ext cx="8382000" cy="541686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rtl="0"/>
            <a:r>
              <a:rPr lang="en-US" sz="2400" dirty="0" smtClean="0"/>
              <a:t>Since </a:t>
            </a:r>
            <a:r>
              <a:rPr lang="en-US" sz="2400" dirty="0"/>
              <a:t>the </a:t>
            </a:r>
            <a:r>
              <a:rPr lang="en-US" sz="2400" dirty="0" smtClean="0"/>
              <a:t>CEOS Plenary 2017 five themes </a:t>
            </a:r>
            <a:r>
              <a:rPr lang="en-US" sz="2400" dirty="0"/>
              <a:t>have </a:t>
            </a:r>
            <a:r>
              <a:rPr lang="en-US" sz="2400" dirty="0" smtClean="0"/>
              <a:t>progressed.</a:t>
            </a:r>
          </a:p>
          <a:p>
            <a:pPr rtl="0"/>
            <a:endParaRPr lang="en-US" sz="2400" dirty="0"/>
          </a:p>
          <a:p>
            <a:pPr rtl="0"/>
            <a:r>
              <a:rPr lang="en-US" sz="2400" dirty="0"/>
              <a:t>E</a:t>
            </a:r>
            <a:r>
              <a:rPr lang="en-US" sz="2400" dirty="0" smtClean="0"/>
              <a:t>ach theme can </a:t>
            </a:r>
            <a:r>
              <a:rPr lang="en-US" sz="2400" dirty="0"/>
              <a:t>be decomposed into a set </a:t>
            </a:r>
            <a:r>
              <a:rPr lang="en-US" sz="2400" dirty="0" smtClean="0"/>
              <a:t>of:</a:t>
            </a:r>
          </a:p>
          <a:p>
            <a:pPr marL="285750" indent="-285750" rtl="0">
              <a:buFontTx/>
              <a:buChar char="-"/>
            </a:pPr>
            <a:r>
              <a:rPr lang="en-US" sz="2400" dirty="0" smtClean="0"/>
              <a:t>practical </a:t>
            </a:r>
            <a:r>
              <a:rPr lang="en-US" sz="2400" dirty="0"/>
              <a:t>implementations </a:t>
            </a:r>
            <a:r>
              <a:rPr lang="en-US" sz="2400" dirty="0" smtClean="0"/>
              <a:t>and pilot activities</a:t>
            </a:r>
          </a:p>
          <a:p>
            <a:pPr marL="285750" indent="-285750" rtl="0">
              <a:buFontTx/>
              <a:buChar char="-"/>
            </a:pPr>
            <a:r>
              <a:rPr lang="en-US" sz="2400" dirty="0" smtClean="0"/>
              <a:t>improvements in their conceptual </a:t>
            </a:r>
            <a:r>
              <a:rPr lang="en-US" sz="2400" dirty="0"/>
              <a:t>framework </a:t>
            </a:r>
            <a:endParaRPr lang="en-US" sz="2400" dirty="0"/>
          </a:p>
          <a:p>
            <a:pPr marL="285750" indent="-285750" rtl="0">
              <a:buFontTx/>
              <a:buChar char="-"/>
            </a:pPr>
            <a:r>
              <a:rPr lang="en-US" sz="2400" dirty="0" smtClean="0"/>
              <a:t>new pathways </a:t>
            </a:r>
            <a:r>
              <a:rPr lang="en-US" sz="2400" dirty="0"/>
              <a:t>for </a:t>
            </a:r>
            <a:r>
              <a:rPr lang="en-US" sz="2400" dirty="0" smtClean="0"/>
              <a:t>standardization</a:t>
            </a:r>
            <a:r>
              <a:rPr lang="en-US" sz="2400" dirty="0"/>
              <a:t> </a:t>
            </a:r>
            <a:r>
              <a:rPr lang="en-US" sz="2400" dirty="0" smtClean="0"/>
              <a:t>(in WGs and VCs)</a:t>
            </a:r>
            <a:endParaRPr lang="en-US" sz="2400" dirty="0"/>
          </a:p>
          <a:p>
            <a:pPr rtl="0"/>
            <a:endParaRPr lang="en-US" sz="2400" dirty="0"/>
          </a:p>
          <a:p>
            <a:pPr marL="285750" indent="-285750" rtl="0">
              <a:lnSpc>
                <a:spcPct val="150000"/>
              </a:lnSpc>
              <a:buFontTx/>
              <a:buChar char="-"/>
            </a:pPr>
            <a:r>
              <a:rPr lang="en-US" sz="2400" b="1" dirty="0" smtClean="0"/>
              <a:t>Analysis </a:t>
            </a:r>
            <a:r>
              <a:rPr lang="en-US" sz="2400" b="1" dirty="0"/>
              <a:t>Ready Data (ARD</a:t>
            </a:r>
            <a:r>
              <a:rPr lang="en-US" sz="2400" b="1" dirty="0" smtClean="0"/>
              <a:t>)</a:t>
            </a:r>
            <a:endParaRPr lang="en-US" sz="2400" b="1" dirty="0"/>
          </a:p>
          <a:p>
            <a:pPr marL="285750" indent="-285750" rtl="0">
              <a:lnSpc>
                <a:spcPct val="150000"/>
              </a:lnSpc>
              <a:buFontTx/>
              <a:buChar char="-"/>
            </a:pPr>
            <a:r>
              <a:rPr lang="en-US" sz="2400" b="1" dirty="0" smtClean="0"/>
              <a:t>Data Cubes</a:t>
            </a:r>
            <a:endParaRPr lang="en-US" sz="2400" b="1" dirty="0"/>
          </a:p>
          <a:p>
            <a:pPr marL="285750" indent="-285750" rtl="0">
              <a:lnSpc>
                <a:spcPct val="150000"/>
              </a:lnSpc>
              <a:buFontTx/>
              <a:buChar char="-"/>
            </a:pPr>
            <a:r>
              <a:rPr lang="en-US" sz="2400" b="1" dirty="0" smtClean="0"/>
              <a:t>EO Platforms</a:t>
            </a:r>
          </a:p>
          <a:p>
            <a:pPr marL="285750" indent="-285750" rtl="0">
              <a:lnSpc>
                <a:spcPct val="150000"/>
              </a:lnSpc>
              <a:buFontTx/>
              <a:buChar char="-"/>
            </a:pPr>
            <a:r>
              <a:rPr lang="en-US" sz="2400" b="1" dirty="0" smtClean="0"/>
              <a:t>User Metrics / Resources Inventory</a:t>
            </a:r>
            <a:endParaRPr lang="en-US" sz="2400" b="1" dirty="0"/>
          </a:p>
          <a:p>
            <a:pPr marL="285750" indent="-285750" rtl="0">
              <a:lnSpc>
                <a:spcPct val="150000"/>
              </a:lnSpc>
              <a:buFontTx/>
              <a:buChar char="-"/>
            </a:pPr>
            <a:r>
              <a:rPr lang="en-US" sz="2400" b="1" dirty="0" smtClean="0"/>
              <a:t>EO </a:t>
            </a:r>
            <a:r>
              <a:rPr lang="en-US" sz="2400" b="1" dirty="0"/>
              <a:t>Data </a:t>
            </a:r>
            <a:r>
              <a:rPr lang="en-US" sz="2400" b="1" dirty="0" smtClean="0"/>
              <a:t>Analytics </a:t>
            </a:r>
            <a:endParaRPr kumimoji="0" lang="en-US" sz="2400" b="1"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0693353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7" name="Rectangle 6"/>
          <p:cNvSpPr/>
          <p:nvPr/>
        </p:nvSpPr>
        <p:spPr>
          <a:xfrm>
            <a:off x="228600" y="1295400"/>
            <a:ext cx="8610600" cy="5355313"/>
          </a:xfrm>
          <a:prstGeom prst="rect">
            <a:avLst/>
          </a:prstGeom>
        </p:spPr>
        <p:txBody>
          <a:bodyPr wrap="square">
            <a:spAutoFit/>
          </a:bodyPr>
          <a:lstStyle/>
          <a:p>
            <a:r>
              <a:rPr lang="en-US" b="1" i="1" dirty="0" smtClean="0"/>
              <a:t>ARD </a:t>
            </a:r>
            <a:r>
              <a:rPr lang="en-US" b="1" i="1" dirty="0"/>
              <a:t>are </a:t>
            </a:r>
            <a:r>
              <a:rPr lang="en-US" b="1" i="1" dirty="0" smtClean="0"/>
              <a:t>key to </a:t>
            </a:r>
            <a:r>
              <a:rPr lang="en-US" b="1" i="1" dirty="0"/>
              <a:t>facilitate and foster EO data uptake especially by user communities, which are not comprised of EO data specialists. Progress has been made and activities need to continue in: </a:t>
            </a:r>
            <a:r>
              <a:rPr lang="en-US" i="1" dirty="0"/>
              <a:t/>
            </a:r>
            <a:br>
              <a:rPr lang="en-US" i="1" dirty="0"/>
            </a:br>
            <a:r>
              <a:rPr lang="en-US" i="1" dirty="0"/>
              <a:t/>
            </a:r>
            <a:br>
              <a:rPr lang="en-US" i="1" dirty="0"/>
            </a:br>
            <a:r>
              <a:rPr lang="en-US" dirty="0"/>
              <a:t>a)     Improving the overall ARD development logic (including </a:t>
            </a:r>
            <a:r>
              <a:rPr lang="en-US" dirty="0" smtClean="0"/>
              <a:t>nomenclature)</a:t>
            </a:r>
            <a:r>
              <a:rPr lang="en-US" dirty="0"/>
              <a:t> </a:t>
            </a:r>
            <a:r>
              <a:rPr lang="en-US" dirty="0" smtClean="0"/>
              <a:t> development </a:t>
            </a:r>
            <a:r>
              <a:rPr lang="en-US" dirty="0"/>
              <a:t>steps and principles continue to emerge from the CEOS LSI-VC WG. </a:t>
            </a:r>
            <a:br>
              <a:rPr lang="en-US" dirty="0"/>
            </a:br>
            <a:r>
              <a:rPr lang="en-US" dirty="0"/>
              <a:t/>
            </a:r>
            <a:br>
              <a:rPr lang="en-US" dirty="0"/>
            </a:br>
            <a:r>
              <a:rPr lang="en-US" dirty="0"/>
              <a:t>b)     Generating interoperable and harmonized data products. </a:t>
            </a:r>
            <a:r>
              <a:rPr lang="en-US" dirty="0" smtClean="0"/>
              <a:t>E.g. </a:t>
            </a:r>
            <a:r>
              <a:rPr lang="en-US" dirty="0"/>
              <a:t>c</a:t>
            </a:r>
            <a:r>
              <a:rPr lang="en-US" dirty="0" smtClean="0"/>
              <a:t>ontinuous </a:t>
            </a:r>
            <a:r>
              <a:rPr lang="en-US" dirty="0"/>
              <a:t>improvements are being achieved for the Landsat 8 –Sentinel 2 data </a:t>
            </a:r>
            <a:r>
              <a:rPr lang="en-US" dirty="0" smtClean="0"/>
              <a:t>products</a:t>
            </a:r>
          </a:p>
          <a:p>
            <a:endParaRPr lang="en-US" dirty="0"/>
          </a:p>
          <a:p>
            <a:r>
              <a:rPr lang="en-US" dirty="0" smtClean="0"/>
              <a:t>c</a:t>
            </a:r>
            <a:r>
              <a:rPr lang="en-US" dirty="0"/>
              <a:t>)     Developing ARD on-demand demonstrators in close interaction with all stakeholders. This is done with strong involvement of commercial data providers. </a:t>
            </a:r>
            <a:endParaRPr lang="en-US" dirty="0" smtClean="0"/>
          </a:p>
          <a:p>
            <a:endParaRPr lang="en-US" dirty="0"/>
          </a:p>
          <a:p>
            <a:r>
              <a:rPr lang="en-US" dirty="0" smtClean="0"/>
              <a:t>d</a:t>
            </a:r>
            <a:r>
              <a:rPr lang="en-US" dirty="0"/>
              <a:t>)     Developing the CEOS ARD 4 Land in which specifications for three product families have been completed and product assessment is ongoing. </a:t>
            </a:r>
            <a:endParaRPr lang="en-US" dirty="0" smtClean="0"/>
          </a:p>
          <a:p>
            <a:endParaRPr lang="en-US" b="1" dirty="0"/>
          </a:p>
          <a:p>
            <a:r>
              <a:rPr lang="en-US" b="1" dirty="0" smtClean="0">
                <a:sym typeface="Wingdings"/>
              </a:rPr>
              <a:t> Recommendation: </a:t>
            </a:r>
            <a:r>
              <a:rPr lang="en-US" b="1" dirty="0">
                <a:sym typeface="Wingdings"/>
              </a:rPr>
              <a:t>O</a:t>
            </a:r>
            <a:r>
              <a:rPr lang="en-US" b="1" dirty="0" smtClean="0"/>
              <a:t>versight </a:t>
            </a:r>
            <a:r>
              <a:rPr lang="en-US" b="1" dirty="0"/>
              <a:t>of all four lines of activity to the CEOS LSI-VC WG. In addition, CEOS side meetings should be organized in regular </a:t>
            </a:r>
            <a:r>
              <a:rPr lang="en-US" b="1" dirty="0" smtClean="0"/>
              <a:t>intervals. </a:t>
            </a:r>
            <a:endParaRPr lang="en-US" dirty="0"/>
          </a:p>
        </p:txBody>
      </p:sp>
      <p:sp>
        <p:nvSpPr>
          <p:cNvPr id="8" name="TextBox 7"/>
          <p:cNvSpPr txBox="1"/>
          <p:nvPr/>
        </p:nvSpPr>
        <p:spPr>
          <a:xfrm>
            <a:off x="4109680" y="304800"/>
            <a:ext cx="958754"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rgbClr val="FFFFFF"/>
                </a:solidFill>
                <a:effectLst/>
                <a:uFillTx/>
              </a:rPr>
              <a:t>ARD</a:t>
            </a:r>
            <a:endParaRPr kumimoji="0" lang="en-US"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334857791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Rectangle 2"/>
          <p:cNvSpPr/>
          <p:nvPr/>
        </p:nvSpPr>
        <p:spPr>
          <a:xfrm>
            <a:off x="228600" y="1295400"/>
            <a:ext cx="8610600" cy="5078314"/>
          </a:xfrm>
          <a:prstGeom prst="rect">
            <a:avLst/>
          </a:prstGeom>
        </p:spPr>
        <p:txBody>
          <a:bodyPr wrap="square">
            <a:spAutoFit/>
          </a:bodyPr>
          <a:lstStyle/>
          <a:p>
            <a:pPr rtl="0"/>
            <a:r>
              <a:rPr lang="en-US" b="1" dirty="0" smtClean="0"/>
              <a:t>A </a:t>
            </a:r>
            <a:r>
              <a:rPr lang="en-US" b="1" dirty="0"/>
              <a:t>large variety of Data Cubes have emerged. </a:t>
            </a:r>
            <a:r>
              <a:rPr lang="en-US" b="1" i="1" dirty="0" smtClean="0"/>
              <a:t>The </a:t>
            </a:r>
            <a:r>
              <a:rPr lang="en-US" b="1" i="1" dirty="0"/>
              <a:t>"CEOS Data Cube" initiative aims at utilizing CEOS Agency resources, global partnerships, satellite data, and CEOS organizational groups for further improving data access, data preparation, and data analysis for all users of satellite data. </a:t>
            </a:r>
            <a:r>
              <a:rPr lang="en-US" dirty="0"/>
              <a:t/>
            </a:r>
            <a:br>
              <a:rPr lang="en-US" dirty="0"/>
            </a:br>
            <a:r>
              <a:rPr lang="en-US" dirty="0"/>
              <a:t/>
            </a:r>
            <a:br>
              <a:rPr lang="en-US" dirty="0"/>
            </a:br>
            <a:r>
              <a:rPr lang="en-US" dirty="0"/>
              <a:t>a)     The CEOS Data Cube (CDC) effort is well managed and supported within the CEOS </a:t>
            </a:r>
            <a:r>
              <a:rPr lang="en-US" dirty="0" smtClean="0"/>
              <a:t>community. </a:t>
            </a:r>
            <a:r>
              <a:rPr lang="en-US" dirty="0"/>
              <a:t>The accumulated knowledge is key for the further evolution of a harmonized data cube domain. </a:t>
            </a:r>
            <a:br>
              <a:rPr lang="en-US" dirty="0"/>
            </a:br>
            <a:r>
              <a:rPr lang="en-US" dirty="0"/>
              <a:t/>
            </a:r>
            <a:br>
              <a:rPr lang="en-US" dirty="0"/>
            </a:br>
            <a:r>
              <a:rPr lang="en-US" dirty="0"/>
              <a:t>b)     There are a number of data cube activities (e.g. in Europe) that have not yet been integrated into the global data cube scenario. </a:t>
            </a:r>
            <a:endParaRPr lang="en-US" dirty="0" smtClean="0"/>
          </a:p>
          <a:p>
            <a:pPr rtl="0"/>
            <a:endParaRPr lang="en-US" dirty="0"/>
          </a:p>
          <a:p>
            <a:pPr rtl="0"/>
            <a:r>
              <a:rPr lang="en-US" dirty="0"/>
              <a:t>c)     There are </a:t>
            </a:r>
            <a:r>
              <a:rPr lang="en-US" dirty="0" smtClean="0"/>
              <a:t>efforts </a:t>
            </a:r>
            <a:r>
              <a:rPr lang="en-US" dirty="0"/>
              <a:t>to </a:t>
            </a:r>
            <a:r>
              <a:rPr lang="en-US" dirty="0" smtClean="0"/>
              <a:t>integrate </a:t>
            </a:r>
            <a:r>
              <a:rPr lang="en-US" dirty="0"/>
              <a:t>data </a:t>
            </a:r>
            <a:r>
              <a:rPr lang="en-US" dirty="0" smtClean="0"/>
              <a:t>cubes in </a:t>
            </a:r>
            <a:r>
              <a:rPr lang="en-US" dirty="0"/>
              <a:t>EO data platform environments </a:t>
            </a:r>
            <a:r>
              <a:rPr lang="en-US" dirty="0" smtClean="0"/>
              <a:t>and</a:t>
            </a:r>
            <a:r>
              <a:rPr lang="en-US" dirty="0"/>
              <a:t> </a:t>
            </a:r>
            <a:r>
              <a:rPr lang="en-US" dirty="0" smtClean="0"/>
              <a:t>to </a:t>
            </a:r>
            <a:r>
              <a:rPr lang="en-US" dirty="0"/>
              <a:t>provide an infrastructure (e.g. cloud) </a:t>
            </a:r>
            <a:r>
              <a:rPr lang="en-US" dirty="0" smtClean="0"/>
              <a:t>substrate (e.g. Copernicus DIAS).</a:t>
            </a:r>
          </a:p>
          <a:p>
            <a:pPr rtl="0"/>
            <a:endParaRPr lang="en-US" dirty="0" smtClean="0"/>
          </a:p>
          <a:p>
            <a:pPr rtl="0"/>
            <a:r>
              <a:rPr lang="en-US" b="1" dirty="0" smtClean="0">
                <a:sym typeface="Wingdings"/>
              </a:rPr>
              <a:t>  </a:t>
            </a:r>
            <a:r>
              <a:rPr lang="en-US" b="1" dirty="0" smtClean="0"/>
              <a:t>Recommendation: continue oversight </a:t>
            </a:r>
            <a:r>
              <a:rPr lang="en-US" b="1" dirty="0"/>
              <a:t>of these activities to the CEOS Data Cube (CDC) coordination team led by Brian </a:t>
            </a:r>
            <a:r>
              <a:rPr lang="en-US" b="1" dirty="0" err="1"/>
              <a:t>Killough</a:t>
            </a:r>
            <a:r>
              <a:rPr lang="en-US" b="1" dirty="0"/>
              <a:t>. In addition, CEOS side meetings should be organized in regular </a:t>
            </a:r>
            <a:r>
              <a:rPr lang="en-US" b="1" dirty="0" smtClean="0"/>
              <a:t>intervals.</a:t>
            </a:r>
            <a:endParaRPr lang="en-US" b="1" dirty="0"/>
          </a:p>
        </p:txBody>
      </p:sp>
      <p:sp>
        <p:nvSpPr>
          <p:cNvPr id="4" name="TextBox 3"/>
          <p:cNvSpPr txBox="1"/>
          <p:nvPr/>
        </p:nvSpPr>
        <p:spPr>
          <a:xfrm>
            <a:off x="3459361" y="304800"/>
            <a:ext cx="225939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rgbClr val="FFFFFF"/>
                </a:solidFill>
                <a:effectLst/>
                <a:uFillTx/>
              </a:rPr>
              <a:t>Data</a:t>
            </a:r>
            <a:r>
              <a:rPr kumimoji="0" lang="en-US" sz="3200" b="0" i="0" u="none" strike="noStrike" cap="none" spc="0" normalizeH="0" dirty="0" smtClean="0">
                <a:ln>
                  <a:noFill/>
                </a:ln>
                <a:solidFill>
                  <a:srgbClr val="FFFFFF"/>
                </a:solidFill>
                <a:effectLst/>
                <a:uFillTx/>
              </a:rPr>
              <a:t> Cubes</a:t>
            </a:r>
            <a:endParaRPr kumimoji="0" lang="en-US"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20693353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Rectangle 2"/>
          <p:cNvSpPr/>
          <p:nvPr/>
        </p:nvSpPr>
        <p:spPr>
          <a:xfrm>
            <a:off x="304800" y="1524000"/>
            <a:ext cx="8534400" cy="5078314"/>
          </a:xfrm>
          <a:prstGeom prst="rect">
            <a:avLst/>
          </a:prstGeom>
        </p:spPr>
        <p:txBody>
          <a:bodyPr wrap="square">
            <a:spAutoFit/>
          </a:bodyPr>
          <a:lstStyle/>
          <a:p>
            <a:r>
              <a:rPr lang="en-US" b="1" i="1" dirty="0" smtClean="0"/>
              <a:t>The </a:t>
            </a:r>
            <a:r>
              <a:rPr lang="en-US" b="1" i="1" dirty="0"/>
              <a:t>concept of virtual data exploitation environments (providing data, tools, processing options, etc.) based on </a:t>
            </a:r>
            <a:r>
              <a:rPr lang="en-US" b="1" i="1" dirty="0" smtClean="0"/>
              <a:t>public/commercial </a:t>
            </a:r>
            <a:r>
              <a:rPr lang="en-US" b="1" i="1" dirty="0"/>
              <a:t>infrastructures (e.g. cloud resources) constitutes a broader set of initiatives with the capacity to integrate ARD and data cube components. </a:t>
            </a:r>
            <a:r>
              <a:rPr lang="en-US" b="1" i="1" dirty="0" smtClean="0"/>
              <a:t>(L</a:t>
            </a:r>
            <a:r>
              <a:rPr lang="en-US" b="1" i="1" dirty="0" smtClean="0">
                <a:sym typeface="Wingdings"/>
              </a:rPr>
              <a:t>imits </a:t>
            </a:r>
            <a:r>
              <a:rPr lang="en-US" b="1" i="1" dirty="0">
                <a:sym typeface="Wingdings"/>
              </a:rPr>
              <a:t>of d</a:t>
            </a:r>
            <a:r>
              <a:rPr lang="en-US" b="1" i="1" dirty="0"/>
              <a:t>ata </a:t>
            </a:r>
            <a:r>
              <a:rPr lang="en-US" b="1" i="1" dirty="0" smtClean="0"/>
              <a:t>dissemination !)</a:t>
            </a:r>
            <a:r>
              <a:rPr lang="en-US" i="1" dirty="0" smtClean="0"/>
              <a:t> </a:t>
            </a:r>
            <a:r>
              <a:rPr lang="en-US" i="1" dirty="0"/>
              <a:t/>
            </a:r>
            <a:br>
              <a:rPr lang="en-US" i="1" dirty="0"/>
            </a:br>
            <a:endParaRPr lang="en-US" b="1" i="1" dirty="0"/>
          </a:p>
          <a:p>
            <a:pPr marL="342900" indent="-342900">
              <a:buAutoNum type="alphaLcParenR"/>
            </a:pPr>
            <a:r>
              <a:rPr lang="en-US" dirty="0"/>
              <a:t>    Five Copernicus DIAS (Data and Information Access Services) have become operational in June 2018. </a:t>
            </a:r>
            <a:endParaRPr lang="en-US" dirty="0" smtClean="0"/>
          </a:p>
          <a:p>
            <a:endParaRPr lang="en-US" dirty="0" smtClean="0"/>
          </a:p>
          <a:p>
            <a:pPr marL="342900" indent="-342900">
              <a:buAutoNum type="alphaLcParenR"/>
            </a:pPr>
            <a:r>
              <a:rPr lang="en-US" dirty="0" smtClean="0"/>
              <a:t> </a:t>
            </a:r>
            <a:r>
              <a:rPr lang="en-US" dirty="0"/>
              <a:t>    A demonstrator for a DIAS data cube instantiation service is being implemented and should be operational </a:t>
            </a:r>
            <a:r>
              <a:rPr lang="en-US" dirty="0" smtClean="0"/>
              <a:t>shortly (</a:t>
            </a:r>
            <a:r>
              <a:rPr lang="en-US" dirty="0" err="1" smtClean="0"/>
              <a:t>incl</a:t>
            </a:r>
            <a:r>
              <a:rPr lang="en-US" dirty="0" smtClean="0"/>
              <a:t>, </a:t>
            </a:r>
            <a:r>
              <a:rPr lang="en-US" dirty="0"/>
              <a:t>an “ARD on </a:t>
            </a:r>
            <a:r>
              <a:rPr lang="en-US" dirty="0" smtClean="0"/>
              <a:t>demand”).</a:t>
            </a:r>
          </a:p>
          <a:p>
            <a:pPr marL="342900" indent="-342900">
              <a:buAutoNum type="alphaLcParenR"/>
            </a:pPr>
            <a:endParaRPr lang="en-US" dirty="0"/>
          </a:p>
          <a:p>
            <a:pPr marL="342900" indent="-342900">
              <a:buAutoNum type="alphaLcParenR"/>
            </a:pPr>
            <a:r>
              <a:rPr lang="en-US" dirty="0" smtClean="0"/>
              <a:t>   DIAS, MAPs, etc. as references </a:t>
            </a:r>
            <a:r>
              <a:rPr lang="en-US" dirty="0"/>
              <a:t>for future integration of data, tools</a:t>
            </a:r>
            <a:r>
              <a:rPr lang="en-US" dirty="0" smtClean="0"/>
              <a:t>, standards.</a:t>
            </a:r>
          </a:p>
          <a:p>
            <a:pPr lvl="2" indent="0"/>
            <a:endParaRPr lang="en-US" dirty="0"/>
          </a:p>
          <a:p>
            <a:pPr lvl="2" indent="0"/>
            <a:r>
              <a:rPr lang="en-US" b="1" dirty="0" smtClean="0">
                <a:sym typeface="Wingdings"/>
              </a:rPr>
              <a:t> </a:t>
            </a:r>
            <a:r>
              <a:rPr lang="en-US" b="1" dirty="0" smtClean="0"/>
              <a:t>Recommendation: task stakeholders </a:t>
            </a:r>
            <a:r>
              <a:rPr lang="en-US" b="1" dirty="0"/>
              <a:t>to report on </a:t>
            </a:r>
            <a:r>
              <a:rPr lang="en-US" b="1" dirty="0" smtClean="0"/>
              <a:t>progress </a:t>
            </a:r>
            <a:r>
              <a:rPr lang="en-US" b="1" dirty="0"/>
              <a:t>in this domain as part of the CEOS side </a:t>
            </a:r>
            <a:r>
              <a:rPr lang="en-US" b="1" dirty="0" smtClean="0"/>
              <a:t>meetings. </a:t>
            </a:r>
            <a:r>
              <a:rPr lang="en-US" b="1" dirty="0"/>
              <a:t>C</a:t>
            </a:r>
            <a:r>
              <a:rPr lang="en-US" b="1" dirty="0" smtClean="0"/>
              <a:t>lose </a:t>
            </a:r>
            <a:r>
              <a:rPr lang="en-US" b="1" dirty="0"/>
              <a:t>relationship of the platforms with the other FDA </a:t>
            </a:r>
            <a:r>
              <a:rPr lang="en-US" b="1" dirty="0" err="1" smtClean="0"/>
              <a:t>themesv</a:t>
            </a:r>
            <a:r>
              <a:rPr lang="en-US" b="1" dirty="0" smtClean="0"/>
              <a:t> </a:t>
            </a:r>
            <a:r>
              <a:rPr lang="en-US" b="1" dirty="0" smtClean="0">
                <a:sym typeface="Wingdings"/>
              </a:rPr>
              <a:t></a:t>
            </a:r>
            <a:r>
              <a:rPr lang="en-US" b="1" dirty="0" smtClean="0"/>
              <a:t> </a:t>
            </a:r>
            <a:r>
              <a:rPr lang="en-US" b="1" dirty="0"/>
              <a:t>updates of all interested CEOS members should happen in the context of the updates for the ARD and Data Cube themes.</a:t>
            </a:r>
            <a:r>
              <a:rPr lang="en-US" dirty="0"/>
              <a:t> </a:t>
            </a:r>
            <a:endParaRPr lang="en-US" dirty="0"/>
          </a:p>
        </p:txBody>
      </p:sp>
      <p:sp>
        <p:nvSpPr>
          <p:cNvPr id="4" name="TextBox 3"/>
          <p:cNvSpPr txBox="1"/>
          <p:nvPr/>
        </p:nvSpPr>
        <p:spPr>
          <a:xfrm>
            <a:off x="3322906" y="304800"/>
            <a:ext cx="2532302"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sz="3200" dirty="0" smtClean="0">
                <a:solidFill>
                  <a:srgbClr val="FFFFFF"/>
                </a:solidFill>
              </a:rPr>
              <a:t>EO Platforms</a:t>
            </a:r>
            <a:endParaRPr kumimoji="0" lang="en-US"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20693353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TextBox 2"/>
          <p:cNvSpPr txBox="1"/>
          <p:nvPr/>
        </p:nvSpPr>
        <p:spPr>
          <a:xfrm>
            <a:off x="228600" y="1385293"/>
            <a:ext cx="8686800" cy="507831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rtl="0"/>
            <a:r>
              <a:rPr lang="en-US" b="1" i="1" dirty="0"/>
              <a:t>User metrics </a:t>
            </a:r>
            <a:r>
              <a:rPr lang="en-US" b="1" i="1" dirty="0" smtClean="0"/>
              <a:t>are important in the quantitative </a:t>
            </a:r>
            <a:r>
              <a:rPr lang="en-US" b="1" i="1" dirty="0"/>
              <a:t>and qualitative assessments of the </a:t>
            </a:r>
            <a:r>
              <a:rPr lang="en-US" b="1" i="1" dirty="0" err="1"/>
              <a:t>attractivity</a:t>
            </a:r>
            <a:r>
              <a:rPr lang="en-US" b="1" i="1" dirty="0"/>
              <a:t> and impact of the various CEOS FDA initiatives. Together with an up-to-date inventory of </a:t>
            </a:r>
            <a:r>
              <a:rPr lang="en-US" b="1" i="1" dirty="0" smtClean="0"/>
              <a:t>EO </a:t>
            </a:r>
            <a:r>
              <a:rPr lang="en-US" b="1" i="1" dirty="0"/>
              <a:t>resources available through the CEOS </a:t>
            </a:r>
            <a:r>
              <a:rPr lang="en-US" b="1" i="1" dirty="0" smtClean="0"/>
              <a:t>community. </a:t>
            </a:r>
            <a:r>
              <a:rPr lang="en-US" b="1" i="1" dirty="0" smtClean="0">
                <a:sym typeface="Wingdings"/>
              </a:rPr>
              <a:t></a:t>
            </a:r>
            <a:r>
              <a:rPr lang="en-US" b="1" i="1" dirty="0" smtClean="0"/>
              <a:t> </a:t>
            </a:r>
            <a:r>
              <a:rPr lang="en-US" b="1" i="1" dirty="0"/>
              <a:t>improved harmonization and programmatic </a:t>
            </a:r>
            <a:r>
              <a:rPr lang="en-US" b="1" i="1" dirty="0" smtClean="0"/>
              <a:t>planning</a:t>
            </a:r>
          </a:p>
          <a:p>
            <a:pPr rtl="0"/>
            <a:endParaRPr lang="en-US" b="1" dirty="0"/>
          </a:p>
          <a:p>
            <a:pPr rtl="0"/>
            <a:r>
              <a:rPr lang="en-US" dirty="0" smtClean="0"/>
              <a:t>a</a:t>
            </a:r>
            <a:r>
              <a:rPr lang="en-US" dirty="0"/>
              <a:t>)     The CEOS WGISS WG has taken ownership of the User Metrics and is preparing the corresponding processes and documentation. ESA, DLR, NASA, USGS have already provided substantial information. </a:t>
            </a:r>
            <a:r>
              <a:rPr lang="en-US" dirty="0" smtClean="0">
                <a:sym typeface="Wingdings"/>
              </a:rPr>
              <a:t> </a:t>
            </a:r>
            <a:r>
              <a:rPr lang="en-US" dirty="0" smtClean="0"/>
              <a:t>highly </a:t>
            </a:r>
            <a:r>
              <a:rPr lang="en-US" dirty="0"/>
              <a:t>dynamic parameters (e.g. number users, types of products, available processing capacity). </a:t>
            </a:r>
            <a:br>
              <a:rPr lang="en-US" dirty="0"/>
            </a:br>
            <a:r>
              <a:rPr lang="en-US" dirty="0"/>
              <a:t/>
            </a:r>
            <a:br>
              <a:rPr lang="en-US" dirty="0"/>
            </a:br>
            <a:r>
              <a:rPr lang="en-US" dirty="0"/>
              <a:t>b)     The EO Resource Inventory is closely linked to User Metrics and the CEOS WGISS WG has also taken ownership. This activity should also be harmonized with the Network of Resources activity, which are handled in conjunction with all ESA Member States in the ESA Data Coordination Body. </a:t>
            </a:r>
            <a:br>
              <a:rPr lang="en-US" dirty="0"/>
            </a:br>
            <a:r>
              <a:rPr lang="en-US" b="1" dirty="0"/>
              <a:t/>
            </a:r>
            <a:br>
              <a:rPr lang="en-US" b="1" dirty="0"/>
            </a:br>
            <a:r>
              <a:rPr lang="en-US" b="1" dirty="0" smtClean="0">
                <a:sym typeface="Wingdings"/>
              </a:rPr>
              <a:t> Recommendation: </a:t>
            </a:r>
            <a:r>
              <a:rPr lang="en-US" b="1" dirty="0" smtClean="0"/>
              <a:t>transfer </a:t>
            </a:r>
            <a:r>
              <a:rPr lang="en-US" b="1" dirty="0"/>
              <a:t>of the oversight of all User Metrics and EO Resource Inventory activities to the CEOS WGISS WG. In addition, CEOS side meetings should be </a:t>
            </a:r>
            <a:r>
              <a:rPr lang="en-US" b="1" dirty="0" smtClean="0"/>
              <a:t>organized. </a:t>
            </a:r>
            <a:endParaRPr kumimoji="0" lang="en-US" sz="1800" b="0" i="0" u="none" strike="noStrike" cap="none" spc="0" normalizeH="0" baseline="0" dirty="0">
              <a:ln>
                <a:noFill/>
              </a:ln>
              <a:solidFill>
                <a:srgbClr val="002569"/>
              </a:solidFill>
              <a:effectLst/>
              <a:uFillTx/>
            </a:endParaRPr>
          </a:p>
        </p:txBody>
      </p:sp>
      <p:sp>
        <p:nvSpPr>
          <p:cNvPr id="4" name="TextBox 3"/>
          <p:cNvSpPr txBox="1"/>
          <p:nvPr/>
        </p:nvSpPr>
        <p:spPr>
          <a:xfrm>
            <a:off x="2621219" y="65784"/>
            <a:ext cx="3855781" cy="1077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rgbClr val="FFFFFF"/>
                </a:solidFill>
                <a:effectLst/>
                <a:uFillTx/>
              </a:rPr>
              <a:t>User</a:t>
            </a:r>
            <a:r>
              <a:rPr kumimoji="0" lang="en-US" sz="3200" b="0" i="0" u="none" strike="noStrike" cap="none" spc="0" normalizeH="0" dirty="0" smtClean="0">
                <a:ln>
                  <a:noFill/>
                </a:ln>
                <a:solidFill>
                  <a:srgbClr val="FFFFFF"/>
                </a:solidFill>
                <a:effectLst/>
                <a:uFillTx/>
              </a:rPr>
              <a:t> Metrics </a:t>
            </a:r>
          </a:p>
          <a:p>
            <a:pPr marL="0" marR="0" indent="0" algn="ctr" defTabSz="457200" rtl="0" fontAlgn="auto" latinLnBrk="1" hangingPunct="0">
              <a:lnSpc>
                <a:spcPct val="100000"/>
              </a:lnSpc>
              <a:spcBef>
                <a:spcPts val="0"/>
              </a:spcBef>
              <a:spcAft>
                <a:spcPts val="0"/>
              </a:spcAft>
              <a:buClrTx/>
              <a:buSzTx/>
              <a:buFontTx/>
              <a:buNone/>
              <a:tabLst/>
            </a:pPr>
            <a:r>
              <a:rPr kumimoji="0" lang="en-US" sz="3200" b="0" i="0" u="none" strike="noStrike" cap="none" spc="0" normalizeH="0" dirty="0" smtClean="0">
                <a:ln>
                  <a:noFill/>
                </a:ln>
                <a:solidFill>
                  <a:srgbClr val="FFFFFF"/>
                </a:solidFill>
                <a:effectLst/>
                <a:uFillTx/>
              </a:rPr>
              <a:t>Resources Inventory</a:t>
            </a:r>
            <a:endParaRPr kumimoji="0" lang="en-US"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373995497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Rectangle 2"/>
          <p:cNvSpPr/>
          <p:nvPr/>
        </p:nvSpPr>
        <p:spPr>
          <a:xfrm>
            <a:off x="304800" y="1600200"/>
            <a:ext cx="8534400" cy="4524316"/>
          </a:xfrm>
          <a:prstGeom prst="rect">
            <a:avLst/>
          </a:prstGeom>
        </p:spPr>
        <p:txBody>
          <a:bodyPr wrap="square">
            <a:spAutoFit/>
          </a:bodyPr>
          <a:lstStyle/>
          <a:p>
            <a:r>
              <a:rPr lang="en-US" b="1" i="1" dirty="0" smtClean="0"/>
              <a:t>Data </a:t>
            </a:r>
            <a:r>
              <a:rPr lang="en-US" b="1" i="1" dirty="0"/>
              <a:t>Analytics was identified early in the FDA process as a neglected theme in terms of CEOS coordination. Improved data analysis is also seen as a key driver to increase the usability and use of Earth Observation data, in particular by user communities, which have not been acquainted with </a:t>
            </a:r>
            <a:r>
              <a:rPr lang="en-US" b="1" i="1" dirty="0" smtClean="0"/>
              <a:t>EO.</a:t>
            </a:r>
          </a:p>
          <a:p>
            <a:r>
              <a:rPr lang="en-US" dirty="0"/>
              <a:t/>
            </a:r>
            <a:br>
              <a:rPr lang="en-US" dirty="0"/>
            </a:br>
            <a:r>
              <a:rPr lang="en-US" dirty="0"/>
              <a:t>a)     It is important to get a more complete picture of the range and the state-of-the-art of EO data analytics in the CEOS context. Specific communities, such as the Artificial Intelligence (AI) community are already formulating specific requirements toward EO data and product providers. </a:t>
            </a:r>
            <a:br>
              <a:rPr lang="en-US" dirty="0"/>
            </a:br>
            <a:r>
              <a:rPr lang="en-US" dirty="0"/>
              <a:t>  </a:t>
            </a:r>
            <a:br>
              <a:rPr lang="en-US" dirty="0"/>
            </a:br>
            <a:r>
              <a:rPr lang="en-US" dirty="0"/>
              <a:t>b)     It is important to agree on a systematic process and supporting mechanisms to integrate Data Analytics as a highly relevant FDA theme in the CEOS environment. </a:t>
            </a:r>
            <a:endParaRPr lang="en-US" dirty="0" smtClean="0"/>
          </a:p>
          <a:p>
            <a:r>
              <a:rPr lang="en-US" b="1" dirty="0"/>
              <a:t/>
            </a:r>
            <a:br>
              <a:rPr lang="en-US" b="1" dirty="0"/>
            </a:br>
            <a:r>
              <a:rPr lang="en-US" b="1" dirty="0" smtClean="0">
                <a:sym typeface="Wingdings"/>
              </a:rPr>
              <a:t> </a:t>
            </a:r>
            <a:r>
              <a:rPr lang="en-US" b="1" dirty="0" smtClean="0"/>
              <a:t>Recommendation:  task relevant CEOS groups </a:t>
            </a:r>
            <a:r>
              <a:rPr lang="en-US" b="1" dirty="0"/>
              <a:t>to </a:t>
            </a:r>
            <a:r>
              <a:rPr lang="en-US" b="1" dirty="0" smtClean="0"/>
              <a:t>discuss/agree </a:t>
            </a:r>
            <a:r>
              <a:rPr lang="en-US" b="1" dirty="0"/>
              <a:t>on the best perimeter and mechanisms to be applied to the Data </a:t>
            </a:r>
            <a:r>
              <a:rPr lang="en-US" b="1" dirty="0" smtClean="0"/>
              <a:t>Analytics theme.</a:t>
            </a:r>
            <a:endParaRPr lang="en-US" dirty="0"/>
          </a:p>
        </p:txBody>
      </p:sp>
      <p:sp>
        <p:nvSpPr>
          <p:cNvPr id="4" name="TextBox 3"/>
          <p:cNvSpPr txBox="1"/>
          <p:nvPr/>
        </p:nvSpPr>
        <p:spPr>
          <a:xfrm>
            <a:off x="3231434" y="304800"/>
            <a:ext cx="2715245"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rgbClr val="FFFFFF"/>
                </a:solidFill>
                <a:effectLst/>
                <a:uFillTx/>
              </a:rPr>
              <a:t>Data</a:t>
            </a:r>
            <a:r>
              <a:rPr kumimoji="0" lang="en-US" sz="3200" b="0" i="0" u="none" strike="noStrike" cap="none" spc="0" normalizeH="0" dirty="0" smtClean="0">
                <a:ln>
                  <a:noFill/>
                </a:ln>
                <a:solidFill>
                  <a:srgbClr val="FFFFFF"/>
                </a:solidFill>
                <a:effectLst/>
                <a:uFillTx/>
              </a:rPr>
              <a:t> Analytics</a:t>
            </a:r>
            <a:endParaRPr kumimoji="0" lang="en-US"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20693353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098AD0B-D86E-4697-A196-7CADD58D2AA9}"/>
              </a:ext>
            </a:extLst>
          </p:cNvPr>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TextBox 3"/>
          <p:cNvSpPr txBox="1"/>
          <p:nvPr/>
        </p:nvSpPr>
        <p:spPr>
          <a:xfrm>
            <a:off x="381000" y="2362200"/>
            <a:ext cx="8458200" cy="406264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Wingdings" charset="0"/>
              <a:buChar char="à"/>
              <a:tabLst/>
            </a:pPr>
            <a:r>
              <a:rPr kumimoji="0" lang="en-US" sz="2400" b="0" i="0" u="none" strike="noStrike" cap="none" spc="0" normalizeH="0" baseline="0" dirty="0" smtClean="0">
                <a:ln>
                  <a:noFill/>
                </a:ln>
                <a:solidFill>
                  <a:srgbClr val="002569"/>
                </a:solidFill>
                <a:effectLst/>
                <a:uFillTx/>
                <a:sym typeface="Wingdings"/>
              </a:rPr>
              <a:t> additional consultation of extended FDA AHT</a:t>
            </a:r>
            <a:r>
              <a:rPr kumimoji="0" lang="en-US" sz="2400" b="0" i="0" u="none" strike="noStrike" cap="none" spc="0" normalizeH="0" dirty="0" smtClean="0">
                <a:ln>
                  <a:noFill/>
                </a:ln>
                <a:solidFill>
                  <a:srgbClr val="002569"/>
                </a:solidFill>
                <a:effectLst/>
                <a:uFillTx/>
                <a:sym typeface="Wingdings"/>
              </a:rPr>
              <a:t> group</a:t>
            </a:r>
          </a:p>
          <a:p>
            <a:pPr marL="285750" marR="0" indent="-285750" algn="l" defTabSz="457200" rtl="0" fontAlgn="auto" latinLnBrk="1" hangingPunct="0">
              <a:lnSpc>
                <a:spcPct val="100000"/>
              </a:lnSpc>
              <a:spcBef>
                <a:spcPts val="0"/>
              </a:spcBef>
              <a:spcAft>
                <a:spcPts val="0"/>
              </a:spcAft>
              <a:buClrTx/>
              <a:buSzTx/>
              <a:buFont typeface="Wingdings" charset="0"/>
              <a:buChar char="à"/>
              <a:tabLst/>
            </a:pPr>
            <a:endParaRPr lang="en-US" sz="2400" baseline="0" dirty="0">
              <a:sym typeface="Wingdings"/>
            </a:endParaRPr>
          </a:p>
          <a:p>
            <a:pPr marL="285750" marR="0" indent="-285750" algn="l" defTabSz="457200" rtl="0" fontAlgn="auto" latinLnBrk="1" hangingPunct="0">
              <a:lnSpc>
                <a:spcPct val="100000"/>
              </a:lnSpc>
              <a:spcBef>
                <a:spcPts val="0"/>
              </a:spcBef>
              <a:spcAft>
                <a:spcPts val="0"/>
              </a:spcAft>
              <a:buClrTx/>
              <a:buSzTx/>
              <a:buFont typeface="Wingdings" charset="0"/>
              <a:buChar char="à"/>
              <a:tabLst/>
            </a:pPr>
            <a:r>
              <a:rPr lang="en-US" sz="2400" dirty="0" smtClean="0">
                <a:sym typeface="Wingdings"/>
              </a:rPr>
              <a:t> definition of CEOS side meetings incl. </a:t>
            </a:r>
            <a:r>
              <a:rPr lang="en-US" sz="2400" dirty="0" err="1" smtClean="0">
                <a:sym typeface="Wingdings"/>
              </a:rPr>
              <a:t>organisation</a:t>
            </a:r>
            <a:endParaRPr lang="en-US" sz="2400" dirty="0" smtClean="0">
              <a:sym typeface="Wingdings"/>
            </a:endParaRPr>
          </a:p>
          <a:p>
            <a:pPr marL="285750" marR="0" indent="-285750" algn="l" defTabSz="457200" rtl="0" fontAlgn="auto" latinLnBrk="1" hangingPunct="0">
              <a:lnSpc>
                <a:spcPct val="100000"/>
              </a:lnSpc>
              <a:spcBef>
                <a:spcPts val="0"/>
              </a:spcBef>
              <a:spcAft>
                <a:spcPts val="0"/>
              </a:spcAft>
              <a:buClrTx/>
              <a:buSzTx/>
              <a:buFont typeface="Wingdings" charset="0"/>
              <a:buChar char="à"/>
              <a:tabLst/>
            </a:pPr>
            <a:endParaRPr kumimoji="0" lang="en-US" sz="2400" b="0" i="0" u="none" strike="noStrike" cap="none" spc="0" normalizeH="0" baseline="0" dirty="0">
              <a:ln>
                <a:noFill/>
              </a:ln>
              <a:solidFill>
                <a:srgbClr val="002569"/>
              </a:solidFill>
              <a:effectLst/>
              <a:uFillTx/>
              <a:sym typeface="Wingdings"/>
            </a:endParaRPr>
          </a:p>
          <a:p>
            <a:pPr marL="285750" indent="-285750" algn="l" rtl="0" latinLnBrk="1" hangingPunct="0">
              <a:buFont typeface="Wingdings" charset="0"/>
              <a:buChar char="à"/>
            </a:pPr>
            <a:r>
              <a:rPr lang="en-US" sz="2400" dirty="0" smtClean="0">
                <a:sym typeface="Wingdings"/>
              </a:rPr>
              <a:t> integration of considerations of “New Space” actors </a:t>
            </a:r>
          </a:p>
          <a:p>
            <a:pPr algn="l" rtl="0" latinLnBrk="1" hangingPunct="0"/>
            <a:r>
              <a:rPr lang="en-US" sz="2400" dirty="0" smtClean="0">
                <a:sym typeface="Wingdings"/>
              </a:rPr>
              <a:t>    (e.g. results from </a:t>
            </a:r>
            <a:r>
              <a:rPr lang="en-US" sz="2400" dirty="0" smtClean="0"/>
              <a:t>satellite </a:t>
            </a:r>
            <a:r>
              <a:rPr lang="en-US" sz="2400" dirty="0"/>
              <a:t>interoperability </a:t>
            </a:r>
            <a:r>
              <a:rPr lang="en-US" sz="2400" dirty="0" smtClean="0"/>
              <a:t>workshop of </a:t>
            </a:r>
          </a:p>
          <a:p>
            <a:pPr algn="l" rtl="0" latinLnBrk="1" hangingPunct="0"/>
            <a:r>
              <a:rPr lang="en-US" sz="2400" dirty="0" smtClean="0"/>
              <a:t>     Planet</a:t>
            </a:r>
            <a:r>
              <a:rPr lang="en-US" sz="2400" dirty="0"/>
              <a:t>, Radiant Earth, </a:t>
            </a:r>
            <a:r>
              <a:rPr lang="en-US" sz="2400" dirty="0" smtClean="0"/>
              <a:t>MAXAR, </a:t>
            </a:r>
            <a:r>
              <a:rPr lang="mr-IN" sz="2400" dirty="0" smtClean="0"/>
              <a:t>…</a:t>
            </a:r>
            <a:r>
              <a:rPr lang="en-US" sz="2400" dirty="0" smtClean="0"/>
              <a:t>)</a:t>
            </a:r>
          </a:p>
          <a:p>
            <a:pPr algn="l" rtl="0" latinLnBrk="1" hangingPunct="0"/>
            <a:endParaRPr lang="en-US" sz="2400" dirty="0"/>
          </a:p>
          <a:p>
            <a:pPr algn="l" rtl="0" latinLnBrk="1" hangingPunct="0"/>
            <a:r>
              <a:rPr lang="en-US" sz="2400" dirty="0" smtClean="0">
                <a:sym typeface="Wingdings"/>
              </a:rPr>
              <a:t> detailing of roadmap for CEOS plenary (incl. </a:t>
            </a:r>
            <a:r>
              <a:rPr lang="en-US" sz="2400" dirty="0" err="1" smtClean="0">
                <a:sym typeface="Wingdings"/>
              </a:rPr>
              <a:t>visualisation</a:t>
            </a:r>
            <a:r>
              <a:rPr lang="en-US" sz="2400" dirty="0" smtClean="0">
                <a:sym typeface="Wingdings"/>
              </a:rPr>
              <a:t>)</a:t>
            </a:r>
            <a:endParaRPr lang="en-US" sz="2400" dirty="0" smtClean="0"/>
          </a:p>
          <a:p>
            <a:pPr algn="l" rtl="0" latinLnBrk="1" hangingPunct="0"/>
            <a:endParaRPr kumimoji="0" lang="en-US" sz="2400" b="0" i="0" u="none" strike="noStrike" cap="none" spc="0" normalizeH="0" baseline="0" dirty="0">
              <a:ln>
                <a:noFill/>
              </a:ln>
              <a:solidFill>
                <a:srgbClr val="002569"/>
              </a:solidFill>
              <a:effectLst/>
              <a:uFillTx/>
            </a:endParaRPr>
          </a:p>
          <a:p>
            <a:pPr algn="l" rtl="0" latinLnBrk="1" hangingPunct="0"/>
            <a:endParaRPr kumimoji="0" lang="en-US" sz="1800" b="0" i="0" u="none" strike="noStrike" cap="none" spc="0" normalizeH="0" baseline="0" dirty="0">
              <a:ln>
                <a:noFill/>
              </a:ln>
              <a:solidFill>
                <a:srgbClr val="002569"/>
              </a:solidFill>
              <a:effectLst/>
              <a:uFillTx/>
            </a:endParaRPr>
          </a:p>
        </p:txBody>
      </p:sp>
      <p:sp>
        <p:nvSpPr>
          <p:cNvPr id="5" name="TextBox 4"/>
          <p:cNvSpPr txBox="1"/>
          <p:nvPr/>
        </p:nvSpPr>
        <p:spPr>
          <a:xfrm>
            <a:off x="3539309" y="304800"/>
            <a:ext cx="2099491"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0" i="0" u="none" strike="noStrike" cap="none" spc="0" normalizeH="0" baseline="0" dirty="0" smtClean="0">
                <a:ln>
                  <a:noFill/>
                </a:ln>
                <a:solidFill>
                  <a:srgbClr val="FFFFFF"/>
                </a:solidFill>
                <a:effectLst/>
                <a:uFillTx/>
              </a:rPr>
              <a:t>Next Steps</a:t>
            </a:r>
            <a:endParaRPr kumimoji="0" lang="en-US" sz="3200" b="0" i="0" u="none" strike="noStrike" cap="none" spc="0" normalizeH="0" baseline="0" dirty="0">
              <a:ln>
                <a:noFill/>
              </a:ln>
              <a:solidFill>
                <a:srgbClr val="FFFFFF"/>
              </a:solidFill>
              <a:effectLst/>
              <a:uFillTx/>
            </a:endParaRPr>
          </a:p>
        </p:txBody>
      </p:sp>
    </p:spTree>
    <p:extLst>
      <p:ext uri="{BB962C8B-B14F-4D97-AF65-F5344CB8AC3E}">
        <p14:creationId xmlns:p14="http://schemas.microsoft.com/office/powerpoint/2010/main" val="330988878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9560</TotalTime>
  <Words>431</Words>
  <Application>Microsoft Macintosh PowerPoint</Application>
  <PresentationFormat>On-screen Show (4:3)</PresentationFormat>
  <Paragraphs>71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Nicolas Hanowski</cp:lastModifiedBy>
  <cp:revision>316</cp:revision>
  <dcterms:modified xsi:type="dcterms:W3CDTF">2018-09-12T21:13:29Z</dcterms:modified>
</cp:coreProperties>
</file>