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68" r:id="rId3"/>
    <p:sldId id="262" r:id="rId4"/>
    <p:sldId id="273" r:id="rId5"/>
    <p:sldId id="274" r:id="rId6"/>
    <p:sldId id="275" r:id="rId7"/>
    <p:sldId id="276" r:id="rId8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6"/>
    <p:restoredTop sz="94756"/>
  </p:normalViewPr>
  <p:slideViewPr>
    <p:cSldViewPr>
      <p:cViewPr varScale="1">
        <p:scale>
          <a:sx n="51" d="100"/>
          <a:sy n="51" d="100"/>
        </p:scale>
        <p:origin x="1190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056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TW2018, 13-14 Sept 2018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r>
              <a:rPr lang="en-US" dirty="0"/>
              <a:t>OCR-VC</a:t>
            </a:r>
            <a:endParaRPr lang="en-GB" dirty="0"/>
          </a:p>
        </p:txBody>
      </p:sp>
      <p:sp>
        <p:nvSpPr>
          <p:cNvPr id="11" name="Shape 11"/>
          <p:cNvSpPr/>
          <p:nvPr/>
        </p:nvSpPr>
        <p:spPr>
          <a:xfrm>
            <a:off x="533400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b="1" i="1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Ewa Kwiatkowska (EUMETSAT), </a:t>
            </a:r>
            <a:r>
              <a:rPr lang="es-ES" b="1" i="1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Paul </a:t>
            </a:r>
            <a:r>
              <a:rPr lang="es-ES" b="1" i="1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DiGiacomo (NOAA), Craig Donlon (ESA</a:t>
            </a:r>
            <a:r>
              <a:rPr lang="es-ES" b="1" i="1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)</a:t>
            </a: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OCR-VC Co-chairs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2018 SIT </a:t>
            </a: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Technical 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Workshop</a:t>
            </a:r>
            <a:endParaRPr lang="en-AU"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Session 5:  Oceans and </a:t>
            </a:r>
            <a:r>
              <a:rPr lang="en-US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Freshwater, </a:t>
            </a: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Item #</a:t>
            </a:r>
            <a:r>
              <a:rPr lang="en-US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5.6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EUMETSAT, Darmstadt, Germany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13 – 14 September 2018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0" y="1184314"/>
            <a:ext cx="9144000" cy="5521286"/>
          </a:xfrm>
        </p:spPr>
        <p:txBody>
          <a:bodyPr rIns="0"/>
          <a:lstStyle/>
          <a:p>
            <a:r>
              <a:rPr lang="en-US" dirty="0" smtClean="0"/>
              <a:t>3.1	Climate </a:t>
            </a:r>
            <a:r>
              <a:rPr lang="en-US" dirty="0"/>
              <a:t>Monitoring, Research, and </a:t>
            </a:r>
            <a:r>
              <a:rPr lang="en-US" dirty="0" smtClean="0"/>
              <a:t>Services </a:t>
            </a:r>
            <a:r>
              <a:rPr lang="en-US" i="1" dirty="0" smtClean="0"/>
              <a:t>(contributions to GEO)</a:t>
            </a:r>
          </a:p>
          <a:p>
            <a:pPr lvl="1"/>
            <a:r>
              <a:rPr lang="en-US" sz="1400" dirty="0"/>
              <a:t>R</a:t>
            </a:r>
            <a:r>
              <a:rPr lang="en-US" sz="1400" dirty="0" smtClean="0"/>
              <a:t>evision of OCR Essential </a:t>
            </a:r>
            <a:r>
              <a:rPr lang="en-US" sz="1400" dirty="0"/>
              <a:t>Ocean </a:t>
            </a:r>
            <a:r>
              <a:rPr lang="en-US" sz="1400" dirty="0" smtClean="0"/>
              <a:t>Variables for GOOS </a:t>
            </a:r>
            <a:r>
              <a:rPr lang="en-GB" sz="1400" dirty="0" smtClean="0"/>
              <a:t>(observational requirements)</a:t>
            </a:r>
            <a:endParaRPr lang="en-GB" sz="1400" dirty="0"/>
          </a:p>
          <a:p>
            <a:pPr lvl="1"/>
            <a:r>
              <a:rPr lang="en-GB" sz="1400" dirty="0" smtClean="0"/>
              <a:t>Planned update of OCR </a:t>
            </a:r>
            <a:r>
              <a:rPr lang="en-GB" sz="1400" dirty="0"/>
              <a:t>ECVs for </a:t>
            </a:r>
            <a:r>
              <a:rPr lang="en-GB" sz="1400" dirty="0" smtClean="0"/>
              <a:t>the next </a:t>
            </a:r>
            <a:r>
              <a:rPr lang="en-GB" sz="1400" dirty="0"/>
              <a:t>GCOS </a:t>
            </a:r>
            <a:r>
              <a:rPr lang="en-GB" sz="1400" dirty="0" smtClean="0"/>
              <a:t>IP (based on data record importance &amp; availability</a:t>
            </a:r>
            <a:r>
              <a:rPr lang="en-US" sz="1400" dirty="0" smtClean="0"/>
              <a:t>)</a:t>
            </a:r>
            <a:endParaRPr lang="en-GB" sz="1400" dirty="0" smtClean="0"/>
          </a:p>
          <a:p>
            <a:pPr lvl="1"/>
            <a:r>
              <a:rPr lang="en-US" sz="1400" dirty="0"/>
              <a:t>Lake ECVs under development (</a:t>
            </a:r>
            <a:r>
              <a:rPr lang="en-US" sz="1400" dirty="0" smtClean="0"/>
              <a:t>SIT-33-08 Feasibility study for Water Quality measurements)</a:t>
            </a:r>
          </a:p>
          <a:p>
            <a:pPr lvl="1"/>
            <a:r>
              <a:rPr lang="en-US" sz="1400" b="1" dirty="0"/>
              <a:t>Recommendation</a:t>
            </a:r>
            <a:r>
              <a:rPr lang="en-US" sz="1400" dirty="0"/>
              <a:t> for </a:t>
            </a:r>
            <a:r>
              <a:rPr lang="en-US" sz="1400" dirty="0" smtClean="0"/>
              <a:t>update </a:t>
            </a:r>
            <a:r>
              <a:rPr lang="en-US" sz="1400" dirty="0"/>
              <a:t>of </a:t>
            </a:r>
            <a:r>
              <a:rPr lang="en-US" sz="1400" dirty="0" err="1" smtClean="0"/>
              <a:t>WGClimate</a:t>
            </a:r>
            <a:r>
              <a:rPr lang="en-US" sz="1400" dirty="0" smtClean="0"/>
              <a:t> OCR ECV inventory to include missing datasets during the cycle 2 gap analysis</a:t>
            </a:r>
            <a:endParaRPr lang="en-GB" sz="1400" dirty="0"/>
          </a:p>
          <a:p>
            <a:r>
              <a:rPr lang="en-US" dirty="0" smtClean="0"/>
              <a:t>3.2</a:t>
            </a:r>
            <a:r>
              <a:rPr lang="en-US" dirty="0"/>
              <a:t>	Carbon Observations, Including Forested Regions</a:t>
            </a:r>
            <a:endParaRPr lang="en-GB" dirty="0"/>
          </a:p>
          <a:p>
            <a:pPr lvl="1"/>
            <a:r>
              <a:rPr lang="en-US" sz="1400" b="1" dirty="0" smtClean="0"/>
              <a:t>Recommendation</a:t>
            </a:r>
            <a:r>
              <a:rPr lang="en-US" sz="1400" dirty="0" smtClean="0"/>
              <a:t> </a:t>
            </a:r>
            <a:r>
              <a:rPr lang="en-US" sz="1400" dirty="0"/>
              <a:t>for </a:t>
            </a:r>
            <a:r>
              <a:rPr lang="en-US" sz="1400" dirty="0" smtClean="0"/>
              <a:t>stronger emphasis on aquatic biology, biogeochemistry, ecology and harmonization with “CEOS </a:t>
            </a:r>
            <a:r>
              <a:rPr lang="en-US" sz="1400" dirty="0"/>
              <a:t>Strategy for Carbon Observations from </a:t>
            </a:r>
            <a:r>
              <a:rPr lang="en-US" sz="1400" dirty="0" smtClean="0"/>
              <a:t>Space”</a:t>
            </a:r>
          </a:p>
          <a:p>
            <a:pPr lvl="1"/>
            <a:r>
              <a:rPr lang="en-US" sz="1400" dirty="0"/>
              <a:t>“Aquatic Carbon From Space” special journal issue under discussion </a:t>
            </a:r>
            <a:r>
              <a:rPr lang="en-US" sz="1400" dirty="0" smtClean="0"/>
              <a:t>at IOCCG</a:t>
            </a:r>
          </a:p>
          <a:p>
            <a:r>
              <a:rPr lang="en-US" dirty="0" smtClean="0"/>
              <a:t>3.5	Observations </a:t>
            </a:r>
            <a:r>
              <a:rPr lang="en-US" dirty="0"/>
              <a:t>for </a:t>
            </a:r>
            <a:r>
              <a:rPr lang="en-US" dirty="0" smtClean="0"/>
              <a:t>Water</a:t>
            </a:r>
          </a:p>
          <a:p>
            <a:pPr lvl="1"/>
            <a:r>
              <a:rPr lang="en-US" sz="1400" dirty="0" smtClean="0"/>
              <a:t>IOCCG recent report “Earth </a:t>
            </a:r>
            <a:r>
              <a:rPr lang="en-US" sz="1400" dirty="0"/>
              <a:t>Observations in Support of Global Water Quality </a:t>
            </a:r>
            <a:r>
              <a:rPr lang="en-US" sz="1400" dirty="0" smtClean="0"/>
              <a:t>Monitoring” </a:t>
            </a:r>
          </a:p>
          <a:p>
            <a:pPr lvl="1"/>
            <a:r>
              <a:rPr lang="en-US" sz="1400" dirty="0" smtClean="0"/>
              <a:t>IOCCG reports – contribution to “CEOS </a:t>
            </a:r>
            <a:r>
              <a:rPr lang="en-US" sz="1400" dirty="0"/>
              <a:t>Strategy for Water Observations from </a:t>
            </a:r>
            <a:r>
              <a:rPr lang="en-US" sz="1400" dirty="0" smtClean="0"/>
              <a:t>Space” </a:t>
            </a:r>
            <a:r>
              <a:rPr lang="en-US" sz="1400" dirty="0"/>
              <a:t>and </a:t>
            </a:r>
            <a:r>
              <a:rPr lang="en-US" sz="1400" dirty="0" smtClean="0"/>
              <a:t>“CEOS </a:t>
            </a:r>
            <a:r>
              <a:rPr lang="en-US" sz="1400" dirty="0"/>
              <a:t>Feasibility Study on Satellite Missions/Instruments Focused on Water Quality </a:t>
            </a:r>
            <a:r>
              <a:rPr lang="en-US" sz="1400" dirty="0" smtClean="0"/>
              <a:t>Measurements” </a:t>
            </a:r>
          </a:p>
          <a:p>
            <a:r>
              <a:rPr lang="en-US" dirty="0" smtClean="0"/>
              <a:t>3.7	Capacity </a:t>
            </a:r>
            <a:r>
              <a:rPr lang="en-US" dirty="0"/>
              <a:t>Building, Data Access, Availability and </a:t>
            </a:r>
            <a:r>
              <a:rPr lang="en-US" dirty="0" smtClean="0"/>
              <a:t>Quality</a:t>
            </a:r>
          </a:p>
          <a:p>
            <a:pPr lvl="1"/>
            <a:r>
              <a:rPr lang="en-US" sz="1400" dirty="0"/>
              <a:t>IOCCG Summer Lecture Series - 25 </a:t>
            </a:r>
            <a:r>
              <a:rPr lang="en-US" sz="1400" dirty="0" smtClean="0"/>
              <a:t>June - 6 </a:t>
            </a:r>
            <a:r>
              <a:rPr lang="en-US" sz="1400" dirty="0"/>
              <a:t>July 2018 (</a:t>
            </a:r>
            <a:r>
              <a:rPr lang="en-US" sz="1400" dirty="0" err="1"/>
              <a:t>Villefranche</a:t>
            </a:r>
            <a:r>
              <a:rPr lang="en-US" sz="1400" dirty="0" smtClean="0"/>
              <a:t>)</a:t>
            </a:r>
          </a:p>
          <a:p>
            <a:pPr lvl="1"/>
            <a:r>
              <a:rPr lang="en-US" sz="1400" dirty="0" smtClean="0"/>
              <a:t>IOCS-2019 Symposium development </a:t>
            </a:r>
            <a:r>
              <a:rPr lang="en-US" sz="1400" dirty="0"/>
              <a:t>underway – </a:t>
            </a:r>
            <a:r>
              <a:rPr lang="en-US" sz="1400" dirty="0" smtClean="0"/>
              <a:t>9-12 April, </a:t>
            </a:r>
            <a:r>
              <a:rPr lang="en-US" sz="1400" dirty="0"/>
              <a:t>Busan, South </a:t>
            </a:r>
            <a:r>
              <a:rPr lang="en-US" sz="1400" dirty="0" smtClean="0"/>
              <a:t>Korea (</a:t>
            </a:r>
            <a:r>
              <a:rPr lang="en-US" sz="1400" dirty="0"/>
              <a:t>NASA OCRT meeting 8 April 2019)</a:t>
            </a:r>
          </a:p>
          <a:p>
            <a:pPr lvl="1"/>
            <a:r>
              <a:rPr lang="en-US" sz="1400" b="1" dirty="0" smtClean="0"/>
              <a:t>Recommendation </a:t>
            </a:r>
            <a:r>
              <a:rPr lang="en-US" sz="1400" dirty="0" smtClean="0"/>
              <a:t>for COVERAGE to include variables beyond chlorophyll &amp; increase spatial res&lt;0.25</a:t>
            </a:r>
            <a:r>
              <a:rPr lang="en-US" sz="1400" baseline="30000" dirty="0" smtClean="0"/>
              <a:t>0</a:t>
            </a:r>
            <a:endParaRPr lang="en-US" sz="1400" baseline="30000" dirty="0"/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81000"/>
            <a:ext cx="5715000" cy="533400"/>
          </a:xfrm>
        </p:spPr>
        <p:txBody>
          <a:bodyPr/>
          <a:lstStyle/>
          <a:p>
            <a:r>
              <a:rPr lang="en-US" dirty="0" smtClean="0"/>
              <a:t>OCR-VC and CEOS Work Plan linkages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0794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0" y="2231571"/>
            <a:ext cx="9144000" cy="4683085"/>
          </a:xfrm>
        </p:spPr>
        <p:txBody>
          <a:bodyPr rIns="0"/>
          <a:lstStyle/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Feasibility </a:t>
            </a:r>
            <a:r>
              <a:rPr lang="en-US" sz="1800" dirty="0"/>
              <a:t>S</a:t>
            </a:r>
            <a:r>
              <a:rPr lang="en-US" sz="1800" dirty="0" smtClean="0"/>
              <a:t>tudy is harmonized with IOCCG reporting “Earth </a:t>
            </a:r>
            <a:r>
              <a:rPr lang="en-US" sz="1800" dirty="0"/>
              <a:t>Observations in Support of Global Water Quality Monitoring</a:t>
            </a:r>
            <a:r>
              <a:rPr lang="en-US" sz="1800" dirty="0" smtClean="0"/>
              <a:t>”, </a:t>
            </a:r>
            <a:r>
              <a:rPr lang="en-US" sz="1800" dirty="0" err="1" smtClean="0"/>
              <a:t>A.Dekker</a:t>
            </a:r>
            <a:r>
              <a:rPr lang="en-US" sz="1800" dirty="0"/>
              <a:t>, </a:t>
            </a:r>
            <a:r>
              <a:rPr lang="en-US" sz="1800" dirty="0" err="1" smtClean="0"/>
              <a:t>P.DiGiacomo</a:t>
            </a:r>
            <a:r>
              <a:rPr lang="en-US" sz="1800" dirty="0"/>
              <a:t>, </a:t>
            </a:r>
            <a:r>
              <a:rPr lang="en-US" sz="1800" dirty="0" err="1" smtClean="0"/>
              <a:t>S.Greb</a:t>
            </a:r>
            <a:r>
              <a:rPr lang="en-US" sz="1800" dirty="0" smtClean="0"/>
              <a:t> </a:t>
            </a:r>
            <a:r>
              <a:rPr lang="en-US" sz="1100" dirty="0" smtClean="0"/>
              <a:t>(GEO-</a:t>
            </a:r>
            <a:r>
              <a:rPr lang="en-US" sz="1100" dirty="0" err="1" smtClean="0"/>
              <a:t>AquaWatch</a:t>
            </a:r>
            <a:r>
              <a:rPr lang="en-US" sz="1100" dirty="0" smtClean="0"/>
              <a:t> </a:t>
            </a:r>
            <a:r>
              <a:rPr lang="en-US" sz="1100" dirty="0"/>
              <a:t>chairs</a:t>
            </a:r>
            <a:r>
              <a:rPr lang="en-US" sz="1100" dirty="0" smtClean="0"/>
              <a:t>)</a:t>
            </a:r>
            <a:endParaRPr lang="en-US" sz="1800" dirty="0" smtClean="0"/>
          </a:p>
          <a:p>
            <a:pPr>
              <a:spcBef>
                <a:spcPts val="600"/>
              </a:spcBef>
            </a:pPr>
            <a:r>
              <a:rPr lang="en-US" sz="1800" dirty="0" smtClean="0"/>
              <a:t>Relevance with the joint </a:t>
            </a:r>
            <a:r>
              <a:rPr lang="en-US" sz="1800" dirty="0"/>
              <a:t>meeting of </a:t>
            </a:r>
            <a:r>
              <a:rPr lang="en-US" sz="1800" dirty="0" err="1" smtClean="0"/>
              <a:t>GloboLakes</a:t>
            </a:r>
            <a:r>
              <a:rPr lang="en-US" sz="1800" dirty="0" smtClean="0"/>
              <a:t> and </a:t>
            </a:r>
            <a:r>
              <a:rPr lang="en-US" sz="1800" dirty="0" err="1" smtClean="0"/>
              <a:t>AquaWatch</a:t>
            </a:r>
            <a:r>
              <a:rPr lang="en-US" sz="1800" dirty="0" smtClean="0"/>
              <a:t>, 29-31 Aug 2018</a:t>
            </a:r>
          </a:p>
          <a:p>
            <a:pPr marL="1080000" lvl="1">
              <a:lnSpc>
                <a:spcPct val="90000"/>
              </a:lnSpc>
              <a:spcBef>
                <a:spcPts val="0"/>
              </a:spcBef>
            </a:pPr>
            <a:r>
              <a:rPr lang="en-US" sz="1400" dirty="0" err="1" smtClean="0"/>
              <a:t>GloboLakes</a:t>
            </a:r>
            <a:r>
              <a:rPr lang="en-US" sz="1400" dirty="0" smtClean="0"/>
              <a:t> – 5-year program, the state of lakes and their response to climatic/environmental change</a:t>
            </a:r>
          </a:p>
          <a:p>
            <a:pPr marL="1080000" lvl="1">
              <a:lnSpc>
                <a:spcPct val="90000"/>
              </a:lnSpc>
              <a:spcBef>
                <a:spcPts val="0"/>
              </a:spcBef>
            </a:pPr>
            <a:r>
              <a:rPr lang="en-US" sz="1400" dirty="0" err="1" smtClean="0"/>
              <a:t>AquaWatch</a:t>
            </a:r>
            <a:r>
              <a:rPr lang="en-US" sz="1400" dirty="0" smtClean="0"/>
              <a:t> – the GEO </a:t>
            </a:r>
            <a:r>
              <a:rPr lang="en-US" sz="1400" dirty="0"/>
              <a:t>water quality initiative and community of </a:t>
            </a:r>
            <a:r>
              <a:rPr lang="en-US" sz="1400" dirty="0" smtClean="0"/>
              <a:t>practice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Strong requirement </a:t>
            </a:r>
            <a:r>
              <a:rPr lang="en-US" sz="1800" dirty="0"/>
              <a:t>for consistent </a:t>
            </a:r>
            <a:r>
              <a:rPr lang="en-US" sz="1800" dirty="0" smtClean="0"/>
              <a:t>quality of EO data        </a:t>
            </a:r>
            <a:r>
              <a:rPr lang="en-US" sz="1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endParaRPr lang="en-US" sz="1800" i="1" u="sng" dirty="0">
              <a:solidFill>
                <a:srgbClr val="FF0000"/>
              </a:solidFill>
            </a:endParaRPr>
          </a:p>
          <a:p>
            <a:pPr marL="1080000" lvl="1">
              <a:lnSpc>
                <a:spcPct val="90000"/>
              </a:lnSpc>
              <a:spcBef>
                <a:spcPts val="0"/>
              </a:spcBef>
            </a:pPr>
            <a:r>
              <a:rPr lang="en-US" sz="1400" dirty="0" smtClean="0"/>
              <a:t>Analysis </a:t>
            </a:r>
            <a:r>
              <a:rPr lang="en-US" sz="1400" dirty="0"/>
              <a:t>Ready Datasets (ARD) </a:t>
            </a:r>
            <a:r>
              <a:rPr lang="en-US" sz="1400" dirty="0" smtClean="0"/>
              <a:t>available from many sources, e.g</a:t>
            </a:r>
            <a:r>
              <a:rPr lang="en-US" sz="1400" dirty="0"/>
              <a:t>. Copernicus, USGS-Google </a:t>
            </a:r>
            <a:r>
              <a:rPr lang="en-US" sz="1400" dirty="0" smtClean="0"/>
              <a:t>Earth Engine, </a:t>
            </a:r>
            <a:r>
              <a:rPr lang="en-US" sz="1400" dirty="0"/>
              <a:t>ESA, </a:t>
            </a:r>
            <a:r>
              <a:rPr lang="en-US" sz="1400" dirty="0" err="1"/>
              <a:t>Calimnos</a:t>
            </a:r>
            <a:r>
              <a:rPr lang="en-US" sz="1400" dirty="0"/>
              <a:t> </a:t>
            </a:r>
            <a:r>
              <a:rPr lang="en-US" sz="1400" dirty="0" smtClean="0"/>
              <a:t>(</a:t>
            </a:r>
            <a:r>
              <a:rPr lang="en-US" sz="1400" dirty="0" err="1" smtClean="0"/>
              <a:t>Globolakes</a:t>
            </a:r>
            <a:r>
              <a:rPr lang="en-US" sz="1400" dirty="0" smtClean="0"/>
              <a:t>) </a:t>
            </a:r>
            <a:r>
              <a:rPr lang="en-US" sz="1400" dirty="0"/>
              <a:t>Open </a:t>
            </a:r>
            <a:r>
              <a:rPr lang="en-US" sz="1400" dirty="0" err="1"/>
              <a:t>DataCube</a:t>
            </a:r>
            <a:r>
              <a:rPr lang="en-US" sz="1400" dirty="0"/>
              <a:t>, UNESCO </a:t>
            </a:r>
            <a:r>
              <a:rPr lang="en-US" sz="1400" dirty="0" smtClean="0"/>
              <a:t>WQ Portal</a:t>
            </a:r>
          </a:p>
          <a:p>
            <a:pPr marL="1080000" lvl="1">
              <a:lnSpc>
                <a:spcPct val="90000"/>
              </a:lnSpc>
              <a:spcBef>
                <a:spcPts val="0"/>
              </a:spcBef>
            </a:pPr>
            <a:r>
              <a:rPr lang="en-US" sz="1400" dirty="0" smtClean="0"/>
              <a:t>In situ </a:t>
            </a:r>
            <a:r>
              <a:rPr lang="en-US" sz="1400" dirty="0"/>
              <a:t>measurements for validation and product </a:t>
            </a:r>
            <a:r>
              <a:rPr lang="en-US" sz="1400" dirty="0" smtClean="0"/>
              <a:t>development are critical, from Fiducial </a:t>
            </a:r>
            <a:r>
              <a:rPr lang="en-US" sz="1400" dirty="0"/>
              <a:t>Reference Measurements (FRM</a:t>
            </a:r>
            <a:r>
              <a:rPr lang="en-US" sz="1400" dirty="0" smtClean="0"/>
              <a:t>) to citizen </a:t>
            </a:r>
            <a:r>
              <a:rPr lang="en-US" sz="1400" dirty="0"/>
              <a:t>science-based in situ </a:t>
            </a:r>
            <a:r>
              <a:rPr lang="en-US" sz="1400" dirty="0" smtClean="0"/>
              <a:t>data</a:t>
            </a:r>
          </a:p>
          <a:p>
            <a:pPr lvl="1">
              <a:spcBef>
                <a:spcPts val="300"/>
              </a:spcBef>
            </a:pPr>
            <a:r>
              <a:rPr lang="en-US" sz="1800" dirty="0"/>
              <a:t>Strong requirement for education, </a:t>
            </a:r>
            <a:r>
              <a:rPr lang="en-US" sz="1800" dirty="0" smtClean="0"/>
              <a:t>training, capacity building </a:t>
            </a:r>
            <a:r>
              <a:rPr lang="en-US" sz="1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800" dirty="0" smtClean="0"/>
              <a:t>The Feasibility Study has impact on OCR </a:t>
            </a:r>
            <a:r>
              <a:rPr lang="en-US" sz="1800" dirty="0"/>
              <a:t>observational </a:t>
            </a:r>
            <a:r>
              <a:rPr lang="en-US" sz="1800" dirty="0" smtClean="0"/>
              <a:t>and mission requirements, particularly for dedicated radiometric quality, spectral coverage, and spatial resolution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800" b="1" dirty="0"/>
              <a:t>Looking for coordination with other </a:t>
            </a:r>
            <a:r>
              <a:rPr lang="en-US" sz="1800" b="1" dirty="0" smtClean="0"/>
              <a:t>VCs / EO communities </a:t>
            </a:r>
            <a:r>
              <a:rPr lang="en-US" sz="1800" dirty="0"/>
              <a:t>to harmonize observational requirements and develop joint mission </a:t>
            </a:r>
            <a:r>
              <a:rPr lang="en-US" sz="1800" dirty="0" smtClean="0"/>
              <a:t>requirements</a:t>
            </a:r>
            <a:endParaRPr lang="en-GB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228600"/>
            <a:ext cx="4953000" cy="533400"/>
          </a:xfrm>
        </p:spPr>
        <p:txBody>
          <a:bodyPr/>
          <a:lstStyle/>
          <a:p>
            <a:r>
              <a:rPr lang="en-US" dirty="0" smtClean="0"/>
              <a:t>OCR-VC action SIT-33-08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554099"/>
              </p:ext>
            </p:extLst>
          </p:nvPr>
        </p:nvGraphicFramePr>
        <p:xfrm>
          <a:off x="457200" y="807720"/>
          <a:ext cx="8382000" cy="1706880"/>
        </p:xfrm>
        <a:graphic>
          <a:graphicData uri="http://schemas.openxmlformats.org/drawingml/2006/table">
            <a:tbl>
              <a:tblPr/>
              <a:tblGrid>
                <a:gridCol w="1066800"/>
                <a:gridCol w="1143000"/>
                <a:gridCol w="4876800"/>
                <a:gridCol w="1295400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dirty="0">
                          <a:solidFill>
                            <a:srgbClr val="DBE5F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SIT-33-08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OCR-VC and LSI-VC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Review the </a:t>
                      </a:r>
                      <a:r>
                        <a:rPr lang="en-GB" sz="16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CEOS Feasibility Study on </a:t>
                      </a:r>
                      <a:r>
                        <a:rPr lang="en-GB" sz="1600" i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Satellite</a:t>
                      </a:r>
                      <a:r>
                        <a:rPr lang="en-GB" sz="1600" i="1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600" i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Missions/Instruments </a:t>
                      </a:r>
                      <a:r>
                        <a:rPr lang="en-GB" sz="16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Focused on Water Quality Measurements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and report to SIT TW on any implications for their work, including opportunities to address the recommendations that may be on the horizon.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SIT TW 2018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Rationale: Measurements identified in the study are of direct relevance to OCR-VC and LSI-VC data coordination</a:t>
                      </a:r>
                      <a:r>
                        <a:rPr lang="en-GB" sz="16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87986" y="3676842"/>
            <a:ext cx="155121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sz="1400" i="1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Ongoing IOCCG/OCR-VC activities</a:t>
            </a:r>
            <a:endParaRPr lang="en-US" sz="1400" i="1" u="sng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8999" y="4839084"/>
            <a:ext cx="155121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sz="1400" i="1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Ongoing IOCCG/OCR-VC activities</a:t>
            </a:r>
            <a:endParaRPr lang="en-US" sz="1400" i="1" u="sng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6472537"/>
            <a:ext cx="373380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sz="1200" i="1" dirty="0" smtClean="0">
                <a:solidFill>
                  <a:schemeClr val="tx2"/>
                </a:solidFill>
                <a:sym typeface="Wingdings" panose="05000000000000000000" pitchFamily="2" charset="2"/>
              </a:rPr>
              <a:t>e.g</a:t>
            </a:r>
            <a:r>
              <a:rPr lang="en-US" sz="1200" i="1" dirty="0">
                <a:solidFill>
                  <a:schemeClr val="tx2"/>
                </a:solidFill>
                <a:sym typeface="Wingdings" panose="05000000000000000000" pitchFamily="2" charset="2"/>
              </a:rPr>
              <a:t>. </a:t>
            </a:r>
            <a:r>
              <a:rPr lang="en-US" sz="1200" i="1" dirty="0" smtClean="0">
                <a:solidFill>
                  <a:schemeClr val="tx2"/>
                </a:solidFill>
                <a:sym typeface="Wingdings" panose="05000000000000000000" pitchFamily="2" charset="2"/>
              </a:rPr>
              <a:t>PACE - OCR </a:t>
            </a:r>
            <a:r>
              <a:rPr lang="en-US" sz="1200" i="1" dirty="0">
                <a:solidFill>
                  <a:schemeClr val="tx2"/>
                </a:solidFill>
                <a:sym typeface="Wingdings" panose="05000000000000000000" pitchFamily="2" charset="2"/>
              </a:rPr>
              <a:t>and aerosol/cloud </a:t>
            </a:r>
            <a:r>
              <a:rPr lang="en-US" sz="1200" i="1" dirty="0" smtClean="0">
                <a:solidFill>
                  <a:schemeClr val="tx2"/>
                </a:solidFill>
                <a:sym typeface="Wingdings" panose="05000000000000000000" pitchFamily="2" charset="2"/>
              </a:rPr>
              <a:t>communities;</a:t>
            </a:r>
          </a:p>
          <a:p>
            <a:pPr algn="l" rtl="0" latinLnBrk="1" hangingPunct="0"/>
            <a:r>
              <a:rPr lang="en-US" sz="1200" i="1" dirty="0" smtClean="0">
                <a:solidFill>
                  <a:schemeClr val="tx2"/>
                </a:solidFill>
                <a:sym typeface="Wingdings" panose="05000000000000000000" pitchFamily="2" charset="2"/>
              </a:rPr>
              <a:t>Copernicus S3 – OCR and land, aerosol communities</a:t>
            </a:r>
            <a:endParaRPr lang="en-US" sz="12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176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4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828800" y="-44668"/>
            <a:ext cx="7086600" cy="1213945"/>
          </a:xfrm>
        </p:spPr>
        <p:txBody>
          <a:bodyPr/>
          <a:lstStyle/>
          <a:p>
            <a:r>
              <a:rPr lang="en-US" dirty="0"/>
              <a:t>OCR-VC </a:t>
            </a:r>
            <a:r>
              <a:rPr lang="en-US" dirty="0" smtClean="0"/>
              <a:t>deliverable VC-09</a:t>
            </a:r>
          </a:p>
          <a:p>
            <a:r>
              <a:rPr lang="en-US" dirty="0" smtClean="0"/>
              <a:t>International </a:t>
            </a:r>
            <a:r>
              <a:rPr lang="en-US" dirty="0"/>
              <a:t>Network for Sensor Inter-comparison and Uncertainty </a:t>
            </a:r>
            <a:r>
              <a:rPr lang="en-US" dirty="0" smtClean="0"/>
              <a:t>Assessment (INSITU-OCR)</a:t>
            </a:r>
            <a:endParaRPr lang="en-US" dirty="0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0" y="1778254"/>
            <a:ext cx="3136179" cy="81254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0000" rIns="36000" anchor="ctr" anchorCtr="0">
            <a:noAutofit/>
          </a:bodyPr>
          <a:lstStyle>
            <a:lvl1pPr marL="173038" indent="-17303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27063" indent="-169863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30288" indent="-1158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82725" indent="-111125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44688" indent="-1158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CA" sz="2000" dirty="0" smtClean="0"/>
              <a:t>INSITU-OCR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2000" dirty="0" smtClean="0"/>
              <a:t>White Paper</a:t>
            </a:r>
            <a:endParaRPr lang="en-CA" sz="2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4565248" y="3581400"/>
          <a:ext cx="4578752" cy="315237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17813"/>
                <a:gridCol w="3260939"/>
              </a:tblGrid>
              <a:tr h="370840"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Recommendations</a:t>
                      </a:r>
                      <a:endParaRPr lang="en-GB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9BBB59"/>
                    </a:solidFill>
                  </a:tcPr>
                </a:tc>
              </a:tr>
              <a:tr h="129770">
                <a:tc rowSpan="8">
                  <a:txBody>
                    <a:bodyPr/>
                    <a:lstStyle/>
                    <a:p>
                      <a:r>
                        <a:rPr lang="en-US" sz="1200" b="1" dirty="0" smtClean="0"/>
                        <a:t>In Situ Data /</a:t>
                      </a:r>
                      <a:r>
                        <a:rPr lang="en-US" sz="1200" b="1" baseline="0" dirty="0" smtClean="0"/>
                        <a:t> Fiducial Reference Measurements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R3.1 Improving traceability of in situ measurements</a:t>
                      </a:r>
                      <a:endParaRPr lang="en-GB" sz="800" dirty="0"/>
                    </a:p>
                  </a:txBody>
                  <a:tcPr marL="36000" marR="36000"/>
                </a:tc>
              </a:tr>
              <a:tr h="145010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R3.2 Continuous consolidation and update of measurement protocols</a:t>
                      </a:r>
                      <a:endParaRPr lang="en-GB" sz="800" dirty="0"/>
                    </a:p>
                  </a:txBody>
                  <a:tcPr marL="36000" marR="36000"/>
                </a:tc>
              </a:tr>
              <a:tr h="160250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R3.3 Uncertainty budgets</a:t>
                      </a:r>
                      <a:endParaRPr lang="en-GB" sz="800" dirty="0"/>
                    </a:p>
                  </a:txBody>
                  <a:tcPr marL="36000" marR="36000">
                    <a:solidFill>
                      <a:srgbClr val="CBCCD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R3.4 Quality Assurance of in situ data</a:t>
                      </a:r>
                    </a:p>
                  </a:txBody>
                  <a:tcPr marL="36000" marR="36000"/>
                </a:tc>
              </a:tr>
              <a:tr h="190730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R3.5 Archival of in situ data</a:t>
                      </a:r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solidFill>
                      <a:srgbClr val="CBCCD1"/>
                    </a:solidFill>
                  </a:tcPr>
                </a:tc>
              </a:tr>
              <a:tr h="129770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R3.6 Community processor for in situ data</a:t>
                      </a:r>
                      <a:endParaRPr lang="en-GB" sz="800" dirty="0"/>
                    </a:p>
                  </a:txBody>
                  <a:tcPr marL="36000" marR="36000">
                    <a:solidFill>
                      <a:srgbClr val="E7E7EA"/>
                    </a:solidFill>
                  </a:tcPr>
                </a:tc>
              </a:tr>
              <a:tr h="221210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R3.7 Priority for variables to be collected</a:t>
                      </a:r>
                      <a:endParaRPr lang="en-GB" sz="800" dirty="0"/>
                    </a:p>
                  </a:txBody>
                  <a:tcPr marL="36000" marR="36000"/>
                </a:tc>
              </a:tr>
              <a:tr h="152400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R3.8 General coordination of field campaigns</a:t>
                      </a:r>
                      <a:endParaRPr lang="en-GB" sz="800" dirty="0"/>
                    </a:p>
                  </a:txBody>
                  <a:tcPr marL="36000" marR="36000"/>
                </a:tc>
              </a:tr>
              <a:tr h="167640">
                <a:tc rowSpan="5">
                  <a:txBody>
                    <a:bodyPr/>
                    <a:lstStyle/>
                    <a:p>
                      <a:r>
                        <a:rPr lang="en-GB" sz="1200" b="1" dirty="0" smtClean="0"/>
                        <a:t>Information Management and Support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R4.1 Accessibility and distribution of large volumes of data</a:t>
                      </a:r>
                      <a:endParaRPr lang="en-GB" sz="800" dirty="0"/>
                    </a:p>
                  </a:txBody>
                  <a:tcPr marL="36000" marR="36000"/>
                </a:tc>
              </a:tr>
              <a:tr h="182880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R4.2 Processing capabilities for calibration and validation activities</a:t>
                      </a:r>
                      <a:r>
                        <a:rPr lang="en-GB" sz="800" dirty="0" smtClean="0"/>
                        <a:t> </a:t>
                      </a:r>
                      <a:endParaRPr lang="en-GB" sz="800" dirty="0"/>
                    </a:p>
                  </a:txBody>
                  <a:tcPr marL="36000" marR="36000">
                    <a:solidFill>
                      <a:srgbClr val="E7E7EA"/>
                    </a:solidFill>
                  </a:tcPr>
                </a:tc>
              </a:tr>
              <a:tr h="198120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R4.3 Accessibility to documentation</a:t>
                      </a:r>
                      <a:endParaRPr lang="en-GB" sz="800" dirty="0"/>
                    </a:p>
                  </a:txBody>
                  <a:tcPr marL="36000" marR="36000"/>
                </a:tc>
              </a:tr>
              <a:tr h="137160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R4.4 Data formats</a:t>
                      </a:r>
                      <a:endParaRPr lang="en-GB" sz="800" dirty="0"/>
                    </a:p>
                  </a:txBody>
                  <a:tcPr marL="36000" marR="36000"/>
                </a:tc>
              </a:tr>
              <a:tr h="152400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0" dirty="0" smtClean="0"/>
                        <a:t>R4.5 Support for open source data processing and visualization</a:t>
                      </a:r>
                      <a:endParaRPr lang="en-GB" sz="800" b="0" dirty="0"/>
                    </a:p>
                  </a:txBody>
                  <a:tcPr marL="36000" marR="36000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7853" y="3254078"/>
          <a:ext cx="4640347" cy="3566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42571"/>
                <a:gridCol w="3297776"/>
              </a:tblGrid>
              <a:tr h="208280">
                <a:tc>
                  <a:txBody>
                    <a:bodyPr/>
                    <a:lstStyle/>
                    <a:p>
                      <a:endParaRPr lang="en-GB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Recommendations</a:t>
                      </a:r>
                      <a:endParaRPr lang="en-GB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9BBB59"/>
                    </a:solidFill>
                  </a:tcPr>
                </a:tc>
              </a:tr>
              <a:tr h="205785">
                <a:tc rowSpan="6">
                  <a:txBody>
                    <a:bodyPr/>
                    <a:lstStyle/>
                    <a:p>
                      <a:r>
                        <a:rPr lang="en-US" sz="1200" b="1" dirty="0" smtClean="0"/>
                        <a:t>Space Sensor Radiometric Calibration, Characterization and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en-US" sz="1200" b="1" dirty="0" smtClean="0"/>
                        <a:t>Temporal Stability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i="0" dirty="0" smtClean="0">
                          <a:solidFill>
                            <a:schemeClr val="tx1"/>
                          </a:solidFill>
                        </a:rPr>
                        <a:t>R1.1 Comprehensive pre-launch instrument calibration/characterization</a:t>
                      </a:r>
                      <a:endParaRPr lang="en-GB" sz="800" i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/>
                </a:tc>
              </a:tr>
              <a:tr h="0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i="0" dirty="0" smtClean="0">
                          <a:solidFill>
                            <a:schemeClr val="tx1"/>
                          </a:solidFill>
                        </a:rPr>
                        <a:t>R1.2 Open access to calibration and characterization data</a:t>
                      </a:r>
                      <a:endParaRPr lang="en-GB" sz="800" i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/>
                </a:tc>
              </a:tr>
              <a:tr h="0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i="0" dirty="0" smtClean="0">
                          <a:solidFill>
                            <a:schemeClr val="tx1"/>
                          </a:solidFill>
                        </a:rPr>
                        <a:t>R1.3 Permanent working group on satellite sensor calibration</a:t>
                      </a:r>
                      <a:endParaRPr lang="en-GB" sz="800" i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/>
                </a:tc>
              </a:tr>
              <a:tr h="130797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i="0" dirty="0" smtClean="0">
                          <a:solidFill>
                            <a:schemeClr val="tx1"/>
                          </a:solidFill>
                        </a:rPr>
                        <a:t>R1.4 Vicarious calibration</a:t>
                      </a:r>
                      <a:endParaRPr lang="en-GB" sz="800" i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/>
                </a:tc>
              </a:tr>
              <a:tr h="146037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i="0" dirty="0" smtClean="0">
                          <a:solidFill>
                            <a:schemeClr val="tx1"/>
                          </a:solidFill>
                        </a:rPr>
                        <a:t>R1.5 Support for calibration teams</a:t>
                      </a:r>
                      <a:endParaRPr lang="en-GB" sz="800" i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solidFill>
                      <a:srgbClr val="CBCCD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i="0" dirty="0" smtClean="0">
                          <a:solidFill>
                            <a:schemeClr val="tx1"/>
                          </a:solidFill>
                        </a:rPr>
                        <a:t>R1.6 Assess and correct for instrument degradation </a:t>
                      </a:r>
                      <a:endParaRPr lang="en-GB" sz="800" i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>
                    <a:solidFill>
                      <a:srgbClr val="E7E7EA"/>
                    </a:solidFill>
                  </a:tcPr>
                </a:tc>
              </a:tr>
              <a:tr h="0">
                <a:tc rowSpan="9">
                  <a:txBody>
                    <a:bodyPr/>
                    <a:lstStyle/>
                    <a:p>
                      <a:r>
                        <a:rPr lang="en-US" sz="1200" b="1" dirty="0" smtClean="0"/>
                        <a:t>Development and Assessment of Satellite Products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i="0" dirty="0" smtClean="0"/>
                        <a:t>R2.1 Distribution of calibrated and uncalibrated data</a:t>
                      </a:r>
                      <a:endParaRPr lang="en-GB" sz="800" i="0" dirty="0"/>
                    </a:p>
                  </a:txBody>
                  <a:tcPr marL="36000" marR="36000"/>
                </a:tc>
              </a:tr>
              <a:tr h="0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R2.2 Permanent working groups on algorithm topics</a:t>
                      </a:r>
                      <a:endParaRPr lang="en-GB" sz="800" dirty="0"/>
                    </a:p>
                  </a:txBody>
                  <a:tcPr marL="36000" marR="36000"/>
                </a:tc>
              </a:tr>
              <a:tr h="129585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R2.3 Product uncertainties</a:t>
                      </a:r>
                      <a:endParaRPr lang="en-GB" sz="800" dirty="0"/>
                    </a:p>
                  </a:txBody>
                  <a:tcPr marL="36000" marR="36000"/>
                </a:tc>
              </a:tr>
              <a:tr h="144825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R2.4 Regional bio-optical algorithms </a:t>
                      </a:r>
                      <a:endParaRPr lang="en-GB" sz="800" dirty="0"/>
                    </a:p>
                  </a:txBody>
                  <a:tcPr marL="36000" marR="36000"/>
                </a:tc>
              </a:tr>
              <a:tr h="160065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R2.5 Open access to source codes for processing algorithms</a:t>
                      </a:r>
                      <a:endParaRPr lang="en-GB" sz="800" dirty="0"/>
                    </a:p>
                  </a:txBody>
                  <a:tcPr marL="36000" marR="36000"/>
                </a:tc>
              </a:tr>
              <a:tr h="0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R2.6 Long-term field measurement programs</a:t>
                      </a:r>
                      <a:endParaRPr lang="en-GB" sz="800" dirty="0"/>
                    </a:p>
                  </a:txBody>
                  <a:tcPr marL="36000" marR="36000"/>
                </a:tc>
              </a:tr>
              <a:tr h="190545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R2.7 Validation protocols</a:t>
                      </a:r>
                      <a:endParaRPr lang="en-GB" sz="800" dirty="0"/>
                    </a:p>
                  </a:txBody>
                  <a:tcPr marL="36000" marR="36000">
                    <a:solidFill>
                      <a:srgbClr val="CBCCD1"/>
                    </a:solidFill>
                  </a:tcPr>
                </a:tc>
              </a:tr>
              <a:tr h="129585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R2.8 Level-3 data products generation</a:t>
                      </a:r>
                      <a:endParaRPr lang="en-GB" sz="800" dirty="0"/>
                    </a:p>
                  </a:txBody>
                  <a:tcPr marL="36000" marR="36000"/>
                </a:tc>
              </a:tr>
              <a:tr h="139751"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R2.9 Ancillary data</a:t>
                      </a:r>
                      <a:endParaRPr lang="en-GB" sz="800" dirty="0"/>
                    </a:p>
                  </a:txBody>
                  <a:tcPr marL="36000" marR="3600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14" y="1169277"/>
            <a:ext cx="7111986" cy="206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385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5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828800" y="228600"/>
            <a:ext cx="6324600" cy="533400"/>
          </a:xfrm>
        </p:spPr>
        <p:txBody>
          <a:bodyPr/>
          <a:lstStyle/>
          <a:p>
            <a:r>
              <a:rPr lang="en-US" dirty="0"/>
              <a:t>OCR-Implementation </a:t>
            </a:r>
            <a:r>
              <a:rPr lang="en-US" dirty="0" smtClean="0"/>
              <a:t>Team </a:t>
            </a:r>
            <a:endParaRPr lang="en-US" dirty="0"/>
          </a:p>
          <a:p>
            <a:r>
              <a:rPr lang="en-US" dirty="0"/>
              <a:t>M</a:t>
            </a:r>
            <a:r>
              <a:rPr lang="en-US" dirty="0" smtClean="0"/>
              <a:t>odular </a:t>
            </a:r>
            <a:r>
              <a:rPr lang="en-US" dirty="0"/>
              <a:t>implementation of the White </a:t>
            </a:r>
            <a:r>
              <a:rPr lang="en-US" dirty="0" smtClean="0"/>
              <a:t>Paper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76600" y="5257800"/>
            <a:ext cx="5867400" cy="1481405"/>
          </a:xfrm>
          <a:prstGeom prst="rect">
            <a:avLst/>
          </a:prstGeom>
        </p:spPr>
        <p:txBody>
          <a:bodyPr vert="horz" wrap="square" lIns="91440" tIns="45720" rIns="0" bIns="45720" rtlCol="0" anchor="ctr">
            <a:noAutofit/>
          </a:bodyPr>
          <a:lstStyle/>
          <a:p>
            <a:r>
              <a:rPr lang="en-CA" dirty="0" smtClean="0">
                <a:latin typeface="+mj-lt"/>
              </a:rPr>
              <a:t>Collaboration on space instrument accuracy and stability to maximize the quality of OCR data records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kern="1200" dirty="0" smtClean="0">
                <a:latin typeface="+mj-lt"/>
                <a:ea typeface="+mj-ea"/>
                <a:cs typeface="+mj-cs"/>
              </a:rPr>
              <a:t>regular coordination at IOCS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1200" dirty="0">
                <a:latin typeface="+mj-lt"/>
                <a:ea typeface="+mj-ea"/>
                <a:cs typeface="+mj-cs"/>
              </a:rPr>
              <a:t>interest in WGCV/GSICS lunar model </a:t>
            </a:r>
            <a:r>
              <a:rPr lang="en-US" kern="1200" dirty="0" smtClean="0">
                <a:latin typeface="+mj-lt"/>
                <a:ea typeface="+mj-ea"/>
                <a:cs typeface="+mj-cs"/>
              </a:rPr>
              <a:t>activities</a:t>
            </a:r>
            <a:endParaRPr lang="en-CA" kern="12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-4673" y="5284922"/>
            <a:ext cx="3281273" cy="79157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6000" rIns="36000" anchor="ctr" anchorCtr="0">
            <a:noAutofit/>
          </a:bodyPr>
          <a:lstStyle>
            <a:lvl1pPr marL="173038" indent="-17303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27063" indent="-169863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30288" indent="-1158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82725" indent="-111125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44688" indent="-1158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CA" sz="2000" dirty="0" smtClean="0"/>
              <a:t>Task </a:t>
            </a:r>
            <a:r>
              <a:rPr lang="en-CA" sz="2000" dirty="0"/>
              <a:t>Force on Satellite Sensor Calibration</a:t>
            </a: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-4673" y="1385606"/>
            <a:ext cx="3357473" cy="5193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6000" rIns="36000" anchor="ctr" anchorCtr="0">
            <a:noAutofit/>
          </a:bodyPr>
          <a:lstStyle>
            <a:lvl1pPr marL="173038" indent="-17303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27063" indent="-169863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30288" indent="-1158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82725" indent="-111125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44688" indent="-1158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CA" sz="2000" dirty="0" smtClean="0"/>
              <a:t>System Vicarious </a:t>
            </a:r>
            <a:r>
              <a:rPr lang="en-CA" sz="2000" dirty="0"/>
              <a:t>Calibration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1922458"/>
            <a:ext cx="57964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R1.4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6031470"/>
            <a:ext cx="192616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R1.3, 1.1, 1.5, 1.6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5" y="2701864"/>
            <a:ext cx="2627586" cy="186167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276600" y="1295400"/>
            <a:ext cx="5867400" cy="4039567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 smtClean="0">
                <a:latin typeface="+mj-lt"/>
              </a:rPr>
              <a:t>Coordinated cross-agency activities: </a:t>
            </a:r>
          </a:p>
          <a:p>
            <a:pPr marL="180000" indent="-1800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NASA – completing 3-year/US$8M </a:t>
            </a:r>
            <a:r>
              <a:rPr lang="en-US" dirty="0">
                <a:latin typeface="+mj-lt"/>
              </a:rPr>
              <a:t>investment in first phase of </a:t>
            </a:r>
            <a:r>
              <a:rPr lang="en-US" dirty="0" smtClean="0">
                <a:latin typeface="+mj-lt"/>
              </a:rPr>
              <a:t>SVC development, 3 projects </a:t>
            </a:r>
            <a:r>
              <a:rPr lang="en-US" dirty="0">
                <a:latin typeface="+mj-lt"/>
              </a:rPr>
              <a:t>(UV-SWIR</a:t>
            </a:r>
            <a:r>
              <a:rPr lang="en-US" dirty="0" smtClean="0">
                <a:latin typeface="+mj-lt"/>
              </a:rPr>
              <a:t>)</a:t>
            </a:r>
          </a:p>
          <a:p>
            <a:pPr marL="180000" indent="-1800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NASA </a:t>
            </a:r>
            <a:r>
              <a:rPr lang="en-US" dirty="0" smtClean="0">
                <a:latin typeface="+mj-lt"/>
              </a:rPr>
              <a:t>– preparing for </a:t>
            </a:r>
            <a:r>
              <a:rPr lang="en-US" dirty="0">
                <a:latin typeface="+mj-lt"/>
              </a:rPr>
              <a:t>follow-on in situ </a:t>
            </a:r>
            <a:r>
              <a:rPr lang="en-US" dirty="0" smtClean="0">
                <a:latin typeface="+mj-lt"/>
              </a:rPr>
              <a:t>SVC competition</a:t>
            </a:r>
            <a:endParaRPr lang="en-US" dirty="0">
              <a:latin typeface="+mj-lt"/>
            </a:endParaRPr>
          </a:p>
          <a:p>
            <a:pPr marL="180000" indent="-1800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ESA – FRM4SOC SVC workshop in Feb 2017</a:t>
            </a:r>
          </a:p>
          <a:p>
            <a:pPr marL="180000" indent="-1800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ESA – FRM4SOC radiometry protocols </a:t>
            </a:r>
            <a:r>
              <a:rPr lang="en-US" dirty="0">
                <a:latin typeface="+mj-lt"/>
              </a:rPr>
              <a:t>under </a:t>
            </a:r>
            <a:r>
              <a:rPr lang="en-US" dirty="0" smtClean="0">
                <a:latin typeface="+mj-lt"/>
              </a:rPr>
              <a:t>IOCCG review, </a:t>
            </a:r>
            <a:r>
              <a:rPr lang="en-US" dirty="0">
                <a:latin typeface="+mj-lt"/>
              </a:rPr>
              <a:t>final workshop </a:t>
            </a:r>
            <a:r>
              <a:rPr lang="en-US" dirty="0" smtClean="0">
                <a:latin typeface="+mj-lt"/>
              </a:rPr>
              <a:t>4-5 October </a:t>
            </a:r>
            <a:r>
              <a:rPr lang="en-US" dirty="0">
                <a:latin typeface="+mj-lt"/>
              </a:rPr>
              <a:t>2018 </a:t>
            </a:r>
            <a:endParaRPr lang="en-US" dirty="0" smtClean="0">
              <a:latin typeface="+mj-lt"/>
            </a:endParaRPr>
          </a:p>
          <a:p>
            <a:pPr marL="180000" indent="-1800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ESA </a:t>
            </a:r>
            <a:r>
              <a:rPr lang="en-US" dirty="0" smtClean="0">
                <a:latin typeface="+mj-lt"/>
              </a:rPr>
              <a:t>/ CNES – continuous operations of BOUSSOLE NOAA – continuous operations of MOBY</a:t>
            </a:r>
          </a:p>
          <a:p>
            <a:pPr marL="180000" indent="-1800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NOAA </a:t>
            </a:r>
            <a:r>
              <a:rPr lang="en-US" dirty="0" smtClean="0">
                <a:latin typeface="+mj-lt"/>
              </a:rPr>
              <a:t>– MOBY Technology Refreshment on-going</a:t>
            </a:r>
          </a:p>
          <a:p>
            <a:pPr marL="180000" indent="-1800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JRC – peer-review publications, OC-SVC requirements</a:t>
            </a:r>
          </a:p>
          <a:p>
            <a:pPr marL="180000" indent="-1800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EUMETSAT – “Requirements for Copernicus OC-SVC Infrastructure</a:t>
            </a:r>
            <a:r>
              <a:rPr lang="en-US" dirty="0" smtClean="0">
                <a:latin typeface="+mj-lt"/>
              </a:rPr>
              <a:t>” under IOCCG review </a:t>
            </a:r>
            <a:endParaRPr lang="en-US" dirty="0">
              <a:latin typeface="+mj-lt"/>
            </a:endParaRPr>
          </a:p>
          <a:p>
            <a:pPr marL="180000" indent="-1800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EUMETSAT – “Preliminary design of Copernicus OC-SVC Infrastructure” to be started </a:t>
            </a:r>
            <a:r>
              <a:rPr lang="en-US" dirty="0" smtClean="0">
                <a:latin typeface="+mj-lt"/>
              </a:rPr>
              <a:t>soon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5072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828800" y="336030"/>
            <a:ext cx="6096000" cy="533400"/>
          </a:xfrm>
        </p:spPr>
        <p:txBody>
          <a:bodyPr/>
          <a:lstStyle/>
          <a:p>
            <a:r>
              <a:rPr lang="en-US" dirty="0"/>
              <a:t>Modular implementation of the White Paper</a:t>
            </a:r>
          </a:p>
          <a:p>
            <a:endParaRPr lang="en-GB" dirty="0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0" y="4089136"/>
            <a:ext cx="8349343" cy="45696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6000" rIns="36000" anchor="ctr" anchorCtr="0">
            <a:noAutofit/>
          </a:bodyPr>
          <a:lstStyle>
            <a:lvl1pPr marL="173038" indent="-17303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27063" indent="-169863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30288" indent="-1158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82725" indent="-111125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44688" indent="-1158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Exploration of measurements beyond the passive multi-band radiometry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4572000"/>
            <a:ext cx="10284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R2.2,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2.4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7291" y="4495800"/>
            <a:ext cx="7846707" cy="2308324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r>
              <a:rPr lang="en-US" dirty="0" smtClean="0">
                <a:latin typeface="+mj-lt"/>
              </a:rPr>
              <a:t>Coordinated </a:t>
            </a:r>
            <a:r>
              <a:rPr lang="en-US" dirty="0">
                <a:latin typeface="+mj-lt"/>
              </a:rPr>
              <a:t>cross-agency </a:t>
            </a:r>
            <a:r>
              <a:rPr lang="en-US" dirty="0" smtClean="0">
                <a:latin typeface="+mj-lt"/>
              </a:rPr>
              <a:t>activities on examining </a:t>
            </a:r>
            <a:r>
              <a:rPr lang="en-US" dirty="0">
                <a:latin typeface="+mj-lt"/>
              </a:rPr>
              <a:t>advantages of </a:t>
            </a:r>
            <a:r>
              <a:rPr lang="en-US" dirty="0" smtClean="0">
                <a:latin typeface="+mj-lt"/>
              </a:rPr>
              <a:t>other measurements for aquatic biological / </a:t>
            </a:r>
            <a:r>
              <a:rPr lang="en-US" dirty="0" smtClean="0">
                <a:latin typeface="+mj-lt"/>
              </a:rPr>
              <a:t>biogeochemical / </a:t>
            </a:r>
            <a:r>
              <a:rPr lang="en-US" dirty="0">
                <a:latin typeface="+mj-lt"/>
              </a:rPr>
              <a:t>ecological </a:t>
            </a:r>
            <a:r>
              <a:rPr lang="en-US" dirty="0" smtClean="0">
                <a:latin typeface="+mj-lt"/>
              </a:rPr>
              <a:t>retrievals</a:t>
            </a:r>
            <a:r>
              <a:rPr lang="en-US" dirty="0">
                <a:latin typeface="+mj-lt"/>
              </a:rPr>
              <a:t>:</a:t>
            </a:r>
            <a:endParaRPr lang="en-US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Hyperspectral spectroscopy – </a:t>
            </a:r>
            <a:r>
              <a:rPr lang="en-US" dirty="0" smtClean="0">
                <a:latin typeface="+mj-lt"/>
              </a:rPr>
              <a:t>e.g. NASA </a:t>
            </a:r>
            <a:r>
              <a:rPr lang="en-US" dirty="0" smtClean="0">
                <a:latin typeface="+mj-lt"/>
              </a:rPr>
              <a:t>PACE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Lidar – white </a:t>
            </a:r>
            <a:r>
              <a:rPr lang="en-US" dirty="0">
                <a:latin typeface="+mj-lt"/>
              </a:rPr>
              <a:t>paper in </a:t>
            </a:r>
            <a:r>
              <a:rPr lang="en-US" dirty="0" smtClean="0">
                <a:latin typeface="+mj-lt"/>
              </a:rPr>
              <a:t>preparation, initial demonstrations with CALIPSO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Polarimetry </a:t>
            </a:r>
            <a:r>
              <a:rPr lang="en-US" dirty="0">
                <a:latin typeface="+mj-lt"/>
              </a:rPr>
              <a:t>– white paper in </a:t>
            </a:r>
            <a:r>
              <a:rPr lang="en-US" dirty="0" smtClean="0">
                <a:latin typeface="+mj-lt"/>
              </a:rPr>
              <a:t>preparation, POLDER experience, PACE</a:t>
            </a:r>
          </a:p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n-US" b="1" dirty="0" smtClean="0">
                <a:latin typeface="+mj-lt"/>
              </a:rPr>
              <a:t>Looking for coordination with other </a:t>
            </a:r>
            <a:r>
              <a:rPr lang="en-US" b="1" dirty="0">
                <a:latin typeface="+mj-lt"/>
              </a:rPr>
              <a:t>VCs/EO-communities</a:t>
            </a:r>
            <a:r>
              <a:rPr lang="en-US" dirty="0">
                <a:latin typeface="+mj-lt"/>
              </a:rPr>
              <a:t> for harmonization of observational </a:t>
            </a:r>
            <a:r>
              <a:rPr lang="en-US" dirty="0" smtClean="0">
                <a:latin typeface="+mj-lt"/>
              </a:rPr>
              <a:t>requirements and development of joint mission </a:t>
            </a:r>
            <a:r>
              <a:rPr lang="en-US" dirty="0">
                <a:latin typeface="+mj-lt"/>
              </a:rPr>
              <a:t>requirements, </a:t>
            </a:r>
            <a:r>
              <a:rPr lang="en-US" dirty="0" smtClean="0">
                <a:latin typeface="+mj-lt"/>
              </a:rPr>
              <a:t>e.g</a:t>
            </a:r>
            <a:r>
              <a:rPr lang="en-US" dirty="0">
                <a:latin typeface="+mj-lt"/>
              </a:rPr>
              <a:t>. atmospheric </a:t>
            </a:r>
            <a:r>
              <a:rPr lang="en-US" dirty="0" smtClean="0">
                <a:latin typeface="+mj-lt"/>
              </a:rPr>
              <a:t>communities (aerosols </a:t>
            </a:r>
            <a:r>
              <a:rPr lang="en-US" dirty="0">
                <a:latin typeface="+mj-lt"/>
              </a:rPr>
              <a:t>and </a:t>
            </a:r>
            <a:r>
              <a:rPr lang="en-US" dirty="0" smtClean="0">
                <a:latin typeface="+mj-lt"/>
              </a:rPr>
              <a:t>clouds)</a:t>
            </a:r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8716" y="1008901"/>
            <a:ext cx="3745283" cy="922576"/>
          </a:xfrm>
          <a:prstGeom prst="rect">
            <a:avLst/>
          </a:prstGeom>
        </p:spPr>
        <p:txBody>
          <a:bodyPr vert="horz" wrap="square" lIns="91440" tIns="45720" rIns="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CA" dirty="0" smtClean="0">
                <a:latin typeface="+mj-lt"/>
              </a:rPr>
              <a:t>R</a:t>
            </a:r>
            <a:r>
              <a:rPr lang="en-CA" dirty="0" smtClean="0">
                <a:latin typeface="+mj-lt"/>
              </a:rPr>
              <a:t>evision</a:t>
            </a:r>
            <a:r>
              <a:rPr lang="en-CA" dirty="0">
                <a:latin typeface="+mj-lt"/>
              </a:rPr>
              <a:t> </a:t>
            </a:r>
            <a:r>
              <a:rPr lang="en-CA" dirty="0" smtClean="0">
                <a:latin typeface="+mj-lt"/>
              </a:rPr>
              <a:t>and</a:t>
            </a:r>
            <a:r>
              <a:rPr lang="en-CA" dirty="0" smtClean="0">
                <a:latin typeface="+mj-lt"/>
              </a:rPr>
              <a:t> </a:t>
            </a:r>
            <a:r>
              <a:rPr lang="en-CA" dirty="0" smtClean="0">
                <a:latin typeface="+mj-lt"/>
              </a:rPr>
              <a:t>development of </a:t>
            </a:r>
            <a:r>
              <a:rPr lang="en-CA" dirty="0">
                <a:latin typeface="+mj-lt"/>
              </a:rPr>
              <a:t>in situ measurement </a:t>
            </a:r>
            <a:r>
              <a:rPr lang="en-CA" dirty="0" smtClean="0">
                <a:latin typeface="+mj-lt"/>
              </a:rPr>
              <a:t>protocols</a:t>
            </a:r>
            <a:endParaRPr lang="en-CA" dirty="0">
              <a:latin typeface="+mj-lt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-4673" y="1245677"/>
            <a:ext cx="5403390" cy="43342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6000" rIns="36000" anchor="ctr" anchorCtr="0">
            <a:noAutofit/>
          </a:bodyPr>
          <a:lstStyle>
            <a:lvl1pPr marL="173038" indent="-17303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27063" indent="-169863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30288" indent="-1158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82725" indent="-111125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44688" indent="-1158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dirty="0"/>
              <a:t>Coordination of In Situ Measurement Protocols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1649187"/>
            <a:ext cx="199028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R3.1, 3.2, 3.3, 3.4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1" y="2057400"/>
            <a:ext cx="2057399" cy="80131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6000" rIns="36000" anchor="ctr" anchorCtr="0">
            <a:noAutofit/>
          </a:bodyPr>
          <a:lstStyle>
            <a:lvl1pPr marL="173038" indent="-17303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27063" indent="-169863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30288" indent="-1158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82725" indent="-111125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44688" indent="-1158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G</a:t>
            </a:r>
            <a:r>
              <a:rPr lang="en-US" sz="2000" dirty="0" smtClean="0"/>
              <a:t>eostationary OCR capabilities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8806" y="2858717"/>
            <a:ext cx="10284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R2.2,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2.4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18886" y="1806476"/>
            <a:ext cx="6925114" cy="2308324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r>
              <a:rPr lang="en-US" dirty="0" smtClean="0">
                <a:latin typeface="+mj-lt"/>
              </a:rPr>
              <a:t>Support and promotion of geostationary activities: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KIOST-GOCI – first demonstration </a:t>
            </a:r>
            <a:r>
              <a:rPr lang="en-US" dirty="0" err="1" smtClean="0">
                <a:latin typeface="+mj-lt"/>
              </a:rPr>
              <a:t>geoOCR</a:t>
            </a:r>
            <a:r>
              <a:rPr lang="en-US" dirty="0" smtClean="0">
                <a:latin typeface="+mj-lt"/>
              </a:rPr>
              <a:t> 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Early </a:t>
            </a:r>
            <a:r>
              <a:rPr lang="en-US" dirty="0" err="1" smtClean="0">
                <a:latin typeface="+mj-lt"/>
              </a:rPr>
              <a:t>geoOCR</a:t>
            </a:r>
            <a:r>
              <a:rPr lang="en-US" dirty="0" smtClean="0">
                <a:latin typeface="+mj-lt"/>
              </a:rPr>
              <a:t> activities at various </a:t>
            </a:r>
            <a:r>
              <a:rPr lang="en-US" dirty="0">
                <a:latin typeface="+mj-lt"/>
              </a:rPr>
              <a:t>agencies, e.g. </a:t>
            </a:r>
            <a:r>
              <a:rPr lang="en-US" dirty="0" smtClean="0">
                <a:latin typeface="+mj-lt"/>
              </a:rPr>
              <a:t>CNES OCAPI</a:t>
            </a:r>
            <a:r>
              <a:rPr lang="en-US" dirty="0">
                <a:latin typeface="+mj-lt"/>
              </a:rPr>
              <a:t>, </a:t>
            </a:r>
            <a:r>
              <a:rPr lang="en-US" dirty="0" smtClean="0">
                <a:latin typeface="+mj-lt"/>
              </a:rPr>
              <a:t>NASA </a:t>
            </a:r>
            <a:r>
              <a:rPr lang="en-US" dirty="0" smtClean="0">
                <a:latin typeface="+mj-lt"/>
              </a:rPr>
              <a:t>GEO-CAPE, </a:t>
            </a:r>
            <a:r>
              <a:rPr lang="en-US" dirty="0" smtClean="0">
                <a:latin typeface="+mj-lt"/>
              </a:rPr>
              <a:t>report </a:t>
            </a:r>
            <a:r>
              <a:rPr lang="en-US" dirty="0">
                <a:latin typeface="+mj-lt"/>
              </a:rPr>
              <a:t>on </a:t>
            </a:r>
            <a:r>
              <a:rPr lang="en-US" dirty="0" smtClean="0">
                <a:latin typeface="+mj-lt"/>
              </a:rPr>
              <a:t>accomplishments/lessons </a:t>
            </a:r>
            <a:r>
              <a:rPr lang="en-US" dirty="0">
                <a:latin typeface="+mj-lt"/>
              </a:rPr>
              <a:t>learned</a:t>
            </a:r>
            <a:endParaRPr lang="en-US" dirty="0" smtClean="0"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Relevance to CEOS Strategic Directions: Geostationary Applications &amp; Combined Products</a:t>
            </a:r>
          </a:p>
          <a:p>
            <a:r>
              <a:rPr lang="en-US" b="1" dirty="0" smtClean="0">
                <a:latin typeface="+mj-lt"/>
              </a:rPr>
              <a:t>Looking for coordination with other VCs/EO-communities </a:t>
            </a:r>
            <a:r>
              <a:rPr lang="en-US" dirty="0" smtClean="0">
                <a:latin typeface="+mj-lt"/>
              </a:rPr>
              <a:t>for </a:t>
            </a:r>
            <a:r>
              <a:rPr lang="en-US" dirty="0">
                <a:latin typeface="+mj-lt"/>
              </a:rPr>
              <a:t>harmonization </a:t>
            </a:r>
            <a:r>
              <a:rPr lang="en-US" dirty="0" smtClean="0">
                <a:latin typeface="+mj-lt"/>
              </a:rPr>
              <a:t>of observational and mission requirements</a:t>
            </a:r>
          </a:p>
        </p:txBody>
      </p:sp>
    </p:spTree>
    <p:extLst>
      <p:ext uri="{BB962C8B-B14F-4D97-AF65-F5344CB8AC3E}">
        <p14:creationId xmlns:p14="http://schemas.microsoft.com/office/powerpoint/2010/main" val="23400344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7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OCR-VC   Questions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E65F5BC-CCE8-0B4A-82D0-929A88C8D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" y="12954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0869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10519</TotalTime>
  <Words>877</Words>
  <Application>Microsoft Office PowerPoint</Application>
  <PresentationFormat>On-screen Show (4:3)</PresentationFormat>
  <Paragraphs>127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Arial Bold</vt:lpstr>
      <vt:lpstr>Avenir Roman</vt:lpstr>
      <vt:lpstr>Calibri</vt:lpstr>
      <vt:lpstr>Courier New</vt:lpstr>
      <vt:lpstr>Droid Serif</vt:lpstr>
      <vt:lpstr>Helvetica</vt:lpstr>
      <vt:lpstr>Proxima Nova Regular</vt:lpstr>
      <vt:lpstr>Times New Roman</vt:lpstr>
      <vt:lpstr>Wingdings</vt:lpstr>
      <vt:lpstr>Default</vt:lpstr>
      <vt:lpstr>OCR-VC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Ewa Kwiatkowska</cp:lastModifiedBy>
  <cp:revision>233</cp:revision>
  <dcterms:modified xsi:type="dcterms:W3CDTF">2018-09-12T09:18:42Z</dcterms:modified>
</cp:coreProperties>
</file>