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5" r:id="rId3"/>
    <p:sldMasterId id="2147483659" r:id="rId4"/>
    <p:sldMasterId id="2147483662" r:id="rId5"/>
    <p:sldMasterId id="2147483666" r:id="rId6"/>
    <p:sldMasterId id="2147483690" r:id="rId7"/>
    <p:sldMasterId id="2147483695" r:id="rId8"/>
    <p:sldMasterId id="2147483698" r:id="rId9"/>
    <p:sldMasterId id="2147483701" r:id="rId10"/>
  </p:sldMasterIdLst>
  <p:notesMasterIdLst>
    <p:notesMasterId r:id="rId40"/>
  </p:notesMasterIdLst>
  <p:sldIdLst>
    <p:sldId id="256" r:id="rId11"/>
    <p:sldId id="276" r:id="rId12"/>
    <p:sldId id="262" r:id="rId13"/>
    <p:sldId id="277" r:id="rId14"/>
    <p:sldId id="278" r:id="rId15"/>
    <p:sldId id="279" r:id="rId16"/>
    <p:sldId id="263" r:id="rId17"/>
    <p:sldId id="280" r:id="rId18"/>
    <p:sldId id="288" r:id="rId19"/>
    <p:sldId id="282" r:id="rId20"/>
    <p:sldId id="281" r:id="rId21"/>
    <p:sldId id="283" r:id="rId22"/>
    <p:sldId id="284" r:id="rId23"/>
    <p:sldId id="290" r:id="rId24"/>
    <p:sldId id="261" r:id="rId25"/>
    <p:sldId id="266" r:id="rId26"/>
    <p:sldId id="269" r:id="rId27"/>
    <p:sldId id="274" r:id="rId28"/>
    <p:sldId id="265" r:id="rId29"/>
    <p:sldId id="268" r:id="rId30"/>
    <p:sldId id="271" r:id="rId31"/>
    <p:sldId id="272" r:id="rId32"/>
    <p:sldId id="273" r:id="rId33"/>
    <p:sldId id="267" r:id="rId34"/>
    <p:sldId id="275" r:id="rId35"/>
    <p:sldId id="291" r:id="rId36"/>
    <p:sldId id="285" r:id="rId37"/>
    <p:sldId id="287" r:id="rId38"/>
    <p:sldId id="289" r:id="rId3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07" autoAdjust="0"/>
    <p:restoredTop sz="93806" autoAdjust="0"/>
  </p:normalViewPr>
  <p:slideViewPr>
    <p:cSldViewPr>
      <p:cViewPr varScale="1">
        <p:scale>
          <a:sx n="68" d="100"/>
          <a:sy n="68" d="100"/>
        </p:scale>
        <p:origin x="375" y="42"/>
      </p:cViewPr>
      <p:guideLst>
        <p:guide orient="horz" pos="2160"/>
        <p:guide pos="2880"/>
      </p:guideLst>
    </p:cSldViewPr>
  </p:slideViewPr>
  <p:notesTextViewPr>
    <p:cViewPr>
      <p:scale>
        <a:sx n="1" d="1"/>
        <a:sy n="1" d="1"/>
      </p:scale>
      <p:origin x="0" y="0"/>
    </p:cViewPr>
  </p:notesTextViewPr>
  <p:sorterViewPr>
    <p:cViewPr>
      <p:scale>
        <a:sx n="80" d="100"/>
        <a:sy n="80" d="100"/>
      </p:scale>
      <p:origin x="0" y="-50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92653\Desktop\CEOS%20Deliverables%204Oct2017%20Status%20-%20JW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[CEOS Deliverables 4Oct2017 Status - JWR.xlsx]Status By Type!PivotTable1</c:name>
    <c:fmtId val="3"/>
  </c:pivotSource>
  <c:chart>
    <c:autoTitleDeleted val="1"/>
    <c:pivotFmts>
      <c:pivotFmt>
        <c:idx val="0"/>
        <c:marker>
          <c:symbol val="none"/>
        </c:marker>
      </c:pivotFmt>
      <c:pivotFmt>
        <c:idx val="1"/>
        <c:spPr>
          <a:solidFill>
            <a:srgbClr val="92D050"/>
          </a:solidFill>
        </c:spPr>
      </c:pivotFmt>
      <c:pivotFmt>
        <c:idx val="2"/>
        <c:spPr>
          <a:solidFill>
            <a:srgbClr val="00B050"/>
          </a:solidFill>
        </c:spPr>
      </c:pivotFmt>
      <c:pivotFmt>
        <c:idx val="3"/>
        <c:spPr>
          <a:solidFill>
            <a:schemeClr val="accent6">
              <a:lumMod val="75000"/>
            </a:schemeClr>
          </a:solidFill>
        </c:spPr>
      </c:pivotFmt>
      <c:pivotFmt>
        <c:idx val="4"/>
        <c:spPr>
          <a:solidFill>
            <a:srgbClr val="FF0000"/>
          </a:solidFill>
          <a:ln>
            <a:solidFill>
              <a:schemeClr val="accent1"/>
            </a:solidFill>
          </a:ln>
        </c:spPr>
      </c:pivotFmt>
      <c:pivotFmt>
        <c:idx val="5"/>
        <c:spPr>
          <a:solidFill>
            <a:schemeClr val="bg1">
              <a:lumMod val="50000"/>
            </a:schemeClr>
          </a:solidFill>
        </c:spPr>
      </c:pivotFmt>
      <c:pivotFmt>
        <c:idx val="6"/>
        <c:marker>
          <c:symbol val="none"/>
        </c:marker>
      </c:pivotFmt>
      <c:pivotFmt>
        <c:idx val="7"/>
        <c:spPr>
          <a:solidFill>
            <a:srgbClr val="92D050"/>
          </a:solidFill>
        </c:spPr>
      </c:pivotFmt>
      <c:pivotFmt>
        <c:idx val="8"/>
        <c:spPr>
          <a:solidFill>
            <a:srgbClr val="00B050"/>
          </a:solidFill>
        </c:spPr>
      </c:pivotFmt>
      <c:pivotFmt>
        <c:idx val="9"/>
        <c:spPr>
          <a:solidFill>
            <a:schemeClr val="accent6">
              <a:lumMod val="75000"/>
            </a:schemeClr>
          </a:solidFill>
        </c:spPr>
      </c:pivotFmt>
      <c:pivotFmt>
        <c:idx val="10"/>
        <c:spPr>
          <a:solidFill>
            <a:srgbClr val="FF0000"/>
          </a:solidFill>
          <a:ln>
            <a:solidFill>
              <a:schemeClr val="accent1"/>
            </a:solidFill>
          </a:ln>
        </c:spPr>
      </c:pivotFmt>
      <c:pivotFmt>
        <c:idx val="11"/>
        <c:spPr>
          <a:solidFill>
            <a:schemeClr val="bg1">
              <a:lumMod val="50000"/>
            </a:schemeClr>
          </a:solidFill>
        </c:spPr>
      </c:pivotFmt>
      <c:pivotFmt>
        <c:idx val="12"/>
        <c:marker>
          <c:symbol val="none"/>
        </c:marker>
      </c:pivotFmt>
      <c:pivotFmt>
        <c:idx val="13"/>
        <c:spPr>
          <a:solidFill>
            <a:srgbClr val="92D050"/>
          </a:solidFill>
        </c:spPr>
      </c:pivotFmt>
      <c:pivotFmt>
        <c:idx val="14"/>
        <c:spPr>
          <a:solidFill>
            <a:srgbClr val="00B050"/>
          </a:solidFill>
        </c:spPr>
      </c:pivotFmt>
      <c:pivotFmt>
        <c:idx val="15"/>
        <c:spPr>
          <a:solidFill>
            <a:schemeClr val="accent6">
              <a:lumMod val="75000"/>
            </a:schemeClr>
          </a:solidFill>
        </c:spPr>
      </c:pivotFmt>
      <c:pivotFmt>
        <c:idx val="16"/>
        <c:spPr>
          <a:solidFill>
            <a:srgbClr val="FF0000"/>
          </a:solidFill>
          <a:ln>
            <a:solidFill>
              <a:schemeClr val="accent1"/>
            </a:solidFill>
          </a:ln>
        </c:spPr>
      </c:pivotFmt>
      <c:pivotFmt>
        <c:idx val="17"/>
        <c:spPr>
          <a:solidFill>
            <a:schemeClr val="bg1">
              <a:lumMod val="50000"/>
            </a:schemeClr>
          </a:solidFill>
        </c:spPr>
      </c:pivotFmt>
    </c:pivotFmts>
    <c:plotArea>
      <c:layout/>
      <c:pieChart>
        <c:varyColors val="1"/>
        <c:ser>
          <c:idx val="0"/>
          <c:order val="0"/>
          <c:tx>
            <c:strRef>
              <c:f>'Status By Type'!$B$3</c:f>
              <c:strCache>
                <c:ptCount val="1"/>
                <c:pt idx="0">
                  <c:v>Total</c:v>
                </c:pt>
              </c:strCache>
            </c:strRef>
          </c:tx>
          <c:dPt>
            <c:idx val="0"/>
            <c:bubble3D val="0"/>
            <c:spPr>
              <a:solidFill>
                <a:srgbClr val="92D050"/>
              </a:solidFill>
            </c:spPr>
            <c:extLst>
              <c:ext xmlns:c16="http://schemas.microsoft.com/office/drawing/2014/chart" uri="{C3380CC4-5D6E-409C-BE32-E72D297353CC}">
                <c16:uniqueId val="{00000001-FE6E-4977-ACEC-9EE531A2C847}"/>
              </c:ext>
            </c:extLst>
          </c:dPt>
          <c:dPt>
            <c:idx val="1"/>
            <c:bubble3D val="0"/>
            <c:spPr>
              <a:solidFill>
                <a:srgbClr val="00B050"/>
              </a:solidFill>
            </c:spPr>
            <c:extLst>
              <c:ext xmlns:c16="http://schemas.microsoft.com/office/drawing/2014/chart" uri="{C3380CC4-5D6E-409C-BE32-E72D297353CC}">
                <c16:uniqueId val="{00000003-FE6E-4977-ACEC-9EE531A2C847}"/>
              </c:ext>
            </c:extLst>
          </c:dPt>
          <c:dPt>
            <c:idx val="2"/>
            <c:bubble3D val="0"/>
            <c:spPr>
              <a:solidFill>
                <a:schemeClr val="accent6">
                  <a:lumMod val="75000"/>
                </a:schemeClr>
              </a:solidFill>
            </c:spPr>
            <c:extLst>
              <c:ext xmlns:c16="http://schemas.microsoft.com/office/drawing/2014/chart" uri="{C3380CC4-5D6E-409C-BE32-E72D297353CC}">
                <c16:uniqueId val="{00000005-FE6E-4977-ACEC-9EE531A2C847}"/>
              </c:ext>
            </c:extLst>
          </c:dPt>
          <c:dPt>
            <c:idx val="3"/>
            <c:bubble3D val="0"/>
            <c:spPr>
              <a:solidFill>
                <a:srgbClr val="FF0000"/>
              </a:solidFill>
              <a:ln>
                <a:solidFill>
                  <a:schemeClr val="accent1"/>
                </a:solidFill>
              </a:ln>
            </c:spPr>
            <c:extLst>
              <c:ext xmlns:c16="http://schemas.microsoft.com/office/drawing/2014/chart" uri="{C3380CC4-5D6E-409C-BE32-E72D297353CC}">
                <c16:uniqueId val="{00000007-FE6E-4977-ACEC-9EE531A2C847}"/>
              </c:ext>
            </c:extLst>
          </c:dPt>
          <c:dPt>
            <c:idx val="4"/>
            <c:bubble3D val="0"/>
            <c:spPr>
              <a:solidFill>
                <a:schemeClr val="bg1">
                  <a:lumMod val="50000"/>
                </a:schemeClr>
              </a:solidFill>
            </c:spPr>
            <c:extLst>
              <c:ext xmlns:c16="http://schemas.microsoft.com/office/drawing/2014/chart" uri="{C3380CC4-5D6E-409C-BE32-E72D297353CC}">
                <c16:uniqueId val="{00000009-FE6E-4977-ACEC-9EE531A2C847}"/>
              </c:ext>
            </c:extLst>
          </c:dPt>
          <c:cat>
            <c:strRef>
              <c:f>'Status By Type'!$A$4:$A$9</c:f>
              <c:strCache>
                <c:ptCount val="5"/>
                <c:pt idx="0">
                  <c:v>Completed</c:v>
                </c:pt>
                <c:pt idx="1">
                  <c:v>On track</c:v>
                </c:pt>
                <c:pt idx="2">
                  <c:v>Substantial Delay</c:v>
                </c:pt>
                <c:pt idx="3">
                  <c:v>Unknown</c:v>
                </c:pt>
                <c:pt idx="4">
                  <c:v>Not started</c:v>
                </c:pt>
              </c:strCache>
            </c:strRef>
          </c:cat>
          <c:val>
            <c:numRef>
              <c:f>'Status By Type'!$B$4:$B$9</c:f>
              <c:numCache>
                <c:formatCode>General</c:formatCode>
                <c:ptCount val="5"/>
                <c:pt idx="0">
                  <c:v>19</c:v>
                </c:pt>
                <c:pt idx="1">
                  <c:v>48</c:v>
                </c:pt>
                <c:pt idx="2">
                  <c:v>13</c:v>
                </c:pt>
                <c:pt idx="3">
                  <c:v>2</c:v>
                </c:pt>
                <c:pt idx="4">
                  <c:v>5</c:v>
                </c:pt>
              </c:numCache>
            </c:numRef>
          </c:val>
          <c:extLst>
            <c:ext xmlns:c16="http://schemas.microsoft.com/office/drawing/2014/chart" uri="{C3380CC4-5D6E-409C-BE32-E72D297353CC}">
              <c16:uniqueId val="{0000000A-FE6E-4977-ACEC-9EE531A2C847}"/>
            </c:ext>
          </c:extLst>
        </c:ser>
        <c:dLbls>
          <c:showLegendKey val="0"/>
          <c:showVal val="0"/>
          <c:showCatName val="0"/>
          <c:showSerName val="0"/>
          <c:showPercent val="0"/>
          <c:showBubbleSize val="0"/>
          <c:showLeaderLines val="1"/>
        </c:dLbls>
        <c:firstSliceAng val="252"/>
      </c:pieChart>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US" sz="1100" dirty="0"/>
          </a:p>
        </p:txBody>
      </p:sp>
    </p:spTree>
    <p:extLst>
      <p:ext uri="{BB962C8B-B14F-4D97-AF65-F5344CB8AC3E}">
        <p14:creationId xmlns:p14="http://schemas.microsoft.com/office/powerpoint/2010/main" val="366141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US" sz="1100" dirty="0"/>
          </a:p>
        </p:txBody>
      </p:sp>
    </p:spTree>
    <p:extLst>
      <p:ext uri="{BB962C8B-B14F-4D97-AF65-F5344CB8AC3E}">
        <p14:creationId xmlns:p14="http://schemas.microsoft.com/office/powerpoint/2010/main" val="12005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93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7D10890-62FC-4A72-AC60-97757228D65B}" type="slidenum">
              <a:rPr kumimoji="0" lang="en-US" sz="1200" b="0" i="0" u="none" strike="noStrike" kern="1200" cap="none" spc="0" normalizeH="0" baseline="0" noProof="0" smtClean="0">
                <a:ln>
                  <a:noFill/>
                </a:ln>
                <a:solidFill>
                  <a:srgbClr val="000000"/>
                </a:solidFill>
                <a:effectLst/>
                <a:uLnTx/>
                <a:uFillTx/>
                <a:latin typeface="Calibri" pitchFamily="-106" charset="0"/>
                <a:ea typeface="ＭＳ Ｐゴシック" pitchFamily="-10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smtClean="0">
              <a:ln>
                <a:noFill/>
              </a:ln>
              <a:solidFill>
                <a:srgbClr val="000000"/>
              </a:solidFill>
              <a:effectLst/>
              <a:uLnTx/>
              <a:uFillTx/>
              <a:latin typeface="Calibri" pitchFamily="-106" charset="0"/>
              <a:ea typeface="ＭＳ Ｐゴシック" pitchFamily="-106" charset="-128"/>
              <a:cs typeface="+mn-cs"/>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Times New Roman" pitchFamily="-106" charset="0"/>
              <a:ea typeface="ＭＳ Ｐゴシック" pitchFamily="-106" charset="-128"/>
              <a:cs typeface="+mn-cs"/>
            </a:endParaRPr>
          </a:p>
        </p:txBody>
      </p:sp>
    </p:spTree>
    <p:extLst>
      <p:ext uri="{BB962C8B-B14F-4D97-AF65-F5344CB8AC3E}">
        <p14:creationId xmlns:p14="http://schemas.microsoft.com/office/powerpoint/2010/main" val="148580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7D10890-62FC-4A72-AC60-97757228D65B}" type="slidenum">
              <a:rPr kumimoji="0" lang="en-US" sz="1200" b="0" i="0" u="none" strike="noStrike" kern="1200" cap="none" spc="0" normalizeH="0" baseline="0" noProof="0" smtClean="0">
                <a:ln>
                  <a:noFill/>
                </a:ln>
                <a:solidFill>
                  <a:srgbClr val="000000"/>
                </a:solidFill>
                <a:effectLst/>
                <a:uLnTx/>
                <a:uFillTx/>
                <a:latin typeface="Calibri" pitchFamily="-106" charset="0"/>
                <a:ea typeface="ＭＳ Ｐゴシック" pitchFamily="-10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smtClean="0">
              <a:ln>
                <a:noFill/>
              </a:ln>
              <a:solidFill>
                <a:srgbClr val="000000"/>
              </a:solidFill>
              <a:effectLst/>
              <a:uLnTx/>
              <a:uFillTx/>
              <a:latin typeface="Calibri" pitchFamily="-106" charset="0"/>
              <a:ea typeface="ＭＳ Ｐゴシック" pitchFamily="-106" charset="-128"/>
              <a:cs typeface="+mn-cs"/>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Times New Roman" pitchFamily="-106" charset="0"/>
              <a:ea typeface="ＭＳ Ｐゴシック" pitchFamily="-106" charset="-128"/>
              <a:cs typeface="+mn-cs"/>
            </a:endParaRPr>
          </a:p>
        </p:txBody>
      </p:sp>
    </p:spTree>
    <p:extLst>
      <p:ext uri="{BB962C8B-B14F-4D97-AF65-F5344CB8AC3E}">
        <p14:creationId xmlns:p14="http://schemas.microsoft.com/office/powerpoint/2010/main" val="263896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 are technically</a:t>
            </a:r>
            <a:r>
              <a:rPr lang="en-US" baseline="0" dirty="0" smtClean="0"/>
              <a:t> 94 Objectives/Deliverables because some occur multi-year.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D31D474-A30B-46C7-A7CB-BF5BB52F9BBE}" type="slidenum">
              <a:rPr kumimoji="0" lang="en-US" sz="12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itchFamily="-106" charset="0"/>
              <a:ea typeface="ＭＳ Ｐゴシック" pitchFamily="-106" charset="-128"/>
              <a:cs typeface="+mn-cs"/>
            </a:endParaRPr>
          </a:p>
        </p:txBody>
      </p:sp>
    </p:spTree>
    <p:extLst>
      <p:ext uri="{BB962C8B-B14F-4D97-AF65-F5344CB8AC3E}">
        <p14:creationId xmlns:p14="http://schemas.microsoft.com/office/powerpoint/2010/main" val="124188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340161656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46885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326902411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D325E-6DD2-4E3C-A14D-26557D1E6B32}" type="slidenum">
              <a:rPr lang="en-US" altLang="en-US"/>
              <a:pPr/>
              <a:t>‹#›</a:t>
            </a:fld>
            <a:endParaRPr lang="en-US" altLang="en-US"/>
          </a:p>
        </p:txBody>
      </p:sp>
    </p:spTree>
    <p:extLst>
      <p:ext uri="{BB962C8B-B14F-4D97-AF65-F5344CB8AC3E}">
        <p14:creationId xmlns:p14="http://schemas.microsoft.com/office/powerpoint/2010/main" val="300816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B79488-13EB-46F7-B342-8078696EF810}" type="slidenum">
              <a:rPr lang="en-US" altLang="en-US"/>
              <a:pPr/>
              <a:t>‹#›</a:t>
            </a:fld>
            <a:endParaRPr lang="en-US" altLang="en-US"/>
          </a:p>
        </p:txBody>
      </p:sp>
    </p:spTree>
    <p:extLst>
      <p:ext uri="{BB962C8B-B14F-4D97-AF65-F5344CB8AC3E}">
        <p14:creationId xmlns:p14="http://schemas.microsoft.com/office/powerpoint/2010/main" val="377090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416980-7B5B-4FDD-B9A0-E093ED601EAE}" type="slidenum">
              <a:rPr lang="en-US" altLang="en-US"/>
              <a:pPr/>
              <a:t>‹#›</a:t>
            </a:fld>
            <a:endParaRPr lang="en-US" altLang="en-US"/>
          </a:p>
        </p:txBody>
      </p:sp>
    </p:spTree>
    <p:extLst>
      <p:ext uri="{BB962C8B-B14F-4D97-AF65-F5344CB8AC3E}">
        <p14:creationId xmlns:p14="http://schemas.microsoft.com/office/powerpoint/2010/main" val="107079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5FED31-C4E0-41D2-8792-5A5E9DDD1766}" type="slidenum">
              <a:rPr lang="en-US" altLang="en-US"/>
              <a:pPr/>
              <a:t>‹#›</a:t>
            </a:fld>
            <a:endParaRPr lang="en-US" altLang="en-US"/>
          </a:p>
        </p:txBody>
      </p:sp>
    </p:spTree>
    <p:extLst>
      <p:ext uri="{BB962C8B-B14F-4D97-AF65-F5344CB8AC3E}">
        <p14:creationId xmlns:p14="http://schemas.microsoft.com/office/powerpoint/2010/main" val="369873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8D1A7D1-4D58-43D0-A638-57B0DE13464A}" type="slidenum">
              <a:rPr lang="en-US" altLang="en-US"/>
              <a:pPr/>
              <a:t>‹#›</a:t>
            </a:fld>
            <a:endParaRPr lang="en-US" altLang="en-US"/>
          </a:p>
        </p:txBody>
      </p:sp>
    </p:spTree>
    <p:extLst>
      <p:ext uri="{BB962C8B-B14F-4D97-AF65-F5344CB8AC3E}">
        <p14:creationId xmlns:p14="http://schemas.microsoft.com/office/powerpoint/2010/main" val="34267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6AE3E79-25D0-4111-A559-9EBFF3F299AD}" type="slidenum">
              <a:rPr lang="en-US" altLang="en-US"/>
              <a:pPr/>
              <a:t>‹#›</a:t>
            </a:fld>
            <a:endParaRPr lang="en-US" altLang="en-US"/>
          </a:p>
        </p:txBody>
      </p:sp>
    </p:spTree>
    <p:extLst>
      <p:ext uri="{BB962C8B-B14F-4D97-AF65-F5344CB8AC3E}">
        <p14:creationId xmlns:p14="http://schemas.microsoft.com/office/powerpoint/2010/main" val="406091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2B2C4A5-3B91-4F83-81DA-626A4EDA0C90}" type="slidenum">
              <a:rPr lang="en-US" altLang="en-US"/>
              <a:pPr/>
              <a:t>‹#›</a:t>
            </a:fld>
            <a:endParaRPr lang="en-US" altLang="en-US"/>
          </a:p>
        </p:txBody>
      </p:sp>
    </p:spTree>
    <p:extLst>
      <p:ext uri="{BB962C8B-B14F-4D97-AF65-F5344CB8AC3E}">
        <p14:creationId xmlns:p14="http://schemas.microsoft.com/office/powerpoint/2010/main" val="270784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TW2018, 13-14 Sept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8A1CDD-E4DB-4C0F-BD5F-530BE22B5D70}" type="slidenum">
              <a:rPr lang="en-US" altLang="en-US"/>
              <a:pPr/>
              <a:t>‹#›</a:t>
            </a:fld>
            <a:endParaRPr lang="en-US" altLang="en-US"/>
          </a:p>
        </p:txBody>
      </p:sp>
    </p:spTree>
    <p:extLst>
      <p:ext uri="{BB962C8B-B14F-4D97-AF65-F5344CB8AC3E}">
        <p14:creationId xmlns:p14="http://schemas.microsoft.com/office/powerpoint/2010/main" val="224444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4CA0CE6-54B7-4F54-B4ED-6C1D32C5204E}" type="slidenum">
              <a:rPr lang="en-US" altLang="en-US"/>
              <a:pPr/>
              <a:t>‹#›</a:t>
            </a:fld>
            <a:endParaRPr lang="en-US" altLang="en-US"/>
          </a:p>
        </p:txBody>
      </p:sp>
    </p:spTree>
    <p:extLst>
      <p:ext uri="{BB962C8B-B14F-4D97-AF65-F5344CB8AC3E}">
        <p14:creationId xmlns:p14="http://schemas.microsoft.com/office/powerpoint/2010/main" val="126563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FE7D6A-FF82-4F52-83A8-8EAA1A1865B2}" type="slidenum">
              <a:rPr lang="en-US" altLang="en-US"/>
              <a:pPr/>
              <a:t>‹#›</a:t>
            </a:fld>
            <a:endParaRPr lang="en-US" altLang="en-US"/>
          </a:p>
        </p:txBody>
      </p:sp>
    </p:spTree>
    <p:extLst>
      <p:ext uri="{BB962C8B-B14F-4D97-AF65-F5344CB8AC3E}">
        <p14:creationId xmlns:p14="http://schemas.microsoft.com/office/powerpoint/2010/main" val="1209726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E502CF-6583-40AA-81A3-BA489860D696}" type="slidenum">
              <a:rPr lang="en-US" altLang="en-US"/>
              <a:pPr/>
              <a:t>‹#›</a:t>
            </a:fld>
            <a:endParaRPr lang="en-US" altLang="en-US"/>
          </a:p>
        </p:txBody>
      </p:sp>
    </p:spTree>
    <p:extLst>
      <p:ext uri="{BB962C8B-B14F-4D97-AF65-F5344CB8AC3E}">
        <p14:creationId xmlns:p14="http://schemas.microsoft.com/office/powerpoint/2010/main" val="3256818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1343479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267632153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3872656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2656977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48573"/>
      </p:ext>
    </p:extLst>
  </p:cSld>
  <p:clrMapOvr>
    <a:masterClrMapping/>
  </p:clrMapOvr>
  <p:transition spd="med"/>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1871537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494551"/>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158549" y="6494551"/>
            <a:ext cx="7845096" cy="215444"/>
          </a:xfrm>
          <a:prstGeom prst="rect">
            <a:avLst/>
          </a:prstGeom>
          <a:noFill/>
          <a:ln w="9525">
            <a:noFill/>
            <a:miter lim="800000"/>
            <a:headEnd/>
            <a:tailEnd/>
          </a:ln>
        </p:spPr>
        <p:txBody>
          <a:bodyPr wrap="none" lIns="0" tIns="0" rIns="0" bIns="0">
            <a:spAutoFit/>
          </a:bodyPr>
          <a:lstStyle/>
          <a:p>
            <a:pPr algn="l">
              <a:defRPr/>
            </a:pPr>
            <a:r>
              <a:rPr lang="de-DE" sz="1400" b="0" dirty="0">
                <a:solidFill>
                  <a:schemeClr val="tx2">
                    <a:lumMod val="50000"/>
                  </a:schemeClr>
                </a:solidFill>
                <a:latin typeface="Century Gothic" pitchFamily="34" charset="0"/>
              </a:rPr>
              <a:t>CEOS </a:t>
            </a:r>
            <a:r>
              <a:rPr lang="de-DE" sz="1400" b="0" dirty="0" smtClean="0">
                <a:solidFill>
                  <a:schemeClr val="tx2">
                    <a:lumMod val="50000"/>
                  </a:schemeClr>
                </a:solidFill>
                <a:latin typeface="Century Gothic" pitchFamily="34" charset="0"/>
              </a:rPr>
              <a:t>SIT</a:t>
            </a:r>
            <a:r>
              <a:rPr lang="de-DE" sz="1400" b="0" baseline="0" dirty="0" smtClean="0">
                <a:solidFill>
                  <a:schemeClr val="tx2">
                    <a:lumMod val="50000"/>
                  </a:schemeClr>
                </a:solidFill>
                <a:latin typeface="Century Gothic" pitchFamily="34" charset="0"/>
              </a:rPr>
              <a:t> Technical Workshop</a:t>
            </a:r>
            <a:r>
              <a:rPr lang="de-DE" sz="1400" b="0" dirty="0" smtClean="0">
                <a:solidFill>
                  <a:schemeClr val="tx2">
                    <a:lumMod val="50000"/>
                  </a:schemeClr>
                </a:solidFill>
                <a:latin typeface="Century Gothic" pitchFamily="34" charset="0"/>
              </a:rPr>
              <a:t> |Caltech,</a:t>
            </a:r>
            <a:r>
              <a:rPr lang="de-DE" sz="1400" b="0" baseline="0" dirty="0" smtClean="0">
                <a:solidFill>
                  <a:schemeClr val="tx2">
                    <a:lumMod val="50000"/>
                  </a:schemeClr>
                </a:solidFill>
                <a:latin typeface="Century Gothic" pitchFamily="34" charset="0"/>
              </a:rPr>
              <a:t> Pasadena, California, </a:t>
            </a:r>
            <a:r>
              <a:rPr lang="de-DE" sz="1400" b="0" dirty="0" smtClean="0">
                <a:solidFill>
                  <a:schemeClr val="tx2">
                    <a:lumMod val="50000"/>
                  </a:schemeClr>
                </a:solidFill>
                <a:latin typeface="Century Gothic" pitchFamily="34" charset="0"/>
              </a:rPr>
              <a:t>USA| 11-12 </a:t>
            </a:r>
            <a:r>
              <a:rPr lang="de-DE" sz="1400" b="0" dirty="0">
                <a:solidFill>
                  <a:schemeClr val="tx2">
                    <a:lumMod val="50000"/>
                  </a:schemeClr>
                </a:solidFill>
                <a:latin typeface="Century Gothic" pitchFamily="34" charset="0"/>
              </a:rPr>
              <a:t>September </a:t>
            </a:r>
            <a:r>
              <a:rPr lang="de-DE" sz="1400" b="0" dirty="0" smtClean="0">
                <a:solidFill>
                  <a:schemeClr val="tx2">
                    <a:lumMod val="50000"/>
                  </a:schemeClr>
                </a:solidFill>
                <a:latin typeface="Century Gothic" pitchFamily="34" charset="0"/>
              </a:rPr>
              <a:t>2013</a:t>
            </a:r>
            <a:endParaRPr lang="de-DE" sz="1400" b="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40392867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393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845625521"/>
      </p:ext>
    </p:extLst>
  </p:cSld>
  <p:clrMapOvr>
    <a:masterClrMapping/>
  </p:clrMapOvr>
  <p:transition spd="med"/>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x\Pictures\ลายไทย.jpg.files\Picture2.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11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x\Pictures\ลายไทย.jpg.files\Picture2.t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0"/>
            <a:ext cx="1763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x\Pictures\ลายไทย.jpg.files\Picture2.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833938"/>
            <a:ext cx="18732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x\Pictures\ลายไทย.jpg.files\Picture2.t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18375" y="5168900"/>
            <a:ext cx="18256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เครื่องติ๊บเดิม\DATA (D)\CEOS_Project\Logo\CEOS_clear.ti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86200" y="36513"/>
            <a:ext cx="9906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b="1">
                <a:solidFill>
                  <a:srgbClr val="051D9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51D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393FC5E-A24C-4A22-80A1-CA84D2BA27D1}" type="slidenum">
              <a:rPr lang="en-US" altLang="en-US"/>
              <a:pPr/>
              <a:t>‹#›</a:t>
            </a:fld>
            <a:endParaRPr lang="en-US" altLang="en-US"/>
          </a:p>
        </p:txBody>
      </p:sp>
      <p:sp>
        <p:nvSpPr>
          <p:cNvPr id="10" name="Footer Placeholder 4"/>
          <p:cNvSpPr>
            <a:spLocks noGrp="1"/>
          </p:cNvSpPr>
          <p:nvPr>
            <p:ph type="ftr" sz="quarter" idx="11"/>
          </p:nvPr>
        </p:nvSpPr>
        <p:spPr>
          <a:xfrm>
            <a:off x="2438400" y="6356350"/>
            <a:ext cx="4114800" cy="365125"/>
          </a:xfrm>
        </p:spPr>
        <p:txBody>
          <a:bodyPr/>
          <a:lstStyle>
            <a:lvl1pPr>
              <a:defRPr/>
            </a:lvl1pPr>
          </a:lstStyle>
          <a:p>
            <a:pPr>
              <a:defRPr/>
            </a:pPr>
            <a:r>
              <a:rPr lang="en-US"/>
              <a:t>The 23</a:t>
            </a:r>
            <a:r>
              <a:rPr lang="en-US" baseline="30000"/>
              <a:t>rd</a:t>
            </a:r>
            <a:r>
              <a:rPr lang="en-US"/>
              <a:t>  CEOS Plenary  I </a:t>
            </a:r>
            <a:r>
              <a:rPr lang="en-US" err="1"/>
              <a:t>Phuket</a:t>
            </a:r>
            <a:r>
              <a:rPr lang="en-US"/>
              <a:t>, Thailand I 3-5 November 2009 </a:t>
            </a:r>
          </a:p>
        </p:txBody>
      </p:sp>
    </p:spTree>
    <p:extLst>
      <p:ext uri="{BB962C8B-B14F-4D97-AF65-F5344CB8AC3E}">
        <p14:creationId xmlns:p14="http://schemas.microsoft.com/office/powerpoint/2010/main" val="3192844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Kranok8(1).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891213"/>
            <a:ext cx="8461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Kranok8(1).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5891213"/>
            <a:ext cx="7620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เครื่องติ๊บเดิม\DATA (D)\CEOS_Project\Logo\CEOS_clear.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152400"/>
            <a:ext cx="9906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G:\เครื่องติ๊บเดิม\DATA (D)\CEOS_Project\Logo\logogistda_clear.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010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5400" y="381000"/>
            <a:ext cx="6400800" cy="868362"/>
          </a:xfrm>
        </p:spPr>
        <p:txBody>
          <a:bodyPr/>
          <a:lstStyle>
            <a:lvl1pPr>
              <a:defRPr sz="4000" b="1">
                <a:solidFill>
                  <a:srgbClr val="051D9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51D97"/>
                </a:solidFill>
              </a:defRPr>
            </a:lvl1pPr>
            <a:lvl2pPr>
              <a:defRPr>
                <a:solidFill>
                  <a:srgbClr val="051D97"/>
                </a:solidFill>
              </a:defRPr>
            </a:lvl2pPr>
            <a:lvl3pPr>
              <a:defRPr>
                <a:solidFill>
                  <a:srgbClr val="051D97"/>
                </a:solidFill>
              </a:defRPr>
            </a:lvl3pPr>
            <a:lvl4pPr>
              <a:defRPr>
                <a:solidFill>
                  <a:srgbClr val="051D97"/>
                </a:solidFill>
              </a:defRPr>
            </a:lvl4pPr>
            <a:lvl5pPr>
              <a:defRPr>
                <a:solidFill>
                  <a:srgbClr val="051D9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2514600" y="6356350"/>
            <a:ext cx="4114800" cy="365125"/>
          </a:xfrm>
        </p:spPr>
        <p:txBody>
          <a:bodyPr/>
          <a:lstStyle>
            <a:lvl1pPr>
              <a:defRPr/>
            </a:lvl1pPr>
          </a:lstStyle>
          <a:p>
            <a:pPr>
              <a:defRPr/>
            </a:pPr>
            <a:r>
              <a:rPr lang="en-US"/>
              <a:t>The 23</a:t>
            </a:r>
            <a:r>
              <a:rPr lang="en-US" baseline="30000"/>
              <a:t>rd</a:t>
            </a:r>
            <a:r>
              <a:rPr lang="en-US"/>
              <a:t> CEOS Plenary  I </a:t>
            </a:r>
            <a:r>
              <a:rPr lang="en-US" err="1"/>
              <a:t>Phuket</a:t>
            </a:r>
            <a:r>
              <a:rPr lang="en-US"/>
              <a:t>, Thailand I 3-5 November 2009 </a:t>
            </a:r>
          </a:p>
        </p:txBody>
      </p:sp>
      <p:sp>
        <p:nvSpPr>
          <p:cNvPr id="9" name="Slide Number Placeholder 5"/>
          <p:cNvSpPr>
            <a:spLocks noGrp="1"/>
          </p:cNvSpPr>
          <p:nvPr>
            <p:ph type="sldNum" sz="quarter" idx="11"/>
          </p:nvPr>
        </p:nvSpPr>
        <p:spPr/>
        <p:txBody>
          <a:bodyPr/>
          <a:lstStyle>
            <a:lvl1pPr>
              <a:defRPr/>
            </a:lvl1pPr>
          </a:lstStyle>
          <a:p>
            <a:fld id="{31DABB3E-DC7B-43F7-919F-70D38DF41C62}" type="slidenum">
              <a:rPr lang="en-US" altLang="en-US"/>
              <a:pPr/>
              <a:t>‹#›</a:t>
            </a:fld>
            <a:endParaRPr lang="en-US" altLang="en-US"/>
          </a:p>
        </p:txBody>
      </p:sp>
    </p:spTree>
    <p:extLst>
      <p:ext uri="{BB962C8B-B14F-4D97-AF65-F5344CB8AC3E}">
        <p14:creationId xmlns:p14="http://schemas.microsoft.com/office/powerpoint/2010/main" val="183592230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350C22-2957-4EE1-8A0B-C5B560C16C70}" type="datetime1">
              <a:rPr lang="en-US"/>
              <a:pPr>
                <a:defRPr/>
              </a:pPr>
              <a:t>9/14/2018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6" name="Slide Number Placeholder 5"/>
          <p:cNvSpPr>
            <a:spLocks noGrp="1"/>
          </p:cNvSpPr>
          <p:nvPr>
            <p:ph type="sldNum" sz="quarter" idx="12"/>
          </p:nvPr>
        </p:nvSpPr>
        <p:spPr/>
        <p:txBody>
          <a:bodyPr/>
          <a:lstStyle>
            <a:lvl1pPr>
              <a:defRPr/>
            </a:lvl1pPr>
          </a:lstStyle>
          <a:p>
            <a:fld id="{0DB08CC0-CBA3-4220-9878-DC3ED1710288}" type="slidenum">
              <a:rPr lang="en-US" altLang="en-US"/>
              <a:pPr/>
              <a:t>‹#›</a:t>
            </a:fld>
            <a:endParaRPr lang="en-US" altLang="en-US"/>
          </a:p>
        </p:txBody>
      </p:sp>
    </p:spTree>
    <p:extLst>
      <p:ext uri="{BB962C8B-B14F-4D97-AF65-F5344CB8AC3E}">
        <p14:creationId xmlns:p14="http://schemas.microsoft.com/office/powerpoint/2010/main" val="2983411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044E50-8142-4E3E-9280-7809A891FEA9}" type="datetime1">
              <a:rPr lang="en-US"/>
              <a:pPr>
                <a:defRPr/>
              </a:pPr>
              <a:t>9/14/2018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7" name="Slide Number Placeholder 5"/>
          <p:cNvSpPr>
            <a:spLocks noGrp="1"/>
          </p:cNvSpPr>
          <p:nvPr>
            <p:ph type="sldNum" sz="quarter" idx="12"/>
          </p:nvPr>
        </p:nvSpPr>
        <p:spPr/>
        <p:txBody>
          <a:bodyPr/>
          <a:lstStyle>
            <a:lvl1pPr>
              <a:defRPr/>
            </a:lvl1pPr>
          </a:lstStyle>
          <a:p>
            <a:fld id="{49E72B15-767F-41EA-84E2-A60D0ACD1D28}" type="slidenum">
              <a:rPr lang="en-US" altLang="en-US"/>
              <a:pPr/>
              <a:t>‹#›</a:t>
            </a:fld>
            <a:endParaRPr lang="en-US" altLang="en-US"/>
          </a:p>
        </p:txBody>
      </p:sp>
    </p:spTree>
    <p:extLst>
      <p:ext uri="{BB962C8B-B14F-4D97-AF65-F5344CB8AC3E}">
        <p14:creationId xmlns:p14="http://schemas.microsoft.com/office/powerpoint/2010/main" val="2426048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9BF472-1CE4-4699-97C1-E475DCC7E32B}" type="datetime1">
              <a:rPr lang="en-US"/>
              <a:pPr>
                <a:defRPr/>
              </a:pPr>
              <a:t>9/14/2018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9" name="Slide Number Placeholder 5"/>
          <p:cNvSpPr>
            <a:spLocks noGrp="1"/>
          </p:cNvSpPr>
          <p:nvPr>
            <p:ph type="sldNum" sz="quarter" idx="12"/>
          </p:nvPr>
        </p:nvSpPr>
        <p:spPr/>
        <p:txBody>
          <a:bodyPr/>
          <a:lstStyle>
            <a:lvl1pPr>
              <a:defRPr/>
            </a:lvl1pPr>
          </a:lstStyle>
          <a:p>
            <a:fld id="{5B279F84-DB2A-4D66-A526-F095CB2AEF2A}" type="slidenum">
              <a:rPr lang="en-US" altLang="en-US"/>
              <a:pPr/>
              <a:t>‹#›</a:t>
            </a:fld>
            <a:endParaRPr lang="en-US" altLang="en-US"/>
          </a:p>
        </p:txBody>
      </p:sp>
    </p:spTree>
    <p:extLst>
      <p:ext uri="{BB962C8B-B14F-4D97-AF65-F5344CB8AC3E}">
        <p14:creationId xmlns:p14="http://schemas.microsoft.com/office/powerpoint/2010/main" val="447593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68B479-51B5-41DF-AEDE-A18F837235AD}" type="datetime1">
              <a:rPr lang="en-US"/>
              <a:pPr>
                <a:defRPr/>
              </a:pPr>
              <a:t>9/14/2018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5" name="Slide Number Placeholder 5"/>
          <p:cNvSpPr>
            <a:spLocks noGrp="1"/>
          </p:cNvSpPr>
          <p:nvPr>
            <p:ph type="sldNum" sz="quarter" idx="12"/>
          </p:nvPr>
        </p:nvSpPr>
        <p:spPr/>
        <p:txBody>
          <a:bodyPr/>
          <a:lstStyle>
            <a:lvl1pPr>
              <a:defRPr/>
            </a:lvl1pPr>
          </a:lstStyle>
          <a:p>
            <a:fld id="{40793703-CFFD-4A62-82E8-93B72D70EEB8}" type="slidenum">
              <a:rPr lang="en-US" altLang="en-US"/>
              <a:pPr/>
              <a:t>‹#›</a:t>
            </a:fld>
            <a:endParaRPr lang="en-US" altLang="en-US"/>
          </a:p>
        </p:txBody>
      </p:sp>
    </p:spTree>
    <p:extLst>
      <p:ext uri="{BB962C8B-B14F-4D97-AF65-F5344CB8AC3E}">
        <p14:creationId xmlns:p14="http://schemas.microsoft.com/office/powerpoint/2010/main" val="828244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D7A8DC-D276-4F48-8B3D-EF8F786E8080}" type="datetime1">
              <a:rPr lang="en-US"/>
              <a:pPr>
                <a:defRPr/>
              </a:pPr>
              <a:t>9/14/2018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4" name="Slide Number Placeholder 5"/>
          <p:cNvSpPr>
            <a:spLocks noGrp="1"/>
          </p:cNvSpPr>
          <p:nvPr>
            <p:ph type="sldNum" sz="quarter" idx="12"/>
          </p:nvPr>
        </p:nvSpPr>
        <p:spPr/>
        <p:txBody>
          <a:bodyPr/>
          <a:lstStyle>
            <a:lvl1pPr>
              <a:defRPr/>
            </a:lvl1pPr>
          </a:lstStyle>
          <a:p>
            <a:fld id="{67A1756D-C9B9-4A2C-8F4D-E8D3698C57C9}" type="slidenum">
              <a:rPr lang="en-US" altLang="en-US"/>
              <a:pPr/>
              <a:t>‹#›</a:t>
            </a:fld>
            <a:endParaRPr lang="en-US" altLang="en-US"/>
          </a:p>
        </p:txBody>
      </p:sp>
    </p:spTree>
    <p:extLst>
      <p:ext uri="{BB962C8B-B14F-4D97-AF65-F5344CB8AC3E}">
        <p14:creationId xmlns:p14="http://schemas.microsoft.com/office/powerpoint/2010/main" val="502791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A07BFF-7EBA-4934-B707-B0865FBB0420}" type="datetime1">
              <a:rPr lang="en-US"/>
              <a:pPr>
                <a:defRPr/>
              </a:pPr>
              <a:t>9/14/2018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7" name="Slide Number Placeholder 5"/>
          <p:cNvSpPr>
            <a:spLocks noGrp="1"/>
          </p:cNvSpPr>
          <p:nvPr>
            <p:ph type="sldNum" sz="quarter" idx="12"/>
          </p:nvPr>
        </p:nvSpPr>
        <p:spPr/>
        <p:txBody>
          <a:bodyPr/>
          <a:lstStyle>
            <a:lvl1pPr>
              <a:defRPr/>
            </a:lvl1pPr>
          </a:lstStyle>
          <a:p>
            <a:fld id="{C767B883-F081-4070-8097-B9461FC5E219}" type="slidenum">
              <a:rPr lang="en-US" altLang="en-US"/>
              <a:pPr/>
              <a:t>‹#›</a:t>
            </a:fld>
            <a:endParaRPr lang="en-US" altLang="en-US"/>
          </a:p>
        </p:txBody>
      </p:sp>
    </p:spTree>
    <p:extLst>
      <p:ext uri="{BB962C8B-B14F-4D97-AF65-F5344CB8AC3E}">
        <p14:creationId xmlns:p14="http://schemas.microsoft.com/office/powerpoint/2010/main" val="219626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2753993772"/>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47979-DEB1-405F-BC8D-1AD28279DCEA}" type="datetime1">
              <a:rPr lang="en-US"/>
              <a:pPr>
                <a:defRPr/>
              </a:pPr>
              <a:t>9/14/2018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7" name="Slide Number Placeholder 5"/>
          <p:cNvSpPr>
            <a:spLocks noGrp="1"/>
          </p:cNvSpPr>
          <p:nvPr>
            <p:ph type="sldNum" sz="quarter" idx="12"/>
          </p:nvPr>
        </p:nvSpPr>
        <p:spPr/>
        <p:txBody>
          <a:bodyPr/>
          <a:lstStyle>
            <a:lvl1pPr>
              <a:defRPr/>
            </a:lvl1pPr>
          </a:lstStyle>
          <a:p>
            <a:fld id="{B18CB957-CBEE-40FC-BE5D-72784A6E3860}" type="slidenum">
              <a:rPr lang="en-US" altLang="en-US"/>
              <a:pPr/>
              <a:t>‹#›</a:t>
            </a:fld>
            <a:endParaRPr lang="en-US" altLang="en-US"/>
          </a:p>
        </p:txBody>
      </p:sp>
    </p:spTree>
    <p:extLst>
      <p:ext uri="{BB962C8B-B14F-4D97-AF65-F5344CB8AC3E}">
        <p14:creationId xmlns:p14="http://schemas.microsoft.com/office/powerpoint/2010/main" val="3013072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63E0CC-C206-4D07-8052-E9BCE4656CC2}" type="datetime1">
              <a:rPr lang="en-US"/>
              <a:pPr>
                <a:defRPr/>
              </a:pPr>
              <a:t>9/14/2018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6" name="Slide Number Placeholder 5"/>
          <p:cNvSpPr>
            <a:spLocks noGrp="1"/>
          </p:cNvSpPr>
          <p:nvPr>
            <p:ph type="sldNum" sz="quarter" idx="12"/>
          </p:nvPr>
        </p:nvSpPr>
        <p:spPr/>
        <p:txBody>
          <a:bodyPr/>
          <a:lstStyle>
            <a:lvl1pPr>
              <a:defRPr/>
            </a:lvl1pPr>
          </a:lstStyle>
          <a:p>
            <a:fld id="{D1226FEE-9CA3-44AE-A373-8BA181DD59A6}" type="slidenum">
              <a:rPr lang="en-US" altLang="en-US"/>
              <a:pPr/>
              <a:t>‹#›</a:t>
            </a:fld>
            <a:endParaRPr lang="en-US" altLang="en-US"/>
          </a:p>
        </p:txBody>
      </p:sp>
    </p:spTree>
    <p:extLst>
      <p:ext uri="{BB962C8B-B14F-4D97-AF65-F5344CB8AC3E}">
        <p14:creationId xmlns:p14="http://schemas.microsoft.com/office/powerpoint/2010/main" val="3635981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AFE1B-A639-4E58-8B88-7C5227BBD66B}" type="datetime1">
              <a:rPr lang="en-US"/>
              <a:pPr>
                <a:defRPr/>
              </a:pPr>
              <a:t>9/14/2018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23rd CEOS Plenary  I Phuket, Thailand I 3-5 December 2009 </a:t>
            </a:r>
          </a:p>
        </p:txBody>
      </p:sp>
      <p:sp>
        <p:nvSpPr>
          <p:cNvPr id="6" name="Slide Number Placeholder 5"/>
          <p:cNvSpPr>
            <a:spLocks noGrp="1"/>
          </p:cNvSpPr>
          <p:nvPr>
            <p:ph type="sldNum" sz="quarter" idx="12"/>
          </p:nvPr>
        </p:nvSpPr>
        <p:spPr/>
        <p:txBody>
          <a:bodyPr/>
          <a:lstStyle>
            <a:lvl1pPr>
              <a:defRPr/>
            </a:lvl1pPr>
          </a:lstStyle>
          <a:p>
            <a:fld id="{71B75265-C1EA-4C40-A3BC-9BEA8958226D}" type="slidenum">
              <a:rPr lang="en-US" altLang="en-US"/>
              <a:pPr/>
              <a:t>‹#›</a:t>
            </a:fld>
            <a:endParaRPr lang="en-US" altLang="en-US"/>
          </a:p>
        </p:txBody>
      </p:sp>
    </p:spTree>
    <p:extLst>
      <p:ext uri="{BB962C8B-B14F-4D97-AF65-F5344CB8AC3E}">
        <p14:creationId xmlns:p14="http://schemas.microsoft.com/office/powerpoint/2010/main" val="85131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09197" y="6523039"/>
            <a:ext cx="461665" cy="138499"/>
          </a:xfrm>
          <a:prstGeom prst="rect">
            <a:avLst/>
          </a:prstGeom>
          <a:noFill/>
          <a:ln w="9525">
            <a:noFill/>
            <a:miter lim="800000"/>
            <a:headEnd/>
            <a:tailEnd/>
          </a:ln>
        </p:spPr>
        <p:txBody>
          <a:bodyPr wrap="none" lIns="0" tIns="0" rIns="0" bIns="0">
            <a:spAutoFit/>
          </a:bodyPr>
          <a:lstStyle/>
          <a:p>
            <a:pPr algn="l">
              <a:defRPr/>
            </a:pPr>
            <a:r>
              <a:rPr lang="de-DE" sz="900">
                <a:solidFill>
                  <a:srgbClr val="5F758D"/>
                </a:solidFill>
                <a:latin typeface="Century Gothic" pitchFamily="34" charset="0"/>
              </a:rPr>
              <a:t>Slide: </a:t>
            </a:r>
            <a:fld id="{00674DB5-EA4F-4207-BB2F-8F03D6107A33}" type="slidenum">
              <a:rPr lang="de-DE" sz="900">
                <a:solidFill>
                  <a:srgbClr val="5F758D"/>
                </a:solidFill>
                <a:latin typeface="Century Gothic" pitchFamily="34" charset="0"/>
              </a:rPr>
              <a:pPr algn="l">
                <a:defRPr/>
              </a:pPr>
              <a:t>‹#›</a:t>
            </a:fld>
            <a:endParaRPr lang="de-DE" sz="90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962758" y="6523039"/>
            <a:ext cx="4685578" cy="153888"/>
          </a:xfrm>
          <a:prstGeom prst="rect">
            <a:avLst/>
          </a:prstGeom>
          <a:noFill/>
          <a:ln w="9525">
            <a:noFill/>
            <a:miter lim="800000"/>
            <a:headEnd/>
            <a:tailEnd/>
          </a:ln>
        </p:spPr>
        <p:txBody>
          <a:bodyPr wrap="none" lIns="0" tIns="0" rIns="0" bIns="0">
            <a:spAutoFit/>
          </a:bodyPr>
          <a:lstStyle/>
          <a:p>
            <a:pPr algn="l">
              <a:defRPr/>
            </a:pPr>
            <a:r>
              <a:rPr lang="de-DE" sz="1000" dirty="0">
                <a:solidFill>
                  <a:schemeClr val="tx2">
                    <a:lumMod val="50000"/>
                  </a:schemeClr>
                </a:solidFill>
                <a:latin typeface="Century Gothic" pitchFamily="34" charset="0"/>
              </a:rPr>
              <a:t>CEOS </a:t>
            </a:r>
            <a:r>
              <a:rPr lang="de-DE" sz="1000" dirty="0" smtClean="0">
                <a:solidFill>
                  <a:schemeClr val="tx2">
                    <a:lumMod val="50000"/>
                  </a:schemeClr>
                </a:solidFill>
                <a:latin typeface="Century Gothic" pitchFamily="34" charset="0"/>
              </a:rPr>
              <a:t>SIT</a:t>
            </a:r>
            <a:r>
              <a:rPr lang="de-DE" sz="1000" baseline="0" dirty="0" smtClean="0">
                <a:solidFill>
                  <a:schemeClr val="tx2">
                    <a:lumMod val="50000"/>
                  </a:schemeClr>
                </a:solidFill>
                <a:latin typeface="Century Gothic" pitchFamily="34" charset="0"/>
              </a:rPr>
              <a:t> Technical Workshop</a:t>
            </a:r>
            <a:r>
              <a:rPr lang="de-DE" sz="1000" dirty="0" smtClean="0">
                <a:solidFill>
                  <a:schemeClr val="tx2">
                    <a:lumMod val="50000"/>
                  </a:schemeClr>
                </a:solidFill>
                <a:latin typeface="Century Gothic" pitchFamily="34" charset="0"/>
              </a:rPr>
              <a:t> |Reston, Virginia, USA| 11-12 </a:t>
            </a:r>
            <a:r>
              <a:rPr lang="de-DE" sz="1000" dirty="0">
                <a:solidFill>
                  <a:schemeClr val="tx2">
                    <a:lumMod val="50000"/>
                  </a:schemeClr>
                </a:solidFill>
                <a:latin typeface="Century Gothic" pitchFamily="34" charset="0"/>
              </a:rPr>
              <a:t>September </a:t>
            </a:r>
            <a:r>
              <a:rPr lang="de-DE" sz="1000" dirty="0" smtClean="0">
                <a:solidFill>
                  <a:schemeClr val="tx2">
                    <a:lumMod val="50000"/>
                  </a:schemeClr>
                </a:solidFill>
                <a:latin typeface="Century Gothic" pitchFamily="34" charset="0"/>
              </a:rPr>
              <a:t>2012</a:t>
            </a:r>
            <a:endParaRPr lang="de-DE" sz="100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5850820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368491707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415690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2707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90226861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1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9FC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A5B4C7-9343-4804-BC6B-AF5D6965F169}" type="datetime1">
              <a:rPr lang="en-US"/>
              <a:pPr>
                <a:defRPr/>
              </a:pPr>
              <a:t>9/14/2018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23rd CEOS Plenary  I Phuket, Thailand I 3-5 December 2009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07EFD3D-F2E3-4600-AB4A-CC11A67F23C4}" type="slidenum">
              <a:rPr lang="en-US" altLang="en-US"/>
              <a:pPr/>
              <a:t>‹#›</a:t>
            </a:fld>
            <a:endParaRPr lang="en-US" altLang="en-US"/>
          </a:p>
        </p:txBody>
      </p:sp>
    </p:spTree>
    <p:extLst>
      <p:ext uri="{BB962C8B-B14F-4D97-AF65-F5344CB8AC3E}">
        <p14:creationId xmlns:p14="http://schemas.microsoft.com/office/powerpoint/2010/main" val="105671299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559374"/>
            <a:ext cx="1867819" cy="577081"/>
          </a:xfrm>
          <a:prstGeom prst="rect">
            <a:avLst/>
          </a:prstGeom>
          <a:noFill/>
        </p:spPr>
        <p:txBody>
          <a:bodyPr wrap="none">
            <a:spAutoFit/>
          </a:bodyPr>
          <a:lstStyle/>
          <a:p>
            <a:pPr defTabSz="914400" eaLnBrk="0" hangingPunct="0">
              <a:spcBef>
                <a:spcPts val="0"/>
              </a:spcBef>
              <a:defRPr/>
            </a:pPr>
            <a:r>
              <a:rPr lang="en-US" sz="1050" b="1" dirty="0">
                <a:solidFill>
                  <a:srgbClr val="FFFFFF"/>
                </a:solidFill>
                <a:latin typeface="+mj-lt"/>
                <a:ea typeface="ＭＳ Ｐゴシック" pitchFamily="-105" charset="-128"/>
                <a:cs typeface="ＭＳ Ｐゴシック" pitchFamily="-105" charset="-128"/>
              </a:rPr>
              <a:t>SIT Technical Workshop</a:t>
            </a:r>
          </a:p>
          <a:p>
            <a:pP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Pasadena, California, </a:t>
            </a:r>
            <a:r>
              <a:rPr lang="en-US" sz="1050" b="1" dirty="0">
                <a:solidFill>
                  <a:srgbClr val="FFFFFF"/>
                </a:solidFill>
                <a:latin typeface="+mj-lt"/>
                <a:ea typeface="ＭＳ Ｐゴシック" pitchFamily="-105" charset="-128"/>
                <a:cs typeface="ＭＳ Ｐゴシック" pitchFamily="-105" charset="-128"/>
              </a:rPr>
              <a:t>USA</a:t>
            </a:r>
            <a:br>
              <a:rPr lang="en-US" sz="1050" b="1" dirty="0">
                <a:solidFill>
                  <a:srgbClr val="FFFFFF"/>
                </a:solidFill>
                <a:latin typeface="+mj-lt"/>
                <a:ea typeface="ＭＳ Ｐゴシック" pitchFamily="-105" charset="-128"/>
                <a:cs typeface="ＭＳ Ｐゴシック" pitchFamily="-105" charset="-128"/>
              </a:rPr>
            </a:br>
            <a:r>
              <a:rPr lang="en-US" sz="1050" b="1" dirty="0">
                <a:solidFill>
                  <a:srgbClr val="FFFFFF"/>
                </a:solidFill>
                <a:latin typeface="+mj-lt"/>
                <a:ea typeface="ＭＳ Ｐゴシック" pitchFamily="-105" charset="-128"/>
                <a:cs typeface="ＭＳ Ｐゴシック" pitchFamily="-105" charset="-128"/>
              </a:rPr>
              <a:t>Sept </a:t>
            </a:r>
            <a:r>
              <a:rPr lang="en-US" sz="1050" b="1" dirty="0" smtClean="0">
                <a:solidFill>
                  <a:srgbClr val="FFFFFF"/>
                </a:solidFill>
                <a:latin typeface="+mj-lt"/>
                <a:ea typeface="ＭＳ Ｐゴシック" pitchFamily="-105" charset="-128"/>
                <a:cs typeface="ＭＳ Ｐゴシック" pitchFamily="-105" charset="-128"/>
              </a:rPr>
              <a:t>11-12</a:t>
            </a:r>
            <a:r>
              <a:rPr lang="en-US" sz="1050" b="1" dirty="0">
                <a:solidFill>
                  <a:srgbClr val="FFFFFF"/>
                </a:solidFill>
                <a:latin typeface="+mj-lt"/>
                <a:ea typeface="ＭＳ Ｐゴシック" pitchFamily="-105" charset="-128"/>
                <a:cs typeface="ＭＳ Ｐゴシック" pitchFamily="-105" charset="-128"/>
              </a:rPr>
              <a:t>, </a:t>
            </a:r>
            <a:r>
              <a:rPr lang="en-US" sz="1050" b="1" dirty="0" smtClean="0">
                <a:solidFill>
                  <a:srgbClr val="FFFFFF"/>
                </a:solidFill>
                <a:latin typeface="+mj-lt"/>
                <a:ea typeface="ＭＳ Ｐゴシック" pitchFamily="-105" charset="-128"/>
                <a:cs typeface="ＭＳ Ｐゴシック" pitchFamily="-105" charset="-128"/>
              </a:rPr>
              <a:t>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extLst>
      <p:ext uri="{BB962C8B-B14F-4D97-AF65-F5344CB8AC3E}">
        <p14:creationId xmlns:p14="http://schemas.microsoft.com/office/powerpoint/2010/main" val="336307794"/>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559374"/>
            <a:ext cx="1588897" cy="553998"/>
          </a:xfrm>
          <a:prstGeom prst="rect">
            <a:avLst/>
          </a:prstGeom>
          <a:noFill/>
        </p:spPr>
        <p:txBody>
          <a:bodyPr wrap="none">
            <a:spAutoFit/>
          </a:bodyPr>
          <a:lstStyle/>
          <a:p>
            <a:pPr defTabSz="914400" eaLnBrk="0" hangingPunct="0">
              <a:spcBef>
                <a:spcPts val="0"/>
              </a:spcBef>
              <a:defRPr/>
            </a:pPr>
            <a:r>
              <a:rPr lang="en-US" sz="1000" b="1" dirty="0">
                <a:solidFill>
                  <a:srgbClr val="FFFFFF"/>
                </a:solidFill>
                <a:latin typeface="Arial Unicode MS" pitchFamily="-111" charset="0"/>
                <a:ea typeface="ＭＳ Ｐゴシック" pitchFamily="-105" charset="-128"/>
                <a:cs typeface="ＭＳ Ｐゴシック" pitchFamily="-105" charset="-128"/>
              </a:rPr>
              <a:t>SIT Technical Workshop</a:t>
            </a:r>
          </a:p>
          <a:p>
            <a:pPr defTabSz="914400" eaLnBrk="0" hangingPunct="0">
              <a:spcBef>
                <a:spcPts val="0"/>
              </a:spcBef>
              <a:defRPr/>
            </a:pPr>
            <a:r>
              <a:rPr lang="en-US" sz="1000" b="1" dirty="0">
                <a:solidFill>
                  <a:srgbClr val="FFFFFF"/>
                </a:solidFill>
                <a:latin typeface="Arial Unicode MS" pitchFamily="-111" charset="0"/>
                <a:ea typeface="ＭＳ Ｐゴシック" pitchFamily="-105" charset="-128"/>
                <a:cs typeface="ＭＳ Ｐゴシック" pitchFamily="-105" charset="-128"/>
              </a:rPr>
              <a:t>Reston, Virginia, USA</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a:solidFill>
                  <a:srgbClr val="FFFFFF"/>
                </a:solidFill>
                <a:latin typeface="Arial Unicode MS" pitchFamily="-111" charset="0"/>
                <a:ea typeface="ＭＳ Ｐゴシック" pitchFamily="-105" charset="-128"/>
                <a:cs typeface="ＭＳ Ｐゴシック" pitchFamily="-105" charset="-128"/>
              </a:rPr>
              <a:t>Sept </a:t>
            </a:r>
            <a:r>
              <a:rPr lang="en-US" sz="1000" b="1" dirty="0" smtClean="0">
                <a:solidFill>
                  <a:srgbClr val="FFFFFF"/>
                </a:solidFill>
                <a:latin typeface="Arial Unicode MS" pitchFamily="-111" charset="0"/>
                <a:ea typeface="ＭＳ Ｐゴシック" pitchFamily="-105" charset="-128"/>
                <a:cs typeface="ＭＳ Ｐゴシック" pitchFamily="-105" charset="-128"/>
              </a:rPr>
              <a:t>11-12</a:t>
            </a:r>
            <a:r>
              <a:rPr lang="en-US" sz="1000" b="1" dirty="0">
                <a:solidFill>
                  <a:srgbClr val="FFFFFF"/>
                </a:solidFill>
                <a:latin typeface="Arial Unicode MS" pitchFamily="-111" charset="0"/>
                <a:ea typeface="ＭＳ Ｐゴシック" pitchFamily="-105" charset="-128"/>
                <a:cs typeface="ＭＳ Ｐゴシック" pitchFamily="-105" charset="-128"/>
              </a:rPr>
              <a:t>, 2012</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6" cstate="print"/>
          <a:srcRect t="16208"/>
          <a:stretch>
            <a:fillRect/>
          </a:stretch>
        </p:blipFill>
        <p:spPr bwMode="auto">
          <a:xfrm>
            <a:off x="1" y="0"/>
            <a:ext cx="1375442" cy="690563"/>
          </a:xfrm>
          <a:prstGeom prst="rect">
            <a:avLst/>
          </a:prstGeom>
          <a:noFill/>
          <a:ln w="9525">
            <a:noFill/>
            <a:miter lim="800000"/>
            <a:headEnd/>
            <a:tailEnd/>
          </a:ln>
        </p:spPr>
      </p:pic>
    </p:spTree>
    <p:extLst>
      <p:ext uri="{BB962C8B-B14F-4D97-AF65-F5344CB8AC3E}">
        <p14:creationId xmlns:p14="http://schemas.microsoft.com/office/powerpoint/2010/main" val="264535614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4147746498"/>
      </p:ext>
    </p:extLst>
  </p:cSld>
  <p:clrMap bg1="lt1" tx1="dk1" bg2="lt2" tx2="dk2" accent1="accent1" accent2="accent2" accent3="accent3" accent4="accent4" accent5="accent5" accent6="accent6" hlink="hlink" folHlink="folHlink"/>
  <p:sldLayoutIdLst>
    <p:sldLayoutId id="2147483660" r:id="rId1"/>
    <p:sldLayoutId id="2147483661"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6" cstate="print"/>
          <a:srcRect t="16208"/>
          <a:stretch>
            <a:fillRect/>
          </a:stretch>
        </p:blipFill>
        <p:spPr bwMode="auto">
          <a:xfrm>
            <a:off x="1" y="0"/>
            <a:ext cx="1375442" cy="690563"/>
          </a:xfrm>
          <a:prstGeom prst="rect">
            <a:avLst/>
          </a:prstGeom>
          <a:noFill/>
          <a:ln w="9525">
            <a:noFill/>
            <a:miter lim="800000"/>
            <a:headEnd/>
            <a:tailEnd/>
          </a:ln>
        </p:spPr>
      </p:pic>
    </p:spTree>
    <p:extLst>
      <p:ext uri="{BB962C8B-B14F-4D97-AF65-F5344CB8AC3E}">
        <p14:creationId xmlns:p14="http://schemas.microsoft.com/office/powerpoint/2010/main" val="3794631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4008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4008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ACB73EBC-918A-49AC-87E8-9057A415B819}" type="slidenum">
              <a:rPr lang="en-US" altLang="en-US"/>
              <a:pPr/>
              <a:t>‹#›</a:t>
            </a:fld>
            <a:endParaRPr lang="en-US" altLang="en-US"/>
          </a:p>
        </p:txBody>
      </p:sp>
      <p:sp>
        <p:nvSpPr>
          <p:cNvPr id="1032" name="Line 8"/>
          <p:cNvSpPr>
            <a:spLocks noChangeShapeType="1"/>
          </p:cNvSpPr>
          <p:nvPr userDrawn="1"/>
        </p:nvSpPr>
        <p:spPr bwMode="auto">
          <a:xfrm>
            <a:off x="685800" y="914400"/>
            <a:ext cx="7772400" cy="0"/>
          </a:xfrm>
          <a:prstGeom prst="line">
            <a:avLst/>
          </a:prstGeom>
          <a:noFill/>
          <a:ln w="38100">
            <a:solidFill>
              <a:srgbClr val="2F4E8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Line 9"/>
          <p:cNvSpPr>
            <a:spLocks noChangeShapeType="1"/>
          </p:cNvSpPr>
          <p:nvPr userDrawn="1"/>
        </p:nvSpPr>
        <p:spPr bwMode="auto">
          <a:xfrm>
            <a:off x="685800" y="838200"/>
            <a:ext cx="7772400" cy="0"/>
          </a:xfrm>
          <a:prstGeom prst="line">
            <a:avLst/>
          </a:prstGeom>
          <a:noFill/>
          <a:ln w="38100">
            <a:solidFill>
              <a:srgbClr val="61A21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8" name="Picture 14" descr="NOAA logo_cropp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72400" y="76200"/>
            <a:ext cx="609600" cy="590550"/>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 Box 15"/>
          <p:cNvSpPr txBox="1">
            <a:spLocks noChangeArrowheads="1"/>
          </p:cNvSpPr>
          <p:nvPr userDrawn="1"/>
        </p:nvSpPr>
        <p:spPr bwMode="auto">
          <a:xfrm>
            <a:off x="838200" y="228600"/>
            <a:ext cx="762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1040" name="Rectangle 16"/>
          <p:cNvSpPr>
            <a:spLocks noChangeArrowheads="1"/>
          </p:cNvSpPr>
          <p:nvPr userDrawn="1"/>
        </p:nvSpPr>
        <p:spPr bwMode="auto">
          <a:xfrm>
            <a:off x="762000" y="0"/>
            <a:ext cx="7696200"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800">
                <a:solidFill>
                  <a:srgbClr val="2F4E8F"/>
                </a:solidFill>
                <a:latin typeface="Futura" pitchFamily="32" charset="0"/>
              </a:rPr>
              <a:t>			</a:t>
            </a:r>
            <a:r>
              <a:rPr lang="en-US" altLang="en-US" sz="1400" b="1">
                <a:solidFill>
                  <a:srgbClr val="2F4E8F"/>
                </a:solidFill>
                <a:latin typeface="Futura" pitchFamily="32" charset="0"/>
              </a:rPr>
              <a:t>April 23-24, 2008</a:t>
            </a:r>
            <a:r>
              <a:rPr lang="en-US" altLang="en-US" sz="1400">
                <a:solidFill>
                  <a:srgbClr val="2F4E8F"/>
                </a:solidFill>
                <a:latin typeface="Futura" pitchFamily="32" charset="0"/>
              </a:rPr>
              <a:t/>
            </a:r>
            <a:br>
              <a:rPr lang="en-US" altLang="en-US" sz="1400">
                <a:solidFill>
                  <a:srgbClr val="2F4E8F"/>
                </a:solidFill>
                <a:latin typeface="Futura" pitchFamily="32" charset="0"/>
              </a:rPr>
            </a:br>
            <a:r>
              <a:rPr lang="en-US" altLang="en-US" sz="1400">
                <a:solidFill>
                  <a:srgbClr val="2F4E8F"/>
                </a:solidFill>
                <a:latin typeface="Futura" pitchFamily="32" charset="0"/>
              </a:rPr>
              <a:t> </a:t>
            </a:r>
            <a:r>
              <a:rPr lang="en-US" altLang="en-US" sz="1400">
                <a:solidFill>
                  <a:srgbClr val="000080"/>
                </a:solidFill>
                <a:latin typeface="Futura" pitchFamily="32" charset="0"/>
              </a:rPr>
              <a:t>		</a:t>
            </a:r>
            <a:r>
              <a:rPr lang="en-US" altLang="en-US" sz="1400" b="1">
                <a:solidFill>
                  <a:srgbClr val="2F4E8F"/>
                </a:solidFill>
                <a:latin typeface="Futura" pitchFamily="32" charset="0"/>
              </a:rPr>
              <a:t>Woods Hole Oceanographic Institution (WHOI)</a:t>
            </a:r>
          </a:p>
          <a:p>
            <a:r>
              <a:rPr lang="en-US" altLang="en-US" sz="1400" b="1">
                <a:solidFill>
                  <a:srgbClr val="000080"/>
                </a:solidFill>
              </a:rPr>
              <a:t>   SIT-21</a:t>
            </a:r>
          </a:p>
        </p:txBody>
      </p:sp>
      <p:pic>
        <p:nvPicPr>
          <p:cNvPr id="1041" name="Picture 17" descr="CEOSlogo-downsiz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76200"/>
            <a:ext cx="8778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4529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4200" kern="1200">
          <a:solidFill>
            <a:srgbClr val="000066"/>
          </a:solidFill>
          <a:latin typeface="+mj-lt"/>
          <a:ea typeface="+mj-ea"/>
          <a:cs typeface="+mj-cs"/>
        </a:defRPr>
      </a:lvl1pPr>
      <a:lvl2pPr algn="ctr" rtl="0" fontAlgn="base">
        <a:spcBef>
          <a:spcPct val="0"/>
        </a:spcBef>
        <a:spcAft>
          <a:spcPct val="0"/>
        </a:spcAft>
        <a:defRPr sz="4200">
          <a:solidFill>
            <a:srgbClr val="000066"/>
          </a:solidFill>
          <a:latin typeface="Arial" panose="020B0604020202020204" pitchFamily="34" charset="0"/>
        </a:defRPr>
      </a:lvl2pPr>
      <a:lvl3pPr algn="ctr" rtl="0" fontAlgn="base">
        <a:spcBef>
          <a:spcPct val="0"/>
        </a:spcBef>
        <a:spcAft>
          <a:spcPct val="0"/>
        </a:spcAft>
        <a:defRPr sz="4200">
          <a:solidFill>
            <a:srgbClr val="000066"/>
          </a:solidFill>
          <a:latin typeface="Arial" panose="020B0604020202020204" pitchFamily="34" charset="0"/>
        </a:defRPr>
      </a:lvl3pPr>
      <a:lvl4pPr algn="ctr" rtl="0" fontAlgn="base">
        <a:spcBef>
          <a:spcPct val="0"/>
        </a:spcBef>
        <a:spcAft>
          <a:spcPct val="0"/>
        </a:spcAft>
        <a:defRPr sz="4200">
          <a:solidFill>
            <a:srgbClr val="000066"/>
          </a:solidFill>
          <a:latin typeface="Arial" panose="020B0604020202020204" pitchFamily="34" charset="0"/>
        </a:defRPr>
      </a:lvl4pPr>
      <a:lvl5pPr algn="ctr" rtl="0" fontAlgn="base">
        <a:spcBef>
          <a:spcPct val="0"/>
        </a:spcBef>
        <a:spcAft>
          <a:spcPct val="0"/>
        </a:spcAft>
        <a:defRPr sz="4200">
          <a:solidFill>
            <a:srgbClr val="000066"/>
          </a:solidFill>
          <a:latin typeface="Arial" panose="020B0604020202020204" pitchFamily="34" charset="0"/>
        </a:defRPr>
      </a:lvl5pPr>
      <a:lvl6pPr marL="457200" algn="ctr" rtl="0" fontAlgn="base">
        <a:spcBef>
          <a:spcPct val="0"/>
        </a:spcBef>
        <a:spcAft>
          <a:spcPct val="0"/>
        </a:spcAft>
        <a:defRPr sz="4200">
          <a:solidFill>
            <a:srgbClr val="000066"/>
          </a:solidFill>
          <a:latin typeface="Arial" panose="020B0604020202020204" pitchFamily="34" charset="0"/>
        </a:defRPr>
      </a:lvl6pPr>
      <a:lvl7pPr marL="914400" algn="ctr" rtl="0" fontAlgn="base">
        <a:spcBef>
          <a:spcPct val="0"/>
        </a:spcBef>
        <a:spcAft>
          <a:spcPct val="0"/>
        </a:spcAft>
        <a:defRPr sz="4200">
          <a:solidFill>
            <a:srgbClr val="000066"/>
          </a:solidFill>
          <a:latin typeface="Arial" panose="020B0604020202020204" pitchFamily="34" charset="0"/>
        </a:defRPr>
      </a:lvl7pPr>
      <a:lvl8pPr marL="1371600" algn="ctr" rtl="0" fontAlgn="base">
        <a:spcBef>
          <a:spcPct val="0"/>
        </a:spcBef>
        <a:spcAft>
          <a:spcPct val="0"/>
        </a:spcAft>
        <a:defRPr sz="4200">
          <a:solidFill>
            <a:srgbClr val="000066"/>
          </a:solidFill>
          <a:latin typeface="Arial" panose="020B0604020202020204" pitchFamily="34" charset="0"/>
        </a:defRPr>
      </a:lvl8pPr>
      <a:lvl9pPr marL="1828800" algn="ctr" rtl="0" fontAlgn="base">
        <a:spcBef>
          <a:spcPct val="0"/>
        </a:spcBef>
        <a:spcAft>
          <a:spcPct val="0"/>
        </a:spcAft>
        <a:defRPr sz="4200">
          <a:solidFill>
            <a:srgbClr val="000066"/>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rgbClr val="000066"/>
          </a:solidFill>
          <a:latin typeface="+mn-lt"/>
          <a:ea typeface="+mn-ea"/>
          <a:cs typeface="+mn-cs"/>
        </a:defRPr>
      </a:lvl1pPr>
      <a:lvl2pPr marL="742950" indent="-285750" algn="l" rtl="0" fontAlgn="base">
        <a:spcBef>
          <a:spcPct val="20000"/>
        </a:spcBef>
        <a:spcAft>
          <a:spcPct val="0"/>
        </a:spcAft>
        <a:buChar char="–"/>
        <a:defRPr sz="2800" kern="1200">
          <a:solidFill>
            <a:srgbClr val="000066"/>
          </a:solidFill>
          <a:latin typeface="+mn-lt"/>
          <a:ea typeface="+mn-ea"/>
          <a:cs typeface="+mn-cs"/>
        </a:defRPr>
      </a:lvl2pPr>
      <a:lvl3pPr marL="1143000" indent="-228600" algn="l" rtl="0" fontAlgn="base">
        <a:spcBef>
          <a:spcPct val="20000"/>
        </a:spcBef>
        <a:spcAft>
          <a:spcPct val="0"/>
        </a:spcAft>
        <a:buChar char="•"/>
        <a:defRPr sz="2400" kern="1200">
          <a:solidFill>
            <a:srgbClr val="000066"/>
          </a:solidFill>
          <a:latin typeface="+mn-lt"/>
          <a:ea typeface="+mn-ea"/>
          <a:cs typeface="+mn-cs"/>
        </a:defRPr>
      </a:lvl3pPr>
      <a:lvl4pPr marL="1600200" indent="-228600" algn="l" rtl="0" fontAlgn="base">
        <a:spcBef>
          <a:spcPct val="20000"/>
        </a:spcBef>
        <a:spcAft>
          <a:spcPct val="0"/>
        </a:spcAft>
        <a:buChar char="–"/>
        <a:defRPr sz="2000" kern="1200">
          <a:solidFill>
            <a:srgbClr val="000066"/>
          </a:solidFill>
          <a:latin typeface="+mn-lt"/>
          <a:ea typeface="+mn-ea"/>
          <a:cs typeface="+mn-cs"/>
        </a:defRPr>
      </a:lvl4pPr>
      <a:lvl5pPr marL="2057400" indent="-228600" algn="l" rtl="0" fontAlgn="base">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346844"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28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Plenary session</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Tromsø, Norway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28-30 October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extLst>
      <p:ext uri="{BB962C8B-B14F-4D97-AF65-F5344CB8AC3E}">
        <p14:creationId xmlns:p14="http://schemas.microsoft.com/office/powerpoint/2010/main" val="20201428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8603551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med"/>
  <p:timing>
    <p:tnLst>
      <p:par>
        <p:cT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79163310"/>
      </p:ext>
    </p:extLst>
  </p:cSld>
  <p:clrMap bg1="lt1" tx1="dk1" bg2="lt2" tx2="dk2" accent1="accent1" accent2="accent2" accent3="accent3" accent4="accent4" accent5="accent5" accent6="accent6" hlink="hlink" folHlink="folHlink"/>
  <p:sldLayoutIdLst>
    <p:sldLayoutId id="2147483699" r:id="rId1"/>
    <p:sldLayoutId id="214748370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530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Resources Utilization</a:t>
            </a:r>
            <a:endParaRPr sz="4200" b="1" dirty="0">
              <a:solidFill>
                <a:srgbClr val="FFFFFF"/>
              </a:solidFill>
              <a:latin typeface="+mj-lt"/>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7" name="Shape 11"/>
          <p:cNvSpPr/>
          <p:nvPr/>
        </p:nvSpPr>
        <p:spPr>
          <a:xfrm>
            <a:off x="370742" y="4316411"/>
            <a:ext cx="4810858" cy="2160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US" b="1" dirty="0" smtClean="0">
                <a:solidFill>
                  <a:srgbClr val="FFFFFF"/>
                </a:solidFill>
                <a:ea typeface="Arial Bold"/>
                <a:cs typeface="Arial Bold"/>
                <a:sym typeface="Arial Bold"/>
              </a:rPr>
              <a:t>Steve </a:t>
            </a:r>
            <a:r>
              <a:rPr lang="en-US" b="1" dirty="0" err="1" smtClean="0">
                <a:solidFill>
                  <a:srgbClr val="FFFFFF"/>
                </a:solidFill>
                <a:ea typeface="Arial Bold"/>
                <a:cs typeface="Arial Bold"/>
                <a:sym typeface="Arial Bold"/>
              </a:rPr>
              <a:t>Volz</a:t>
            </a:r>
            <a:r>
              <a:rPr lang="en-US" b="1" dirty="0" smtClean="0">
                <a:solidFill>
                  <a:srgbClr val="FFFFFF"/>
                </a:solidFill>
                <a:ea typeface="Arial Bold"/>
                <a:cs typeface="Arial Bold"/>
                <a:sym typeface="Arial Bold"/>
              </a:rPr>
              <a:t>, </a:t>
            </a:r>
            <a:r>
              <a:rPr lang="en-US" b="1" dirty="0" smtClean="0">
                <a:solidFill>
                  <a:srgbClr val="FFFFFF"/>
                </a:solidFill>
                <a:latin typeface="+mj-lt"/>
                <a:ea typeface="Arial Bold"/>
                <a:cs typeface="Arial Bold"/>
                <a:sym typeface="Arial Bold"/>
              </a:rPr>
              <a:t>NOAA, CEOS SIT Chair</a:t>
            </a:r>
            <a:endParaRPr b="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a:t>
            </a:r>
            <a:r>
              <a:rPr lang="en-AU" dirty="0" smtClean="0">
                <a:solidFill>
                  <a:srgbClr val="FFFFFF"/>
                </a:solidFill>
                <a:latin typeface="+mj-lt"/>
                <a:ea typeface="Arial Bold"/>
                <a:cs typeface="Arial Bold"/>
                <a:sym typeface="Arial Bold"/>
              </a:rPr>
              <a:t>2018 SIT </a:t>
            </a:r>
            <a:r>
              <a:rPr lang="en-AU" dirty="0">
                <a:solidFill>
                  <a:srgbClr val="FFFFFF"/>
                </a:solidFill>
                <a:latin typeface="+mj-lt"/>
                <a:ea typeface="Arial Bold"/>
                <a:cs typeface="Arial Bold"/>
                <a:sym typeface="Arial Bold"/>
              </a:rPr>
              <a:t>Technical </a:t>
            </a:r>
            <a:r>
              <a:rPr lang="en-AU" dirty="0" smtClean="0">
                <a:solidFill>
                  <a:srgbClr val="FFFFFF"/>
                </a:solidFill>
                <a:latin typeface="+mj-lt"/>
                <a:ea typeface="Arial Bold"/>
                <a:cs typeface="Arial Bold"/>
                <a:sym typeface="Arial Bold"/>
              </a:rPr>
              <a:t>Workshop</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t>
            </a:r>
            <a:r>
              <a:rPr lang="en-AU" dirty="0" smtClean="0">
                <a:solidFill>
                  <a:srgbClr val="FFFFFF"/>
                </a:solidFill>
                <a:latin typeface="+mj-lt"/>
                <a:ea typeface="Arial Bold"/>
                <a:cs typeface="Arial Bold"/>
                <a:sym typeface="Arial Bold"/>
              </a:rPr>
              <a:t>6,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smtClean="0">
                <a:solidFill>
                  <a:srgbClr val="FFFFFF"/>
                </a:solidFill>
                <a:latin typeface="+mj-lt"/>
                <a:ea typeface="Arial Bold"/>
                <a:cs typeface="Arial Bold"/>
                <a:sym typeface="Arial Bold"/>
              </a:rPr>
              <a:t>6.2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EUMETSAT, Darmstadt, Germany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 – 14 September 2018</a:t>
            </a:r>
            <a:endParaRPr dirty="0">
              <a:solidFill>
                <a:srgbClr val="FFFFFF"/>
              </a:solidFill>
              <a:latin typeface="+mj-lt"/>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23734" y="1219200"/>
            <a:ext cx="9044066" cy="5334000"/>
          </a:xfrm>
        </p:spPr>
        <p:txBody>
          <a:bodyPr/>
          <a:lstStyle/>
          <a:p>
            <a:pPr marL="0" indent="0">
              <a:buNone/>
            </a:pPr>
            <a:r>
              <a:rPr lang="en-US" dirty="0" smtClean="0"/>
              <a:t>VCs were created to address gaps in missions and inform agencies on how to plan for future missions and maintain continuity of measurements and climate records.</a:t>
            </a:r>
          </a:p>
          <a:p>
            <a:pPr marL="0" indent="0">
              <a:buNone/>
            </a:pPr>
            <a:r>
              <a:rPr lang="en-US" b="1" i="1" dirty="0" smtClean="0"/>
              <a:t>“The interim goal of a Constellation is to demonstrate the value of a collaborative partnership in addressing a key observational gap; the end goal is to sustain the routine collection of critical observations.  Implementation of Constellation activities is ultimately dependent on the coordination of formal agreements among participating agencies.” </a:t>
            </a:r>
          </a:p>
          <a:p>
            <a:pPr marL="0" indent="0">
              <a:buNone/>
            </a:pPr>
            <a:r>
              <a:rPr lang="en-US" dirty="0"/>
              <a:t> </a:t>
            </a:r>
            <a:r>
              <a:rPr lang="en-US" dirty="0" smtClean="0"/>
              <a:t> - Virtual Constellations Process Paper 2013</a:t>
            </a:r>
          </a:p>
          <a:p>
            <a:r>
              <a:rPr lang="en-US" sz="1800" dirty="0" smtClean="0"/>
              <a:t>Four Prototype VCs created at SIT-19 (Sep 2006) to “give balance across different domains and geographies with an eye on leverage of international linkages to support continuity of funding for missions at the time which were under some threat”  </a:t>
            </a:r>
          </a:p>
          <a:p>
            <a:pPr lvl="1"/>
            <a:r>
              <a:rPr lang="en-US" sz="1800" dirty="0" smtClean="0"/>
              <a:t>Ocean Surface Topography (NOAA and EUMETSAT)</a:t>
            </a:r>
          </a:p>
          <a:p>
            <a:pPr lvl="1"/>
            <a:r>
              <a:rPr lang="en-US" sz="1800" dirty="0" smtClean="0"/>
              <a:t>Atmospheric Composition (NASA)</a:t>
            </a:r>
          </a:p>
          <a:p>
            <a:pPr lvl="1"/>
            <a:r>
              <a:rPr lang="en-US" sz="1800" dirty="0" smtClean="0"/>
              <a:t>Land Surface Imaging (USGS)</a:t>
            </a:r>
          </a:p>
          <a:p>
            <a:pPr lvl="1"/>
            <a:r>
              <a:rPr lang="en-US" sz="1800" dirty="0" smtClean="0"/>
              <a:t>Precipitation (JAXA and NASA)</a:t>
            </a:r>
            <a:endParaRPr lang="en-US" dirty="0"/>
          </a:p>
        </p:txBody>
      </p:sp>
      <p:sp>
        <p:nvSpPr>
          <p:cNvPr id="4" name="Content Placeholder 3"/>
          <p:cNvSpPr>
            <a:spLocks noGrp="1"/>
          </p:cNvSpPr>
          <p:nvPr>
            <p:ph sz="quarter" idx="11"/>
          </p:nvPr>
        </p:nvSpPr>
        <p:spPr/>
        <p:txBody>
          <a:bodyPr/>
          <a:lstStyle/>
          <a:p>
            <a:r>
              <a:rPr lang="en-US" sz="3200" b="1" dirty="0" smtClean="0"/>
              <a:t>History of VCs</a:t>
            </a:r>
            <a:endParaRPr lang="en-US" sz="3200" b="1" dirty="0"/>
          </a:p>
        </p:txBody>
      </p:sp>
    </p:spTree>
    <p:extLst>
      <p:ext uri="{BB962C8B-B14F-4D97-AF65-F5344CB8AC3E}">
        <p14:creationId xmlns:p14="http://schemas.microsoft.com/office/powerpoint/2010/main" val="301571693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0" y="1142999"/>
            <a:ext cx="9067800" cy="5673685"/>
          </a:xfrm>
        </p:spPr>
        <p:txBody>
          <a:bodyPr/>
          <a:lstStyle/>
          <a:p>
            <a:r>
              <a:rPr lang="en-US" b="1" dirty="0" smtClean="0"/>
              <a:t>How do VCs support and enable Agencies to make right decisions?</a:t>
            </a:r>
          </a:p>
          <a:p>
            <a:pPr lvl="1"/>
            <a:r>
              <a:rPr lang="en-US" dirty="0" smtClean="0"/>
              <a:t>CEOS does not have a budget, agencies do</a:t>
            </a:r>
          </a:p>
          <a:p>
            <a:r>
              <a:rPr lang="en-US" b="1" dirty="0" smtClean="0"/>
              <a:t>CEOS is looking for translation and integration activities from VCs</a:t>
            </a:r>
          </a:p>
          <a:p>
            <a:pPr lvl="1"/>
            <a:r>
              <a:rPr lang="en-US" dirty="0" smtClean="0"/>
              <a:t>Are CEOS leaders asking the right questions of the VCs?</a:t>
            </a:r>
          </a:p>
          <a:p>
            <a:r>
              <a:rPr lang="en-US" b="1" dirty="0" smtClean="0"/>
              <a:t>Tenure for individual VC Co-leads – assess the feasibility of proposing a formal VC Co-Lead Rotation scenario</a:t>
            </a:r>
          </a:p>
          <a:p>
            <a:pPr lvl="1"/>
            <a:r>
              <a:rPr lang="en-US" dirty="0" smtClean="0"/>
              <a:t>Could rotation of Co-leads increase buy-in from community and encourage engagement? Or create same recurring difficulties in identifying WG leadership?</a:t>
            </a:r>
          </a:p>
          <a:p>
            <a:r>
              <a:rPr lang="en-US" b="1" dirty="0" smtClean="0"/>
              <a:t>Consistency of climate variables and consistency across measurements – key coordination opportunity for CEOS</a:t>
            </a:r>
          </a:p>
          <a:p>
            <a:pPr lvl="1"/>
            <a:r>
              <a:rPr lang="en-US" dirty="0" smtClean="0"/>
              <a:t>CEOS as a data integrator</a:t>
            </a:r>
          </a:p>
          <a:p>
            <a:pPr lvl="1"/>
            <a:r>
              <a:rPr lang="en-US" dirty="0" smtClean="0"/>
              <a:t>Director, GEO SEC stated last week that space </a:t>
            </a:r>
            <a:r>
              <a:rPr lang="en-US" dirty="0"/>
              <a:t>agencies have ceased to be the most important providers of data to GEO – now the data aggregators </a:t>
            </a:r>
            <a:r>
              <a:rPr lang="en-US" dirty="0" smtClean="0"/>
              <a:t>are more </a:t>
            </a:r>
            <a:r>
              <a:rPr lang="en-US" dirty="0"/>
              <a:t>important; </a:t>
            </a:r>
            <a:r>
              <a:rPr lang="en-US" dirty="0" smtClean="0"/>
              <a:t>more </a:t>
            </a:r>
            <a:r>
              <a:rPr lang="en-US" dirty="0"/>
              <a:t>important </a:t>
            </a:r>
            <a:r>
              <a:rPr lang="en-US" dirty="0" smtClean="0"/>
              <a:t>than getting </a:t>
            </a:r>
            <a:r>
              <a:rPr lang="en-US" dirty="0"/>
              <a:t>the latest image from </a:t>
            </a:r>
            <a:r>
              <a:rPr lang="en-US" dirty="0" smtClean="0"/>
              <a:t>a space agency</a:t>
            </a:r>
            <a:endParaRPr lang="en-US" sz="2400" b="1" dirty="0"/>
          </a:p>
        </p:txBody>
      </p:sp>
      <p:sp>
        <p:nvSpPr>
          <p:cNvPr id="5" name="Content Placeholder 3"/>
          <p:cNvSpPr>
            <a:spLocks noGrp="1"/>
          </p:cNvSpPr>
          <p:nvPr>
            <p:ph sz="quarter" idx="11"/>
          </p:nvPr>
        </p:nvSpPr>
        <p:spPr>
          <a:xfrm>
            <a:off x="1905000" y="76200"/>
            <a:ext cx="5638800" cy="1066800"/>
          </a:xfrm>
        </p:spPr>
        <p:txBody>
          <a:bodyPr/>
          <a:lstStyle/>
          <a:p>
            <a:r>
              <a:rPr lang="en-US" sz="2800" b="1" dirty="0" smtClean="0"/>
              <a:t>VC, WG, AHT </a:t>
            </a:r>
            <a:r>
              <a:rPr lang="en-US" sz="2800" b="1" dirty="0" smtClean="0"/>
              <a:t>Conversations</a:t>
            </a:r>
            <a:endParaRPr lang="en-US" sz="2800" b="1" dirty="0" smtClean="0"/>
          </a:p>
          <a:p>
            <a:r>
              <a:rPr lang="en-US" b="1" dirty="0" smtClean="0"/>
              <a:t>July Tag-ups – </a:t>
            </a:r>
            <a:r>
              <a:rPr lang="en-US" b="1" dirty="0" smtClean="0">
                <a:solidFill>
                  <a:srgbClr val="92D050"/>
                </a:solidFill>
              </a:rPr>
              <a:t>Virtual Constellations</a:t>
            </a:r>
            <a:endParaRPr lang="en-US" b="1" dirty="0">
              <a:solidFill>
                <a:srgbClr val="92D050"/>
              </a:solidFill>
            </a:endParaRPr>
          </a:p>
        </p:txBody>
      </p:sp>
    </p:spTree>
    <p:extLst>
      <p:ext uri="{BB962C8B-B14F-4D97-AF65-F5344CB8AC3E}">
        <p14:creationId xmlns:p14="http://schemas.microsoft.com/office/powerpoint/2010/main" val="185535746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5" name="Content Placeholder 3"/>
          <p:cNvSpPr>
            <a:spLocks noGrp="1"/>
          </p:cNvSpPr>
          <p:nvPr>
            <p:ph sz="quarter" idx="11"/>
          </p:nvPr>
        </p:nvSpPr>
        <p:spPr>
          <a:xfrm>
            <a:off x="1905000" y="76200"/>
            <a:ext cx="5410200" cy="1066800"/>
          </a:xfrm>
        </p:spPr>
        <p:txBody>
          <a:bodyPr/>
          <a:lstStyle/>
          <a:p>
            <a:r>
              <a:rPr lang="en-US" sz="2800" b="1" dirty="0" smtClean="0"/>
              <a:t>VC, WG, AHT </a:t>
            </a:r>
            <a:r>
              <a:rPr lang="en-US" sz="2800" b="1" dirty="0" smtClean="0"/>
              <a:t>Conversations</a:t>
            </a:r>
            <a:endParaRPr lang="en-US" sz="2800" b="1" dirty="0" smtClean="0"/>
          </a:p>
          <a:p>
            <a:r>
              <a:rPr lang="en-US" b="1" dirty="0" smtClean="0"/>
              <a:t>July Tag-ups – </a:t>
            </a:r>
            <a:r>
              <a:rPr lang="en-US" b="1" dirty="0" smtClean="0">
                <a:solidFill>
                  <a:srgbClr val="92D050"/>
                </a:solidFill>
              </a:rPr>
              <a:t>Working Groups</a:t>
            </a:r>
            <a:endParaRPr lang="en-US" b="1" dirty="0">
              <a:solidFill>
                <a:srgbClr val="92D050"/>
              </a:solidFill>
            </a:endParaRPr>
          </a:p>
        </p:txBody>
      </p:sp>
      <p:sp>
        <p:nvSpPr>
          <p:cNvPr id="6" name="Content Placeholder 2"/>
          <p:cNvSpPr>
            <a:spLocks noGrp="1"/>
          </p:cNvSpPr>
          <p:nvPr>
            <p:ph sz="quarter" idx="10"/>
          </p:nvPr>
        </p:nvSpPr>
        <p:spPr>
          <a:xfrm>
            <a:off x="0" y="1143000"/>
            <a:ext cx="9067800" cy="5486400"/>
          </a:xfrm>
        </p:spPr>
        <p:txBody>
          <a:bodyPr/>
          <a:lstStyle/>
          <a:p>
            <a:r>
              <a:rPr lang="en-US" sz="2400" dirty="0" smtClean="0"/>
              <a:t>Subsuming of AHTs to permanent WGs (FDA AHT as example)</a:t>
            </a:r>
          </a:p>
          <a:p>
            <a:r>
              <a:rPr lang="en-US" sz="2400" dirty="0" smtClean="0"/>
              <a:t>Expansion of scope of ARD to observations beyond land – where would ARD be best housed?</a:t>
            </a:r>
          </a:p>
          <a:p>
            <a:r>
              <a:rPr lang="en-US" sz="2400" dirty="0" smtClean="0"/>
              <a:t>Increased coordination with other external partners such as CGMS; </a:t>
            </a:r>
            <a:r>
              <a:rPr lang="en-US" sz="2400" dirty="0" err="1" smtClean="0"/>
              <a:t>WGCapD</a:t>
            </a:r>
            <a:r>
              <a:rPr lang="en-US" sz="2400" dirty="0" smtClean="0"/>
              <a:t> is interested in collaborating with CGMS because of maturity in capacity building activities</a:t>
            </a:r>
          </a:p>
        </p:txBody>
      </p:sp>
    </p:spTree>
    <p:extLst>
      <p:ext uri="{BB962C8B-B14F-4D97-AF65-F5344CB8AC3E}">
        <p14:creationId xmlns:p14="http://schemas.microsoft.com/office/powerpoint/2010/main" val="18593921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5" name="Content Placeholder 3"/>
          <p:cNvSpPr>
            <a:spLocks noGrp="1"/>
          </p:cNvSpPr>
          <p:nvPr>
            <p:ph sz="quarter" idx="11"/>
          </p:nvPr>
        </p:nvSpPr>
        <p:spPr>
          <a:xfrm>
            <a:off x="1752600" y="76200"/>
            <a:ext cx="5943600" cy="1066800"/>
          </a:xfrm>
        </p:spPr>
        <p:txBody>
          <a:bodyPr/>
          <a:lstStyle/>
          <a:p>
            <a:r>
              <a:rPr lang="en-US" b="1" dirty="0" smtClean="0"/>
              <a:t>VC, WG, AHT </a:t>
            </a:r>
            <a:r>
              <a:rPr lang="en-US" b="1" dirty="0" smtClean="0"/>
              <a:t>Conversations</a:t>
            </a:r>
            <a:endParaRPr lang="en-US" b="1" dirty="0" smtClean="0"/>
          </a:p>
          <a:p>
            <a:r>
              <a:rPr lang="en-US" sz="2000" b="1" dirty="0" smtClean="0"/>
              <a:t>July Tag-ups – </a:t>
            </a:r>
            <a:r>
              <a:rPr lang="en-US" sz="2000" b="1" dirty="0" smtClean="0">
                <a:solidFill>
                  <a:srgbClr val="92D050"/>
                </a:solidFill>
              </a:rPr>
              <a:t>Ad Hoc Teams/Working Groups</a:t>
            </a:r>
            <a:endParaRPr lang="en-US" sz="2000" b="1" dirty="0">
              <a:solidFill>
                <a:srgbClr val="92D050"/>
              </a:solidFill>
            </a:endParaRPr>
          </a:p>
        </p:txBody>
      </p:sp>
      <p:sp>
        <p:nvSpPr>
          <p:cNvPr id="6" name="Content Placeholder 2"/>
          <p:cNvSpPr>
            <a:spLocks noGrp="1"/>
          </p:cNvSpPr>
          <p:nvPr>
            <p:ph sz="quarter" idx="10"/>
          </p:nvPr>
        </p:nvSpPr>
        <p:spPr>
          <a:xfrm>
            <a:off x="0" y="1143000"/>
            <a:ext cx="9067800" cy="5486400"/>
          </a:xfrm>
        </p:spPr>
        <p:txBody>
          <a:bodyPr/>
          <a:lstStyle/>
          <a:p>
            <a:pPr marL="0" indent="0">
              <a:buNone/>
            </a:pPr>
            <a:r>
              <a:rPr lang="en-US" sz="2400" dirty="0" smtClean="0"/>
              <a:t>Ad Hoc Teams/Ad Hoc Working Groups</a:t>
            </a:r>
          </a:p>
          <a:p>
            <a:r>
              <a:rPr lang="en-US" dirty="0" smtClean="0"/>
              <a:t>Current focus on user requirements for different communities</a:t>
            </a:r>
          </a:p>
          <a:p>
            <a:r>
              <a:rPr lang="en-US" dirty="0" smtClean="0"/>
              <a:t>Need to focus on space coordination for the identified requirements</a:t>
            </a:r>
          </a:p>
          <a:p>
            <a:pPr lvl="1"/>
            <a:r>
              <a:rPr lang="en-US" dirty="0" smtClean="0"/>
              <a:t>Cross-agency, cross-sensor coordination</a:t>
            </a:r>
          </a:p>
          <a:p>
            <a:pPr lvl="1"/>
            <a:r>
              <a:rPr lang="en-US" dirty="0" smtClean="0"/>
              <a:t>Responsibility of Agency representatives participating in AHTs/AHWGs/and VCs to ensure sufficient connection to their agency colleagues to accomplish coordination tasks; all should be supported by Agency Principals</a:t>
            </a:r>
          </a:p>
          <a:p>
            <a:r>
              <a:rPr lang="en-US" dirty="0" smtClean="0"/>
              <a:t>Definition of AHT success and plan for a sustainable existence are critical</a:t>
            </a:r>
          </a:p>
          <a:p>
            <a:pPr lvl="1"/>
            <a:r>
              <a:rPr lang="en-US" i="1" dirty="0" smtClean="0"/>
              <a:t>See Presentation 6.3</a:t>
            </a:r>
          </a:p>
          <a:p>
            <a:r>
              <a:rPr lang="en-US" dirty="0" smtClean="0"/>
              <a:t>Requests from GFOI and GEOGLAM communities for commitments of CEOS support</a:t>
            </a:r>
          </a:p>
          <a:p>
            <a:r>
              <a:rPr lang="en-US" dirty="0" smtClean="0"/>
              <a:t>CEOS-level assessment/mapping of which VCs/WGs/AHTs are/could address each of the EO-relevant SDGs and the sustainability of efforts</a:t>
            </a:r>
          </a:p>
        </p:txBody>
      </p:sp>
    </p:spTree>
    <p:extLst>
      <p:ext uri="{BB962C8B-B14F-4D97-AF65-F5344CB8AC3E}">
        <p14:creationId xmlns:p14="http://schemas.microsoft.com/office/powerpoint/2010/main" val="249113583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4294967295"/>
          </p:nvPr>
        </p:nvSpPr>
        <p:spPr>
          <a:xfrm>
            <a:off x="533400" y="1447800"/>
            <a:ext cx="5715000" cy="2286000"/>
          </a:xfrm>
          <a:prstGeom prst="rect">
            <a:avLst/>
          </a:prstGeom>
        </p:spPr>
        <p:txBody>
          <a:bodyPr/>
          <a:lstStyle/>
          <a:p>
            <a:r>
              <a:rPr lang="en-US" sz="3600" dirty="0" smtClean="0">
                <a:solidFill>
                  <a:schemeClr val="bg1"/>
                </a:solidFill>
              </a:rPr>
              <a:t>How Does CEOS Report on </a:t>
            </a:r>
            <a:r>
              <a:rPr lang="en-US" sz="3600" dirty="0" err="1" smtClean="0">
                <a:solidFill>
                  <a:schemeClr val="bg1"/>
                </a:solidFill>
              </a:rPr>
              <a:t>Workplan</a:t>
            </a:r>
            <a:r>
              <a:rPr lang="en-US" sz="3600" dirty="0" smtClean="0">
                <a:solidFill>
                  <a:schemeClr val="bg1"/>
                </a:solidFill>
              </a:rPr>
              <a:t> Progress?</a:t>
            </a:r>
            <a:endParaRPr lang="en-US" sz="3600" dirty="0">
              <a:solidFill>
                <a:schemeClr val="bg1"/>
              </a:solidFill>
            </a:endParaRPr>
          </a:p>
        </p:txBody>
      </p:sp>
    </p:spTree>
    <p:extLst>
      <p:ext uri="{BB962C8B-B14F-4D97-AF65-F5344CB8AC3E}">
        <p14:creationId xmlns:p14="http://schemas.microsoft.com/office/powerpoint/2010/main" val="6116604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pic>
        <p:nvPicPr>
          <p:cNvPr id="6" name="Picture 5" descr="좋은 습관 :: 진동(oscill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15189"/>
            <a:ext cx="3683000" cy="3708400"/>
          </a:xfrm>
          <a:prstGeom prst="rect">
            <a:avLst/>
          </a:prstGeom>
        </p:spPr>
      </p:pic>
      <p:sp>
        <p:nvSpPr>
          <p:cNvPr id="7" name="Content Placeholder 2"/>
          <p:cNvSpPr txBox="1">
            <a:spLocks/>
          </p:cNvSpPr>
          <p:nvPr/>
        </p:nvSpPr>
        <p:spPr>
          <a:xfrm>
            <a:off x="19665" y="1475375"/>
            <a:ext cx="2494935" cy="2923093"/>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None/>
            </a:pPr>
            <a:r>
              <a:rPr lang="en-US" dirty="0" smtClean="0"/>
              <a:t>c. 2007</a:t>
            </a:r>
          </a:p>
          <a:p>
            <a:pPr marL="0" indent="0" algn="ctr" defTabSz="914400">
              <a:buNone/>
            </a:pPr>
            <a:r>
              <a:rPr lang="en-US" dirty="0" smtClean="0"/>
              <a:t>Hands-on Deep Dive of Actions/</a:t>
            </a:r>
          </a:p>
          <a:p>
            <a:pPr marL="0" indent="0" algn="ctr" defTabSz="914400">
              <a:buNone/>
            </a:pPr>
            <a:r>
              <a:rPr lang="en-US" dirty="0" smtClean="0"/>
              <a:t>Deliverables status, reporting, and confirmed Agency commitments</a:t>
            </a:r>
          </a:p>
        </p:txBody>
      </p:sp>
      <p:sp>
        <p:nvSpPr>
          <p:cNvPr id="8" name="Content Placeholder 2"/>
          <p:cNvSpPr txBox="1">
            <a:spLocks/>
          </p:cNvSpPr>
          <p:nvPr/>
        </p:nvSpPr>
        <p:spPr>
          <a:xfrm>
            <a:off x="6360652" y="1608565"/>
            <a:ext cx="2402348" cy="2564496"/>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None/>
            </a:pPr>
            <a:r>
              <a:rPr lang="en-US" dirty="0" smtClean="0"/>
              <a:t>c. 2015</a:t>
            </a:r>
          </a:p>
          <a:p>
            <a:pPr marL="0" indent="0" algn="ctr" defTabSz="914400">
              <a:buNone/>
            </a:pPr>
            <a:r>
              <a:rPr lang="en-US" dirty="0" smtClean="0"/>
              <a:t>More hands-off approach with less reporting and updates; no firm commitments from Agencies</a:t>
            </a:r>
          </a:p>
        </p:txBody>
      </p:sp>
      <p:sp>
        <p:nvSpPr>
          <p:cNvPr id="4" name="Content Placeholder 3"/>
          <p:cNvSpPr>
            <a:spLocks noGrp="1"/>
          </p:cNvSpPr>
          <p:nvPr>
            <p:ph sz="quarter" idx="11"/>
          </p:nvPr>
        </p:nvSpPr>
        <p:spPr>
          <a:xfrm>
            <a:off x="1879600" y="76200"/>
            <a:ext cx="5740400" cy="838200"/>
          </a:xfrm>
        </p:spPr>
        <p:txBody>
          <a:bodyPr/>
          <a:lstStyle/>
          <a:p>
            <a:r>
              <a:rPr lang="en-US" b="1" dirty="0" smtClean="0"/>
              <a:t>Tracking and Reporting of CEOS Actions and Deliverables – a History</a:t>
            </a:r>
            <a:endParaRPr lang="en-US" b="1" dirty="0"/>
          </a:p>
        </p:txBody>
      </p:sp>
      <p:sp>
        <p:nvSpPr>
          <p:cNvPr id="9" name="Content Placeholder 2"/>
          <p:cNvSpPr txBox="1">
            <a:spLocks/>
          </p:cNvSpPr>
          <p:nvPr/>
        </p:nvSpPr>
        <p:spPr>
          <a:xfrm>
            <a:off x="909893" y="4486054"/>
            <a:ext cx="1939413" cy="457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None/>
            </a:pPr>
            <a:r>
              <a:rPr lang="en-US" b="1" dirty="0" smtClean="0">
                <a:solidFill>
                  <a:srgbClr val="C00000"/>
                </a:solidFill>
              </a:rPr>
              <a:t>More Tactical</a:t>
            </a:r>
          </a:p>
        </p:txBody>
      </p:sp>
      <p:sp>
        <p:nvSpPr>
          <p:cNvPr id="10" name="Content Placeholder 2"/>
          <p:cNvSpPr txBox="1">
            <a:spLocks/>
          </p:cNvSpPr>
          <p:nvPr/>
        </p:nvSpPr>
        <p:spPr>
          <a:xfrm>
            <a:off x="5715000" y="4495800"/>
            <a:ext cx="2437990" cy="457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None/>
            </a:pPr>
            <a:r>
              <a:rPr lang="en-US" b="1" dirty="0" smtClean="0">
                <a:solidFill>
                  <a:srgbClr val="C00000"/>
                </a:solidFill>
              </a:rPr>
              <a:t>More Strategic</a:t>
            </a:r>
          </a:p>
        </p:txBody>
      </p:sp>
      <p:sp>
        <p:nvSpPr>
          <p:cNvPr id="11" name="Content Placeholder 2"/>
          <p:cNvSpPr txBox="1">
            <a:spLocks/>
          </p:cNvSpPr>
          <p:nvPr/>
        </p:nvSpPr>
        <p:spPr>
          <a:xfrm>
            <a:off x="19665" y="5126521"/>
            <a:ext cx="9023554" cy="1502879"/>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l" defTabSz="914400"/>
            <a:r>
              <a:rPr lang="en-US" sz="1600" i="1" dirty="0" smtClean="0"/>
              <a:t>Tour de Tables </a:t>
            </a:r>
            <a:r>
              <a:rPr lang="en-US" sz="1600" dirty="0" smtClean="0"/>
              <a:t>with Agencies confirming support for Actions at SIT meetings</a:t>
            </a:r>
          </a:p>
          <a:p>
            <a:pPr algn="l" defTabSz="914400"/>
            <a:r>
              <a:rPr lang="en-US" sz="1600" dirty="0" smtClean="0"/>
              <a:t>Remapping of CEOS support to GEO Tasks – direct connections/correlations</a:t>
            </a:r>
          </a:p>
          <a:p>
            <a:pPr algn="l" defTabSz="914400"/>
            <a:r>
              <a:rPr lang="en-US" sz="1600" dirty="0" smtClean="0"/>
              <a:t>Annual CEOS-GEO Actions Workshops – five Workshop 2008-2013 </a:t>
            </a:r>
          </a:p>
          <a:p>
            <a:pPr algn="l" defTabSz="914400"/>
            <a:r>
              <a:rPr lang="en-US" sz="1600" dirty="0" smtClean="0"/>
              <a:t>Reporting on status of </a:t>
            </a:r>
            <a:r>
              <a:rPr lang="en-US" sz="1600" i="1" dirty="0" smtClean="0"/>
              <a:t>ALL</a:t>
            </a:r>
            <a:r>
              <a:rPr lang="en-US" sz="1600" dirty="0" smtClean="0"/>
              <a:t> Actions (Deliverables) at SIT Meetings – tedious </a:t>
            </a:r>
          </a:p>
          <a:p>
            <a:pPr algn="l" defTabSz="914400"/>
            <a:endParaRPr lang="en-US" sz="1600" dirty="0" smtClean="0"/>
          </a:p>
        </p:txBody>
      </p:sp>
    </p:spTree>
    <p:extLst>
      <p:ext uri="{BB962C8B-B14F-4D97-AF65-F5344CB8AC3E}">
        <p14:creationId xmlns:p14="http://schemas.microsoft.com/office/powerpoint/2010/main" val="383824462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85D9731-F711-4403-8BC4-60A829C86C9C}" type="slidenum">
              <a:rPr kumimoji="0" lang="en-US" sz="1000" b="0" i="0" u="none" strike="noStrike" kern="1200" cap="none" spc="0" normalizeH="0" baseline="0" noProof="0" smtClean="0">
                <a:ln>
                  <a:noFill/>
                </a:ln>
                <a:solidFill>
                  <a:srgbClr val="002569"/>
                </a:solidFill>
                <a:effectLst/>
                <a:uLnTx/>
                <a:uFillTx/>
                <a:latin typeface="Calibri" pitchFamily="-106" charset="0"/>
                <a:ea typeface="ＭＳ Ｐゴシック" pitchFamily="-106" charset="-128"/>
                <a:cs typeface="Calibri" pitchFamily="-106"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smtClean="0">
              <a:ln>
                <a:noFill/>
              </a:ln>
              <a:solidFill>
                <a:srgbClr val="002569"/>
              </a:solidFill>
              <a:effectLst/>
              <a:uLnTx/>
              <a:uFillTx/>
              <a:latin typeface="Calibri" pitchFamily="-106" charset="0"/>
              <a:ea typeface="ＭＳ Ｐゴシック" pitchFamily="-106" charset="-128"/>
              <a:cs typeface="Calibri" pitchFamily="-106" charset="0"/>
            </a:endParaRPr>
          </a:p>
        </p:txBody>
      </p:sp>
      <p:sp>
        <p:nvSpPr>
          <p:cNvPr id="3075" name="Title 1"/>
          <p:cNvSpPr>
            <a:spLocks noGrp="1"/>
          </p:cNvSpPr>
          <p:nvPr>
            <p:ph type="title" idx="4294967295"/>
          </p:nvPr>
        </p:nvSpPr>
        <p:spPr>
          <a:xfrm>
            <a:off x="1379538" y="101600"/>
            <a:ext cx="7764462" cy="609600"/>
          </a:xfrm>
        </p:spPr>
        <p:txBody>
          <a:bodyPr/>
          <a:lstStyle/>
          <a:p>
            <a:pPr eaLnBrk="1" hangingPunct="1"/>
            <a:r>
              <a:rPr lang="en-US" sz="2800" dirty="0" smtClean="0">
                <a:latin typeface="Tahoma" pitchFamily="-106" charset="0"/>
                <a:ea typeface="ＭＳ Ｐゴシック" pitchFamily="-106" charset="-128"/>
                <a:cs typeface="Tahoma" pitchFamily="-106" charset="0"/>
              </a:rPr>
              <a:t>Genesis of the “Actionable” CEOS Actions – Remapping </a:t>
            </a:r>
          </a:p>
        </p:txBody>
      </p:sp>
      <p:sp>
        <p:nvSpPr>
          <p:cNvPr id="6" name="Rectangle 3"/>
          <p:cNvSpPr txBox="1">
            <a:spLocks noChangeArrowheads="1"/>
          </p:cNvSpPr>
          <p:nvPr/>
        </p:nvSpPr>
        <p:spPr>
          <a:xfrm>
            <a:off x="147037" y="1416908"/>
            <a:ext cx="8832205" cy="5129942"/>
          </a:xfrm>
          <a:prstGeom prst="rect">
            <a:avLst/>
          </a:prstGeom>
        </p:spPr>
        <p:txBody>
          <a:bodyPr/>
          <a:lstStyle/>
          <a:p>
            <a:pPr marL="285750" marR="0" lvl="0"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November 2007</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Following endorsement of the annual update of the GEO 2007-2009 Work Plan, the SIT Chair started a large consultation within CEOS to define a set of CEOS Actions supporting the Tasks of the Work Plan</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Collaborated with GEO Secretariat</a:t>
            </a:r>
          </a:p>
          <a:p>
            <a:pPr marL="285750" marR="0" lvl="0"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February 2008</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Workshop organized by SIT gathering CEOS Virtual Constellation Co-Leads, Working Group Chairs, CEOS SBA Coordinators, SEO, CEO</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Defined first list of </a:t>
            </a:r>
            <a:r>
              <a:rPr kumimoji="0" lang="en-US" altLang="ja-JP" sz="2200" b="1" i="0" u="none" strike="noStrike" kern="0" cap="none" spc="0" normalizeH="0" baseline="0" noProof="0" dirty="0" smtClean="0">
                <a:ln>
                  <a:noFill/>
                </a:ln>
                <a:solidFill>
                  <a:srgbClr val="001E59">
                    <a:lumMod val="75000"/>
                    <a:lumOff val="25000"/>
                  </a:srgbClr>
                </a:solidFill>
                <a:effectLst/>
                <a:uLnTx/>
                <a:uFillTx/>
                <a:latin typeface="Arial" pitchFamily="34" charset="0"/>
                <a:ea typeface="ＭＳ Ｐゴシック" pitchFamily="50" charset="-128"/>
                <a:cs typeface="Arial" pitchFamily="34" charset="0"/>
              </a:rPr>
              <a:t>147</a:t>
            </a:r>
            <a:r>
              <a:rPr kumimoji="0" lang="en-US" altLang="ja-JP" sz="2200" b="1" i="0" u="none" strike="noStrike" kern="0" cap="none" spc="0" normalizeH="0" baseline="0" noProof="0" dirty="0" smtClean="0">
                <a:ln>
                  <a:noFill/>
                </a:ln>
                <a:solidFill>
                  <a:srgbClr val="002569">
                    <a:lumMod val="75000"/>
                  </a:srgbClr>
                </a:solidFill>
                <a:effectLst/>
                <a:uLnTx/>
                <a:uFillTx/>
                <a:latin typeface="Arial" pitchFamily="34" charset="0"/>
                <a:ea typeface="ＭＳ Ｐゴシック" pitchFamily="50" charset="-128"/>
                <a:cs typeface="Arial" pitchFamily="34" charset="0"/>
              </a:rPr>
              <a:t> “actionable” actions</a:t>
            </a:r>
          </a:p>
        </p:txBody>
      </p:sp>
      <p:sp>
        <p:nvSpPr>
          <p:cNvPr id="9" name="TextBox 8"/>
          <p:cNvSpPr txBox="1"/>
          <p:nvPr/>
        </p:nvSpPr>
        <p:spPr>
          <a:xfrm>
            <a:off x="743611" y="5394435"/>
            <a:ext cx="7543800" cy="923330"/>
          </a:xfrm>
          <a:prstGeom prst="rect">
            <a:avLst/>
          </a:prstGeom>
          <a:solidFill>
            <a:schemeClr val="tx2">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smtClean="0">
                <a:ln>
                  <a:noFill/>
                </a:ln>
                <a:solidFill>
                  <a:srgbClr val="002569">
                    <a:lumMod val="75000"/>
                  </a:srgbClr>
                </a:solidFill>
                <a:effectLst/>
                <a:uLnTx/>
                <a:uFillTx/>
                <a:latin typeface="Berlin Sans FB Demi" pitchFamily="34" charset="0"/>
                <a:ea typeface="+mn-ea"/>
                <a:cs typeface="+mn-cs"/>
              </a:rPr>
              <a:t>Each </a:t>
            </a:r>
            <a:r>
              <a:rPr kumimoji="0" lang="en-US" sz="1800" b="0" i="1" u="none" strike="noStrike" kern="1200" cap="none" spc="0" normalizeH="0" baseline="0" noProof="0" dirty="0">
                <a:ln>
                  <a:noFill/>
                </a:ln>
                <a:solidFill>
                  <a:srgbClr val="002569">
                    <a:lumMod val="75000"/>
                  </a:srgbClr>
                </a:solidFill>
                <a:effectLst/>
                <a:uLnTx/>
                <a:uFillTx/>
                <a:latin typeface="Berlin Sans FB Demi" pitchFamily="34" charset="0"/>
                <a:ea typeface="+mn-ea"/>
                <a:cs typeface="+mn-cs"/>
              </a:rPr>
              <a:t>CEOS Agency </a:t>
            </a:r>
            <a:r>
              <a:rPr kumimoji="0" lang="en-US" sz="1800" b="0" i="1" u="none" strike="noStrike" kern="1200" cap="none" spc="0" normalizeH="0" baseline="0" noProof="0" dirty="0" smtClean="0">
                <a:ln>
                  <a:noFill/>
                </a:ln>
                <a:solidFill>
                  <a:srgbClr val="002569">
                    <a:lumMod val="75000"/>
                  </a:srgbClr>
                </a:solidFill>
                <a:effectLst/>
                <a:uLnTx/>
                <a:uFillTx/>
                <a:latin typeface="Berlin Sans FB Demi" pitchFamily="34" charset="0"/>
                <a:ea typeface="+mn-ea"/>
                <a:cs typeface="+mn-cs"/>
              </a:rPr>
              <a:t> identified as the Lead Agency for these Actions committed </a:t>
            </a:r>
            <a:r>
              <a:rPr kumimoji="0" lang="en-US" sz="1800" b="0" i="1" u="none" strike="noStrike" kern="1200" cap="none" spc="0" normalizeH="0" baseline="0" noProof="0" dirty="0">
                <a:ln>
                  <a:noFill/>
                </a:ln>
                <a:solidFill>
                  <a:srgbClr val="002569">
                    <a:lumMod val="75000"/>
                  </a:srgbClr>
                </a:solidFill>
                <a:effectLst/>
                <a:uLnTx/>
                <a:uFillTx/>
                <a:latin typeface="Berlin Sans FB Demi" pitchFamily="34" charset="0"/>
                <a:ea typeface="+mn-ea"/>
                <a:cs typeface="+mn-cs"/>
              </a:rPr>
              <a:t>the resources necessary for the accomplishment of </a:t>
            </a:r>
            <a:r>
              <a:rPr kumimoji="0" lang="en-US" sz="1800" b="0" i="1" u="none" strike="noStrike" kern="1200" cap="none" spc="0" normalizeH="0" baseline="0" noProof="0" dirty="0" smtClean="0">
                <a:ln>
                  <a:noFill/>
                </a:ln>
                <a:solidFill>
                  <a:srgbClr val="002569">
                    <a:lumMod val="75000"/>
                  </a:srgbClr>
                </a:solidFill>
                <a:effectLst/>
                <a:uLnTx/>
                <a:uFillTx/>
                <a:latin typeface="Berlin Sans FB Demi" pitchFamily="34" charset="0"/>
                <a:ea typeface="+mn-ea"/>
                <a:cs typeface="+mn-cs"/>
              </a:rPr>
              <a:t> the Actions</a:t>
            </a:r>
            <a:endParaRPr kumimoji="0" lang="en-US" sz="1800" b="1" i="0" u="none" strike="noStrike" kern="1200" cap="none" spc="0" normalizeH="0" baseline="0" noProof="0" dirty="0">
              <a:ln>
                <a:noFill/>
              </a:ln>
              <a:solidFill>
                <a:srgbClr val="002569">
                  <a:lumMod val="75000"/>
                </a:srgbClr>
              </a:solidFill>
              <a:effectLst/>
              <a:uLnTx/>
              <a:uFillTx/>
              <a:latin typeface="Berlin Sans FB Demi" pitchFamily="34" charset="0"/>
              <a:ea typeface="+mn-ea"/>
              <a:cs typeface="+mn-cs"/>
            </a:endParaRPr>
          </a:p>
        </p:txBody>
      </p:sp>
      <p:sp>
        <p:nvSpPr>
          <p:cNvPr id="2" name="TextBox 1"/>
          <p:cNvSpPr txBox="1"/>
          <p:nvPr/>
        </p:nvSpPr>
        <p:spPr>
          <a:xfrm rot="19279164">
            <a:off x="6814803" y="5069164"/>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2007</a:t>
            </a:r>
            <a:endParaRPr lang="en-US" sz="6600" dirty="0">
              <a:solidFill>
                <a:srgbClr val="FF0000"/>
              </a:solidFill>
            </a:endParaRPr>
          </a:p>
        </p:txBody>
      </p:sp>
    </p:spTree>
    <p:extLst>
      <p:ext uri="{BB962C8B-B14F-4D97-AF65-F5344CB8AC3E}">
        <p14:creationId xmlns:p14="http://schemas.microsoft.com/office/powerpoint/2010/main" val="7702195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1" i="1"/>
              <a:t>Tour de Table Process</a:t>
            </a:r>
          </a:p>
        </p:txBody>
      </p:sp>
      <p:sp>
        <p:nvSpPr>
          <p:cNvPr id="5123" name="Rectangle 3"/>
          <p:cNvSpPr>
            <a:spLocks noGrp="1" noChangeArrowheads="1"/>
          </p:cNvSpPr>
          <p:nvPr>
            <p:ph type="body" idx="1"/>
          </p:nvPr>
        </p:nvSpPr>
        <p:spPr>
          <a:xfrm>
            <a:off x="685800" y="1676400"/>
            <a:ext cx="8001000" cy="4876800"/>
          </a:xfrm>
        </p:spPr>
        <p:txBody>
          <a:bodyPr/>
          <a:lstStyle/>
          <a:p>
            <a:r>
              <a:rPr lang="en-US" altLang="en-US" sz="2800"/>
              <a:t>Each Agency will be taken in turn, alphabetically</a:t>
            </a:r>
          </a:p>
          <a:p>
            <a:r>
              <a:rPr lang="en-US" altLang="en-US" sz="2800"/>
              <a:t>One (sometimes two) slides for each Agency highlighting that Agency’s identified Lead Agency Category 1 actions</a:t>
            </a:r>
          </a:p>
          <a:p>
            <a:r>
              <a:rPr lang="en-US" altLang="en-US" sz="2800"/>
              <a:t>Each Agency can provide a brief status of their Category 1 actions (emphasis on the “</a:t>
            </a:r>
            <a:r>
              <a:rPr lang="en-US" altLang="en-US" sz="2800" i="1"/>
              <a:t>brief</a:t>
            </a:r>
            <a:r>
              <a:rPr lang="en-US" altLang="en-US" sz="2800"/>
              <a:t>”)</a:t>
            </a:r>
          </a:p>
          <a:p>
            <a:r>
              <a:rPr lang="en-US" altLang="en-US" sz="2800"/>
              <a:t>Each Agency will then confirm commitment to accomplishing their actions</a:t>
            </a:r>
          </a:p>
        </p:txBody>
      </p:sp>
      <p:sp>
        <p:nvSpPr>
          <p:cNvPr id="4" name="TextBox 3"/>
          <p:cNvSpPr txBox="1"/>
          <p:nvPr/>
        </p:nvSpPr>
        <p:spPr>
          <a:xfrm rot="19279164">
            <a:off x="6465824" y="5224739"/>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2008</a:t>
            </a:r>
            <a:endParaRPr lang="en-US" sz="6600" dirty="0">
              <a:solidFill>
                <a:srgbClr val="FF0000"/>
              </a:solidFill>
            </a:endParaRPr>
          </a:p>
        </p:txBody>
      </p:sp>
    </p:spTree>
    <p:extLst>
      <p:ext uri="{BB962C8B-B14F-4D97-AF65-F5344CB8AC3E}">
        <p14:creationId xmlns:p14="http://schemas.microsoft.com/office/powerpoint/2010/main" val="3867048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5400" y="381000"/>
            <a:ext cx="6400800" cy="868363"/>
          </a:xfrm>
        </p:spPr>
        <p:txBody>
          <a:bodyPr/>
          <a:lstStyle/>
          <a:p>
            <a:r>
              <a:rPr lang="en-GB" altLang="en-US" smtClean="0"/>
              <a:t>CEOS-GEO Actions Figures </a:t>
            </a:r>
            <a:r>
              <a:rPr lang="en-GB" altLang="en-US" sz="2400" smtClean="0"/>
              <a:t>(</a:t>
            </a:r>
            <a:r>
              <a:rPr lang="en-GB" altLang="en-US" sz="2400" i="1" smtClean="0"/>
              <a:t>March 09</a:t>
            </a:r>
            <a:r>
              <a:rPr lang="en-GB" altLang="en-US" sz="2400" smtClean="0"/>
              <a:t>)</a:t>
            </a:r>
            <a:endParaRPr lang="en-US" altLang="en-US" smtClean="0"/>
          </a:p>
        </p:txBody>
      </p:sp>
      <p:sp>
        <p:nvSpPr>
          <p:cNvPr id="11267" name="Content Placeholder 2"/>
          <p:cNvSpPr>
            <a:spLocks noGrp="1"/>
          </p:cNvSpPr>
          <p:nvPr>
            <p:ph idx="1"/>
          </p:nvPr>
        </p:nvSpPr>
        <p:spPr>
          <a:xfrm>
            <a:off x="457200" y="1371600"/>
            <a:ext cx="8229600" cy="4876800"/>
          </a:xfrm>
        </p:spPr>
        <p:txBody>
          <a:bodyPr/>
          <a:lstStyle/>
          <a:p>
            <a:pPr>
              <a:buFont typeface="Arial" charset="0"/>
              <a:buChar char="•"/>
              <a:defRPr/>
            </a:pPr>
            <a:r>
              <a:rPr lang="en-GB" sz="2400" b="1" dirty="0" smtClean="0"/>
              <a:t>In 2009, CEOS activities are related to 36 GEO 2009-2011 Tasks </a:t>
            </a:r>
            <a:r>
              <a:rPr lang="en-GB" sz="2400" b="1" dirty="0" smtClean="0">
                <a:solidFill>
                  <a:schemeClr val="accent3">
                    <a:lumMod val="50000"/>
                  </a:schemeClr>
                </a:solidFill>
              </a:rPr>
              <a:t>(out of 115)</a:t>
            </a:r>
          </a:p>
          <a:p>
            <a:pPr lvl="1">
              <a:buFont typeface="Arial" charset="0"/>
              <a:buChar char="–"/>
              <a:defRPr/>
            </a:pPr>
            <a:endParaRPr lang="en-GB" sz="2000" b="1" dirty="0" smtClean="0"/>
          </a:p>
          <a:p>
            <a:pPr>
              <a:buFont typeface="Arial" charset="0"/>
              <a:buChar char="•"/>
              <a:defRPr/>
            </a:pPr>
            <a:r>
              <a:rPr lang="en-GB" sz="2400" b="1" dirty="0" smtClean="0"/>
              <a:t>93 GEO Actions </a:t>
            </a:r>
            <a:r>
              <a:rPr lang="en-GB" sz="2000" b="1" i="1" dirty="0" smtClean="0"/>
              <a:t>(related to 36 GEO Tasks)</a:t>
            </a:r>
            <a:r>
              <a:rPr lang="en-GB" sz="2400" b="1" dirty="0" smtClean="0"/>
              <a:t> </a:t>
            </a:r>
            <a:r>
              <a:rPr lang="en-GB" sz="2400" b="1" dirty="0" smtClean="0">
                <a:effectLst>
                  <a:outerShdw blurRad="38100" dist="38100" dir="2700000" algn="tl">
                    <a:srgbClr val="000000"/>
                  </a:outerShdw>
                </a:effectLst>
              </a:rPr>
              <a:t>+</a:t>
            </a:r>
            <a:r>
              <a:rPr lang="en-GB" sz="2400" b="1" dirty="0" smtClean="0">
                <a:effectLst>
                  <a:outerShdw blurRad="38100" dist="38100" dir="2700000" algn="tl">
                    <a:srgbClr val="FFFFFF"/>
                  </a:outerShdw>
                </a:effectLst>
              </a:rPr>
              <a:t> </a:t>
            </a:r>
            <a:r>
              <a:rPr lang="en-GB" sz="2400" b="1" dirty="0" smtClean="0"/>
              <a:t>59 “GCOS” Actions </a:t>
            </a:r>
            <a:r>
              <a:rPr lang="en-GB" sz="2000" b="1" i="1" dirty="0" smtClean="0"/>
              <a:t>(related to </a:t>
            </a:r>
            <a:r>
              <a:rPr lang="en-US" sz="2000" b="1" i="1" dirty="0" smtClean="0"/>
              <a:t>CL-06-01c “Key Climate Data from Satellite Systems” )</a:t>
            </a:r>
            <a:endParaRPr lang="en-GB" sz="2000" b="1" i="1" dirty="0" smtClean="0"/>
          </a:p>
          <a:p>
            <a:pPr lvl="1">
              <a:buFont typeface="Arial" charset="0"/>
              <a:buChar char="–"/>
              <a:defRPr/>
            </a:pPr>
            <a:r>
              <a:rPr lang="en-US" sz="2000" b="1" dirty="0" smtClean="0"/>
              <a:t>From 2008 to 2009, number of Actions roughly divided by 2 </a:t>
            </a:r>
          </a:p>
          <a:p>
            <a:pPr lvl="1">
              <a:buFont typeface="Arial" charset="0"/>
              <a:buChar char="–"/>
              <a:defRPr/>
            </a:pPr>
            <a:r>
              <a:rPr lang="en-GB" sz="2000" b="1" dirty="0" smtClean="0"/>
              <a:t>47 in Cat. 1 (top priority; significant outcomes or to be completed before Nov. 09)</a:t>
            </a:r>
          </a:p>
          <a:p>
            <a:pPr lvl="1">
              <a:buFont typeface="Arial" charset="0"/>
              <a:buChar char="–"/>
              <a:defRPr/>
            </a:pPr>
            <a:r>
              <a:rPr lang="en-GB" sz="2000" b="1" dirty="0" smtClean="0"/>
              <a:t>26 in Cat. 2 (other top priority)</a:t>
            </a:r>
          </a:p>
          <a:p>
            <a:pPr lvl="1">
              <a:buFont typeface="Arial" charset="0"/>
              <a:buChar char="–"/>
              <a:defRPr/>
            </a:pPr>
            <a:r>
              <a:rPr lang="en-GB" sz="2000" b="1" dirty="0" smtClean="0"/>
              <a:t>38 GCOS top priority Actions (</a:t>
            </a:r>
            <a:r>
              <a:rPr lang="en-US" sz="2000" b="1" dirty="0" smtClean="0"/>
              <a:t>21 from 2008 + 17 started in 2009</a:t>
            </a:r>
            <a:endParaRPr lang="en-GB" sz="2000" b="1" dirty="0" smtClean="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The 23</a:t>
            </a:r>
            <a:r>
              <a:rPr kumimoji="0" lang="en-US" sz="1200" b="0" i="0" u="none" strike="noStrike" kern="1200" cap="none" spc="0" normalizeH="0" baseline="30000" noProof="0">
                <a:ln>
                  <a:noFill/>
                </a:ln>
                <a:solidFill>
                  <a:prstClr val="black">
                    <a:tint val="75000"/>
                  </a:prstClr>
                </a:solidFill>
                <a:effectLst/>
                <a:uLnTx/>
                <a:uFillTx/>
                <a:latin typeface="Calibri"/>
                <a:ea typeface="+mn-ea"/>
                <a:cs typeface="+mn-cs"/>
              </a:rPr>
              <a:t>rd</a:t>
            </a: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CEOS Plenary  I Phuket, Thailand I 3-5 November 2009 </a:t>
            </a:r>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209402-EBCF-4ED4-A409-62CDF1AC2ED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10246" name="Picture 34" descr="Pres_list_EU"/>
          <p:cNvPicPr>
            <a:picLocks noChangeAspect="1" noChangeArrowheads="1"/>
          </p:cNvPicPr>
          <p:nvPr/>
        </p:nvPicPr>
        <p:blipFill>
          <a:blip r:embed="rId2">
            <a:extLst>
              <a:ext uri="{28A0092B-C50C-407E-A947-70E740481C1C}">
                <a14:useLocalDpi xmlns:a14="http://schemas.microsoft.com/office/drawing/2010/main" val="0"/>
              </a:ext>
            </a:extLst>
          </a:blip>
          <a:srcRect t="9207" r="67921" b="31062"/>
          <a:stretch>
            <a:fillRect/>
          </a:stretch>
        </p:blipFill>
        <p:spPr bwMode="auto">
          <a:xfrm>
            <a:off x="771525" y="6116638"/>
            <a:ext cx="12096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19279164">
            <a:off x="6672425" y="5224739"/>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2009</a:t>
            </a:r>
            <a:endParaRPr lang="en-US" sz="6600" dirty="0">
              <a:solidFill>
                <a:srgbClr val="FF0000"/>
              </a:solidFill>
            </a:endParaRPr>
          </a:p>
        </p:txBody>
      </p:sp>
    </p:spTree>
    <p:extLst>
      <p:ext uri="{BB962C8B-B14F-4D97-AF65-F5344CB8AC3E}">
        <p14:creationId xmlns:p14="http://schemas.microsoft.com/office/powerpoint/2010/main" val="3179451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1504812"/>
            <a:ext cx="3949148" cy="273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1320800" y="101600"/>
            <a:ext cx="776446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rPr>
              <a:t>Action History</a:t>
            </a:r>
          </a:p>
        </p:txBody>
      </p:sp>
      <p:sp>
        <p:nvSpPr>
          <p:cNvPr id="2" name="TextBox 1"/>
          <p:cNvSpPr txBox="1"/>
          <p:nvPr/>
        </p:nvSpPr>
        <p:spPr>
          <a:xfrm>
            <a:off x="159026" y="4598503"/>
            <a:ext cx="3949147" cy="107721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92D050"/>
                </a:solidFill>
                <a:effectLst/>
                <a:uLnTx/>
                <a:uFillTx/>
                <a:latin typeface="Arial" charset="0"/>
                <a:ea typeface="ＭＳ Ｐゴシック" pitchFamily="-106" charset="-128"/>
                <a:cs typeface="+mn-cs"/>
              </a:rPr>
              <a:t>2011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2569"/>
                </a:solidFill>
                <a:effectLst/>
                <a:uLnTx/>
                <a:uFillTx/>
                <a:latin typeface="Arial" charset="0"/>
                <a:ea typeface="ＭＳ Ｐゴシック" pitchFamily="-106" charset="-128"/>
                <a:cs typeface="+mn-cs"/>
              </a:rPr>
              <a:t>81 Slides with full review of each of the 46 Actions</a:t>
            </a:r>
            <a:endParaRPr kumimoji="0" lang="en-US" sz="2000" b="1" i="0" u="none" strike="noStrike" kern="1200" cap="none" spc="0" normalizeH="0" baseline="0" noProof="0" dirty="0">
              <a:ln>
                <a:noFill/>
              </a:ln>
              <a:solidFill>
                <a:srgbClr val="002569"/>
              </a:solidFill>
              <a:effectLst/>
              <a:uLnTx/>
              <a:uFillTx/>
              <a:latin typeface="Arial" charset="0"/>
              <a:ea typeface="ＭＳ Ｐゴシック" pitchFamily="-106" charset="-128"/>
              <a:cs typeface="+mn-cs"/>
            </a:endParaRPr>
          </a:p>
        </p:txBody>
      </p:sp>
      <p:grpSp>
        <p:nvGrpSpPr>
          <p:cNvPr id="5" name="Group 6"/>
          <p:cNvGrpSpPr>
            <a:grpSpLocks/>
          </p:cNvGrpSpPr>
          <p:nvPr/>
        </p:nvGrpSpPr>
        <p:grpSpPr bwMode="auto">
          <a:xfrm>
            <a:off x="1132921" y="3047517"/>
            <a:ext cx="1040434" cy="901630"/>
            <a:chOff x="7449961" y="3609489"/>
            <a:chExt cx="1713296" cy="1703672"/>
          </a:xfrm>
        </p:grpSpPr>
        <p:sp>
          <p:nvSpPr>
            <p:cNvPr id="6" name="7-Point Star 5"/>
            <p:cNvSpPr/>
            <p:nvPr/>
          </p:nvSpPr>
          <p:spPr bwMode="auto">
            <a:xfrm>
              <a:off x="7449961" y="3609489"/>
              <a:ext cx="1713296" cy="1703672"/>
            </a:xfrm>
            <a:prstGeom prst="star7">
              <a:avLst/>
            </a:prstGeom>
            <a:solidFill>
              <a:srgbClr val="CC0066"/>
            </a:solidFill>
            <a:ln w="9525" cap="flat" cmpd="sng" algn="ctr">
              <a:noFill/>
              <a:prstDash val="solid"/>
              <a:round/>
              <a:headEnd type="none" w="med" len="med"/>
              <a:tailEnd type="none" w="med" len="med"/>
            </a:ln>
            <a:effec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569"/>
                </a:solidFill>
                <a:effectLst/>
                <a:uLnTx/>
                <a:uFillTx/>
                <a:latin typeface="Arial" charset="0"/>
                <a:ea typeface="ＭＳ Ｐゴシック" pitchFamily="-106" charset="-128"/>
                <a:cs typeface="+mn-cs"/>
              </a:endParaRPr>
            </a:p>
          </p:txBody>
        </p:sp>
        <p:sp>
          <p:nvSpPr>
            <p:cNvPr id="7" name="TextBox 5"/>
            <p:cNvSpPr txBox="1">
              <a:spLocks noChangeArrowheads="1"/>
            </p:cNvSpPr>
            <p:nvPr/>
          </p:nvSpPr>
          <p:spPr bwMode="auto">
            <a:xfrm>
              <a:off x="7745413" y="4158119"/>
              <a:ext cx="1074737" cy="581559"/>
            </a:xfrm>
            <a:prstGeom prst="rect">
              <a:avLst/>
            </a:prstGeom>
            <a:noFill/>
            <a:ln w="9525">
              <a:noFill/>
              <a:miter lim="800000"/>
              <a:headEnd/>
              <a:tailEnd/>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Issue</a:t>
              </a: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165" y="1519038"/>
            <a:ext cx="3982278" cy="298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817165" y="4597215"/>
            <a:ext cx="3982277" cy="138499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CC0066"/>
                </a:solidFill>
                <a:effectLst/>
                <a:uLnTx/>
                <a:uFillTx/>
                <a:latin typeface="Arial" charset="0"/>
                <a:ea typeface="ＭＳ Ｐゴシック" pitchFamily="-106" charset="-128"/>
                <a:cs typeface="+mn-cs"/>
              </a:rPr>
              <a:t>2012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2569"/>
                </a:solidFill>
                <a:effectLst/>
                <a:uLnTx/>
                <a:uFillTx/>
                <a:latin typeface="Arial" charset="0"/>
                <a:ea typeface="ＭＳ Ｐゴシック" pitchFamily="-106" charset="-128"/>
                <a:cs typeface="+mn-cs"/>
              </a:rPr>
              <a:t>2 Slides of public shaming of 16 “unaccounted for” of 50 Actions</a:t>
            </a:r>
            <a:endParaRPr kumimoji="0" lang="en-US" sz="2000" b="1" i="0" u="none" strike="noStrike" kern="1200" cap="none" spc="0" normalizeH="0" baseline="0" noProof="0" dirty="0">
              <a:ln>
                <a:noFill/>
              </a:ln>
              <a:solidFill>
                <a:srgbClr val="002569"/>
              </a:solidFill>
              <a:effectLst/>
              <a:uLnTx/>
              <a:uFillTx/>
              <a:latin typeface="Arial" charset="0"/>
              <a:ea typeface="ＭＳ Ｐゴシック" pitchFamily="-106" charset="-128"/>
              <a:cs typeface="+mn-cs"/>
            </a:endParaRPr>
          </a:p>
        </p:txBody>
      </p:sp>
      <p:sp>
        <p:nvSpPr>
          <p:cNvPr id="13" name="TextBox 12"/>
          <p:cNvSpPr txBox="1"/>
          <p:nvPr/>
        </p:nvSpPr>
        <p:spPr>
          <a:xfrm>
            <a:off x="1132921" y="6076796"/>
            <a:ext cx="5612295"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Arial" charset="0"/>
                <a:ea typeface="ＭＳ Ｐゴシック" pitchFamily="-106" charset="-128"/>
                <a:cs typeface="+mn-cs"/>
              </a:rPr>
              <a:t>And what is in store for 2013?</a:t>
            </a:r>
            <a:endParaRPr kumimoji="0" lang="en-US" sz="2000" b="1" i="0" u="none" strike="noStrike" kern="1200" cap="none" spc="0" normalizeH="0" baseline="0" noProof="0" dirty="0">
              <a:ln>
                <a:noFill/>
              </a:ln>
              <a:solidFill>
                <a:srgbClr val="002569"/>
              </a:solidFill>
              <a:effectLst/>
              <a:uLnTx/>
              <a:uFillTx/>
              <a:latin typeface="Arial" charset="0"/>
              <a:ea typeface="ＭＳ Ｐゴシック" pitchFamily="-106" charset="-128"/>
              <a:cs typeface="+mn-cs"/>
            </a:endParaRPr>
          </a:p>
        </p:txBody>
      </p:sp>
      <p:sp>
        <p:nvSpPr>
          <p:cNvPr id="11" name="TextBox 10"/>
          <p:cNvSpPr txBox="1"/>
          <p:nvPr/>
        </p:nvSpPr>
        <p:spPr>
          <a:xfrm rot="19279164">
            <a:off x="3504714" y="3130656"/>
            <a:ext cx="1915909" cy="1754326"/>
          </a:xfrm>
          <a:prstGeom prst="rect">
            <a:avLst/>
          </a:prstGeom>
          <a:noFill/>
          <a:ln w="38100">
            <a:solidFill>
              <a:srgbClr val="FF0000"/>
            </a:solidFill>
          </a:ln>
        </p:spPr>
        <p:txBody>
          <a:bodyPr wrap="none" rtlCol="0">
            <a:spAutoFit/>
          </a:bodyPr>
          <a:lstStyle/>
          <a:p>
            <a:r>
              <a:rPr lang="en-US" sz="5400" dirty="0" smtClean="0">
                <a:solidFill>
                  <a:srgbClr val="FF0000"/>
                </a:solidFill>
              </a:rPr>
              <a:t>2011 </a:t>
            </a:r>
          </a:p>
          <a:p>
            <a:r>
              <a:rPr lang="en-US" sz="5400" dirty="0" smtClean="0">
                <a:solidFill>
                  <a:srgbClr val="FF0000"/>
                </a:solidFill>
              </a:rPr>
              <a:t>2012</a:t>
            </a:r>
            <a:endParaRPr lang="en-US" sz="5400" dirty="0">
              <a:solidFill>
                <a:srgbClr val="FF0000"/>
              </a:solidFill>
            </a:endParaRPr>
          </a:p>
        </p:txBody>
      </p:sp>
    </p:spTree>
    <p:extLst>
      <p:ext uri="{BB962C8B-B14F-4D97-AF65-F5344CB8AC3E}">
        <p14:creationId xmlns:p14="http://schemas.microsoft.com/office/powerpoint/2010/main" val="35855500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152400" y="1219200"/>
            <a:ext cx="8686800" cy="5181600"/>
          </a:xfrm>
        </p:spPr>
        <p:txBody>
          <a:bodyPr/>
          <a:lstStyle/>
          <a:p>
            <a:pPr marL="0" indent="0">
              <a:spcBef>
                <a:spcPts val="0"/>
              </a:spcBef>
              <a:buNone/>
            </a:pPr>
            <a:r>
              <a:rPr lang="en-US" dirty="0" smtClean="0"/>
              <a:t>…</a:t>
            </a:r>
            <a:r>
              <a:rPr lang="en-US" b="1" dirty="0" smtClean="0"/>
              <a:t>CEOS Members have agreed to continue to informally coordinate their current and planned systems for Earth observation from space </a:t>
            </a:r>
            <a:r>
              <a:rPr lang="en-US" dirty="0" smtClean="0"/>
              <a:t>through CEOS?</a:t>
            </a:r>
          </a:p>
          <a:p>
            <a:pPr marL="0" indent="0">
              <a:spcBef>
                <a:spcPts val="0"/>
              </a:spcBef>
              <a:buNone/>
            </a:pPr>
            <a:endParaRPr lang="en-US" sz="900" dirty="0"/>
          </a:p>
          <a:p>
            <a:pPr marL="0" indent="0">
              <a:spcBef>
                <a:spcPts val="0"/>
              </a:spcBef>
              <a:buNone/>
            </a:pPr>
            <a:r>
              <a:rPr lang="en-US" dirty="0" smtClean="0"/>
              <a:t>…</a:t>
            </a:r>
            <a:r>
              <a:rPr lang="en-US" b="1" dirty="0" smtClean="0"/>
              <a:t>Participation in the activities of CEOS will not be construed as being binding</a:t>
            </a:r>
            <a:r>
              <a:rPr lang="en-US" dirty="0" smtClean="0"/>
              <a:t> upon space-based Earth observation system operators, or as restricting their right to develop and manage Earth observation systems according to their needs and policies?</a:t>
            </a:r>
          </a:p>
          <a:p>
            <a:pPr marL="0" indent="0">
              <a:spcBef>
                <a:spcPts val="0"/>
              </a:spcBef>
              <a:buNone/>
            </a:pPr>
            <a:endParaRPr lang="en-US" sz="1000" dirty="0"/>
          </a:p>
          <a:p>
            <a:pPr marL="0" indent="0">
              <a:spcBef>
                <a:spcPts val="0"/>
              </a:spcBef>
              <a:buNone/>
            </a:pPr>
            <a:r>
              <a:rPr lang="en-US" dirty="0" smtClean="0"/>
              <a:t>…</a:t>
            </a:r>
            <a:r>
              <a:rPr lang="en-US" b="1" dirty="0" smtClean="0"/>
              <a:t>CEOS now focuses on validated requirements levied by external organizations?</a:t>
            </a:r>
          </a:p>
          <a:p>
            <a:pPr marL="0" indent="0">
              <a:spcBef>
                <a:spcPts val="0"/>
              </a:spcBef>
              <a:buNone/>
            </a:pPr>
            <a:endParaRPr lang="en-US" sz="1000" dirty="0"/>
          </a:p>
          <a:p>
            <a:pPr marL="0" indent="0">
              <a:spcBef>
                <a:spcPts val="0"/>
              </a:spcBef>
              <a:buNone/>
            </a:pPr>
            <a:r>
              <a:rPr lang="en-US" dirty="0" smtClean="0"/>
              <a:t>…</a:t>
            </a:r>
            <a:r>
              <a:rPr lang="en-US" b="1" dirty="0" smtClean="0"/>
              <a:t>Projects that do not demonstrate progress against milestones, do not provide valuable outcomes, or that lack Agency interest or committed resources should be refocused or discontinued?</a:t>
            </a:r>
          </a:p>
          <a:p>
            <a:pPr marL="0" indent="0">
              <a:spcBef>
                <a:spcPts val="0"/>
              </a:spcBef>
              <a:buNone/>
            </a:pPr>
            <a:endParaRPr lang="en-US" sz="1000" dirty="0" smtClean="0"/>
          </a:p>
          <a:p>
            <a:pPr marL="0" indent="0" algn="r">
              <a:spcBef>
                <a:spcPts val="0"/>
              </a:spcBef>
              <a:buNone/>
            </a:pPr>
            <a:endParaRPr lang="en-US" sz="1600" b="1" dirty="0">
              <a:solidFill>
                <a:schemeClr val="accent1">
                  <a:lumMod val="75000"/>
                </a:schemeClr>
              </a:solidFill>
            </a:endParaRPr>
          </a:p>
          <a:p>
            <a:pPr marL="0" indent="0" algn="r">
              <a:spcBef>
                <a:spcPts val="0"/>
              </a:spcBef>
              <a:buNone/>
            </a:pPr>
            <a:r>
              <a:rPr lang="en-US" sz="1600" b="1" i="1" dirty="0" smtClean="0">
                <a:solidFill>
                  <a:schemeClr val="accent1">
                    <a:lumMod val="75000"/>
                  </a:schemeClr>
                </a:solidFill>
              </a:rPr>
              <a:t>CEOS Terms of Reference </a:t>
            </a:r>
            <a:r>
              <a:rPr lang="en-US" sz="1600" b="1" dirty="0" smtClean="0">
                <a:solidFill>
                  <a:schemeClr val="accent1">
                    <a:lumMod val="75000"/>
                  </a:schemeClr>
                </a:solidFill>
              </a:rPr>
              <a:t>and</a:t>
            </a:r>
            <a:r>
              <a:rPr lang="en-US" sz="1600" b="1" i="1" dirty="0" smtClean="0">
                <a:solidFill>
                  <a:schemeClr val="accent1">
                    <a:lumMod val="75000"/>
                  </a:schemeClr>
                </a:solidFill>
              </a:rPr>
              <a:t> CEOS Strategic Guidance - </a:t>
            </a:r>
            <a:r>
              <a:rPr lang="en-US" sz="1600" b="1" dirty="0" smtClean="0">
                <a:solidFill>
                  <a:schemeClr val="accent1">
                    <a:lumMod val="75000"/>
                  </a:schemeClr>
                </a:solidFill>
              </a:rPr>
              <a:t>2013</a:t>
            </a:r>
          </a:p>
          <a:p>
            <a:pPr marL="0" indent="0" algn="r">
              <a:spcBef>
                <a:spcPts val="0"/>
              </a:spcBef>
              <a:buNone/>
            </a:pPr>
            <a:r>
              <a:rPr lang="en-US" sz="1600" b="1" dirty="0" smtClean="0">
                <a:solidFill>
                  <a:schemeClr val="accent1">
                    <a:lumMod val="75000"/>
                  </a:schemeClr>
                </a:solidFill>
              </a:rPr>
              <a:t>Presented at SIT-33</a:t>
            </a:r>
          </a:p>
        </p:txBody>
      </p:sp>
      <p:sp>
        <p:nvSpPr>
          <p:cNvPr id="4" name="Content Placeholder 3"/>
          <p:cNvSpPr>
            <a:spLocks noGrp="1"/>
          </p:cNvSpPr>
          <p:nvPr>
            <p:ph sz="quarter" idx="11"/>
          </p:nvPr>
        </p:nvSpPr>
        <p:spPr/>
        <p:txBody>
          <a:bodyPr/>
          <a:lstStyle/>
          <a:p>
            <a:r>
              <a:rPr lang="en-US" sz="3200" b="1" dirty="0" smtClean="0"/>
              <a:t>Did you know…</a:t>
            </a:r>
            <a:endParaRPr lang="en-US" sz="3200" b="1" dirty="0"/>
          </a:p>
        </p:txBody>
      </p:sp>
    </p:spTree>
    <p:extLst>
      <p:ext uri="{BB962C8B-B14F-4D97-AF65-F5344CB8AC3E}">
        <p14:creationId xmlns:p14="http://schemas.microsoft.com/office/powerpoint/2010/main" val="41711497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85D9731-F711-4403-8BC4-60A829C86C9C}" type="slidenum">
              <a:rPr kumimoji="0" lang="en-US" sz="1200" b="0" i="0" u="none" strike="noStrike" kern="1200" cap="none" spc="0" normalizeH="0" baseline="0" noProof="0" smtClean="0">
                <a:ln>
                  <a:noFill/>
                </a:ln>
                <a:solidFill>
                  <a:srgbClr val="002569"/>
                </a:solidFill>
                <a:effectLst/>
                <a:uLnTx/>
                <a:uFillTx/>
                <a:latin typeface="Century Gothic" pitchFamily="34" charset="0"/>
                <a:ea typeface="ＭＳ Ｐゴシック" pitchFamily="-106" charset="-128"/>
                <a:cs typeface="Calibri" pitchFamily="-106"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smtClean="0">
              <a:ln>
                <a:noFill/>
              </a:ln>
              <a:solidFill>
                <a:srgbClr val="002569"/>
              </a:solidFill>
              <a:effectLst/>
              <a:uLnTx/>
              <a:uFillTx/>
              <a:latin typeface="Century Gothic" pitchFamily="34" charset="0"/>
              <a:ea typeface="ＭＳ Ｐゴシック" pitchFamily="-106" charset="-128"/>
              <a:cs typeface="Calibri" pitchFamily="-106" charset="0"/>
            </a:endParaRPr>
          </a:p>
        </p:txBody>
      </p:sp>
      <p:sp>
        <p:nvSpPr>
          <p:cNvPr id="3075" name="Title 1"/>
          <p:cNvSpPr>
            <a:spLocks noGrp="1"/>
          </p:cNvSpPr>
          <p:nvPr>
            <p:ph type="title" idx="4294967295"/>
          </p:nvPr>
        </p:nvSpPr>
        <p:spPr>
          <a:xfrm>
            <a:off x="1379538" y="101600"/>
            <a:ext cx="7764462" cy="609600"/>
          </a:xfrm>
        </p:spPr>
        <p:txBody>
          <a:bodyPr/>
          <a:lstStyle/>
          <a:p>
            <a:pPr eaLnBrk="1" hangingPunct="1"/>
            <a:r>
              <a:rPr lang="en-US" dirty="0" smtClean="0">
                <a:latin typeface="Tahoma" pitchFamily="-106" charset="0"/>
                <a:ea typeface="ＭＳ Ｐゴシック" pitchFamily="-106" charset="-128"/>
                <a:cs typeface="Tahoma" pitchFamily="-106" charset="0"/>
              </a:rPr>
              <a:t>Current Status of CEOS-GEO Actions</a:t>
            </a:r>
          </a:p>
        </p:txBody>
      </p:sp>
      <p:sp>
        <p:nvSpPr>
          <p:cNvPr id="6" name="Rectangle 3"/>
          <p:cNvSpPr txBox="1">
            <a:spLocks noChangeArrowheads="1"/>
          </p:cNvSpPr>
          <p:nvPr/>
        </p:nvSpPr>
        <p:spPr>
          <a:xfrm>
            <a:off x="147037" y="1416908"/>
            <a:ext cx="8832205" cy="2781019"/>
          </a:xfrm>
          <a:prstGeom prst="rect">
            <a:avLst/>
          </a:prstGeom>
        </p:spPr>
        <p:txBody>
          <a:bodyPr/>
          <a:lstStyle/>
          <a:p>
            <a:pPr marL="457200" marR="0" lvl="0"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ja-JP" sz="3200" b="1" i="0" u="none" strike="noStrike" kern="0" cap="none" spc="0" normalizeH="0" baseline="0" noProof="0" dirty="0" smtClean="0">
                <a:ln>
                  <a:noFill/>
                </a:ln>
                <a:solidFill>
                  <a:srgbClr val="001E59">
                    <a:lumMod val="90000"/>
                    <a:lumOff val="10000"/>
                  </a:srgbClr>
                </a:solidFill>
                <a:effectLst/>
                <a:uLnTx/>
                <a:uFillTx/>
                <a:latin typeface="Arial" pitchFamily="34" charset="0"/>
                <a:ea typeface="ＭＳ Ｐゴシック" pitchFamily="50" charset="-128"/>
                <a:cs typeface="Arial" pitchFamily="34" charset="0"/>
              </a:rPr>
              <a:t>47 Actions for 2013</a:t>
            </a:r>
          </a:p>
          <a:p>
            <a:pPr marL="457200" marR="0" lvl="0" indent="-457200" algn="l"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altLang="ja-JP" sz="1800" b="1" i="0" u="none" strike="noStrike" kern="0" cap="none" spc="0" normalizeH="0" baseline="0" noProof="0" dirty="0" smtClean="0">
              <a:ln>
                <a:noFill/>
              </a:ln>
              <a:solidFill>
                <a:srgbClr val="001E59">
                  <a:lumMod val="90000"/>
                  <a:lumOff val="10000"/>
                </a:srgbClr>
              </a:solidFill>
              <a:effectLst/>
              <a:uLnTx/>
              <a:uFillTx/>
              <a:latin typeface="Arial" pitchFamily="34" charset="0"/>
              <a:ea typeface="ＭＳ Ｐゴシック" pitchFamily="50" charset="-128"/>
              <a:cs typeface="Arial" pitchFamily="34" charset="0"/>
            </a:endParaRPr>
          </a:p>
          <a:p>
            <a:pPr marL="457200" marR="0" lvl="0"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ja-JP" sz="3200" b="1" i="0" u="none" strike="noStrike" kern="0" cap="none" spc="0" normalizeH="0" baseline="0" noProof="0" dirty="0" smtClean="0">
                <a:ln>
                  <a:noFill/>
                </a:ln>
                <a:solidFill>
                  <a:srgbClr val="001E59">
                    <a:lumMod val="90000"/>
                    <a:lumOff val="10000"/>
                  </a:srgbClr>
                </a:solidFill>
                <a:effectLst/>
                <a:uLnTx/>
                <a:uFillTx/>
                <a:latin typeface="Arial" pitchFamily="34" charset="0"/>
                <a:ea typeface="ＭＳ Ｐゴシック" pitchFamily="50" charset="-128"/>
                <a:cs typeface="Arial" pitchFamily="34" charset="0"/>
              </a:rPr>
              <a:t>4 CLOSED </a:t>
            </a:r>
          </a:p>
          <a:p>
            <a:pPr marL="457200" marR="0" lvl="0" indent="-457200" algn="l"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altLang="ja-JP" sz="1800" b="1" i="0" u="none" strike="noStrike" kern="0" cap="none" spc="0" normalizeH="0" baseline="0" noProof="0" dirty="0" smtClean="0">
              <a:ln>
                <a:noFill/>
              </a:ln>
              <a:solidFill>
                <a:srgbClr val="001E59">
                  <a:lumMod val="90000"/>
                  <a:lumOff val="10000"/>
                </a:srgbClr>
              </a:solidFill>
              <a:effectLst/>
              <a:uLnTx/>
              <a:uFillTx/>
              <a:latin typeface="Arial" pitchFamily="34" charset="0"/>
              <a:ea typeface="ＭＳ Ｐゴシック" pitchFamily="50" charset="-128"/>
              <a:cs typeface="Arial" pitchFamily="34" charset="0"/>
            </a:endParaRPr>
          </a:p>
          <a:p>
            <a:pPr marL="457200" marR="0" lvl="0" indent="-4572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altLang="ja-JP" sz="3200" b="1" i="0" u="none" strike="noStrike" kern="0" cap="none" spc="0" normalizeH="0" baseline="0" noProof="0" dirty="0" smtClean="0">
                <a:ln>
                  <a:noFill/>
                </a:ln>
                <a:solidFill>
                  <a:srgbClr val="001E59">
                    <a:lumMod val="90000"/>
                    <a:lumOff val="10000"/>
                  </a:srgbClr>
                </a:solidFill>
                <a:effectLst/>
                <a:uLnTx/>
                <a:uFillTx/>
                <a:latin typeface="Arial" pitchFamily="34" charset="0"/>
                <a:ea typeface="ＭＳ Ｐゴシック" pitchFamily="50" charset="-128"/>
                <a:cs typeface="Arial" pitchFamily="34" charset="0"/>
              </a:rPr>
              <a:t>Of the 43 remaining open Actions, 35 have been updated within the past two months</a:t>
            </a:r>
          </a:p>
        </p:txBody>
      </p:sp>
      <p:pic>
        <p:nvPicPr>
          <p:cNvPr id="1027" name="Picture 3" descr="C:\Users\Kerry.Sawyer\AppData\Local\Microsoft\Windows\Temporary Internet Files\Content.IE5\XNMYJORN\MM9000410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22914" y="2184768"/>
            <a:ext cx="841753" cy="809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12214"/>
          <a:stretch/>
        </p:blipFill>
        <p:spPr bwMode="auto">
          <a:xfrm>
            <a:off x="211974" y="4180181"/>
            <a:ext cx="3786448" cy="259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9279164">
            <a:off x="6520024" y="4852657"/>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2013</a:t>
            </a:r>
            <a:endParaRPr lang="en-US" sz="6600" dirty="0">
              <a:solidFill>
                <a:srgbClr val="FF0000"/>
              </a:solidFill>
            </a:endParaRPr>
          </a:p>
        </p:txBody>
      </p:sp>
    </p:spTree>
    <p:extLst>
      <p:ext uri="{BB962C8B-B14F-4D97-AF65-F5344CB8AC3E}">
        <p14:creationId xmlns:p14="http://schemas.microsoft.com/office/powerpoint/2010/main" val="15869023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 y="1436103"/>
            <a:ext cx="6098722" cy="4562244"/>
          </a:xfrm>
        </p:spPr>
        <p:txBody>
          <a:bodyPr/>
          <a:lstStyle/>
          <a:p>
            <a:r>
              <a:rPr lang="en-US" i="1" dirty="0" smtClean="0"/>
              <a:t>The Three-Year Work Plan – Year One</a:t>
            </a:r>
          </a:p>
          <a:p>
            <a:pPr lvl="1">
              <a:buFont typeface="Courier New" panose="02070309020205020404" pitchFamily="49" charset="0"/>
              <a:buChar char="o"/>
            </a:pPr>
            <a:r>
              <a:rPr lang="en-US" sz="1800" dirty="0" smtClean="0"/>
              <a:t>Focus on objectives and deliverables associated with timescales and assigned responsibilities</a:t>
            </a:r>
          </a:p>
          <a:p>
            <a:pPr lvl="1">
              <a:buFont typeface="Courier New" panose="02070309020205020404" pitchFamily="49" charset="0"/>
              <a:buChar char="o"/>
            </a:pPr>
            <a:r>
              <a:rPr lang="en-US" sz="1800" dirty="0" smtClean="0"/>
              <a:t>Provide sound and shared basis for measuring our progress in a multiannual perspective</a:t>
            </a:r>
          </a:p>
          <a:p>
            <a:pPr lvl="1">
              <a:buFont typeface="Courier New" panose="02070309020205020404" pitchFamily="49" charset="0"/>
              <a:buChar char="o"/>
            </a:pPr>
            <a:r>
              <a:rPr lang="en-US" sz="1800" dirty="0" smtClean="0"/>
              <a:t>Will </a:t>
            </a:r>
            <a:r>
              <a:rPr lang="en-US" sz="1800" dirty="0"/>
              <a:t>be updated annually by the CEO under the guidance of the CEOS Chair, and in consultation with the CEOS Strategic Implementation Team Chair, CEOS Secretariat, CEOS Working Groups, Virtual Constellations, </a:t>
            </a:r>
            <a:r>
              <a:rPr lang="en-US" sz="1800" i="1" dirty="0"/>
              <a:t>Ad Hoc </a:t>
            </a:r>
            <a:r>
              <a:rPr lang="en-US" sz="1800" dirty="0"/>
              <a:t>Teams, the CEOS membership at large, and CEOS’s external </a:t>
            </a:r>
            <a:r>
              <a:rPr lang="en-US" sz="1800" dirty="0" smtClean="0"/>
              <a:t>stakeholders</a:t>
            </a:r>
          </a:p>
          <a:p>
            <a:pPr lvl="1">
              <a:buFont typeface="Courier New" panose="02070309020205020404" pitchFamily="49" charset="0"/>
              <a:buChar char="o"/>
            </a:pPr>
            <a:r>
              <a:rPr lang="en-US" sz="1800" dirty="0" smtClean="0"/>
              <a:t>Shall </a:t>
            </a:r>
            <a:r>
              <a:rPr lang="en-US" sz="1800" dirty="0"/>
              <a:t>be consistent with and mutually supporting of other CEOS guiding </a:t>
            </a:r>
            <a:r>
              <a:rPr lang="en-US" sz="1800" dirty="0" smtClean="0"/>
              <a:t>documents</a:t>
            </a:r>
            <a:endParaRPr lang="en-US" sz="1800"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50000"/>
              </a:spcBef>
              <a:spcAft>
                <a:spcPct val="0"/>
              </a:spcAft>
              <a:buClrTx/>
              <a:buSzTx/>
              <a:buFontTx/>
              <a:buNone/>
              <a:tabLst/>
              <a:defRPr/>
            </a:pPr>
            <a:fld id="{96E7E44A-95A4-4D84-B060-74C5DA9603ED}" type="slidenum">
              <a:rPr kumimoji="0" lang="en-US" sz="1000" b="0" i="0" u="none" strike="noStrike" kern="1200" cap="none" spc="0" normalizeH="0" baseline="0" noProof="0" smtClean="0">
                <a:ln>
                  <a:noFill/>
                </a:ln>
                <a:solidFill>
                  <a:srgbClr val="002569"/>
                </a:solidFill>
                <a:effectLst/>
                <a:uLnTx/>
                <a:uFillTx/>
                <a:latin typeface="Calibri" pitchFamily="-106" charset="0"/>
                <a:ea typeface="ＭＳ Ｐゴシック" pitchFamily="-106" charset="-128"/>
                <a:cs typeface="Calibri" pitchFamily="-106" charset="0"/>
              </a:rPr>
              <a:pPr marL="0" marR="0" lvl="0" indent="0" algn="r" defTabSz="457200" rtl="0" eaLnBrk="0" fontAlgn="base" latinLnBrk="0" hangingPunct="0">
                <a:lnSpc>
                  <a:spcPct val="100000"/>
                </a:lnSpc>
                <a:spcBef>
                  <a:spcPct val="50000"/>
                </a:spcBef>
                <a:spcAft>
                  <a:spcPct val="0"/>
                </a:spcAft>
                <a:buClrTx/>
                <a:buSzTx/>
                <a:buFontTx/>
                <a:buNone/>
                <a:tabLst/>
                <a:defRPr/>
              </a:pPr>
              <a:t>21</a:t>
            </a:fld>
            <a:endParaRPr kumimoji="0" lang="en-US" sz="1000" b="0" i="0" u="none" strike="noStrike" kern="1200" cap="none" spc="0" normalizeH="0" baseline="0" noProof="0">
              <a:ln>
                <a:noFill/>
              </a:ln>
              <a:solidFill>
                <a:srgbClr val="002569"/>
              </a:solidFill>
              <a:effectLst/>
              <a:uLnTx/>
              <a:uFillTx/>
              <a:latin typeface="Calibri" pitchFamily="-106" charset="0"/>
              <a:ea typeface="ＭＳ Ｐゴシック" pitchFamily="-106" charset="-128"/>
              <a:cs typeface="Calibri" pitchFamily="-106" charset="0"/>
            </a:endParaRPr>
          </a:p>
        </p:txBody>
      </p:sp>
      <p:sp>
        <p:nvSpPr>
          <p:cNvPr id="6" name="Title 1"/>
          <p:cNvSpPr>
            <a:spLocks noGrp="1"/>
          </p:cNvSpPr>
          <p:nvPr>
            <p:ph type="title"/>
          </p:nvPr>
        </p:nvSpPr>
        <p:spPr>
          <a:xfrm>
            <a:off x="2137144" y="0"/>
            <a:ext cx="6930656" cy="839972"/>
          </a:xfrm>
        </p:spPr>
        <p:txBody>
          <a:bodyPr/>
          <a:lstStyle/>
          <a:p>
            <a:r>
              <a:rPr lang="en-GB" altLang="en-US" dirty="0" smtClean="0">
                <a:latin typeface="Tahoma" panose="020B0604030504040204" pitchFamily="34" charset="0"/>
                <a:ea typeface="Tahoma" panose="020B0604030504040204" pitchFamily="34" charset="0"/>
                <a:cs typeface="Tahoma" panose="020B0604030504040204" pitchFamily="34" charset="0"/>
              </a:rPr>
              <a:t>CEOS 2014-2016 Work Plan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036" y="1618990"/>
            <a:ext cx="2833886" cy="3664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086342" y="6494004"/>
            <a:ext cx="6508689" cy="307777"/>
          </a:xfrm>
          <a:prstGeom prst="rect">
            <a:avLst/>
          </a:prstGeom>
          <a:solidFill>
            <a:schemeClr val="tx2">
              <a:lumMod val="50000"/>
            </a:schemeClr>
          </a:solidFill>
          <a:ln>
            <a:solidFill>
              <a:schemeClr val="tx1">
                <a:lumMod val="20000"/>
                <a:lumOff val="8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2569">
                    <a:lumMod val="20000"/>
                    <a:lumOff val="80000"/>
                  </a:srgbClr>
                </a:solidFill>
                <a:effectLst/>
                <a:uLnTx/>
                <a:uFillTx/>
                <a:latin typeface="Arial Black" pitchFamily="34" charset="0"/>
                <a:ea typeface="+mn-ea"/>
                <a:cs typeface="+mn-cs"/>
              </a:rPr>
              <a:t>Eighty (80) Objectives/Deliverables for 2014-2016</a:t>
            </a:r>
            <a:endParaRPr kumimoji="0" lang="en-US" sz="1400" b="0" i="0" u="none" strike="noStrike" kern="1200" cap="none" spc="0" normalizeH="0" baseline="0" noProof="0" dirty="0">
              <a:ln>
                <a:noFill/>
              </a:ln>
              <a:solidFill>
                <a:srgbClr val="002569">
                  <a:lumMod val="20000"/>
                  <a:lumOff val="80000"/>
                </a:srgbClr>
              </a:solidFill>
              <a:effectLst/>
              <a:uLnTx/>
              <a:uFillTx/>
              <a:latin typeface="Arial Black" pitchFamily="34" charset="0"/>
              <a:ea typeface="+mn-ea"/>
              <a:cs typeface="+mn-cs"/>
            </a:endParaRPr>
          </a:p>
        </p:txBody>
      </p:sp>
      <p:sp>
        <p:nvSpPr>
          <p:cNvPr id="10" name="TextBox 9"/>
          <p:cNvSpPr txBox="1"/>
          <p:nvPr/>
        </p:nvSpPr>
        <p:spPr>
          <a:xfrm>
            <a:off x="180753" y="6084772"/>
            <a:ext cx="8601739" cy="400110"/>
          </a:xfrm>
          <a:prstGeom prst="rect">
            <a:avLst/>
          </a:prstGeom>
          <a:solidFill>
            <a:schemeClr val="tx2">
              <a:lumMod val="50000"/>
            </a:schemeClr>
          </a:solidFill>
          <a:ln>
            <a:solidFill>
              <a:schemeClr val="accent4">
                <a:lumMod val="25000"/>
                <a:lumOff val="7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1"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000" b="0" i="0" u="none" strike="noStrike" kern="0" cap="none" spc="0" normalizeH="0" baseline="0" noProof="0" dirty="0">
                <a:ln>
                  <a:noFill/>
                </a:ln>
                <a:solidFill>
                  <a:srgbClr val="001E59">
                    <a:lumMod val="10000"/>
                    <a:lumOff val="90000"/>
                  </a:srgbClr>
                </a:solidFill>
                <a:effectLst/>
                <a:uLnTx/>
                <a:uFillTx/>
                <a:latin typeface="Arial Black" panose="020B0A04020102020204" pitchFamily="34" charset="0"/>
                <a:ea typeface="+mn-ea"/>
                <a:cs typeface="+mn-cs"/>
              </a:rPr>
              <a:t>2014-2016 CEOS Work Plan released on 5 June 2014</a:t>
            </a:r>
          </a:p>
        </p:txBody>
      </p:sp>
      <p:sp>
        <p:nvSpPr>
          <p:cNvPr id="2" name="TextBox 1"/>
          <p:cNvSpPr txBox="1"/>
          <p:nvPr/>
        </p:nvSpPr>
        <p:spPr>
          <a:xfrm>
            <a:off x="5800144" y="5310038"/>
            <a:ext cx="2987356"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C0066"/>
                </a:solidFill>
                <a:effectLst/>
                <a:uLnTx/>
                <a:uFillTx/>
                <a:latin typeface="Arial" charset="0"/>
                <a:ea typeface="ＭＳ Ｐゴシック" pitchFamily="-106" charset="-128"/>
                <a:cs typeface="+mn-cs"/>
              </a:rPr>
              <a:t>Just three months ago</a:t>
            </a:r>
            <a:endParaRPr kumimoji="0" lang="en-US" sz="1800" b="1" i="0" u="none" strike="noStrike" kern="1200" cap="none" spc="0" normalizeH="0" baseline="0" noProof="0" dirty="0">
              <a:ln>
                <a:noFill/>
              </a:ln>
              <a:solidFill>
                <a:srgbClr val="CC0066"/>
              </a:solidFill>
              <a:effectLst/>
              <a:uLnTx/>
              <a:uFillTx/>
              <a:latin typeface="Arial" charset="0"/>
              <a:ea typeface="ＭＳ Ｐゴシック" pitchFamily="-106" charset="-128"/>
              <a:cs typeface="+mn-cs"/>
            </a:endParaRPr>
          </a:p>
        </p:txBody>
      </p:sp>
      <p:cxnSp>
        <p:nvCxnSpPr>
          <p:cNvPr id="9" name="Straight Arrow Connector 8"/>
          <p:cNvCxnSpPr/>
          <p:nvPr/>
        </p:nvCxnSpPr>
        <p:spPr bwMode="auto">
          <a:xfrm flipH="1">
            <a:off x="7566954" y="5670520"/>
            <a:ext cx="500533" cy="327827"/>
          </a:xfrm>
          <a:prstGeom prst="straightConnector1">
            <a:avLst/>
          </a:prstGeom>
          <a:solidFill>
            <a:schemeClr val="accent1"/>
          </a:solidFill>
          <a:ln w="76200" cap="flat" cmpd="sng" algn="ctr">
            <a:solidFill>
              <a:srgbClr val="CC0066"/>
            </a:solidFill>
            <a:prstDash val="solid"/>
            <a:round/>
            <a:headEnd type="none" w="med" len="med"/>
            <a:tailEnd type="arrow"/>
          </a:ln>
          <a:effectLst/>
        </p:spPr>
      </p:cxnSp>
      <p:sp>
        <p:nvSpPr>
          <p:cNvPr id="11" name="TextBox 10"/>
          <p:cNvSpPr txBox="1"/>
          <p:nvPr/>
        </p:nvSpPr>
        <p:spPr>
          <a:xfrm rot="19279164">
            <a:off x="6782320" y="4154238"/>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2014</a:t>
            </a:r>
            <a:endParaRPr lang="en-US" sz="6600" dirty="0">
              <a:solidFill>
                <a:srgbClr val="FF0000"/>
              </a:solidFill>
            </a:endParaRPr>
          </a:p>
        </p:txBody>
      </p:sp>
    </p:spTree>
    <p:extLst>
      <p:ext uri="{BB962C8B-B14F-4D97-AF65-F5344CB8AC3E}">
        <p14:creationId xmlns:p14="http://schemas.microsoft.com/office/powerpoint/2010/main" val="1611839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1447800"/>
          <a:ext cx="8343900" cy="4114800"/>
        </p:xfrm>
        <a:graphic>
          <a:graphicData uri="http://schemas.openxmlformats.org/drawingml/2006/table">
            <a:tbl>
              <a:tblPr firstRow="1" bandRow="1">
                <a:tableStyleId>{5940675A-B579-460E-94D1-54222C63F5DA}</a:tableStyleId>
              </a:tblPr>
              <a:tblGrid>
                <a:gridCol w="20859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gridCol w="2085975">
                  <a:extLst>
                    <a:ext uri="{9D8B030D-6E8A-4147-A177-3AD203B41FA5}">
                      <a16:colId xmlns:a16="http://schemas.microsoft.com/office/drawing/2014/main" val="20002"/>
                    </a:ext>
                  </a:extLst>
                </a:gridCol>
                <a:gridCol w="2085975">
                  <a:extLst>
                    <a:ext uri="{9D8B030D-6E8A-4147-A177-3AD203B41FA5}">
                      <a16:colId xmlns:a16="http://schemas.microsoft.com/office/drawing/2014/main" val="20003"/>
                    </a:ext>
                  </a:extLst>
                </a:gridCol>
              </a:tblGrid>
              <a:tr h="822960">
                <a:tc>
                  <a:txBody>
                    <a:bodyPr/>
                    <a:lstStyle/>
                    <a:p>
                      <a:pPr algn="l"/>
                      <a:endParaRPr lang="en-AU" sz="2400" dirty="0">
                        <a:solidFill>
                          <a:srgbClr val="00FF00"/>
                        </a:solidFill>
                      </a:endParaRPr>
                    </a:p>
                  </a:txBody>
                  <a:tcPr>
                    <a:lnR w="12700" cap="flat" cmpd="sng" algn="ctr">
                      <a:noFill/>
                      <a:prstDash val="solid"/>
                      <a:round/>
                      <a:headEnd type="none" w="med" len="med"/>
                      <a:tailEnd type="none" w="med" len="med"/>
                    </a:lnR>
                    <a:noFill/>
                  </a:tcPr>
                </a:tc>
                <a:tc>
                  <a:txBody>
                    <a:bodyPr/>
                    <a:lstStyle/>
                    <a:p>
                      <a:pPr algn="ctr"/>
                      <a:endParaRPr lang="en-AU" sz="2400" dirty="0">
                        <a:solidFill>
                          <a:srgbClr val="000000"/>
                        </a:solidFill>
                      </a:endParaRPr>
                    </a:p>
                  </a:txBody>
                  <a:tcPr>
                    <a:lnL w="12700" cap="flat" cmpd="sng" algn="ctr">
                      <a:noFill/>
                      <a:prstDash val="solid"/>
                      <a:round/>
                      <a:headEnd type="none" w="med" len="med"/>
                      <a:tailEnd type="none" w="med" len="med"/>
                    </a:lnL>
                  </a:tcPr>
                </a:tc>
                <a:tc>
                  <a:txBody>
                    <a:bodyPr/>
                    <a:lstStyle/>
                    <a:p>
                      <a:pPr marL="0" marR="0" indent="0" algn="r" defTabSz="457200" eaLnBrk="1" fontAlgn="auto" latinLnBrk="0" hangingPunct="1">
                        <a:lnSpc>
                          <a:spcPct val="100000"/>
                        </a:lnSpc>
                        <a:spcBef>
                          <a:spcPts val="600"/>
                        </a:spcBef>
                        <a:spcAft>
                          <a:spcPts val="0"/>
                        </a:spcAft>
                        <a:buClrTx/>
                        <a:buSzTx/>
                        <a:buFontTx/>
                        <a:buNone/>
                        <a:tabLst/>
                        <a:defRPr/>
                      </a:pPr>
                      <a:r>
                        <a:rPr lang="en-AU" sz="2400" b="1" dirty="0" smtClean="0">
                          <a:solidFill>
                            <a:srgbClr val="000000"/>
                          </a:solidFill>
                        </a:rPr>
                        <a:t>Due</a:t>
                      </a:r>
                      <a:r>
                        <a:rPr lang="en-AU" sz="2400" b="1" baseline="0" dirty="0" smtClean="0">
                          <a:solidFill>
                            <a:srgbClr val="000000"/>
                          </a:solidFill>
                        </a:rPr>
                        <a:t> by Q4 2015</a:t>
                      </a:r>
                      <a:endParaRPr lang="en-AU" sz="2400" b="1" dirty="0" smtClean="0">
                        <a:solidFill>
                          <a:srgbClr val="000000"/>
                        </a:solidFill>
                      </a:endParaRPr>
                    </a:p>
                  </a:txBody>
                  <a:tcPr/>
                </a:tc>
                <a:tc>
                  <a:txBody>
                    <a:bodyPr/>
                    <a:lstStyle/>
                    <a:p>
                      <a:r>
                        <a:rPr lang="en-AU" sz="2400" b="1" dirty="0" smtClean="0">
                          <a:solidFill>
                            <a:srgbClr val="000000"/>
                          </a:solidFill>
                        </a:rPr>
                        <a:t>Due by Q4</a:t>
                      </a:r>
                      <a:r>
                        <a:rPr lang="en-AU" sz="2400" b="1" baseline="0" dirty="0" smtClean="0">
                          <a:solidFill>
                            <a:srgbClr val="000000"/>
                          </a:solidFill>
                        </a:rPr>
                        <a:t> 2016</a:t>
                      </a:r>
                      <a:endParaRPr lang="en-AU" sz="2400" b="1" dirty="0">
                        <a:solidFill>
                          <a:srgbClr val="000000"/>
                        </a:solidFill>
                      </a:endParaRPr>
                    </a:p>
                  </a:txBody>
                  <a:tcPr/>
                </a:tc>
                <a:extLst>
                  <a:ext uri="{0D108BD9-81ED-4DB2-BD59-A6C34878D82A}">
                    <a16:rowId xmlns:a16="http://schemas.microsoft.com/office/drawing/2014/main" val="10000"/>
                  </a:ext>
                </a:extLst>
              </a:tr>
              <a:tr h="370840">
                <a:tc>
                  <a:txBody>
                    <a:bodyPr/>
                    <a:lstStyle/>
                    <a:p>
                      <a:pPr algn="l"/>
                      <a:endParaRPr lang="en-AU" sz="2400" dirty="0">
                        <a:solidFill>
                          <a:srgbClr val="00FF00"/>
                        </a:solidFill>
                      </a:endParaRPr>
                    </a:p>
                  </a:txBody>
                  <a:tcPr>
                    <a:solidFill>
                      <a:srgbClr val="00FF00"/>
                    </a:solidFill>
                  </a:tcPr>
                </a:tc>
                <a:tc>
                  <a:txBody>
                    <a:bodyPr/>
                    <a:lstStyle/>
                    <a:p>
                      <a:pPr algn="ctr"/>
                      <a:r>
                        <a:rPr lang="en-AU" sz="2400" dirty="0" smtClean="0">
                          <a:solidFill>
                            <a:srgbClr val="000000"/>
                          </a:solidFill>
                        </a:rPr>
                        <a:t>Completed or on track</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39</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14</a:t>
                      </a:r>
                      <a:endParaRPr lang="en-AU" sz="2400" dirty="0">
                        <a:solidFill>
                          <a:srgbClr val="000000"/>
                        </a:solidFill>
                      </a:endParaRPr>
                    </a:p>
                  </a:txBody>
                  <a:tcPr>
                    <a:solidFill>
                      <a:srgbClr val="99FF66"/>
                    </a:solidFill>
                  </a:tcPr>
                </a:tc>
                <a:extLst>
                  <a:ext uri="{0D108BD9-81ED-4DB2-BD59-A6C34878D82A}">
                    <a16:rowId xmlns:a16="http://schemas.microsoft.com/office/drawing/2014/main" val="10001"/>
                  </a:ext>
                </a:extLst>
              </a:tr>
              <a:tr h="370840">
                <a:tc>
                  <a:txBody>
                    <a:bodyPr/>
                    <a:lstStyle/>
                    <a:p>
                      <a:endParaRPr lang="en-AU" sz="2400" dirty="0"/>
                    </a:p>
                  </a:txBody>
                  <a:tcPr>
                    <a:solidFill>
                      <a:srgbClr val="FFC000"/>
                    </a:solidFill>
                  </a:tcPr>
                </a:tc>
                <a:tc>
                  <a:txBody>
                    <a:bodyPr/>
                    <a:lstStyle/>
                    <a:p>
                      <a:pPr algn="ctr"/>
                      <a:r>
                        <a:rPr lang="en-AU" sz="2400" dirty="0" smtClean="0">
                          <a:solidFill>
                            <a:srgbClr val="000000"/>
                          </a:solidFill>
                        </a:rPr>
                        <a:t>Material delays</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9</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2</a:t>
                      </a:r>
                      <a:endParaRPr lang="en-AU" sz="2400" dirty="0">
                        <a:solidFill>
                          <a:srgbClr val="000000"/>
                        </a:solidFill>
                      </a:endParaRPr>
                    </a:p>
                  </a:txBody>
                  <a:tcPr>
                    <a:solidFill>
                      <a:srgbClr val="FFFF66"/>
                    </a:solidFill>
                  </a:tcPr>
                </a:tc>
                <a:extLst>
                  <a:ext uri="{0D108BD9-81ED-4DB2-BD59-A6C34878D82A}">
                    <a16:rowId xmlns:a16="http://schemas.microsoft.com/office/drawing/2014/main" val="10002"/>
                  </a:ext>
                </a:extLst>
              </a:tr>
              <a:tr h="370840">
                <a:tc>
                  <a:txBody>
                    <a:bodyPr/>
                    <a:lstStyle/>
                    <a:p>
                      <a:endParaRPr lang="en-AU" sz="2400" dirty="0"/>
                    </a:p>
                  </a:txBody>
                  <a:tcPr>
                    <a:solidFill>
                      <a:srgbClr val="FF0000"/>
                    </a:solidFill>
                  </a:tcPr>
                </a:tc>
                <a:tc>
                  <a:txBody>
                    <a:bodyPr/>
                    <a:lstStyle/>
                    <a:p>
                      <a:pPr algn="ctr"/>
                      <a:r>
                        <a:rPr lang="en-AU" sz="2400" dirty="0" smtClean="0">
                          <a:solidFill>
                            <a:srgbClr val="000000"/>
                          </a:solidFill>
                        </a:rPr>
                        <a:t>No progress or other issues</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1</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3</a:t>
                      </a:r>
                      <a:endParaRPr lang="en-AU" sz="2400" dirty="0">
                        <a:solidFill>
                          <a:srgbClr val="0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endParaRPr lang="en-AU" sz="2400" dirty="0"/>
                    </a:p>
                  </a:txBody>
                  <a:tcPr>
                    <a:solidFill>
                      <a:schemeClr val="bg1"/>
                    </a:solidFill>
                  </a:tcPr>
                </a:tc>
                <a:tc>
                  <a:txBody>
                    <a:bodyPr/>
                    <a:lstStyle/>
                    <a:p>
                      <a:pPr algn="ctr"/>
                      <a:r>
                        <a:rPr lang="en-AU" sz="2400" dirty="0" smtClean="0">
                          <a:solidFill>
                            <a:srgbClr val="000000"/>
                          </a:solidFill>
                        </a:rPr>
                        <a:t>No update</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2</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1</a:t>
                      </a:r>
                      <a:endParaRPr lang="en-AU" sz="2400" dirty="0">
                        <a:solidFill>
                          <a:srgbClr val="000000"/>
                        </a:solidFill>
                      </a:endParaRPr>
                    </a:p>
                  </a:txBody>
                  <a:tcPr>
                    <a:solidFill>
                      <a:schemeClr val="bg1">
                        <a:lumMod val="20000"/>
                        <a:lumOff val="80000"/>
                      </a:schemeClr>
                    </a:solidFill>
                  </a:tcPr>
                </a:tc>
                <a:extLst>
                  <a:ext uri="{0D108BD9-81ED-4DB2-BD59-A6C34878D82A}">
                    <a16:rowId xmlns:a16="http://schemas.microsoft.com/office/drawing/2014/main" val="10004"/>
                  </a:ext>
                </a:extLst>
              </a:tr>
            </a:tbl>
          </a:graphicData>
        </a:graphic>
      </p:graphicFrame>
      <p:sp>
        <p:nvSpPr>
          <p:cNvPr id="3" name="テキスト ボックス 1"/>
          <p:cNvSpPr txBox="1"/>
          <p:nvPr/>
        </p:nvSpPr>
        <p:spPr>
          <a:xfrm>
            <a:off x="1905000" y="228600"/>
            <a:ext cx="6324600"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altLang="ja-JP" sz="4200" b="1" i="0" u="none" strike="noStrike" kern="0" cap="none" spc="0" normalizeH="0" baseline="0" noProof="0" dirty="0" smtClean="0">
                <a:ln>
                  <a:noFill/>
                </a:ln>
                <a:solidFill>
                  <a:srgbClr val="FFFFFF"/>
                </a:solidFill>
                <a:effectLst/>
                <a:uLnTx/>
                <a:uFillTx/>
                <a:latin typeface="Droid Serif"/>
              </a:rPr>
              <a:t>How are we tracking?</a:t>
            </a:r>
            <a:endParaRPr kumimoji="0" lang="ja-JP" altLang="en-US" sz="4200" b="0" i="0" u="none" strike="noStrike" kern="0" cap="none" spc="0" normalizeH="0" baseline="0" noProof="0" dirty="0">
              <a:ln>
                <a:noFill/>
              </a:ln>
              <a:solidFill>
                <a:srgbClr val="002569"/>
              </a:solidFill>
              <a:effectLst/>
              <a:uLnTx/>
              <a:uFillTx/>
              <a:latin typeface="Droid Serif"/>
            </a:endParaRPr>
          </a:p>
        </p:txBody>
      </p:sp>
      <p:sp>
        <p:nvSpPr>
          <p:cNvPr id="4" name="Rectangle 3"/>
          <p:cNvSpPr/>
          <p:nvPr/>
        </p:nvSpPr>
        <p:spPr>
          <a:xfrm>
            <a:off x="1447800" y="5791200"/>
            <a:ext cx="6400800" cy="830995"/>
          </a:xfrm>
          <a:prstGeom prst="rect">
            <a:avLst/>
          </a:prstGeom>
          <a:solidFill>
            <a:srgbClr val="FFFF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AU" sz="2400" b="1" i="0" u="none" strike="noStrike" kern="0" cap="none" spc="0" normalizeH="0" baseline="0" noProof="0" dirty="0" smtClean="0">
                <a:ln>
                  <a:noFill/>
                </a:ln>
                <a:solidFill>
                  <a:srgbClr val="000000"/>
                </a:solidFill>
                <a:effectLst/>
                <a:uLnTx/>
                <a:uFillTx/>
              </a:rPr>
              <a:t>Updates will be provided under relevant      topics.  We won’t steal their thunder.</a:t>
            </a:r>
            <a:endParaRPr kumimoji="0" lang="en-AU" sz="2400" b="1" i="0" u="none" strike="noStrike" kern="0" cap="none" spc="0" normalizeH="0" baseline="0" noProof="0" dirty="0">
              <a:ln>
                <a:noFill/>
              </a:ln>
              <a:solidFill>
                <a:srgbClr val="000000"/>
              </a:solidFill>
              <a:effectLst/>
              <a:uLnTx/>
              <a:uFillTx/>
            </a:endParaRPr>
          </a:p>
        </p:txBody>
      </p:sp>
      <p:sp>
        <p:nvSpPr>
          <p:cNvPr id="5" name="TextBox 4"/>
          <p:cNvSpPr txBox="1"/>
          <p:nvPr/>
        </p:nvSpPr>
        <p:spPr>
          <a:xfrm rot="19279164">
            <a:off x="6672424" y="5122903"/>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2015</a:t>
            </a:r>
            <a:endParaRPr lang="en-US" sz="6600" dirty="0">
              <a:solidFill>
                <a:srgbClr val="FF0000"/>
              </a:solidFill>
            </a:endParaRPr>
          </a:p>
        </p:txBody>
      </p:sp>
    </p:spTree>
    <p:extLst>
      <p:ext uri="{BB962C8B-B14F-4D97-AF65-F5344CB8AC3E}">
        <p14:creationId xmlns:p14="http://schemas.microsoft.com/office/powerpoint/2010/main" val="41296790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23</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sp>
        <p:nvSpPr>
          <p:cNvPr id="4" name="Content Placeholder 3"/>
          <p:cNvSpPr>
            <a:spLocks noGrp="1"/>
          </p:cNvSpPr>
          <p:nvPr>
            <p:ph sz="quarter" idx="11"/>
          </p:nvPr>
        </p:nvSpPr>
        <p:spPr/>
        <p:txBody>
          <a:bodyPr/>
          <a:lstStyle/>
          <a:p>
            <a:r>
              <a:rPr lang="en-AU" dirty="0" smtClean="0"/>
              <a:t>Delivery</a:t>
            </a:r>
            <a:endParaRPr lang="en-AU" dirty="0"/>
          </a:p>
        </p:txBody>
      </p:sp>
      <p:graphicFrame>
        <p:nvGraphicFramePr>
          <p:cNvPr id="5" name="Table 4"/>
          <p:cNvGraphicFramePr>
            <a:graphicFrameLocks noGrp="1"/>
          </p:cNvGraphicFramePr>
          <p:nvPr>
            <p:extLst/>
          </p:nvPr>
        </p:nvGraphicFramePr>
        <p:xfrm>
          <a:off x="457200" y="1310640"/>
          <a:ext cx="8343900" cy="4480560"/>
        </p:xfrm>
        <a:graphic>
          <a:graphicData uri="http://schemas.openxmlformats.org/drawingml/2006/table">
            <a:tbl>
              <a:tblPr firstRow="1" bandRow="1">
                <a:tableStyleId>{5940675A-B579-460E-94D1-54222C63F5DA}</a:tableStyleId>
              </a:tblPr>
              <a:tblGrid>
                <a:gridCol w="1668780">
                  <a:extLst>
                    <a:ext uri="{9D8B030D-6E8A-4147-A177-3AD203B41FA5}">
                      <a16:colId xmlns:a16="http://schemas.microsoft.com/office/drawing/2014/main" val="20000"/>
                    </a:ext>
                  </a:extLst>
                </a:gridCol>
                <a:gridCol w="1668780">
                  <a:extLst>
                    <a:ext uri="{9D8B030D-6E8A-4147-A177-3AD203B41FA5}">
                      <a16:colId xmlns:a16="http://schemas.microsoft.com/office/drawing/2014/main" val="20001"/>
                    </a:ext>
                  </a:extLst>
                </a:gridCol>
                <a:gridCol w="1668780">
                  <a:extLst>
                    <a:ext uri="{9D8B030D-6E8A-4147-A177-3AD203B41FA5}">
                      <a16:colId xmlns:a16="http://schemas.microsoft.com/office/drawing/2014/main" val="20002"/>
                    </a:ext>
                  </a:extLst>
                </a:gridCol>
                <a:gridCol w="1668780">
                  <a:extLst>
                    <a:ext uri="{9D8B030D-6E8A-4147-A177-3AD203B41FA5}">
                      <a16:colId xmlns:a16="http://schemas.microsoft.com/office/drawing/2014/main" val="20003"/>
                    </a:ext>
                  </a:extLst>
                </a:gridCol>
                <a:gridCol w="1668780">
                  <a:extLst>
                    <a:ext uri="{9D8B030D-6E8A-4147-A177-3AD203B41FA5}">
                      <a16:colId xmlns:a16="http://schemas.microsoft.com/office/drawing/2014/main" val="20004"/>
                    </a:ext>
                  </a:extLst>
                </a:gridCol>
              </a:tblGrid>
              <a:tr h="822960">
                <a:tc>
                  <a:txBody>
                    <a:bodyPr/>
                    <a:lstStyle/>
                    <a:p>
                      <a:pPr algn="l"/>
                      <a:endParaRPr lang="en-AU" sz="2400" dirty="0">
                        <a:solidFill>
                          <a:srgbClr val="00FF00"/>
                        </a:solidFill>
                      </a:endParaRPr>
                    </a:p>
                  </a:txBody>
                  <a:tcPr>
                    <a:lnR w="12700" cap="flat" cmpd="sng" algn="ctr">
                      <a:noFill/>
                      <a:prstDash val="solid"/>
                      <a:round/>
                      <a:headEnd type="none" w="med" len="med"/>
                      <a:tailEnd type="none" w="med" len="med"/>
                    </a:lnR>
                    <a:noFill/>
                  </a:tcPr>
                </a:tc>
                <a:tc>
                  <a:txBody>
                    <a:bodyPr/>
                    <a:lstStyle/>
                    <a:p>
                      <a:pPr algn="ctr"/>
                      <a:endParaRPr lang="en-AU" sz="2400" dirty="0">
                        <a:solidFill>
                          <a:srgbClr val="000000"/>
                        </a:solidFill>
                      </a:endParaRPr>
                    </a:p>
                  </a:txBody>
                  <a:tcPr>
                    <a:lnL w="12700" cap="flat" cmpd="sng" algn="ctr">
                      <a:noFill/>
                      <a:prstDash val="solid"/>
                      <a:round/>
                      <a:headEnd type="none" w="med" len="med"/>
                      <a:tailEnd type="none" w="med" len="med"/>
                    </a:lnL>
                  </a:tcPr>
                </a:tc>
                <a:tc>
                  <a:txBody>
                    <a:bodyPr/>
                    <a:lstStyle/>
                    <a:p>
                      <a:pPr marL="0" marR="0" indent="0" algn="r" defTabSz="457200" eaLnBrk="1" fontAlgn="auto" latinLnBrk="0" hangingPunct="1">
                        <a:lnSpc>
                          <a:spcPct val="100000"/>
                        </a:lnSpc>
                        <a:spcBef>
                          <a:spcPts val="600"/>
                        </a:spcBef>
                        <a:spcAft>
                          <a:spcPts val="0"/>
                        </a:spcAft>
                        <a:buClrTx/>
                        <a:buSzTx/>
                        <a:buFontTx/>
                        <a:buNone/>
                        <a:tabLst/>
                        <a:defRPr/>
                      </a:pPr>
                      <a:r>
                        <a:rPr lang="en-AU" sz="2400" b="1" dirty="0" smtClean="0">
                          <a:solidFill>
                            <a:srgbClr val="000000"/>
                          </a:solidFill>
                        </a:rPr>
                        <a:t>Ongoing</a:t>
                      </a:r>
                    </a:p>
                  </a:txBody>
                  <a:tcPr/>
                </a:tc>
                <a:tc>
                  <a:txBody>
                    <a:bodyPr/>
                    <a:lstStyle/>
                    <a:p>
                      <a:pPr marL="0" marR="0" indent="0" algn="r" defTabSz="457200" eaLnBrk="1" fontAlgn="auto" latinLnBrk="0" hangingPunct="1">
                        <a:lnSpc>
                          <a:spcPct val="100000"/>
                        </a:lnSpc>
                        <a:spcBef>
                          <a:spcPts val="600"/>
                        </a:spcBef>
                        <a:spcAft>
                          <a:spcPts val="0"/>
                        </a:spcAft>
                        <a:buClrTx/>
                        <a:buSzTx/>
                        <a:buFontTx/>
                        <a:buNone/>
                        <a:tabLst/>
                        <a:defRPr/>
                      </a:pPr>
                      <a:r>
                        <a:rPr lang="en-AU" sz="2400" b="1" dirty="0" smtClean="0">
                          <a:solidFill>
                            <a:srgbClr val="000000"/>
                          </a:solidFill>
                        </a:rPr>
                        <a:t>Due</a:t>
                      </a:r>
                      <a:r>
                        <a:rPr lang="en-AU" sz="2400" b="1" baseline="0" dirty="0" smtClean="0">
                          <a:solidFill>
                            <a:srgbClr val="000000"/>
                          </a:solidFill>
                        </a:rPr>
                        <a:t> by Q4 2016</a:t>
                      </a:r>
                      <a:endParaRPr lang="en-AU" sz="2400" b="1" dirty="0" smtClean="0">
                        <a:solidFill>
                          <a:srgbClr val="000000"/>
                        </a:solidFill>
                      </a:endParaRPr>
                    </a:p>
                  </a:txBody>
                  <a:tcPr/>
                </a:tc>
                <a:tc>
                  <a:txBody>
                    <a:bodyPr/>
                    <a:lstStyle/>
                    <a:p>
                      <a:r>
                        <a:rPr lang="en-AU" sz="2400" b="1" dirty="0" smtClean="0">
                          <a:solidFill>
                            <a:srgbClr val="000000"/>
                          </a:solidFill>
                        </a:rPr>
                        <a:t>Due by Q4</a:t>
                      </a:r>
                      <a:r>
                        <a:rPr lang="en-AU" sz="2400" b="1" baseline="0" dirty="0" smtClean="0">
                          <a:solidFill>
                            <a:srgbClr val="000000"/>
                          </a:solidFill>
                        </a:rPr>
                        <a:t> 2017</a:t>
                      </a:r>
                      <a:endParaRPr lang="en-AU" sz="2400" b="1" dirty="0">
                        <a:solidFill>
                          <a:srgbClr val="000000"/>
                        </a:solidFill>
                      </a:endParaRPr>
                    </a:p>
                  </a:txBody>
                  <a:tcPr/>
                </a:tc>
                <a:extLst>
                  <a:ext uri="{0D108BD9-81ED-4DB2-BD59-A6C34878D82A}">
                    <a16:rowId xmlns:a16="http://schemas.microsoft.com/office/drawing/2014/main" val="10000"/>
                  </a:ext>
                </a:extLst>
              </a:tr>
              <a:tr h="370840">
                <a:tc>
                  <a:txBody>
                    <a:bodyPr/>
                    <a:lstStyle/>
                    <a:p>
                      <a:pPr algn="l"/>
                      <a:endParaRPr lang="en-AU" sz="2400" dirty="0">
                        <a:solidFill>
                          <a:srgbClr val="00FF00"/>
                        </a:solidFill>
                      </a:endParaRPr>
                    </a:p>
                  </a:txBody>
                  <a:tcPr>
                    <a:solidFill>
                      <a:srgbClr val="00FF00"/>
                    </a:solidFill>
                  </a:tcPr>
                </a:tc>
                <a:tc>
                  <a:txBody>
                    <a:bodyPr/>
                    <a:lstStyle/>
                    <a:p>
                      <a:pPr algn="ctr"/>
                      <a:r>
                        <a:rPr lang="en-AU" sz="2400" dirty="0" smtClean="0">
                          <a:solidFill>
                            <a:srgbClr val="000000"/>
                          </a:solidFill>
                        </a:rPr>
                        <a:t>Completed or on track</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9</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31</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13</a:t>
                      </a:r>
                      <a:endParaRPr lang="en-AU" sz="2400" dirty="0">
                        <a:solidFill>
                          <a:srgbClr val="000000"/>
                        </a:solidFill>
                      </a:endParaRPr>
                    </a:p>
                  </a:txBody>
                  <a:tcPr>
                    <a:solidFill>
                      <a:srgbClr val="99FF66"/>
                    </a:solidFill>
                  </a:tcPr>
                </a:tc>
                <a:extLst>
                  <a:ext uri="{0D108BD9-81ED-4DB2-BD59-A6C34878D82A}">
                    <a16:rowId xmlns:a16="http://schemas.microsoft.com/office/drawing/2014/main" val="10001"/>
                  </a:ext>
                </a:extLst>
              </a:tr>
              <a:tr h="370840">
                <a:tc>
                  <a:txBody>
                    <a:bodyPr/>
                    <a:lstStyle/>
                    <a:p>
                      <a:endParaRPr lang="en-AU" sz="2400" dirty="0"/>
                    </a:p>
                  </a:txBody>
                  <a:tcPr>
                    <a:solidFill>
                      <a:srgbClr val="FFC000"/>
                    </a:solidFill>
                  </a:tcPr>
                </a:tc>
                <a:tc>
                  <a:txBody>
                    <a:bodyPr/>
                    <a:lstStyle/>
                    <a:p>
                      <a:pPr algn="ctr"/>
                      <a:r>
                        <a:rPr lang="en-AU" sz="2400" dirty="0" smtClean="0">
                          <a:solidFill>
                            <a:srgbClr val="000000"/>
                          </a:solidFill>
                        </a:rPr>
                        <a:t>Material delays</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7</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2</a:t>
                      </a:r>
                      <a:endParaRPr lang="en-AU" sz="2400" dirty="0">
                        <a:solidFill>
                          <a:srgbClr val="000000"/>
                        </a:solidFill>
                      </a:endParaRPr>
                    </a:p>
                  </a:txBody>
                  <a:tcPr>
                    <a:solidFill>
                      <a:srgbClr val="FFFF66"/>
                    </a:solidFill>
                  </a:tcPr>
                </a:tc>
                <a:extLst>
                  <a:ext uri="{0D108BD9-81ED-4DB2-BD59-A6C34878D82A}">
                    <a16:rowId xmlns:a16="http://schemas.microsoft.com/office/drawing/2014/main" val="10002"/>
                  </a:ext>
                </a:extLst>
              </a:tr>
              <a:tr h="370840">
                <a:tc>
                  <a:txBody>
                    <a:bodyPr/>
                    <a:lstStyle/>
                    <a:p>
                      <a:endParaRPr lang="en-AU" sz="2400" dirty="0"/>
                    </a:p>
                  </a:txBody>
                  <a:tcPr>
                    <a:solidFill>
                      <a:srgbClr val="FF0000"/>
                    </a:solidFill>
                  </a:tcPr>
                </a:tc>
                <a:tc>
                  <a:txBody>
                    <a:bodyPr/>
                    <a:lstStyle/>
                    <a:p>
                      <a:pPr algn="ctr"/>
                      <a:r>
                        <a:rPr lang="en-AU" sz="2400" dirty="0" smtClean="0">
                          <a:solidFill>
                            <a:srgbClr val="000000"/>
                          </a:solidFill>
                        </a:rPr>
                        <a:t>Not started / other issues</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6</a:t>
                      </a:r>
                      <a:endParaRPr lang="en-AU" sz="2400" dirty="0">
                        <a:solidFill>
                          <a:srgbClr val="000000"/>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endParaRPr lang="en-AU" sz="2400" dirty="0"/>
                    </a:p>
                  </a:txBody>
                  <a:tcPr>
                    <a:solidFill>
                      <a:schemeClr val="bg1"/>
                    </a:solidFill>
                  </a:tcPr>
                </a:tc>
                <a:tc>
                  <a:txBody>
                    <a:bodyPr/>
                    <a:lstStyle/>
                    <a:p>
                      <a:pPr algn="ctr"/>
                      <a:r>
                        <a:rPr lang="en-AU" sz="2400" dirty="0" smtClean="0">
                          <a:solidFill>
                            <a:srgbClr val="000000"/>
                          </a:solidFill>
                        </a:rPr>
                        <a:t>No update</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6</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bg1">
                        <a:lumMod val="20000"/>
                        <a:lumOff val="80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533400" y="5943600"/>
            <a:ext cx="5791200" cy="381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AU" sz="1800" b="1" i="0" u="none" strike="noStrike" kern="0" cap="none" spc="0" normalizeH="0" baseline="0" noProof="0" dirty="0" smtClean="0">
                <a:ln>
                  <a:noFill/>
                </a:ln>
                <a:solidFill>
                  <a:srgbClr val="002569"/>
                </a:solidFill>
                <a:effectLst/>
                <a:uLnTx/>
                <a:uFillTx/>
              </a:rPr>
              <a:t>* As at 19 October.  Subject to review.</a:t>
            </a:r>
            <a:endParaRPr kumimoji="0" lang="en-AU" sz="1800" b="1" i="0" u="none" strike="noStrike" kern="0" cap="none" spc="0" normalizeH="0" baseline="0" noProof="0" dirty="0">
              <a:ln>
                <a:noFill/>
              </a:ln>
              <a:solidFill>
                <a:srgbClr val="002569"/>
              </a:solidFill>
              <a:effectLst/>
              <a:uLnTx/>
              <a:uFillTx/>
            </a:endParaRPr>
          </a:p>
        </p:txBody>
      </p:sp>
      <p:sp>
        <p:nvSpPr>
          <p:cNvPr id="6" name="TextBox 5"/>
          <p:cNvSpPr txBox="1"/>
          <p:nvPr/>
        </p:nvSpPr>
        <p:spPr>
          <a:xfrm rot="19279164">
            <a:off x="6672424" y="5122903"/>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2016</a:t>
            </a:r>
            <a:endParaRPr lang="en-US" sz="6600" dirty="0">
              <a:solidFill>
                <a:srgbClr val="FF0000"/>
              </a:solidFill>
            </a:endParaRPr>
          </a:p>
        </p:txBody>
      </p:sp>
    </p:spTree>
    <p:extLst>
      <p:ext uri="{BB962C8B-B14F-4D97-AF65-F5344CB8AC3E}">
        <p14:creationId xmlns:p14="http://schemas.microsoft.com/office/powerpoint/2010/main" val="107469801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24</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graphicFrame>
        <p:nvGraphicFramePr>
          <p:cNvPr id="6" name="Content Placeholder 5"/>
          <p:cNvGraphicFramePr>
            <a:graphicFrameLocks noGrp="1"/>
          </p:cNvGraphicFramePr>
          <p:nvPr>
            <p:ph sz="quarter" idx="10"/>
            <p:extLst/>
          </p:nvPr>
        </p:nvGraphicFramePr>
        <p:xfrm>
          <a:off x="228600" y="2438399"/>
          <a:ext cx="2438400" cy="2882793"/>
        </p:xfrm>
        <a:graphic>
          <a:graphicData uri="http://schemas.openxmlformats.org/drawingml/2006/table">
            <a:tbl>
              <a:tblPr>
                <a:tableStyleId>{5940675A-B579-460E-94D1-54222C63F5DA}</a:tableStyleId>
              </a:tblPr>
              <a:tblGrid>
                <a:gridCol w="1431234">
                  <a:extLst>
                    <a:ext uri="{9D8B030D-6E8A-4147-A177-3AD203B41FA5}">
                      <a16:colId xmlns:a16="http://schemas.microsoft.com/office/drawing/2014/main" val="20000"/>
                    </a:ext>
                  </a:extLst>
                </a:gridCol>
                <a:gridCol w="1007166">
                  <a:extLst>
                    <a:ext uri="{9D8B030D-6E8A-4147-A177-3AD203B41FA5}">
                      <a16:colId xmlns:a16="http://schemas.microsoft.com/office/drawing/2014/main" val="20001"/>
                    </a:ext>
                  </a:extLst>
                </a:gridCol>
              </a:tblGrid>
              <a:tr h="690195">
                <a:tc>
                  <a:txBody>
                    <a:bodyPr/>
                    <a:lstStyle/>
                    <a:p>
                      <a:pPr algn="ctr" fontAlgn="b"/>
                      <a:r>
                        <a:rPr lang="en-AU" sz="2000" u="none" strike="noStrike" dirty="0">
                          <a:effectLst/>
                        </a:rPr>
                        <a:t>Completed</a:t>
                      </a:r>
                      <a:endParaRPr lang="en-AU" sz="2000" b="0" i="0" u="none" strike="noStrike" dirty="0">
                        <a:solidFill>
                          <a:srgbClr val="000000"/>
                        </a:solidFill>
                        <a:effectLst/>
                        <a:latin typeface="Calibri"/>
                      </a:endParaRPr>
                    </a:p>
                  </a:txBody>
                  <a:tcPr marL="7620" marR="7620" marT="7620" marB="0" anchor="ctr"/>
                </a:tc>
                <a:tc>
                  <a:txBody>
                    <a:bodyPr/>
                    <a:lstStyle/>
                    <a:p>
                      <a:pPr algn="ctr" fontAlgn="b"/>
                      <a:r>
                        <a:rPr lang="en-AU" sz="2000" u="none" strike="noStrike">
                          <a:effectLst/>
                        </a:rPr>
                        <a:t>19</a:t>
                      </a:r>
                      <a:endParaRPr lang="en-AU" sz="20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406104">
                <a:tc>
                  <a:txBody>
                    <a:bodyPr/>
                    <a:lstStyle/>
                    <a:p>
                      <a:pPr algn="ctr" fontAlgn="b"/>
                      <a:r>
                        <a:rPr lang="en-AU" sz="2000" u="none" strike="noStrike" dirty="0">
                          <a:effectLst/>
                        </a:rPr>
                        <a:t>On track</a:t>
                      </a:r>
                      <a:endParaRPr lang="en-AU" sz="2000" b="0" i="0" u="none" strike="noStrike" dirty="0">
                        <a:solidFill>
                          <a:srgbClr val="000000"/>
                        </a:solidFill>
                        <a:effectLst/>
                        <a:latin typeface="Calibri"/>
                      </a:endParaRPr>
                    </a:p>
                  </a:txBody>
                  <a:tcPr marL="7620" marR="7620" marT="7620" marB="0" anchor="ctr"/>
                </a:tc>
                <a:tc>
                  <a:txBody>
                    <a:bodyPr/>
                    <a:lstStyle/>
                    <a:p>
                      <a:pPr algn="ctr" fontAlgn="b"/>
                      <a:r>
                        <a:rPr lang="en-AU" sz="2000" u="none" strike="noStrike">
                          <a:effectLst/>
                        </a:rPr>
                        <a:t>48</a:t>
                      </a:r>
                      <a:endParaRPr lang="en-AU" sz="20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690195">
                <a:tc>
                  <a:txBody>
                    <a:bodyPr/>
                    <a:lstStyle/>
                    <a:p>
                      <a:pPr algn="ctr" fontAlgn="b"/>
                      <a:r>
                        <a:rPr lang="en-AU" sz="2000" u="none" strike="noStrike" dirty="0">
                          <a:effectLst/>
                        </a:rPr>
                        <a:t>Substantial Delay</a:t>
                      </a:r>
                      <a:endParaRPr lang="en-AU" sz="2000" b="0" i="0" u="none" strike="noStrike" dirty="0">
                        <a:solidFill>
                          <a:srgbClr val="000000"/>
                        </a:solidFill>
                        <a:effectLst/>
                        <a:latin typeface="Calibri"/>
                      </a:endParaRPr>
                    </a:p>
                  </a:txBody>
                  <a:tcPr marL="7620" marR="7620" marT="7620" marB="0" anchor="ctr"/>
                </a:tc>
                <a:tc>
                  <a:txBody>
                    <a:bodyPr/>
                    <a:lstStyle/>
                    <a:p>
                      <a:pPr algn="ctr" fontAlgn="b"/>
                      <a:r>
                        <a:rPr lang="en-AU" sz="2000" u="none" strike="noStrike" dirty="0">
                          <a:effectLst/>
                        </a:rPr>
                        <a:t>13</a:t>
                      </a:r>
                      <a:endParaRPr lang="en-AU" sz="20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406104">
                <a:tc>
                  <a:txBody>
                    <a:bodyPr/>
                    <a:lstStyle/>
                    <a:p>
                      <a:pPr algn="ctr" fontAlgn="b"/>
                      <a:r>
                        <a:rPr lang="en-AU" sz="2000" u="none" strike="noStrike">
                          <a:effectLst/>
                        </a:rPr>
                        <a:t>Unknown</a:t>
                      </a:r>
                      <a:endParaRPr lang="en-AU" sz="2000" b="0" i="0" u="none" strike="noStrike">
                        <a:solidFill>
                          <a:srgbClr val="000000"/>
                        </a:solidFill>
                        <a:effectLst/>
                        <a:latin typeface="Calibri"/>
                      </a:endParaRPr>
                    </a:p>
                  </a:txBody>
                  <a:tcPr marL="7620" marR="7620" marT="7620" marB="0" anchor="ctr"/>
                </a:tc>
                <a:tc>
                  <a:txBody>
                    <a:bodyPr/>
                    <a:lstStyle/>
                    <a:p>
                      <a:pPr algn="ctr" fontAlgn="b"/>
                      <a:r>
                        <a:rPr lang="en-AU" sz="2000" u="none" strike="noStrike">
                          <a:effectLst/>
                        </a:rPr>
                        <a:t>2</a:t>
                      </a:r>
                      <a:endParaRPr lang="en-AU" sz="20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690195">
                <a:tc>
                  <a:txBody>
                    <a:bodyPr/>
                    <a:lstStyle/>
                    <a:p>
                      <a:pPr algn="ctr" fontAlgn="b"/>
                      <a:r>
                        <a:rPr lang="en-AU" sz="2000" u="none" strike="noStrike">
                          <a:effectLst/>
                        </a:rPr>
                        <a:t>Not started</a:t>
                      </a:r>
                      <a:endParaRPr lang="en-AU" sz="2000" b="0" i="0" u="none" strike="noStrike">
                        <a:solidFill>
                          <a:srgbClr val="000000"/>
                        </a:solidFill>
                        <a:effectLst/>
                        <a:latin typeface="Calibri"/>
                      </a:endParaRPr>
                    </a:p>
                  </a:txBody>
                  <a:tcPr marL="7620" marR="7620" marT="7620" marB="0" anchor="ctr"/>
                </a:tc>
                <a:tc>
                  <a:txBody>
                    <a:bodyPr/>
                    <a:lstStyle/>
                    <a:p>
                      <a:pPr algn="ctr" fontAlgn="b"/>
                      <a:r>
                        <a:rPr lang="en-AU" sz="2000" u="none" strike="noStrike" dirty="0">
                          <a:effectLst/>
                        </a:rPr>
                        <a:t>5</a:t>
                      </a:r>
                      <a:endParaRPr lang="en-AU" sz="20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bl>
          </a:graphicData>
        </a:graphic>
      </p:graphicFrame>
      <p:sp>
        <p:nvSpPr>
          <p:cNvPr id="4" name="Content Placeholder 3"/>
          <p:cNvSpPr>
            <a:spLocks noGrp="1"/>
          </p:cNvSpPr>
          <p:nvPr>
            <p:ph sz="quarter" idx="11"/>
          </p:nvPr>
        </p:nvSpPr>
        <p:spPr/>
        <p:txBody>
          <a:bodyPr/>
          <a:lstStyle/>
          <a:p>
            <a:r>
              <a:rPr lang="en-AU" dirty="0" smtClean="0"/>
              <a:t>Delivery</a:t>
            </a:r>
            <a:endParaRPr lang="en-AU" dirty="0"/>
          </a:p>
        </p:txBody>
      </p:sp>
      <p:graphicFrame>
        <p:nvGraphicFramePr>
          <p:cNvPr id="5" name="Chart 4"/>
          <p:cNvGraphicFramePr>
            <a:graphicFrameLocks/>
          </p:cNvGraphicFramePr>
          <p:nvPr>
            <p:extLst/>
          </p:nvPr>
        </p:nvGraphicFramePr>
        <p:xfrm>
          <a:off x="2743200" y="1371600"/>
          <a:ext cx="618744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9733681">
            <a:off x="825661" y="2834834"/>
            <a:ext cx="7924800" cy="18620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AU" sz="11500" b="0" i="0" u="none" strike="noStrike" kern="0" cap="none" spc="0" normalizeH="0" baseline="0" noProof="0" dirty="0" smtClean="0">
                <a:ln>
                  <a:noFill/>
                </a:ln>
                <a:solidFill>
                  <a:srgbClr val="002569"/>
                </a:solidFill>
                <a:effectLst/>
                <a:uLnTx/>
                <a:uFillTx/>
              </a:rPr>
              <a:t>DRAFT</a:t>
            </a:r>
            <a:endParaRPr kumimoji="0" lang="en-AU" sz="11500" b="0" i="0" u="none" strike="noStrike" kern="0" cap="none" spc="0" normalizeH="0" baseline="0" noProof="0" dirty="0">
              <a:ln>
                <a:noFill/>
              </a:ln>
              <a:solidFill>
                <a:srgbClr val="002569"/>
              </a:solidFill>
              <a:effectLst/>
              <a:uLnTx/>
              <a:uFillTx/>
            </a:endParaRPr>
          </a:p>
        </p:txBody>
      </p:sp>
      <p:sp>
        <p:nvSpPr>
          <p:cNvPr id="8" name="TextBox 7"/>
          <p:cNvSpPr txBox="1"/>
          <p:nvPr/>
        </p:nvSpPr>
        <p:spPr>
          <a:xfrm rot="19279164">
            <a:off x="6672424" y="5122903"/>
            <a:ext cx="2069797" cy="1107996"/>
          </a:xfrm>
          <a:prstGeom prst="rect">
            <a:avLst/>
          </a:prstGeom>
          <a:noFill/>
          <a:ln w="38100">
            <a:solidFill>
              <a:srgbClr val="FF0000"/>
            </a:solidFill>
          </a:ln>
        </p:spPr>
        <p:txBody>
          <a:bodyPr wrap="none" rtlCol="0">
            <a:spAutoFit/>
          </a:bodyPr>
          <a:lstStyle/>
          <a:p>
            <a:r>
              <a:rPr lang="en-US" sz="6600" dirty="0" smtClean="0">
                <a:solidFill>
                  <a:srgbClr val="FF0000"/>
                </a:solidFill>
              </a:rPr>
              <a:t>2017</a:t>
            </a:r>
            <a:endParaRPr lang="en-US" sz="6600" dirty="0">
              <a:solidFill>
                <a:srgbClr val="FF0000"/>
              </a:solidFill>
            </a:endParaRPr>
          </a:p>
        </p:txBody>
      </p:sp>
    </p:spTree>
    <p:extLst>
      <p:ext uri="{BB962C8B-B14F-4D97-AF65-F5344CB8AC3E}">
        <p14:creationId xmlns:p14="http://schemas.microsoft.com/office/powerpoint/2010/main" val="136549497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Content Placeholder 2"/>
          <p:cNvSpPr>
            <a:spLocks noGrp="1"/>
          </p:cNvSpPr>
          <p:nvPr>
            <p:ph sz="quarter" idx="10"/>
          </p:nvPr>
        </p:nvSpPr>
        <p:spPr>
          <a:xfrm>
            <a:off x="152400" y="1295400"/>
            <a:ext cx="8915400" cy="5181600"/>
          </a:xfrm>
        </p:spPr>
        <p:txBody>
          <a:bodyPr/>
          <a:lstStyle/>
          <a:p>
            <a:pPr marL="457200" indent="-457200">
              <a:lnSpc>
                <a:spcPct val="90000"/>
              </a:lnSpc>
              <a:buFont typeface="+mj-lt"/>
              <a:buAutoNum type="arabicPeriod"/>
            </a:pPr>
            <a:r>
              <a:rPr lang="en-US" dirty="0" smtClean="0">
                <a:latin typeface="Arial" panose="020B0604020202020204" pitchFamily="34" charset="0"/>
              </a:rPr>
              <a:t>Define </a:t>
            </a:r>
            <a:r>
              <a:rPr lang="en-US" dirty="0" smtClean="0">
                <a:latin typeface="Arial" panose="020B0604020202020204" pitchFamily="34" charset="0"/>
              </a:rPr>
              <a:t>clearer guidelines for the Work Plan development, including:</a:t>
            </a:r>
          </a:p>
          <a:p>
            <a:pPr lvl="1">
              <a:lnSpc>
                <a:spcPct val="90000"/>
              </a:lnSpc>
              <a:buFont typeface="Wingdings" panose="05000000000000000000" pitchFamily="2" charset="2"/>
              <a:buChar char="§"/>
            </a:pPr>
            <a:r>
              <a:rPr lang="en-US" dirty="0" smtClean="0">
                <a:latin typeface="Arial" panose="020B0604020202020204" pitchFamily="34" charset="0"/>
              </a:rPr>
              <a:t>Ensure traceability within the Work Plan (source of request, lead CEOS entity, supporting CEOS and partner entities, expected resources and sponsors, anticipated results/deliveries, etc.</a:t>
            </a:r>
          </a:p>
          <a:p>
            <a:pPr lvl="1">
              <a:lnSpc>
                <a:spcPct val="90000"/>
              </a:lnSpc>
              <a:buFont typeface="Wingdings" panose="05000000000000000000" pitchFamily="2" charset="2"/>
              <a:buChar char="§"/>
            </a:pPr>
            <a:r>
              <a:rPr lang="en-US" dirty="0" smtClean="0">
                <a:latin typeface="Arial" panose="020B0604020202020204" pitchFamily="34" charset="0"/>
              </a:rPr>
              <a:t>Include opportunity for integration of Agency-driven top-down requests into relevant CEOS groups and the CEOS </a:t>
            </a:r>
            <a:r>
              <a:rPr lang="en-US" dirty="0" err="1" smtClean="0">
                <a:latin typeface="Arial" panose="020B0604020202020204" pitchFamily="34" charset="0"/>
              </a:rPr>
              <a:t>Workplan</a:t>
            </a:r>
            <a:endParaRPr lang="en-US" dirty="0" smtClean="0">
              <a:latin typeface="Arial" panose="020B0604020202020204" pitchFamily="34" charset="0"/>
            </a:endParaRPr>
          </a:p>
          <a:p>
            <a:pPr marL="457200" indent="-457200">
              <a:lnSpc>
                <a:spcPct val="90000"/>
              </a:lnSpc>
              <a:buFont typeface="+mj-lt"/>
              <a:buAutoNum type="arabicPeriod"/>
            </a:pPr>
            <a:r>
              <a:rPr lang="en-US" dirty="0" smtClean="0">
                <a:latin typeface="Arial" panose="020B0604020202020204" pitchFamily="34" charset="0"/>
              </a:rPr>
              <a:t>Improve Work Plan tracking and annual reporting</a:t>
            </a:r>
          </a:p>
          <a:p>
            <a:pPr marL="457200" indent="-457200">
              <a:lnSpc>
                <a:spcPct val="90000"/>
              </a:lnSpc>
              <a:buFont typeface="+mj-lt"/>
              <a:buAutoNum type="arabicPeriod"/>
            </a:pPr>
            <a:r>
              <a:rPr lang="en-US" dirty="0" smtClean="0">
                <a:latin typeface="Arial" panose="020B0604020202020204" pitchFamily="34" charset="0"/>
              </a:rPr>
              <a:t>Add terms to leadership for all standing CEOS bodies, VCs as well as WGs</a:t>
            </a:r>
          </a:p>
          <a:p>
            <a:pPr lvl="1">
              <a:lnSpc>
                <a:spcPct val="90000"/>
              </a:lnSpc>
              <a:buFont typeface="Wingdings" panose="05000000000000000000" pitchFamily="2" charset="2"/>
              <a:buChar char="§"/>
            </a:pPr>
            <a:r>
              <a:rPr lang="en-US" dirty="0" smtClean="0">
                <a:latin typeface="Arial" panose="020B0604020202020204" pitchFamily="34" charset="0"/>
              </a:rPr>
              <a:t>Fixed Terms, not term limits. Nothing prohibits organizations or individuals from serving for multiple terms, but the process drives routine revisits of leadership and engagement.</a:t>
            </a:r>
          </a:p>
          <a:p>
            <a:pPr marL="457200" indent="-457200">
              <a:lnSpc>
                <a:spcPct val="90000"/>
              </a:lnSpc>
              <a:buFont typeface="+mj-lt"/>
              <a:buAutoNum type="arabicPeriod"/>
            </a:pPr>
            <a:r>
              <a:rPr lang="en-US" dirty="0" smtClean="0">
                <a:latin typeface="Arial" panose="020B0604020202020204" pitchFamily="34" charset="0"/>
              </a:rPr>
              <a:t>Improve clarity of CEOS activities (e.g., initiatives which are not showing up in the structure, such as ODC or CDC)</a:t>
            </a:r>
          </a:p>
          <a:p>
            <a:pPr marL="457200" indent="-457200">
              <a:lnSpc>
                <a:spcPct val="90000"/>
              </a:lnSpc>
              <a:buFont typeface="+mj-lt"/>
              <a:buAutoNum type="arabicPeriod"/>
            </a:pPr>
            <a:r>
              <a:rPr lang="en-US" dirty="0" smtClean="0">
                <a:latin typeface="Arial" panose="020B0604020202020204" pitchFamily="34" charset="0"/>
              </a:rPr>
              <a:t>Define the duration/sustainability lifecycle for AHT – </a:t>
            </a:r>
            <a:r>
              <a:rPr lang="en-US" i="1" dirty="0" smtClean="0">
                <a:latin typeface="Arial" panose="020B0604020202020204" pitchFamily="34" charset="0"/>
              </a:rPr>
              <a:t>Session 6.3</a:t>
            </a:r>
          </a:p>
          <a:p>
            <a:pPr marL="0" indent="0">
              <a:lnSpc>
                <a:spcPct val="90000"/>
              </a:lnSpc>
              <a:buNone/>
            </a:pPr>
            <a:endParaRPr lang="en-US" dirty="0" smtClean="0">
              <a:latin typeface="Arial" panose="020B0604020202020204" pitchFamily="34" charset="0"/>
            </a:endParaRPr>
          </a:p>
        </p:txBody>
      </p:sp>
      <p:sp>
        <p:nvSpPr>
          <p:cNvPr id="4" name="Content Placeholder 3"/>
          <p:cNvSpPr>
            <a:spLocks noGrp="1"/>
          </p:cNvSpPr>
          <p:nvPr>
            <p:ph sz="quarter" idx="11"/>
          </p:nvPr>
        </p:nvSpPr>
        <p:spPr>
          <a:xfrm>
            <a:off x="1905000" y="152400"/>
            <a:ext cx="5638800" cy="838200"/>
          </a:xfrm>
        </p:spPr>
        <p:txBody>
          <a:bodyPr/>
          <a:lstStyle/>
          <a:p>
            <a:r>
              <a:rPr lang="en-US" sz="2800" b="1" dirty="0" smtClean="0"/>
              <a:t>Potential Adjustments to Procedure</a:t>
            </a:r>
            <a:endParaRPr lang="en-US" sz="2800" b="1" dirty="0"/>
          </a:p>
        </p:txBody>
      </p:sp>
    </p:spTree>
    <p:extLst>
      <p:ext uri="{BB962C8B-B14F-4D97-AF65-F5344CB8AC3E}">
        <p14:creationId xmlns:p14="http://schemas.microsoft.com/office/powerpoint/2010/main" val="382218563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latin typeface="Arial" panose="020B0604020202020204" pitchFamily="34" charset="0"/>
                <a:cs typeface="Arial" panose="020B0604020202020204" pitchFamily="34" charset="0"/>
              </a:rPr>
              <a:pPr defTabSz="914400"/>
              <a:t>26</a:t>
            </a:fld>
            <a:endParaRPr lang="uk-UA"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228600" y="1447800"/>
            <a:ext cx="8382000" cy="4876800"/>
          </a:xfrm>
        </p:spPr>
        <p:txBody>
          <a:bodyPr/>
          <a:lstStyle/>
          <a:p>
            <a:pPr marL="0" indent="0">
              <a:lnSpc>
                <a:spcPct val="90000"/>
              </a:lnSpc>
              <a:buNone/>
            </a:pPr>
            <a:r>
              <a:rPr lang="en-US" b="1" dirty="0" smtClean="0">
                <a:latin typeface="Arial" panose="020B0604020202020204" pitchFamily="34" charset="0"/>
              </a:rPr>
              <a:t>Using the WP to improve work traceability</a:t>
            </a:r>
          </a:p>
          <a:p>
            <a:pPr>
              <a:lnSpc>
                <a:spcPct val="90000"/>
              </a:lnSpc>
            </a:pPr>
            <a:r>
              <a:rPr lang="en-US" dirty="0" smtClean="0">
                <a:latin typeface="Arial" panose="020B0604020202020204" pitchFamily="34" charset="0"/>
              </a:rPr>
              <a:t>Better define WP deliverables</a:t>
            </a:r>
          </a:p>
          <a:p>
            <a:pPr lvl="1" indent="-342900">
              <a:lnSpc>
                <a:spcPct val="90000"/>
              </a:lnSpc>
            </a:pPr>
            <a:r>
              <a:rPr lang="en-US" b="1" dirty="0" smtClean="0">
                <a:latin typeface="Arial" panose="020B0604020202020204" pitchFamily="34" charset="0"/>
              </a:rPr>
              <a:t>Who:</a:t>
            </a:r>
            <a:r>
              <a:rPr lang="en-US" dirty="0" smtClean="0">
                <a:latin typeface="Arial" panose="020B0604020202020204" pitchFamily="34" charset="0"/>
              </a:rPr>
              <a:t> CEOS entity (+ nominative), Contributing agencies (+names), Resource estimations</a:t>
            </a:r>
          </a:p>
          <a:p>
            <a:pPr lvl="1" indent="-342900">
              <a:lnSpc>
                <a:spcPct val="90000"/>
              </a:lnSpc>
            </a:pPr>
            <a:r>
              <a:rPr lang="en-US" b="1" dirty="0" smtClean="0">
                <a:latin typeface="Arial" panose="020B0604020202020204" pitchFamily="34" charset="0"/>
              </a:rPr>
              <a:t>What</a:t>
            </a:r>
            <a:r>
              <a:rPr lang="en-US" dirty="0" smtClean="0">
                <a:latin typeface="Arial" panose="020B0604020202020204" pitchFamily="34" charset="0"/>
              </a:rPr>
              <a:t>: More detailed deliverable descriptions and breakdown into milestones</a:t>
            </a:r>
          </a:p>
          <a:p>
            <a:pPr lvl="1" indent="-342900">
              <a:lnSpc>
                <a:spcPct val="90000"/>
              </a:lnSpc>
            </a:pPr>
            <a:r>
              <a:rPr lang="en-US" b="1" dirty="0" smtClean="0">
                <a:latin typeface="Arial" panose="020B0604020202020204" pitchFamily="34" charset="0"/>
              </a:rPr>
              <a:t>When:</a:t>
            </a:r>
            <a:r>
              <a:rPr lang="en-US" dirty="0" smtClean="0">
                <a:latin typeface="Arial" panose="020B0604020202020204" pitchFamily="34" charset="0"/>
              </a:rPr>
              <a:t>  Temporal information on milestones/resources</a:t>
            </a:r>
          </a:p>
          <a:p>
            <a:pPr marL="0" indent="0">
              <a:lnSpc>
                <a:spcPct val="90000"/>
              </a:lnSpc>
              <a:buNone/>
            </a:pPr>
            <a:r>
              <a:rPr lang="en-US" dirty="0" smtClean="0">
                <a:latin typeface="Arial" panose="020B0604020202020204" pitchFamily="34" charset="0"/>
              </a:rPr>
              <a:t>… gradual implementation/upgrading of deliverable tracking tools. </a:t>
            </a:r>
          </a:p>
          <a:p>
            <a:pPr marL="0" indent="0">
              <a:lnSpc>
                <a:spcPct val="90000"/>
              </a:lnSpc>
              <a:buNone/>
            </a:pPr>
            <a:endParaRPr lang="en-US" b="1" dirty="0" smtClean="0">
              <a:latin typeface="Arial" panose="020B0604020202020204" pitchFamily="34" charset="0"/>
            </a:endParaRPr>
          </a:p>
          <a:p>
            <a:pPr marL="0" indent="0">
              <a:lnSpc>
                <a:spcPct val="90000"/>
              </a:lnSpc>
              <a:buNone/>
            </a:pPr>
            <a:r>
              <a:rPr lang="en-US" b="1" dirty="0" smtClean="0">
                <a:latin typeface="Arial" panose="020B0604020202020204" pitchFamily="34" charset="0"/>
              </a:rPr>
              <a:t>Agency-driven </a:t>
            </a:r>
            <a:r>
              <a:rPr lang="en-US" b="1" dirty="0">
                <a:latin typeface="Arial" panose="020B0604020202020204" pitchFamily="34" charset="0"/>
              </a:rPr>
              <a:t>top-down requests</a:t>
            </a:r>
          </a:p>
          <a:p>
            <a:pPr>
              <a:lnSpc>
                <a:spcPct val="90000"/>
              </a:lnSpc>
            </a:pPr>
            <a:r>
              <a:rPr lang="en-US" dirty="0" smtClean="0">
                <a:latin typeface="Arial" panose="020B0604020202020204" pitchFamily="34" charset="0"/>
              </a:rPr>
              <a:t>During WP development - open call to CEOS agencies to propose new CEOS deliverables </a:t>
            </a:r>
          </a:p>
          <a:p>
            <a:pPr lvl="1" indent="-342900">
              <a:lnSpc>
                <a:spcPct val="90000"/>
              </a:lnSpc>
            </a:pPr>
            <a:r>
              <a:rPr lang="en-US" dirty="0" smtClean="0">
                <a:latin typeface="Arial" panose="020B0604020202020204" pitchFamily="34" charset="0"/>
              </a:rPr>
              <a:t>Requirement for deliverable to be carried by a CEOS entity</a:t>
            </a:r>
          </a:p>
          <a:p>
            <a:pPr lvl="1" indent="-342900">
              <a:lnSpc>
                <a:spcPct val="90000"/>
              </a:lnSpc>
            </a:pPr>
            <a:r>
              <a:rPr lang="en-US" dirty="0" smtClean="0">
                <a:latin typeface="Arial" panose="020B0604020202020204" pitchFamily="34" charset="0"/>
              </a:rPr>
              <a:t>Need for consultation with responsible CEOS entity prior to submission to WP </a:t>
            </a:r>
          </a:p>
          <a:p>
            <a:endParaRPr lang="en-US" dirty="0">
              <a:latin typeface="Arial" panose="020B0604020202020204" pitchFamily="34" charset="0"/>
            </a:endParaRPr>
          </a:p>
        </p:txBody>
      </p:sp>
      <p:sp>
        <p:nvSpPr>
          <p:cNvPr id="4" name="Content Placeholder 3"/>
          <p:cNvSpPr>
            <a:spLocks noGrp="1"/>
          </p:cNvSpPr>
          <p:nvPr>
            <p:ph sz="quarter" idx="11"/>
          </p:nvPr>
        </p:nvSpPr>
        <p:spPr>
          <a:xfrm>
            <a:off x="1905000" y="152400"/>
            <a:ext cx="5715000" cy="990600"/>
          </a:xfrm>
        </p:spPr>
        <p:txBody>
          <a:bodyPr/>
          <a:lstStyle/>
          <a:p>
            <a:r>
              <a:rPr lang="en-US" sz="2800" b="1" dirty="0" smtClean="0">
                <a:latin typeface="Arial" panose="020B0604020202020204" pitchFamily="34" charset="0"/>
                <a:cs typeface="Arial" panose="020B0604020202020204" pitchFamily="34" charset="0"/>
              </a:rPr>
              <a:t>Guidelines for Work Plan Development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6029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좋은 습관 :: 진동(oscill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91792"/>
            <a:ext cx="1219200" cy="1227608"/>
          </a:xfrm>
          <a:prstGeom prst="rect">
            <a:avLst/>
          </a:prstGeom>
        </p:spPr>
      </p:pic>
      <p:sp>
        <p:nvSpPr>
          <p:cNvPr id="2" name="Slide Number Placeholder 1"/>
          <p:cNvSpPr>
            <a:spLocks noGrp="1"/>
          </p:cNvSpPr>
          <p:nvPr>
            <p:ph type="sldNum" sz="quarter" idx="2"/>
          </p:nvPr>
        </p:nvSpPr>
        <p:spPr>
          <a:xfrm>
            <a:off x="8763000" y="6629400"/>
            <a:ext cx="304800" cy="168557"/>
          </a:xfrm>
        </p:spPr>
        <p:txBody>
          <a:bodyPr/>
          <a:lstStyle/>
          <a:p>
            <a:pPr defTabSz="914400">
              <a:lnSpc>
                <a:spcPct val="90000"/>
              </a:lnSpc>
            </a:pPr>
            <a:fld id="{86CB4B4D-7CA3-9044-876B-883B54F8677D}" type="slidenum">
              <a:rPr lang="uk-UA" smtClean="0">
                <a:latin typeface="Arial" panose="020B0604020202020204" pitchFamily="34" charset="0"/>
                <a:cs typeface="Arial" panose="020B0604020202020204" pitchFamily="34" charset="0"/>
              </a:rPr>
              <a:pPr defTabSz="914400">
                <a:lnSpc>
                  <a:spcPct val="90000"/>
                </a:lnSpc>
              </a:pPr>
              <a:t>27</a:t>
            </a:fld>
            <a:endParaRPr lang="uk-UA"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152400" y="1295400"/>
            <a:ext cx="8305800" cy="4724400"/>
          </a:xfrm>
        </p:spPr>
        <p:txBody>
          <a:bodyPr/>
          <a:lstStyle/>
          <a:p>
            <a:pPr>
              <a:lnSpc>
                <a:spcPct val="90000"/>
              </a:lnSpc>
            </a:pPr>
            <a:r>
              <a:rPr lang="en-GB" dirty="0" smtClean="0">
                <a:latin typeface="Arial" panose="020B0604020202020204" pitchFamily="34" charset="0"/>
              </a:rPr>
              <a:t>CEOS Work Plan report to Plenary is inconsistent, with virtually no year to year traceability, with significant intra-SIT Chair/CEO variability</a:t>
            </a:r>
          </a:p>
          <a:p>
            <a:pPr>
              <a:lnSpc>
                <a:spcPct val="90000"/>
              </a:lnSpc>
            </a:pPr>
            <a:endParaRPr lang="en-GB" sz="1000" dirty="0" smtClean="0">
              <a:latin typeface="Arial" panose="020B0604020202020204" pitchFamily="34" charset="0"/>
            </a:endParaRPr>
          </a:p>
          <a:p>
            <a:pPr>
              <a:lnSpc>
                <a:spcPct val="90000"/>
              </a:lnSpc>
            </a:pPr>
            <a:r>
              <a:rPr lang="en-GB" dirty="0" smtClean="0">
                <a:latin typeface="Arial" panose="020B0604020202020204" pitchFamily="34" charset="0"/>
              </a:rPr>
              <a:t>A consistent approach from year to year would considerably improve our ability to monitor progress on WP deliverables, bringing inter-annual information and long term trends.</a:t>
            </a:r>
          </a:p>
          <a:p>
            <a:pPr>
              <a:lnSpc>
                <a:spcPct val="90000"/>
              </a:lnSpc>
            </a:pPr>
            <a:endParaRPr lang="en-GB" sz="800" dirty="0">
              <a:latin typeface="Arial" panose="020B0604020202020204" pitchFamily="34" charset="0"/>
            </a:endParaRPr>
          </a:p>
          <a:p>
            <a:pPr marL="0" indent="0">
              <a:lnSpc>
                <a:spcPct val="90000"/>
              </a:lnSpc>
              <a:buNone/>
            </a:pPr>
            <a:r>
              <a:rPr lang="en-GB" b="1" dirty="0" smtClean="0">
                <a:latin typeface="Arial" panose="020B0604020202020204" pitchFamily="34" charset="0"/>
              </a:rPr>
              <a:t>Action</a:t>
            </a:r>
            <a:r>
              <a:rPr lang="en-GB" dirty="0" smtClean="0">
                <a:latin typeface="Arial" panose="020B0604020202020204" pitchFamily="34" charset="0"/>
              </a:rPr>
              <a:t> on CEO to propose a </a:t>
            </a:r>
            <a:r>
              <a:rPr lang="en-GB" i="1" dirty="0" smtClean="0">
                <a:latin typeface="Arial" panose="020B0604020202020204" pitchFamily="34" charset="0"/>
              </a:rPr>
              <a:t>standard</a:t>
            </a:r>
            <a:r>
              <a:rPr lang="en-GB" dirty="0" smtClean="0">
                <a:latin typeface="Arial" panose="020B0604020202020204" pitchFamily="34" charset="0"/>
              </a:rPr>
              <a:t> approach to CEOS WP progress report to plenary and “test drive” it this year</a:t>
            </a:r>
          </a:p>
          <a:p>
            <a:pPr marL="31173" indent="0">
              <a:lnSpc>
                <a:spcPct val="90000"/>
              </a:lnSpc>
              <a:buNone/>
            </a:pPr>
            <a:r>
              <a:rPr lang="en-GB" dirty="0" smtClean="0">
                <a:latin typeface="Arial" panose="020B0604020202020204" pitchFamily="34" charset="0"/>
              </a:rPr>
              <a:t>Reporting metrics would include all WP Deliverables</a:t>
            </a:r>
          </a:p>
          <a:p>
            <a:pPr marL="31173" indent="0">
              <a:lnSpc>
                <a:spcPct val="90000"/>
              </a:lnSpc>
              <a:buNone/>
            </a:pPr>
            <a:r>
              <a:rPr lang="en-GB" dirty="0" smtClean="0">
                <a:latin typeface="Arial" panose="020B0604020202020204" pitchFamily="34" charset="0"/>
              </a:rPr>
              <a:t>Plenary focus would be on adjustments needed based </a:t>
            </a:r>
            <a:br>
              <a:rPr lang="en-GB" dirty="0" smtClean="0">
                <a:latin typeface="Arial" panose="020B0604020202020204" pitchFamily="34" charset="0"/>
              </a:rPr>
            </a:br>
            <a:r>
              <a:rPr lang="en-GB" dirty="0" smtClean="0">
                <a:latin typeface="Arial" panose="020B0604020202020204" pitchFamily="34" charset="0"/>
              </a:rPr>
              <a:t>on performance against plans:</a:t>
            </a:r>
          </a:p>
          <a:p>
            <a:pPr marL="687388" lvl="2" indent="-273050">
              <a:lnSpc>
                <a:spcPct val="90000"/>
              </a:lnSpc>
            </a:pPr>
            <a:r>
              <a:rPr lang="en-GB" dirty="0" smtClean="0">
                <a:latin typeface="Arial" panose="020B0604020202020204" pitchFamily="34" charset="0"/>
              </a:rPr>
              <a:t>Those which do not report progress</a:t>
            </a:r>
          </a:p>
          <a:p>
            <a:pPr marL="687388" lvl="2" indent="-273050">
              <a:lnSpc>
                <a:spcPct val="90000"/>
              </a:lnSpc>
            </a:pPr>
            <a:r>
              <a:rPr lang="en-GB" dirty="0" smtClean="0">
                <a:latin typeface="Arial" panose="020B0604020202020204" pitchFamily="34" charset="0"/>
              </a:rPr>
              <a:t>Those which do not follow defined timeline</a:t>
            </a:r>
          </a:p>
          <a:p>
            <a:pPr marL="0" lvl="1" indent="-5454">
              <a:lnSpc>
                <a:spcPct val="90000"/>
              </a:lnSpc>
              <a:buNone/>
            </a:pPr>
            <a:r>
              <a:rPr lang="en-GB" dirty="0" smtClean="0">
                <a:latin typeface="Arial" panose="020B0604020202020204" pitchFamily="34" charset="0"/>
              </a:rPr>
              <a:t>Ideally, including some assessment of the rationale for the performance shortfall (resources, change in direction, external factors, …) </a:t>
            </a:r>
            <a:endParaRPr lang="en-GB" dirty="0">
              <a:latin typeface="Arial" panose="020B0604020202020204" pitchFamily="34" charset="0"/>
            </a:endParaRPr>
          </a:p>
        </p:txBody>
      </p:sp>
      <p:sp>
        <p:nvSpPr>
          <p:cNvPr id="4" name="Content Placeholder 3"/>
          <p:cNvSpPr>
            <a:spLocks noGrp="1"/>
          </p:cNvSpPr>
          <p:nvPr>
            <p:ph sz="quarter" idx="11"/>
          </p:nvPr>
        </p:nvSpPr>
        <p:spPr>
          <a:xfrm>
            <a:off x="1905000" y="75488"/>
            <a:ext cx="5638800" cy="991312"/>
          </a:xfrm>
        </p:spPr>
        <p:txBody>
          <a:bodyPr/>
          <a:lstStyle/>
          <a:p>
            <a:pPr>
              <a:lnSpc>
                <a:spcPct val="90000"/>
              </a:lnSpc>
            </a:pPr>
            <a:r>
              <a:rPr lang="en-GB" sz="3200" b="1" dirty="0" smtClean="0">
                <a:latin typeface="Arial" panose="020B0604020202020204" pitchFamily="34" charset="0"/>
                <a:cs typeface="Arial" panose="020B0604020202020204" pitchFamily="34" charset="0"/>
              </a:rPr>
              <a:t>Work Plan </a:t>
            </a:r>
            <a:r>
              <a:rPr lang="en-GB" sz="3200" b="1" dirty="0">
                <a:latin typeface="Arial" panose="020B0604020202020204" pitchFamily="34" charset="0"/>
                <a:cs typeface="Arial" panose="020B0604020202020204" pitchFamily="34" charset="0"/>
              </a:rPr>
              <a:t>R</a:t>
            </a:r>
            <a:r>
              <a:rPr lang="en-GB" sz="3200" b="1" dirty="0" smtClean="0">
                <a:latin typeface="Arial" panose="020B0604020202020204" pitchFamily="34" charset="0"/>
                <a:cs typeface="Arial" panose="020B0604020202020204" pitchFamily="34" charset="0"/>
              </a:rPr>
              <a:t>eporting </a:t>
            </a:r>
            <a:r>
              <a:rPr lang="en-GB" sz="3200" b="1" dirty="0">
                <a:latin typeface="Arial" panose="020B0604020202020204" pitchFamily="34" charset="0"/>
                <a:cs typeface="Arial" panose="020B0604020202020204" pitchFamily="34" charset="0"/>
              </a:rPr>
              <a:t>T</a:t>
            </a:r>
            <a:r>
              <a:rPr lang="en-GB" sz="3200" b="1" dirty="0" smtClean="0">
                <a:latin typeface="Arial" panose="020B0604020202020204" pitchFamily="34" charset="0"/>
                <a:cs typeface="Arial" panose="020B0604020202020204" pitchFamily="34" charset="0"/>
              </a:rPr>
              <a:t>akeaways</a:t>
            </a:r>
            <a:endParaRPr lang="en-GB" sz="32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850477"/>
            <a:ext cx="2362200" cy="1782792"/>
          </a:xfrm>
          <a:prstGeom prst="rect">
            <a:avLst/>
          </a:prstGeom>
        </p:spPr>
      </p:pic>
    </p:spTree>
    <p:extLst>
      <p:ext uri="{BB962C8B-B14F-4D97-AF65-F5344CB8AC3E}">
        <p14:creationId xmlns:p14="http://schemas.microsoft.com/office/powerpoint/2010/main" val="3116787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0600" y="1219200"/>
            <a:ext cx="6910560" cy="4516394"/>
          </a:xfrm>
          <a:prstGeom prst="rect">
            <a:avLst/>
          </a:prstGeom>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sp>
        <p:nvSpPr>
          <p:cNvPr id="4" name="Content Placeholder 3"/>
          <p:cNvSpPr>
            <a:spLocks noGrp="1"/>
          </p:cNvSpPr>
          <p:nvPr>
            <p:ph sz="quarter" idx="11"/>
          </p:nvPr>
        </p:nvSpPr>
        <p:spPr>
          <a:xfrm>
            <a:off x="1981200" y="152400"/>
            <a:ext cx="5486400" cy="533400"/>
          </a:xfrm>
        </p:spPr>
        <p:txBody>
          <a:bodyPr/>
          <a:lstStyle/>
          <a:p>
            <a:r>
              <a:rPr lang="en-US" sz="2800" dirty="0" smtClean="0"/>
              <a:t>Establish Leadership Terms for all CEOS Standing Elements</a:t>
            </a:r>
            <a:endParaRPr lang="en-US" sz="2800" dirty="0"/>
          </a:p>
        </p:txBody>
      </p:sp>
      <p:sp>
        <p:nvSpPr>
          <p:cNvPr id="7" name="Content Placeholder 6"/>
          <p:cNvSpPr>
            <a:spLocks noGrp="1"/>
          </p:cNvSpPr>
          <p:nvPr>
            <p:ph sz="quarter" idx="10"/>
          </p:nvPr>
        </p:nvSpPr>
        <p:spPr>
          <a:xfrm>
            <a:off x="304800" y="5867400"/>
            <a:ext cx="8305800" cy="457200"/>
          </a:xfrm>
        </p:spPr>
        <p:txBody>
          <a:bodyPr/>
          <a:lstStyle/>
          <a:p>
            <a:r>
              <a:rPr lang="en-US" dirty="0" smtClean="0"/>
              <a:t>Suggest updating virtual constellations reference paper to </a:t>
            </a:r>
            <a:r>
              <a:rPr lang="en-US" dirty="0" err="1" smtClean="0"/>
              <a:t>incude</a:t>
            </a:r>
            <a:r>
              <a:rPr lang="en-US" dirty="0" smtClean="0"/>
              <a:t> governance, including leadership selection </a:t>
            </a:r>
            <a:endParaRPr lang="en-US" dirty="0"/>
          </a:p>
        </p:txBody>
      </p:sp>
    </p:spTree>
    <p:extLst>
      <p:ext uri="{BB962C8B-B14F-4D97-AF65-F5344CB8AC3E}">
        <p14:creationId xmlns:p14="http://schemas.microsoft.com/office/powerpoint/2010/main" val="31879067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29</a:t>
            </a:fld>
            <a:endParaRPr lang="uk-UA" dirty="0"/>
          </a:p>
        </p:txBody>
      </p:sp>
      <p:sp>
        <p:nvSpPr>
          <p:cNvPr id="5" name="Title 4"/>
          <p:cNvSpPr>
            <a:spLocks noGrp="1"/>
          </p:cNvSpPr>
          <p:nvPr>
            <p:ph type="ctrTitle" sz="quarter" idx="4294967295"/>
          </p:nvPr>
        </p:nvSpPr>
        <p:spPr>
          <a:xfrm>
            <a:off x="4332288" y="666750"/>
            <a:ext cx="4811712" cy="1874838"/>
          </a:xfrm>
          <a:prstGeom prst="rect">
            <a:avLst/>
          </a:prstGeom>
        </p:spPr>
        <p:txBody>
          <a:bodyPr/>
          <a:lstStyle/>
          <a:p>
            <a:r>
              <a:rPr lang="en-US" dirty="0" smtClean="0"/>
              <a:t>Backup</a:t>
            </a:r>
            <a:endParaRPr lang="en-US" dirty="0"/>
          </a:p>
        </p:txBody>
      </p:sp>
    </p:spTree>
    <p:extLst>
      <p:ext uri="{BB962C8B-B14F-4D97-AF65-F5344CB8AC3E}">
        <p14:creationId xmlns:p14="http://schemas.microsoft.com/office/powerpoint/2010/main" val="35946457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76200" y="1219200"/>
            <a:ext cx="8991600" cy="5181600"/>
          </a:xfrm>
        </p:spPr>
        <p:txBody>
          <a:bodyPr/>
          <a:lstStyle/>
          <a:p>
            <a:r>
              <a:rPr lang="en-US" b="1" dirty="0" smtClean="0"/>
              <a:t>ACTION</a:t>
            </a:r>
            <a:r>
              <a:rPr lang="en-US" dirty="0" smtClean="0"/>
              <a:t>:  Assess whether the CEOS Governance and Processes Document should be updated.  Report to SIT Technical Workshop including (if required) a recommendation to be presented for decision at CEOS Plenary.</a:t>
            </a:r>
          </a:p>
          <a:p>
            <a:endParaRPr lang="en-US" dirty="0" smtClean="0"/>
          </a:p>
          <a:p>
            <a:r>
              <a:rPr lang="en-US" b="1" i="1" dirty="0" smtClean="0"/>
              <a:t>RATIONALE</a:t>
            </a:r>
            <a:r>
              <a:rPr lang="en-US" i="1" dirty="0" smtClean="0"/>
              <a:t>:  The document is now five years old, and we should consider if we need updates to CEOS structure, operations, and processes in order to address the evolving goals of the organization.</a:t>
            </a:r>
          </a:p>
          <a:p>
            <a:endParaRPr lang="en-US" i="1" dirty="0"/>
          </a:p>
          <a:p>
            <a:pPr marL="0" indent="0">
              <a:buNone/>
            </a:pPr>
            <a:endParaRPr lang="en-US" sz="1800" i="1" dirty="0"/>
          </a:p>
          <a:p>
            <a:pPr marL="0" indent="0">
              <a:buNone/>
            </a:pPr>
            <a:r>
              <a:rPr lang="en-US" sz="1800" i="1" dirty="0" smtClean="0"/>
              <a:t>CEOS </a:t>
            </a:r>
            <a:r>
              <a:rPr lang="en-US" sz="1800" i="1" dirty="0"/>
              <a:t>Governance and Processes document can be amended or modified only after review and careful consideration by the CEOS Agencies. This review should also examine other CEOS guiding documents that will be affected by the amendment or modification to ensure that all of the guiding documents are consistent and mutually supporting. The specific amendments or modifications must be reviewed at a CEOS SIT Meeting and approved at the subsequent CEOS Plenary.</a:t>
            </a:r>
            <a:endParaRPr lang="en-US" sz="1800" dirty="0"/>
          </a:p>
          <a:p>
            <a:pPr marL="0" indent="0">
              <a:buNone/>
            </a:pPr>
            <a:endParaRPr lang="en-US" i="1" dirty="0"/>
          </a:p>
        </p:txBody>
      </p:sp>
      <p:sp>
        <p:nvSpPr>
          <p:cNvPr id="5" name="Content Placeholder 3"/>
          <p:cNvSpPr>
            <a:spLocks noGrp="1"/>
          </p:cNvSpPr>
          <p:nvPr>
            <p:ph sz="quarter" idx="11"/>
          </p:nvPr>
        </p:nvSpPr>
        <p:spPr>
          <a:xfrm>
            <a:off x="1879600" y="76200"/>
            <a:ext cx="5740400" cy="838200"/>
          </a:xfrm>
        </p:spPr>
        <p:txBody>
          <a:bodyPr/>
          <a:lstStyle/>
          <a:p>
            <a:r>
              <a:rPr lang="en-US" sz="3200" b="1" dirty="0" smtClean="0"/>
              <a:t>SIT Action 33-01</a:t>
            </a:r>
            <a:endParaRPr lang="en-US" sz="3200" b="1" dirty="0"/>
          </a:p>
        </p:txBody>
      </p:sp>
    </p:spTree>
    <p:extLst>
      <p:ext uri="{BB962C8B-B14F-4D97-AF65-F5344CB8AC3E}">
        <p14:creationId xmlns:p14="http://schemas.microsoft.com/office/powerpoint/2010/main" val="246210077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mj-lt"/>
                <a:cs typeface="Arial Bold" panose="020B0704020202020204" pitchFamily="34" charset="0"/>
              </a:rPr>
              <a:t>Governing</a:t>
            </a:r>
            <a:r>
              <a:rPr kumimoji="0" lang="en-US" sz="3200" b="1" u="none" strike="noStrike" cap="none" spc="0" normalizeH="0" dirty="0" smtClean="0">
                <a:ln>
                  <a:noFill/>
                </a:ln>
                <a:solidFill>
                  <a:srgbClr val="FFFFFF"/>
                </a:solidFill>
                <a:effectLst/>
                <a:uFillTx/>
                <a:latin typeface="+mj-lt"/>
                <a:cs typeface="Arial Bold" panose="020B0704020202020204" pitchFamily="34" charset="0"/>
              </a:rPr>
              <a:t> Documents </a:t>
            </a:r>
            <a:endParaRPr kumimoji="0" lang="en-US" sz="3200" b="1" u="none" strike="noStrike" cap="none" spc="0" normalizeH="0" baseline="0" dirty="0">
              <a:ln>
                <a:noFill/>
              </a:ln>
              <a:solidFill>
                <a:srgbClr val="FFFFFF"/>
              </a:solidFill>
              <a:effectLst/>
              <a:uFillTx/>
              <a:latin typeface="+mj-lt"/>
              <a:cs typeface="Arial Bold" panose="020B0704020202020204" pitchFamily="34" charset="0"/>
            </a:endParaRPr>
          </a:p>
        </p:txBody>
      </p:sp>
      <p:sp>
        <p:nvSpPr>
          <p:cNvPr id="6" name="Shape 14"/>
          <p:cNvSpPr>
            <a:spLocks noGrp="1"/>
          </p:cNvSpPr>
          <p:nvPr>
            <p:ph type="sldNum" sz="quarter" idx="2"/>
          </p:nvPr>
        </p:nvSpPr>
        <p:spPr>
          <a:prstGeom prst="rect">
            <a:avLst/>
          </a:prstGeom>
        </p:spPr>
        <p:txBody>
          <a:bodyPr/>
          <a:lstStyle>
            <a:lvl1pPr>
              <a:spcBef>
                <a:spcPts val="0"/>
              </a:spcBef>
            </a:lvl1pPr>
          </a:lstStyle>
          <a:p>
            <a:pPr lvl="0"/>
            <a:fld id="{86CB4B4D-7CA3-9044-876B-883B54F8677D}" type="slidenum">
              <a:rPr lang="en-US" smtClean="0"/>
              <a:pPr lvl="0"/>
              <a:t>4</a:t>
            </a:fld>
            <a:endParaRPr lang="en-US" dirty="0"/>
          </a:p>
        </p:txBody>
      </p:sp>
      <p:sp>
        <p:nvSpPr>
          <p:cNvPr id="8" name="Rectangle 7"/>
          <p:cNvSpPr/>
          <p:nvPr/>
        </p:nvSpPr>
        <p:spPr>
          <a:xfrm>
            <a:off x="152400" y="1422737"/>
            <a:ext cx="8915400" cy="1015663"/>
          </a:xfrm>
          <a:prstGeom prst="rect">
            <a:avLst/>
          </a:prstGeom>
        </p:spPr>
        <p:txBody>
          <a:bodyPr wrap="square">
            <a:spAutoFit/>
          </a:bodyPr>
          <a:lstStyle/>
          <a:p>
            <a:pPr lvl="0"/>
            <a:r>
              <a:rPr lang="en-US" sz="2000" dirty="0" smtClean="0">
                <a:solidFill>
                  <a:schemeClr val="tx2">
                    <a:lumMod val="75000"/>
                  </a:schemeClr>
                </a:solidFill>
                <a:latin typeface="+mj-lt"/>
                <a:cs typeface="Arial" panose="020B0604020202020204" pitchFamily="34" charset="0"/>
              </a:rPr>
              <a:t>The </a:t>
            </a:r>
            <a:r>
              <a:rPr lang="en-US" sz="2000" b="1" i="1" dirty="0">
                <a:solidFill>
                  <a:schemeClr val="tx2">
                    <a:lumMod val="75000"/>
                  </a:schemeClr>
                </a:solidFill>
                <a:latin typeface="+mj-lt"/>
                <a:cs typeface="Arial" panose="020B0604020202020204" pitchFamily="34" charset="0"/>
              </a:rPr>
              <a:t>CEOS Governance and Processes</a:t>
            </a:r>
            <a:r>
              <a:rPr lang="en-US" sz="2000" dirty="0">
                <a:solidFill>
                  <a:schemeClr val="tx2">
                    <a:lumMod val="75000"/>
                  </a:schemeClr>
                </a:solidFill>
                <a:latin typeface="+mj-lt"/>
                <a:cs typeface="Arial" panose="020B0604020202020204" pitchFamily="34" charset="0"/>
              </a:rPr>
              <a:t> document provides guidelines on the structure, operations, and processes CEOS employs to achieve its </a:t>
            </a:r>
            <a:r>
              <a:rPr lang="en-US" sz="2000" dirty="0" smtClean="0">
                <a:solidFill>
                  <a:schemeClr val="tx2">
                    <a:lumMod val="75000"/>
                  </a:schemeClr>
                </a:solidFill>
                <a:latin typeface="+mj-lt"/>
                <a:cs typeface="Arial" panose="020B0604020202020204" pitchFamily="34" charset="0"/>
              </a:rPr>
              <a:t>goals </a:t>
            </a:r>
            <a:r>
              <a:rPr lang="en-US" sz="2000" b="1" dirty="0" smtClean="0">
                <a:solidFill>
                  <a:srgbClr val="C00000"/>
                </a:solidFill>
                <a:latin typeface="+mj-lt"/>
                <a:cs typeface="Arial" panose="020B0604020202020204" pitchFamily="34" charset="0"/>
              </a:rPr>
              <a:t>(~5 years</a:t>
            </a:r>
            <a:r>
              <a:rPr lang="en-US" sz="2000" dirty="0" smtClean="0">
                <a:solidFill>
                  <a:schemeClr val="tx2">
                    <a:lumMod val="75000"/>
                  </a:schemeClr>
                </a:solidFill>
                <a:latin typeface="+mj-lt"/>
                <a:cs typeface="Arial" panose="020B0604020202020204" pitchFamily="34" charset="0"/>
              </a:rPr>
              <a:t>). (</a:t>
            </a:r>
            <a:r>
              <a:rPr lang="en-US" sz="2000" i="1" dirty="0" smtClean="0">
                <a:solidFill>
                  <a:schemeClr val="tx2">
                    <a:lumMod val="75000"/>
                  </a:schemeClr>
                </a:solidFill>
                <a:latin typeface="+mj-lt"/>
                <a:cs typeface="Arial" panose="020B0604020202020204" pitchFamily="34" charset="0"/>
              </a:rPr>
              <a:t>November 2013</a:t>
            </a:r>
            <a:r>
              <a:rPr lang="en-US" sz="2000" dirty="0" smtClean="0">
                <a:solidFill>
                  <a:schemeClr val="tx2">
                    <a:lumMod val="75000"/>
                  </a:schemeClr>
                </a:solidFill>
                <a:latin typeface="+mj-lt"/>
                <a:cs typeface="Arial" panose="020B0604020202020204" pitchFamily="34" charset="0"/>
              </a:rPr>
              <a:t>)</a:t>
            </a:r>
          </a:p>
        </p:txBody>
      </p:sp>
      <p:pic>
        <p:nvPicPr>
          <p:cNvPr id="12" name="Picture 11"/>
          <p:cNvPicPr>
            <a:picLocks noChangeAspect="1"/>
          </p:cNvPicPr>
          <p:nvPr/>
        </p:nvPicPr>
        <p:blipFill>
          <a:blip r:embed="rId3"/>
          <a:stretch>
            <a:fillRect/>
          </a:stretch>
        </p:blipFill>
        <p:spPr>
          <a:xfrm>
            <a:off x="5410201" y="2362800"/>
            <a:ext cx="3048000" cy="3961800"/>
          </a:xfrm>
          <a:prstGeom prst="rect">
            <a:avLst/>
          </a:prstGeom>
          <a:ln>
            <a:solidFill>
              <a:schemeClr val="tx1"/>
            </a:solidFill>
          </a:ln>
        </p:spPr>
      </p:pic>
      <p:sp>
        <p:nvSpPr>
          <p:cNvPr id="14" name="Content Placeholder 2"/>
          <p:cNvSpPr>
            <a:spLocks noGrp="1"/>
          </p:cNvSpPr>
          <p:nvPr>
            <p:ph sz="quarter" idx="10"/>
          </p:nvPr>
        </p:nvSpPr>
        <p:spPr>
          <a:xfrm>
            <a:off x="228600" y="2572967"/>
            <a:ext cx="4800600" cy="3961345"/>
          </a:xfrm>
        </p:spPr>
        <p:txBody>
          <a:bodyPr/>
          <a:lstStyle/>
          <a:p>
            <a:pPr marL="0" indent="0">
              <a:buNone/>
            </a:pPr>
            <a:r>
              <a:rPr lang="en-US" b="1" dirty="0" smtClean="0">
                <a:solidFill>
                  <a:schemeClr val="tx2">
                    <a:lumMod val="75000"/>
                  </a:schemeClr>
                </a:solidFill>
              </a:rPr>
              <a:t>Discussion Seed</a:t>
            </a:r>
          </a:p>
          <a:p>
            <a:pPr marL="0" indent="0">
              <a:buNone/>
            </a:pPr>
            <a:r>
              <a:rPr lang="en-US" sz="1800" dirty="0" smtClean="0"/>
              <a:t>Over the next </a:t>
            </a:r>
            <a:r>
              <a:rPr lang="en-US" sz="1800" dirty="0"/>
              <a:t>6 </a:t>
            </a:r>
            <a:r>
              <a:rPr lang="en-US" sz="1800" dirty="0" smtClean="0"/>
              <a:t>months, assess </a:t>
            </a:r>
            <a:r>
              <a:rPr lang="en-US" sz="1800" dirty="0"/>
              <a:t>and make </a:t>
            </a:r>
            <a:r>
              <a:rPr lang="en-US" sz="1800" dirty="0" smtClean="0"/>
              <a:t>a determination </a:t>
            </a:r>
            <a:r>
              <a:rPr lang="en-US" sz="1800" dirty="0"/>
              <a:t>at SIT </a:t>
            </a:r>
            <a:r>
              <a:rPr lang="en-US" sz="1800" dirty="0" smtClean="0"/>
              <a:t>Technical Workshop </a:t>
            </a:r>
            <a:r>
              <a:rPr lang="en-US" sz="1800" dirty="0"/>
              <a:t>and Plenary if </a:t>
            </a:r>
            <a:r>
              <a:rPr lang="en-US" sz="1800" dirty="0" smtClean="0"/>
              <a:t>we need </a:t>
            </a:r>
            <a:r>
              <a:rPr lang="en-US" sz="1800" dirty="0"/>
              <a:t>to update </a:t>
            </a:r>
            <a:r>
              <a:rPr lang="en-US" sz="1800" dirty="0" smtClean="0"/>
              <a:t>Governance and Processes Document.</a:t>
            </a:r>
          </a:p>
          <a:p>
            <a:r>
              <a:rPr lang="en-US" sz="1800" dirty="0" smtClean="0">
                <a:solidFill>
                  <a:schemeClr val="tx2">
                    <a:lumMod val="75000"/>
                  </a:schemeClr>
                </a:solidFill>
              </a:rPr>
              <a:t>Introduction and Background</a:t>
            </a:r>
          </a:p>
          <a:p>
            <a:r>
              <a:rPr lang="en-US" sz="1800" dirty="0" smtClean="0">
                <a:solidFill>
                  <a:schemeClr val="tx2">
                    <a:lumMod val="75000"/>
                  </a:schemeClr>
                </a:solidFill>
              </a:rPr>
              <a:t>Organizational Roles and Responsibilities</a:t>
            </a:r>
          </a:p>
          <a:p>
            <a:r>
              <a:rPr lang="en-US" sz="1800" dirty="0" smtClean="0">
                <a:solidFill>
                  <a:schemeClr val="tx2">
                    <a:lumMod val="75000"/>
                  </a:schemeClr>
                </a:solidFill>
              </a:rPr>
              <a:t>Decision-making Process</a:t>
            </a:r>
          </a:p>
          <a:p>
            <a:r>
              <a:rPr lang="en-US" sz="1800" dirty="0" smtClean="0">
                <a:solidFill>
                  <a:schemeClr val="tx2">
                    <a:lumMod val="75000"/>
                  </a:schemeClr>
                </a:solidFill>
              </a:rPr>
              <a:t>Major Meetings</a:t>
            </a:r>
          </a:p>
          <a:p>
            <a:r>
              <a:rPr lang="en-US" sz="1800" dirty="0" smtClean="0">
                <a:solidFill>
                  <a:schemeClr val="tx2">
                    <a:lumMod val="75000"/>
                  </a:schemeClr>
                </a:solidFill>
              </a:rPr>
              <a:t>Membership and Participation</a:t>
            </a:r>
          </a:p>
        </p:txBody>
      </p:sp>
      <p:sp>
        <p:nvSpPr>
          <p:cNvPr id="2" name="Rectangle 1"/>
          <p:cNvSpPr/>
          <p:nvPr/>
        </p:nvSpPr>
        <p:spPr>
          <a:xfrm rot="19430726">
            <a:off x="4313389" y="3982103"/>
            <a:ext cx="4945586" cy="707886"/>
          </a:xfrm>
          <a:prstGeom prst="rect">
            <a:avLst/>
          </a:prstGeom>
        </p:spPr>
        <p:txBody>
          <a:bodyPr wrap="none">
            <a:spAutoFit/>
          </a:bodyPr>
          <a:lstStyle/>
          <a:p>
            <a:pPr marL="0" indent="0" algn="r">
              <a:spcBef>
                <a:spcPts val="0"/>
              </a:spcBef>
              <a:buNone/>
            </a:pPr>
            <a:r>
              <a:rPr lang="en-US" sz="4000" b="1" dirty="0">
                <a:solidFill>
                  <a:srgbClr val="FF0000"/>
                </a:solidFill>
              </a:rPr>
              <a:t>Presented at SIT-33</a:t>
            </a:r>
          </a:p>
        </p:txBody>
      </p:sp>
    </p:spTree>
    <p:extLst>
      <p:ext uri="{BB962C8B-B14F-4D97-AF65-F5344CB8AC3E}">
        <p14:creationId xmlns:p14="http://schemas.microsoft.com/office/powerpoint/2010/main" val="289059960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pic>
        <p:nvPicPr>
          <p:cNvPr id="6" name="Content Placeholder 5"/>
          <p:cNvPicPr>
            <a:picLocks noGrp="1" noChangeAspect="1"/>
          </p:cNvPicPr>
          <p:nvPr>
            <p:ph sz="quarter" idx="10"/>
          </p:nvPr>
        </p:nvPicPr>
        <p:blipFill>
          <a:blip r:embed="rId2"/>
          <a:stretch>
            <a:fillRect/>
          </a:stretch>
        </p:blipFill>
        <p:spPr>
          <a:xfrm>
            <a:off x="152400" y="1295400"/>
            <a:ext cx="5758972" cy="4819036"/>
          </a:xfrm>
          <a:prstGeom prst="rect">
            <a:avLst/>
          </a:prstGeom>
        </p:spPr>
      </p:pic>
      <p:sp>
        <p:nvSpPr>
          <p:cNvPr id="4" name="Content Placeholder 3"/>
          <p:cNvSpPr>
            <a:spLocks noGrp="1"/>
          </p:cNvSpPr>
          <p:nvPr>
            <p:ph sz="quarter" idx="11"/>
          </p:nvPr>
        </p:nvSpPr>
        <p:spPr>
          <a:xfrm>
            <a:off x="1905000" y="24580"/>
            <a:ext cx="5638800" cy="966019"/>
          </a:xfrm>
        </p:spPr>
        <p:txBody>
          <a:bodyPr/>
          <a:lstStyle/>
          <a:p>
            <a:r>
              <a:rPr lang="en-US" sz="2800" b="1" dirty="0" smtClean="0"/>
              <a:t>CEOS Organizational Roles and Responsibilities</a:t>
            </a:r>
            <a:endParaRPr lang="en-US" sz="2800" b="1" dirty="0"/>
          </a:p>
        </p:txBody>
      </p:sp>
      <p:sp>
        <p:nvSpPr>
          <p:cNvPr id="7" name="Content Placeholder 2"/>
          <p:cNvSpPr txBox="1">
            <a:spLocks/>
          </p:cNvSpPr>
          <p:nvPr/>
        </p:nvSpPr>
        <p:spPr>
          <a:xfrm>
            <a:off x="5611761" y="1295400"/>
            <a:ext cx="3151239" cy="13716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b="1" dirty="0" smtClean="0"/>
              <a:t>Does this organizational structure still meet the needs of CEOS and our external partners?</a:t>
            </a:r>
            <a:endParaRPr lang="en-US" i="1" dirty="0"/>
          </a:p>
        </p:txBody>
      </p:sp>
      <p:sp>
        <p:nvSpPr>
          <p:cNvPr id="8" name="Rectangle 7"/>
          <p:cNvSpPr/>
          <p:nvPr/>
        </p:nvSpPr>
        <p:spPr>
          <a:xfrm>
            <a:off x="5611760" y="2816691"/>
            <a:ext cx="3456039" cy="3431709"/>
          </a:xfrm>
          <a:prstGeom prst="rect">
            <a:avLst/>
          </a:prstGeom>
        </p:spPr>
        <p:txBody>
          <a:bodyPr wrap="square">
            <a:spAutoFit/>
          </a:bodyPr>
          <a:lstStyle/>
          <a:p>
            <a:pPr marR="0" lvl="0">
              <a:lnSpc>
                <a:spcPct val="115000"/>
              </a:lnSpc>
              <a:spcBef>
                <a:spcPts val="600"/>
              </a:spcBef>
              <a:spcAft>
                <a:spcPts val="600"/>
              </a:spcAft>
              <a:buSzPts val="1000"/>
              <a:tabLst>
                <a:tab pos="457200" algn="l"/>
              </a:tabLst>
            </a:pPr>
            <a:r>
              <a:rPr lang="en-US" b="1" dirty="0">
                <a:latin typeface="+mj-lt"/>
                <a:ea typeface="Times New Roman" panose="02020603050405020304" pitchFamily="18" charset="0"/>
                <a:cs typeface="Times New Roman" panose="02020603050405020304" pitchFamily="18" charset="0"/>
              </a:rPr>
              <a:t>Terms of Reference – </a:t>
            </a:r>
            <a:r>
              <a:rPr lang="en-US" b="1" i="1" dirty="0">
                <a:solidFill>
                  <a:srgbClr val="215868"/>
                </a:solidFill>
                <a:latin typeface="+mj-lt"/>
                <a:ea typeface="Times New Roman" panose="02020603050405020304" pitchFamily="18" charset="0"/>
                <a:cs typeface="Times New Roman" panose="02020603050405020304" pitchFamily="18" charset="0"/>
              </a:rPr>
              <a:t>CEOS Chair, Strategic Implementation Team (SIT) Chair, CEOS Executive Officer (CEO), CEOS Secretariat, </a:t>
            </a:r>
            <a:r>
              <a:rPr lang="en-US" b="1" dirty="0">
                <a:latin typeface="+mj-lt"/>
                <a:ea typeface="Times New Roman" panose="02020603050405020304" pitchFamily="18" charset="0"/>
                <a:cs typeface="Times New Roman" panose="02020603050405020304" pitchFamily="18" charset="0"/>
              </a:rPr>
              <a:t>and</a:t>
            </a:r>
            <a:r>
              <a:rPr lang="en-US" b="1" i="1" dirty="0">
                <a:latin typeface="+mj-lt"/>
                <a:ea typeface="Times New Roman" panose="02020603050405020304" pitchFamily="18" charset="0"/>
                <a:cs typeface="Times New Roman" panose="02020603050405020304" pitchFamily="18" charset="0"/>
              </a:rPr>
              <a:t> </a:t>
            </a:r>
            <a:r>
              <a:rPr lang="en-US" b="1" i="1" dirty="0">
                <a:solidFill>
                  <a:srgbClr val="215868"/>
                </a:solidFill>
                <a:latin typeface="+mj-lt"/>
                <a:ea typeface="Times New Roman" panose="02020603050405020304" pitchFamily="18" charset="0"/>
                <a:cs typeface="Times New Roman" panose="02020603050405020304" pitchFamily="18" charset="0"/>
              </a:rPr>
              <a:t>Systems Engineering Office (SEO)</a:t>
            </a:r>
            <a:endParaRPr lang="en-US" sz="1400" b="1" dirty="0">
              <a:latin typeface="+mj-l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tabLst>
                <a:tab pos="457200" algn="l"/>
              </a:tabLst>
            </a:pPr>
            <a:r>
              <a:rPr lang="en-US" b="1" dirty="0">
                <a:latin typeface="+mj-lt"/>
                <a:ea typeface="Times New Roman" panose="02020603050405020304" pitchFamily="18" charset="0"/>
                <a:cs typeface="Times New Roman" panose="02020603050405020304" pitchFamily="18" charset="0"/>
              </a:rPr>
              <a:t>Process Papers – </a:t>
            </a:r>
            <a:r>
              <a:rPr lang="en-US" b="1" i="1" dirty="0">
                <a:solidFill>
                  <a:srgbClr val="215868"/>
                </a:solidFill>
                <a:latin typeface="+mj-lt"/>
                <a:ea typeface="Times New Roman" panose="02020603050405020304" pitchFamily="18" charset="0"/>
                <a:cs typeface="Times New Roman" panose="02020603050405020304" pitchFamily="18" charset="0"/>
              </a:rPr>
              <a:t>Working Group,</a:t>
            </a:r>
            <a:r>
              <a:rPr lang="en-US" b="1" dirty="0">
                <a:solidFill>
                  <a:srgbClr val="215868"/>
                </a:solidFill>
                <a:latin typeface="+mj-lt"/>
                <a:ea typeface="Times New Roman" panose="02020603050405020304" pitchFamily="18" charset="0"/>
                <a:cs typeface="Times New Roman" panose="02020603050405020304" pitchFamily="18" charset="0"/>
              </a:rPr>
              <a:t> </a:t>
            </a:r>
            <a:r>
              <a:rPr lang="en-US" b="1" i="1" dirty="0">
                <a:solidFill>
                  <a:srgbClr val="215868"/>
                </a:solidFill>
                <a:latin typeface="+mj-lt"/>
                <a:ea typeface="Times New Roman" panose="02020603050405020304" pitchFamily="18" charset="0"/>
                <a:cs typeface="Times New Roman" panose="02020603050405020304" pitchFamily="18" charset="0"/>
              </a:rPr>
              <a:t>Virtual Constellations, </a:t>
            </a:r>
            <a:r>
              <a:rPr lang="en-US" b="1" dirty="0">
                <a:latin typeface="+mj-lt"/>
                <a:ea typeface="Times New Roman" panose="02020603050405020304" pitchFamily="18" charset="0"/>
                <a:cs typeface="Times New Roman" panose="02020603050405020304" pitchFamily="18" charset="0"/>
              </a:rPr>
              <a:t>and</a:t>
            </a:r>
            <a:r>
              <a:rPr lang="en-US" b="1" i="1" dirty="0">
                <a:latin typeface="+mj-lt"/>
                <a:ea typeface="Times New Roman" panose="02020603050405020304" pitchFamily="18" charset="0"/>
                <a:cs typeface="Times New Roman" panose="02020603050405020304" pitchFamily="18" charset="0"/>
              </a:rPr>
              <a:t> </a:t>
            </a:r>
            <a:r>
              <a:rPr lang="en-US" b="1" i="1" dirty="0">
                <a:solidFill>
                  <a:srgbClr val="215868"/>
                </a:solidFill>
                <a:latin typeface="+mj-lt"/>
                <a:ea typeface="Times New Roman" panose="02020603050405020304" pitchFamily="18" charset="0"/>
                <a:cs typeface="Times New Roman" panose="02020603050405020304" pitchFamily="18" charset="0"/>
              </a:rPr>
              <a:t>New Initiatives</a:t>
            </a:r>
            <a:endParaRPr lang="en-US" sz="1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23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0" y="1143000"/>
            <a:ext cx="4419600" cy="5486400"/>
          </a:xfrm>
        </p:spPr>
        <p:txBody>
          <a:bodyPr/>
          <a:lstStyle/>
          <a:p>
            <a:r>
              <a:rPr lang="en-US" dirty="0"/>
              <a:t>To assure a successful organization, CEOS must select the </a:t>
            </a:r>
            <a:r>
              <a:rPr lang="en-US" b="1" dirty="0"/>
              <a:t>appropriate set of new activities to pursue and consistently meet its current </a:t>
            </a:r>
            <a:r>
              <a:rPr lang="en-US" b="1" dirty="0" smtClean="0"/>
              <a:t>commitments</a:t>
            </a:r>
            <a:r>
              <a:rPr lang="en-US" dirty="0" smtClean="0"/>
              <a:t>.</a:t>
            </a:r>
          </a:p>
          <a:p>
            <a:r>
              <a:rPr lang="en-US" dirty="0" smtClean="0"/>
              <a:t>Recent requests from GFOI, GEOGLAM, CBD, LDN</a:t>
            </a:r>
          </a:p>
          <a:p>
            <a:r>
              <a:rPr lang="en-US" i="1" dirty="0" smtClean="0"/>
              <a:t>New Initiatives Process Paper</a:t>
            </a:r>
          </a:p>
          <a:p>
            <a:r>
              <a:rPr lang="en-US" dirty="0" smtClean="0"/>
              <a:t>Consideration of current activities</a:t>
            </a:r>
            <a:endParaRPr lang="en-US" dirty="0"/>
          </a:p>
        </p:txBody>
      </p:sp>
      <p:sp>
        <p:nvSpPr>
          <p:cNvPr id="5" name="Content Placeholder 3"/>
          <p:cNvSpPr>
            <a:spLocks noGrp="1"/>
          </p:cNvSpPr>
          <p:nvPr>
            <p:ph sz="quarter" idx="11"/>
          </p:nvPr>
        </p:nvSpPr>
        <p:spPr>
          <a:xfrm>
            <a:off x="1879600" y="76200"/>
            <a:ext cx="5740400" cy="838200"/>
          </a:xfrm>
        </p:spPr>
        <p:txBody>
          <a:bodyPr/>
          <a:lstStyle/>
          <a:p>
            <a:r>
              <a:rPr lang="en-US" sz="3200" b="1" dirty="0" smtClean="0"/>
              <a:t>Decision-Making Process</a:t>
            </a:r>
            <a:endParaRPr lang="en-US" sz="3200" b="1" dirty="0"/>
          </a:p>
        </p:txBody>
      </p:sp>
      <p:pic>
        <p:nvPicPr>
          <p:cNvPr id="7" name="Picture 6"/>
          <p:cNvPicPr>
            <a:picLocks noChangeAspect="1"/>
          </p:cNvPicPr>
          <p:nvPr/>
        </p:nvPicPr>
        <p:blipFill>
          <a:blip r:embed="rId2"/>
          <a:stretch>
            <a:fillRect/>
          </a:stretch>
        </p:blipFill>
        <p:spPr>
          <a:xfrm>
            <a:off x="4572001" y="1213585"/>
            <a:ext cx="4343400" cy="5565011"/>
          </a:xfrm>
          <a:prstGeom prst="rect">
            <a:avLst/>
          </a:prstGeom>
        </p:spPr>
      </p:pic>
    </p:spTree>
    <p:extLst>
      <p:ext uri="{BB962C8B-B14F-4D97-AF65-F5344CB8AC3E}">
        <p14:creationId xmlns:p14="http://schemas.microsoft.com/office/powerpoint/2010/main" val="336810243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76200" y="1219200"/>
            <a:ext cx="8991600" cy="5181600"/>
          </a:xfrm>
        </p:spPr>
        <p:txBody>
          <a:bodyPr/>
          <a:lstStyle/>
          <a:p>
            <a:r>
              <a:rPr lang="en-US" sz="2400" b="1" dirty="0" smtClean="0"/>
              <a:t>ACTION</a:t>
            </a:r>
            <a:r>
              <a:rPr lang="en-US" sz="2400" dirty="0" smtClean="0"/>
              <a:t>:  Provide an analysis of possible measures to: </a:t>
            </a:r>
          </a:p>
          <a:p>
            <a:pPr lvl="1"/>
            <a:r>
              <a:rPr lang="en-US" sz="2400" dirty="0" smtClean="0"/>
              <a:t>Improve consistency in processes across CEOS entities</a:t>
            </a:r>
          </a:p>
          <a:p>
            <a:pPr lvl="1"/>
            <a:r>
              <a:rPr lang="en-US" sz="2400" dirty="0" smtClean="0"/>
              <a:t>Identify whether further tangible contributions to the CEOS Work Plan are possible</a:t>
            </a:r>
          </a:p>
          <a:p>
            <a:pPr lvl="1"/>
            <a:r>
              <a:rPr lang="en-US" sz="2400" dirty="0" smtClean="0"/>
              <a:t>Ensure sustainment of resources across the groups</a:t>
            </a:r>
          </a:p>
          <a:p>
            <a:pPr lvl="1"/>
            <a:endParaRPr lang="en-US" sz="2400" dirty="0" smtClean="0"/>
          </a:p>
          <a:p>
            <a:r>
              <a:rPr lang="en-US" sz="2400" b="1" i="1" dirty="0" smtClean="0"/>
              <a:t>RATIONALE</a:t>
            </a:r>
            <a:r>
              <a:rPr lang="en-US" sz="2400" i="1" dirty="0" smtClean="0"/>
              <a:t>:  SIT Chair has challenged CEOS to identify whether top-down contributions to the CEOS WP are required and possible in addition to the bottom-up population of the WP.</a:t>
            </a:r>
            <a:endParaRPr lang="en-US" sz="2400" i="1" dirty="0"/>
          </a:p>
        </p:txBody>
      </p:sp>
      <p:sp>
        <p:nvSpPr>
          <p:cNvPr id="5" name="Content Placeholder 3"/>
          <p:cNvSpPr>
            <a:spLocks noGrp="1"/>
          </p:cNvSpPr>
          <p:nvPr>
            <p:ph sz="quarter" idx="11"/>
          </p:nvPr>
        </p:nvSpPr>
        <p:spPr>
          <a:xfrm>
            <a:off x="1879600" y="76200"/>
            <a:ext cx="5740400" cy="838200"/>
          </a:xfrm>
        </p:spPr>
        <p:txBody>
          <a:bodyPr/>
          <a:lstStyle/>
          <a:p>
            <a:r>
              <a:rPr lang="en-US" sz="3200" b="1" dirty="0" smtClean="0"/>
              <a:t>SIT Action 33-05</a:t>
            </a:r>
            <a:endParaRPr lang="en-US" sz="3200" b="1" dirty="0"/>
          </a:p>
        </p:txBody>
      </p:sp>
    </p:spTree>
    <p:extLst>
      <p:ext uri="{BB962C8B-B14F-4D97-AF65-F5344CB8AC3E}">
        <p14:creationId xmlns:p14="http://schemas.microsoft.com/office/powerpoint/2010/main" val="137120017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29627"/>
            <a:ext cx="55626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solidFill>
                  <a:srgbClr val="FFFFFF"/>
                </a:solidFill>
                <a:effectLst/>
                <a:uFillTx/>
                <a:latin typeface="Arial" panose="020B0604020202020204" pitchFamily="34" charset="0"/>
                <a:cs typeface="Arial" panose="020B0604020202020204" pitchFamily="34" charset="0"/>
              </a:rPr>
              <a:t>Governing</a:t>
            </a:r>
            <a:r>
              <a:rPr kumimoji="0" lang="en-US" sz="3200" b="1" u="none" strike="noStrike" cap="none" spc="0" normalizeH="0" dirty="0" smtClean="0">
                <a:ln>
                  <a:noFill/>
                </a:ln>
                <a:solidFill>
                  <a:srgbClr val="FFFFFF"/>
                </a:solidFill>
                <a:effectLst/>
                <a:uFillTx/>
                <a:latin typeface="Arial" panose="020B0604020202020204" pitchFamily="34" charset="0"/>
                <a:cs typeface="Arial" panose="020B0604020202020204" pitchFamily="34" charset="0"/>
              </a:rPr>
              <a:t> Documents </a:t>
            </a:r>
            <a:endParaRPr kumimoji="0" lang="en-US" sz="3200" b="1"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endParaRPr>
          </a:p>
        </p:txBody>
      </p:sp>
      <p:sp>
        <p:nvSpPr>
          <p:cNvPr id="6" name="Shape 14"/>
          <p:cNvSpPr>
            <a:spLocks noGrp="1"/>
          </p:cNvSpPr>
          <p:nvPr>
            <p:ph type="sldNum" sz="quarter" idx="2"/>
          </p:nvPr>
        </p:nvSpPr>
        <p:spPr>
          <a:xfrm>
            <a:off x="8763000" y="6629400"/>
            <a:ext cx="304800" cy="169277"/>
          </a:xfrm>
          <a:prstGeom prst="rect">
            <a:avLst/>
          </a:prstGeom>
        </p:spPr>
        <p:txBody>
          <a:bodyPr/>
          <a:lstStyle>
            <a:lvl1pPr>
              <a:spcBef>
                <a:spcPts val="0"/>
              </a:spcBef>
            </a:lvl1pPr>
          </a:lstStyle>
          <a:p>
            <a:pPr lvl="0"/>
            <a:fld id="{86CB4B4D-7CA3-9044-876B-883B54F8677D}" type="slidenum">
              <a:rPr lang="en-US" smtClean="0">
                <a:latin typeface="Arial" panose="020B0604020202020204" pitchFamily="34" charset="0"/>
                <a:cs typeface="Arial" panose="020B0604020202020204" pitchFamily="34" charset="0"/>
              </a:rPr>
              <a:pPr lvl="0"/>
              <a:t>8</a:t>
            </a:fld>
            <a:endParaRPr lang="en-US" dirty="0">
              <a:latin typeface="Arial" panose="020B0604020202020204" pitchFamily="34" charset="0"/>
              <a:cs typeface="Arial" panose="020B0604020202020204" pitchFamily="34" charset="0"/>
            </a:endParaRPr>
          </a:p>
        </p:txBody>
      </p:sp>
      <p:sp>
        <p:nvSpPr>
          <p:cNvPr id="9" name="Rectangle 8"/>
          <p:cNvSpPr/>
          <p:nvPr/>
        </p:nvSpPr>
        <p:spPr>
          <a:xfrm>
            <a:off x="174885" y="1390050"/>
            <a:ext cx="8915400" cy="707886"/>
          </a:xfrm>
          <a:prstGeom prst="rect">
            <a:avLst/>
          </a:prstGeom>
        </p:spPr>
        <p:txBody>
          <a:bodyPr wrap="square">
            <a:spAutoFit/>
          </a:bodyPr>
          <a:lstStyle/>
          <a:p>
            <a:pPr lvl="0"/>
            <a:r>
              <a:rPr lang="en-US" sz="2000" dirty="0" smtClean="0">
                <a:solidFill>
                  <a:schemeClr val="tx2">
                    <a:lumMod val="75000"/>
                  </a:schemeClr>
                </a:solidFill>
                <a:latin typeface="Arial" panose="020B0604020202020204" pitchFamily="34" charset="0"/>
                <a:cs typeface="Arial" panose="020B0604020202020204" pitchFamily="34" charset="0"/>
              </a:rPr>
              <a:t>The</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b="1" i="1" dirty="0">
                <a:solidFill>
                  <a:schemeClr val="tx2">
                    <a:lumMod val="75000"/>
                  </a:schemeClr>
                </a:solidFill>
                <a:latin typeface="Arial" panose="020B0604020202020204" pitchFamily="34" charset="0"/>
                <a:cs typeface="Arial" panose="020B0604020202020204" pitchFamily="34" charset="0"/>
              </a:rPr>
              <a:t>CEOS Work Plan</a:t>
            </a:r>
            <a:r>
              <a:rPr lang="en-US" sz="2000" dirty="0">
                <a:solidFill>
                  <a:schemeClr val="tx2">
                    <a:lumMod val="75000"/>
                  </a:schemeClr>
                </a:solidFill>
                <a:latin typeface="Arial" panose="020B0604020202020204" pitchFamily="34" charset="0"/>
                <a:cs typeface="Arial" panose="020B0604020202020204" pitchFamily="34" charset="0"/>
              </a:rPr>
              <a:t> (3-year rolling) sets forth near-term actions to achieve the goals outlined in the CEOS Strategic Guidance document</a:t>
            </a:r>
            <a:r>
              <a:rPr lang="en-US" sz="2000" dirty="0" smtClean="0">
                <a:solidFill>
                  <a:schemeClr val="tx2">
                    <a:lumMod val="75000"/>
                  </a:schemeClr>
                </a:solidFill>
                <a:latin typeface="Arial" panose="020B0604020202020204" pitchFamily="34" charset="0"/>
                <a:cs typeface="Arial" panose="020B0604020202020204" pitchFamily="34" charset="0"/>
              </a:rPr>
              <a:t>. (</a:t>
            </a:r>
            <a:r>
              <a:rPr lang="en-US" sz="2000" i="1" dirty="0" smtClean="0">
                <a:solidFill>
                  <a:schemeClr val="tx2">
                    <a:lumMod val="75000"/>
                  </a:schemeClr>
                </a:solidFill>
                <a:latin typeface="Arial" panose="020B0604020202020204" pitchFamily="34" charset="0"/>
                <a:cs typeface="Arial" panose="020B0604020202020204" pitchFamily="34" charset="0"/>
              </a:rPr>
              <a:t>March 2018</a:t>
            </a:r>
            <a:r>
              <a:rPr lang="en-US" sz="2000" dirty="0" smtClean="0">
                <a:solidFill>
                  <a:schemeClr val="tx2">
                    <a:lumMod val="75000"/>
                  </a:schemeClr>
                </a:solidFill>
                <a:latin typeface="Arial" panose="020B0604020202020204" pitchFamily="34" charset="0"/>
                <a:cs typeface="Arial" panose="020B0604020202020204" pitchFamily="34" charset="0"/>
              </a:rPr>
              <a:t>)</a:t>
            </a:r>
            <a:endParaRPr lang="en-US" sz="2000" dirty="0">
              <a:solidFill>
                <a:schemeClr val="tx2">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5410200" y="2312176"/>
            <a:ext cx="3218334" cy="4158313"/>
          </a:xfrm>
          <a:prstGeom prst="rect">
            <a:avLst/>
          </a:prstGeom>
          <a:effectLst>
            <a:outerShdw blurRad="50800" dist="38100" dir="2700000" algn="tl" rotWithShape="0">
              <a:prstClr val="black">
                <a:alpha val="40000"/>
              </a:prstClr>
            </a:outerShdw>
          </a:effectLst>
        </p:spPr>
      </p:pic>
      <p:sp>
        <p:nvSpPr>
          <p:cNvPr id="14" name="Content Placeholder 2"/>
          <p:cNvSpPr>
            <a:spLocks noGrp="1"/>
          </p:cNvSpPr>
          <p:nvPr>
            <p:ph sz="quarter" idx="10"/>
          </p:nvPr>
        </p:nvSpPr>
        <p:spPr>
          <a:xfrm>
            <a:off x="228600" y="2572968"/>
            <a:ext cx="4572000" cy="3581400"/>
          </a:xfrm>
        </p:spPr>
        <p:txBody>
          <a:bodyPr/>
          <a:lstStyle/>
          <a:p>
            <a:pPr marL="0" indent="0">
              <a:buNone/>
            </a:pPr>
            <a:r>
              <a:rPr lang="en-US" b="1" dirty="0" smtClean="0">
                <a:solidFill>
                  <a:schemeClr val="tx2">
                    <a:lumMod val="75000"/>
                  </a:schemeClr>
                </a:solidFill>
                <a:latin typeface="Arial" panose="020B0604020202020204" pitchFamily="34" charset="0"/>
              </a:rPr>
              <a:t>Realize the CEOS Work Plan</a:t>
            </a:r>
          </a:p>
          <a:p>
            <a:r>
              <a:rPr lang="en-US" dirty="0" smtClean="0">
                <a:solidFill>
                  <a:schemeClr val="tx2">
                    <a:lumMod val="75000"/>
                  </a:schemeClr>
                </a:solidFill>
                <a:latin typeface="Arial" panose="020B0604020202020204" pitchFamily="34" charset="0"/>
              </a:rPr>
              <a:t>The document identifies our agencies’ commitments to working as members of CEOS</a:t>
            </a:r>
          </a:p>
          <a:p>
            <a:r>
              <a:rPr lang="en-US" dirty="0" smtClean="0">
                <a:solidFill>
                  <a:schemeClr val="tx2">
                    <a:lumMod val="75000"/>
                  </a:schemeClr>
                </a:solidFill>
                <a:latin typeface="Arial" panose="020B0604020202020204" pitchFamily="34" charset="0"/>
              </a:rPr>
              <a:t>Track the CEOS working elements to consistently track their progress on the Work Plan tasks (good effort this week at the SIT TW 2018)</a:t>
            </a:r>
          </a:p>
          <a:p>
            <a:r>
              <a:rPr lang="en-US" dirty="0" smtClean="0">
                <a:solidFill>
                  <a:schemeClr val="tx2">
                    <a:lumMod val="75000"/>
                  </a:schemeClr>
                </a:solidFill>
                <a:latin typeface="Arial" panose="020B0604020202020204" pitchFamily="34" charset="0"/>
              </a:rPr>
              <a:t>Adjust VC and WG contributions based on results of questionnaire and Agency review of commitments</a:t>
            </a:r>
          </a:p>
        </p:txBody>
      </p:sp>
    </p:spTree>
    <p:extLst>
      <p:ext uri="{BB962C8B-B14F-4D97-AF65-F5344CB8AC3E}">
        <p14:creationId xmlns:p14="http://schemas.microsoft.com/office/powerpoint/2010/main" val="830373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4294967295"/>
          </p:nvPr>
        </p:nvSpPr>
        <p:spPr>
          <a:xfrm>
            <a:off x="533400" y="1447800"/>
            <a:ext cx="5715000" cy="2286000"/>
          </a:xfrm>
          <a:prstGeom prst="rect">
            <a:avLst/>
          </a:prstGeom>
        </p:spPr>
        <p:txBody>
          <a:bodyPr/>
          <a:lstStyle/>
          <a:p>
            <a:pPr marL="0" indent="0">
              <a:buNone/>
            </a:pPr>
            <a:r>
              <a:rPr lang="en-US" sz="3600" dirty="0" smtClean="0">
                <a:solidFill>
                  <a:schemeClr val="bg1"/>
                </a:solidFill>
              </a:rPr>
              <a:t>Insights from VCs, WGs, and AHTs</a:t>
            </a:r>
            <a:endParaRPr lang="en-US" sz="3600" dirty="0">
              <a:solidFill>
                <a:schemeClr val="bg1"/>
              </a:solidFill>
            </a:endParaRPr>
          </a:p>
        </p:txBody>
      </p:sp>
    </p:spTree>
    <p:extLst>
      <p:ext uri="{BB962C8B-B14F-4D97-AF65-F5344CB8AC3E}">
        <p14:creationId xmlns:p14="http://schemas.microsoft.com/office/powerpoint/2010/main" val="183854584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6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3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9630</TotalTime>
  <Words>2198</Words>
  <Application>Microsoft Office PowerPoint</Application>
  <PresentationFormat>On-screen Show (4:3)</PresentationFormat>
  <Paragraphs>275</Paragraphs>
  <Slides>29</Slides>
  <Notes>7</Notes>
  <HiddenSlides>0</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29</vt:i4>
      </vt:variant>
    </vt:vector>
  </HeadingPairs>
  <TitlesOfParts>
    <vt:vector size="56" baseType="lpstr">
      <vt:lpstr>ＭＳ Ｐゴシック</vt:lpstr>
      <vt:lpstr>Arial</vt:lpstr>
      <vt:lpstr>Arial Black</vt:lpstr>
      <vt:lpstr>Arial Bold</vt:lpstr>
      <vt:lpstr>Arial Unicode MS</vt:lpstr>
      <vt:lpstr>Avenir Roman</vt:lpstr>
      <vt:lpstr>Berlin Sans FB Demi</vt:lpstr>
      <vt:lpstr>Calibri</vt:lpstr>
      <vt:lpstr>Century Gothic</vt:lpstr>
      <vt:lpstr>Courier New</vt:lpstr>
      <vt:lpstr>Droid Serif</vt:lpstr>
      <vt:lpstr>Futura</vt:lpstr>
      <vt:lpstr>Helvetica</vt:lpstr>
      <vt:lpstr>Proxima Nova Regular</vt:lpstr>
      <vt:lpstr>Tahoma</vt:lpstr>
      <vt:lpstr>Times New Roman</vt:lpstr>
      <vt:lpstr>Wingdings</vt:lpstr>
      <vt:lpstr>Default</vt:lpstr>
      <vt:lpstr>4_EUM_template_v03</vt:lpstr>
      <vt:lpstr>5_EUM_template_v03</vt:lpstr>
      <vt:lpstr>1_Default</vt:lpstr>
      <vt:lpstr>6_EUM_template_v03</vt:lpstr>
      <vt:lpstr>Blank Presentation</vt:lpstr>
      <vt:lpstr>7_EUM_template_v03</vt:lpstr>
      <vt:lpstr>2_Default</vt:lpstr>
      <vt:lpstr>3_Default</vt:lpstr>
      <vt:lpstr>Office Theme</vt:lpstr>
      <vt:lpstr>CEOS Resources Utilization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of the “Actionable” CEOS Actions – Remapping </vt:lpstr>
      <vt:lpstr>Tour de Table Process</vt:lpstr>
      <vt:lpstr>CEOS-GEO Actions Figures (March 09)</vt:lpstr>
      <vt:lpstr>PowerPoint Presentation</vt:lpstr>
      <vt:lpstr>Current Status of CEOS-GEO Actions</vt:lpstr>
      <vt:lpstr>CEOS 2014-2016 Work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Stephen M. Volz</cp:lastModifiedBy>
  <cp:revision>207</cp:revision>
  <dcterms:modified xsi:type="dcterms:W3CDTF">2018-09-14T09:07:16Z</dcterms:modified>
</cp:coreProperties>
</file>