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5" r:id="rId5"/>
    <p:sldId id="264" r:id="rId6"/>
    <p:sldId id="268" r:id="rId7"/>
    <p:sldId id="269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6"/>
    <p:restoredTop sz="94756"/>
  </p:normalViewPr>
  <p:slideViewPr>
    <p:cSldViewPr>
      <p:cViewPr varScale="1">
        <p:scale>
          <a:sx n="65" d="100"/>
          <a:sy n="65" d="100"/>
        </p:scale>
        <p:origin x="14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056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TW2018, 13-14 Sept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6616211" cy="124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Engagement with GEO</a:t>
            </a:r>
            <a:endParaRPr sz="2800" b="1" i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370742" y="4316411"/>
            <a:ext cx="5344258" cy="216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b="1" dirty="0" smtClean="0">
                <a:solidFill>
                  <a:srgbClr val="FFFFFF"/>
                </a:solidFill>
                <a:ea typeface="Arial Bold"/>
                <a:cs typeface="Arial Bold"/>
                <a:sym typeface="Arial Bold"/>
              </a:rPr>
              <a:t>Kerry Ann Sawyer, </a:t>
            </a:r>
            <a:r>
              <a:rPr lang="en-US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NOAA, CEOS SIT Chair Team</a:t>
            </a:r>
            <a:endParaRPr b="1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2018 SIT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Technical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Workshop</a:t>
            </a: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7.2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EUMETSAT, Darmstadt, Germany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13 – 14 September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1954" y="1150374"/>
            <a:ext cx="9035845" cy="5250426"/>
          </a:xfrm>
        </p:spPr>
        <p:txBody>
          <a:bodyPr/>
          <a:lstStyle/>
          <a:p>
            <a:r>
              <a:rPr lang="en-US" sz="28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 Work </a:t>
            </a:r>
            <a:r>
              <a:rPr lang="en-US" sz="2800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Programme</a:t>
            </a:r>
            <a:r>
              <a:rPr lang="en-US" sz="28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– CEOS Reporting</a:t>
            </a:r>
          </a:p>
          <a:p>
            <a:r>
              <a:rPr lang="en-US" sz="28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GEO-XV Plenary – CEOS Preparations</a:t>
            </a:r>
          </a:p>
          <a:p>
            <a:r>
              <a:rPr lang="en-US" sz="28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Other interesting GEO tidbits</a:t>
            </a:r>
          </a:p>
          <a:p>
            <a:pPr marL="0" indent="0">
              <a:buNone/>
            </a:pPr>
            <a:endParaRPr lang="en-US" sz="2800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1524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550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219200"/>
            <a:ext cx="9067800" cy="5029200"/>
          </a:xfrm>
        </p:spPr>
        <p:txBody>
          <a:bodyPr/>
          <a:lstStyle/>
          <a:p>
            <a:pPr defTabSz="914400"/>
            <a:r>
              <a:rPr lang="en-US" sz="2400" dirty="0">
                <a:latin typeface="Arial Bold" panose="020B0704020202020204" pitchFamily="34" charset="0"/>
                <a:cs typeface="Arial Bold" panose="020B0704020202020204" pitchFamily="34" charset="0"/>
              </a:rPr>
              <a:t>Foundational Tasks</a:t>
            </a:r>
          </a:p>
          <a:p>
            <a:pPr lvl="1" defTabSz="914400"/>
            <a:r>
              <a:rPr lang="en-US" sz="2400" i="1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GEOSS </a:t>
            </a:r>
            <a:r>
              <a:rPr lang="en-US" sz="2400" i="1" dirty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Satellite </a:t>
            </a:r>
            <a:r>
              <a:rPr lang="en-US" sz="2400" i="1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Earth Observation </a:t>
            </a:r>
            <a:r>
              <a:rPr lang="en-US" sz="2400" i="1" dirty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Resources** - Lead &amp; Contributor (NOAA and ESA/CNES</a:t>
            </a:r>
            <a:r>
              <a:rPr lang="en-US" sz="2400" i="1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)</a:t>
            </a:r>
          </a:p>
          <a:p>
            <a:pPr lvl="1" defTabSz="914400"/>
            <a:endParaRPr lang="en-US" sz="1200" i="1" dirty="0" smtClean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lvl="1"/>
            <a:r>
              <a:rPr lang="en-US" sz="2400" dirty="0">
                <a:latin typeface="Arial Bold" panose="020B0704020202020204" pitchFamily="34" charset="0"/>
                <a:cs typeface="Arial Bold" panose="020B0704020202020204" pitchFamily="34" charset="0"/>
              </a:rPr>
              <a:t>Capacity Building Coordination – Lead &amp; Contributor (NASA, USGS)</a:t>
            </a:r>
          </a:p>
          <a:p>
            <a:pPr lvl="1" defTabSz="914400"/>
            <a:endParaRPr lang="en-US" sz="2400" i="1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defTabSz="914400"/>
            <a:r>
              <a:rPr lang="en-US" sz="2400" dirty="0">
                <a:latin typeface="Arial Bold" panose="020B0704020202020204" pitchFamily="34" charset="0"/>
                <a:cs typeface="Arial Bold" panose="020B0704020202020204" pitchFamily="34" charset="0"/>
              </a:rPr>
              <a:t>Community </a:t>
            </a:r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Activity</a:t>
            </a:r>
            <a:endParaRPr lang="en-US" sz="2400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lvl="1" defTabSz="914400"/>
            <a:r>
              <a:rPr lang="en-US" sz="2400" i="1" dirty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Earth Observations for Disaster Risk Management – Lead &amp; Contributor (ASI</a:t>
            </a:r>
            <a:r>
              <a:rPr lang="en-US" sz="2400" i="1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)</a:t>
            </a:r>
          </a:p>
          <a:p>
            <a:pPr marL="117475" lvl="1" indent="0" defTabSz="914400">
              <a:buNone/>
            </a:pPr>
            <a:endParaRPr lang="en-US" sz="2400" i="1" dirty="0" smtClean="0">
              <a:solidFill>
                <a:schemeClr val="tx2">
                  <a:lumMod val="75000"/>
                </a:schemeClr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117475" lvl="1" indent="0" defTabSz="914400">
              <a:buNone/>
            </a:pPr>
            <a:endParaRPr lang="en-US" sz="2400" i="1" dirty="0">
              <a:solidFill>
                <a:schemeClr val="tx2">
                  <a:lumMod val="75000"/>
                </a:schemeClr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marL="117475" lvl="1" indent="0" defTabSz="914400">
              <a:buNone/>
            </a:pPr>
            <a:r>
              <a:rPr lang="en-US" sz="2400" i="1" dirty="0" smtClean="0">
                <a:solidFill>
                  <a:srgbClr val="C00000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Not submitted!  Reports due to GEOSEC by Friday</a:t>
            </a:r>
            <a:endParaRPr lang="en-US" sz="2400" i="1" dirty="0">
              <a:solidFill>
                <a:srgbClr val="C00000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endParaRPr lang="en-US" sz="2400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1524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 Work </a:t>
            </a:r>
            <a:r>
              <a:rPr lang="en-US" sz="2800" b="1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Programme</a:t>
            </a:r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CEOS Lead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772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219200"/>
            <a:ext cx="9067800" cy="5334000"/>
          </a:xfrm>
        </p:spPr>
        <p:txBody>
          <a:bodyPr/>
          <a:lstStyle/>
          <a:p>
            <a:pPr marL="0" indent="0" defTabSz="914400">
              <a:buNone/>
            </a:pPr>
            <a:r>
              <a:rPr lang="en-US" sz="1800" i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This cross-cutting task aims to ensure the long-term availability of the sustained, coordinated, comprehensive satellite Earth observation data that is a critical component of GEOSS and a key enabler of current and future GEO Community Activities, Initiatives, and Flagships.</a:t>
            </a:r>
          </a:p>
          <a:p>
            <a:r>
              <a:rPr lang="en-US" sz="1600" b="1" dirty="0" smtClean="0">
                <a:latin typeface="Arial" panose="020B0604020202020204" pitchFamily="34" charset="0"/>
              </a:rPr>
              <a:t>Specify, develop, launch, operate and coordinate space missions </a:t>
            </a:r>
            <a:r>
              <a:rPr lang="en-US" sz="1600" dirty="0" smtClean="0">
                <a:latin typeface="Arial" panose="020B0604020202020204" pitchFamily="34" charset="0"/>
              </a:rPr>
              <a:t>to </a:t>
            </a:r>
            <a:r>
              <a:rPr lang="en-US" sz="1600" b="1" i="1" dirty="0" smtClean="0">
                <a:latin typeface="Arial" panose="020B0604020202020204" pitchFamily="34" charset="0"/>
              </a:rPr>
              <a:t>provide new </a:t>
            </a:r>
            <a:r>
              <a:rPr lang="en-US" sz="1600" dirty="0" smtClean="0">
                <a:latin typeface="Arial" panose="020B0604020202020204" pitchFamily="34" charset="0"/>
              </a:rPr>
              <a:t>observations, </a:t>
            </a:r>
            <a:r>
              <a:rPr lang="en-US" sz="1600" b="1" i="1" dirty="0" smtClean="0">
                <a:latin typeface="Arial" panose="020B0604020202020204" pitchFamily="34" charset="0"/>
              </a:rPr>
              <a:t>sustain critical </a:t>
            </a:r>
            <a:r>
              <a:rPr lang="en-US" sz="1600" dirty="0" smtClean="0">
                <a:latin typeface="Arial" panose="020B0604020202020204" pitchFamily="34" charset="0"/>
              </a:rPr>
              <a:t>time-series, and </a:t>
            </a:r>
            <a:r>
              <a:rPr lang="en-US" sz="1600" b="1" i="1" dirty="0" smtClean="0">
                <a:latin typeface="Arial" panose="020B0604020202020204" pitchFamily="34" charset="0"/>
              </a:rPr>
              <a:t>fill or minimize spatial or temporal gaps </a:t>
            </a:r>
            <a:r>
              <a:rPr lang="en-US" sz="1600" dirty="0" smtClean="0">
                <a:latin typeface="Arial" panose="020B0604020202020204" pitchFamily="34" charset="0"/>
              </a:rPr>
              <a:t>in the satellite observations required to support sustained production of fundamental variable sets as defined through the GEO requirements and analysis processes.</a:t>
            </a:r>
          </a:p>
          <a:p>
            <a:r>
              <a:rPr lang="en-US" sz="1600" dirty="0" smtClean="0">
                <a:latin typeface="Arial" panose="020B0604020202020204" pitchFamily="34" charset="0"/>
              </a:rPr>
              <a:t>Promote the development and implementation of technologies and the uptake of best practices to </a:t>
            </a:r>
            <a:r>
              <a:rPr lang="en-US" sz="1600" b="1" i="1" dirty="0" smtClean="0">
                <a:latin typeface="Arial" panose="020B0604020202020204" pitchFamily="34" charset="0"/>
              </a:rPr>
              <a:t>enhance space data access</a:t>
            </a:r>
            <a:r>
              <a:rPr lang="en-US" sz="1600" dirty="0" smtClean="0">
                <a:latin typeface="Arial" panose="020B0604020202020204" pitchFamily="34" charset="0"/>
              </a:rPr>
              <a:t> in support of the evolution of the GEOSS, particularly focusing on enhanced access to space data via the GCI.</a:t>
            </a:r>
          </a:p>
          <a:p>
            <a:r>
              <a:rPr lang="en-US" sz="1600" dirty="0" smtClean="0">
                <a:latin typeface="Arial" panose="020B0604020202020204" pitchFamily="34" charset="0"/>
              </a:rPr>
              <a:t>Support broader GEO efforts to </a:t>
            </a:r>
            <a:r>
              <a:rPr lang="en-US" sz="1600" b="1" i="1" dirty="0" smtClean="0">
                <a:latin typeface="Arial" panose="020B0604020202020204" pitchFamily="34" charset="0"/>
              </a:rPr>
              <a:t>promote EO by providing </a:t>
            </a:r>
            <a:r>
              <a:rPr lang="en-US" sz="1600" dirty="0" smtClean="0">
                <a:latin typeface="Arial" panose="020B0604020202020204" pitchFamily="34" charset="0"/>
              </a:rPr>
              <a:t>evidence of the unique, and complementary, </a:t>
            </a:r>
            <a:r>
              <a:rPr lang="en-US" sz="1600" b="1" i="1" dirty="0" smtClean="0">
                <a:latin typeface="Arial" panose="020B0604020202020204" pitchFamily="34" charset="0"/>
              </a:rPr>
              <a:t>value of satellite data </a:t>
            </a:r>
            <a:r>
              <a:rPr lang="en-US" sz="1600" dirty="0" smtClean="0">
                <a:latin typeface="Arial" panose="020B0604020202020204" pitchFamily="34" charset="0"/>
              </a:rPr>
              <a:t>to successful delivery of major regional and global initiatives.</a:t>
            </a:r>
          </a:p>
          <a:p>
            <a:r>
              <a:rPr lang="en-US" sz="1600" dirty="0" smtClean="0">
                <a:latin typeface="Arial" panose="020B0604020202020204" pitchFamily="34" charset="0"/>
              </a:rPr>
              <a:t>Coordinate increased </a:t>
            </a:r>
            <a:r>
              <a:rPr lang="en-US" sz="1600" b="1" i="1" dirty="0" smtClean="0">
                <a:latin typeface="Arial" panose="020B0604020202020204" pitchFamily="34" charset="0"/>
              </a:rPr>
              <a:t>interoperability among space data infrastructures </a:t>
            </a:r>
            <a:r>
              <a:rPr lang="en-US" sz="1600" dirty="0" smtClean="0">
                <a:latin typeface="Arial" panose="020B0604020202020204" pitchFamily="34" charset="0"/>
              </a:rPr>
              <a:t>and develop integrated global and regional space datasets that support validated and prioritized requirements identified through GEO processes</a:t>
            </a:r>
          </a:p>
          <a:p>
            <a:r>
              <a:rPr lang="en-US" sz="1600" dirty="0" smtClean="0">
                <a:latin typeface="Arial" panose="020B0604020202020204" pitchFamily="34" charset="0"/>
              </a:rPr>
              <a:t>Identify and coordinate the necessary actions for the </a:t>
            </a:r>
            <a:r>
              <a:rPr lang="en-US" sz="1600" b="1" i="1" dirty="0" smtClean="0">
                <a:latin typeface="Arial" panose="020B0604020202020204" pitchFamily="34" charset="0"/>
              </a:rPr>
              <a:t>protection of the radiofrequency bands </a:t>
            </a:r>
            <a:r>
              <a:rPr lang="en-US" sz="1600" dirty="0" smtClean="0">
                <a:latin typeface="Arial" panose="020B0604020202020204" pitchFamily="34" charset="0"/>
              </a:rPr>
              <a:t>necessary to ensure proper operation of EO instruments.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1524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GEOSS Satellite Earth Observation Resources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6180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0" y="1219200"/>
            <a:ext cx="9067800" cy="5105400"/>
          </a:xfrm>
        </p:spPr>
        <p:txBody>
          <a:bodyPr/>
          <a:lstStyle/>
          <a:p>
            <a:pPr defTabSz="914400"/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CEOS Delegation</a:t>
            </a:r>
          </a:p>
          <a:p>
            <a:pPr lvl="1"/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Pham </a:t>
            </a:r>
            <a:r>
              <a:rPr lang="en-US" sz="2400" dirty="0" err="1" smtClean="0">
                <a:latin typeface="Arial Bold" panose="020B0704020202020204" pitchFamily="34" charset="0"/>
                <a:cs typeface="Arial Bold" panose="020B0704020202020204" pitchFamily="34" charset="0"/>
              </a:rPr>
              <a:t>Anh</a:t>
            </a:r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 Tuan – Head of Delegation</a:t>
            </a:r>
          </a:p>
          <a:p>
            <a:pPr lvl="1"/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Kerry Sawyer</a:t>
            </a:r>
          </a:p>
          <a:p>
            <a:pPr lvl="1"/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Steven Hosford</a:t>
            </a:r>
          </a:p>
          <a:p>
            <a:pPr lvl="1"/>
            <a:r>
              <a:rPr lang="en-US" sz="2400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Brian Killough</a:t>
            </a:r>
          </a:p>
          <a:p>
            <a:pPr defTabSz="914400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CEOS Booth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Brian Killough</a:t>
            </a:r>
          </a:p>
          <a:p>
            <a:pPr defTabSz="914400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CEOS Side Events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30 Oct (Tues)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Applying the Open Data Cube Technology to the Sustainable Development Goals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–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Jono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Ross</a:t>
            </a:r>
          </a:p>
          <a:p>
            <a:pPr lvl="1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30 Oct (Tues) –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Earth Observations for Disaster Risk Reduction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;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WGDisasters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lvl="1"/>
            <a:endParaRPr lang="en-US" sz="2400" dirty="0">
              <a:solidFill>
                <a:schemeClr val="tx2">
                  <a:lumMod val="75000"/>
                </a:schemeClr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endParaRPr lang="en-US" sz="2400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1524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GEO-XV Plenary</a:t>
            </a:r>
          </a:p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29 Oct to 1 Nov, Kyoto, Japan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77222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4580" y="1219200"/>
            <a:ext cx="9043219" cy="52578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GEO Expert Advisory Group –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</a:rPr>
              <a:t>25 persons from academia, space agencies, other GEO Members and Participating Organizations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</a:rPr>
              <a:t>Will meet in conjunction with GEO </a:t>
            </a:r>
            <a:r>
              <a:rPr lang="en-US" dirty="0" err="1" smtClean="0">
                <a:latin typeface="Arial" panose="020B0604020202020204" pitchFamily="34" charset="0"/>
              </a:rPr>
              <a:t>Programme</a:t>
            </a:r>
            <a:r>
              <a:rPr lang="en-US" dirty="0" smtClean="0">
                <a:latin typeface="Arial" panose="020B0604020202020204" pitchFamily="34" charset="0"/>
              </a:rPr>
              <a:t> Board meetings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</a:rPr>
              <a:t>Finite lifetime – </a:t>
            </a:r>
            <a:r>
              <a:rPr lang="en-US" dirty="0" err="1" smtClean="0">
                <a:latin typeface="Arial" panose="020B0604020202020204" pitchFamily="34" charset="0"/>
              </a:rPr>
              <a:t>til</a:t>
            </a:r>
            <a:r>
              <a:rPr lang="en-US" dirty="0" smtClean="0">
                <a:latin typeface="Arial" panose="020B0604020202020204" pitchFamily="34" charset="0"/>
              </a:rPr>
              <a:t> 2019 Plenary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</a:rPr>
              <a:t>Advises GEO Secretariat </a:t>
            </a:r>
            <a:r>
              <a:rPr lang="en-US" dirty="0" smtClean="0">
                <a:latin typeface="Arial" panose="020B0604020202020204" pitchFamily="34" charset="0"/>
              </a:rPr>
              <a:t>Director</a:t>
            </a:r>
          </a:p>
          <a:p>
            <a:pPr lvl="1"/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GEO Secretariat Staffing</a:t>
            </a:r>
            <a:endParaRPr lang="en-US" dirty="0" smtClean="0">
              <a:latin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</a:rPr>
              <a:t>Reorganizing responsibilities which will/may have direc</a:t>
            </a:r>
            <a:r>
              <a:rPr lang="en-US" dirty="0" smtClean="0">
                <a:latin typeface="Arial" panose="020B0604020202020204" pitchFamily="34" charset="0"/>
              </a:rPr>
              <a:t>t effect on CEOS</a:t>
            </a:r>
          </a:p>
          <a:p>
            <a:pPr lvl="1"/>
            <a:endParaRPr lang="en-US" dirty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GEO Work </a:t>
            </a:r>
            <a:r>
              <a:rPr lang="en-US" dirty="0" err="1" smtClean="0">
                <a:latin typeface="Arial" panose="020B0604020202020204" pitchFamily="34" charset="0"/>
              </a:rPr>
              <a:t>Programme</a:t>
            </a:r>
            <a:r>
              <a:rPr lang="en-US" smtClean="0">
                <a:latin typeface="Arial" panose="020B0604020202020204" pitchFamily="34" charset="0"/>
              </a:rPr>
              <a:t> 2020-2022</a:t>
            </a:r>
            <a:endParaRPr lang="en-US" dirty="0" smtClean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1981200" y="152400"/>
            <a:ext cx="5334000" cy="914400"/>
          </a:xfrm>
        </p:spPr>
        <p:txBody>
          <a:bodyPr/>
          <a:lstStyle/>
          <a:p>
            <a:r>
              <a:rPr lang="en-US" sz="2800" b="1" dirty="0" smtClean="0">
                <a:latin typeface="Arial Bold" panose="020B0704020202020204" pitchFamily="34" charset="0"/>
                <a:cs typeface="Arial Bold" panose="020B0704020202020204" pitchFamily="34" charset="0"/>
              </a:rPr>
              <a:t>GEO Interesting Tidbits</a:t>
            </a:r>
            <a:endParaRPr lang="en-US" sz="2800" b="1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3165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5486400" cy="533400"/>
          </a:xfrm>
        </p:spPr>
        <p:txBody>
          <a:bodyPr/>
          <a:lstStyle/>
          <a:p>
            <a:r>
              <a:rPr lang="en-US" b="1" dirty="0" smtClean="0"/>
              <a:t>GEO 2020-2022 Work </a:t>
            </a:r>
            <a:r>
              <a:rPr lang="en-US" b="1" dirty="0" err="1" smtClean="0"/>
              <a:t>Programme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453826"/>
              </p:ext>
            </p:extLst>
          </p:nvPr>
        </p:nvGraphicFramePr>
        <p:xfrm>
          <a:off x="30906" y="1143000"/>
          <a:ext cx="9113093" cy="51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1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21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Expected</a:t>
                      </a:r>
                      <a:r>
                        <a:rPr lang="en-US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Completion Date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216">
                <a:tc>
                  <a:txBody>
                    <a:bodyPr/>
                    <a:lstStyle/>
                    <a:p>
                      <a:r>
                        <a:rPr lang="en-US" sz="2000" dirty="0"/>
                        <a:t>Call for new</a:t>
                      </a:r>
                      <a:r>
                        <a:rPr lang="en-US" sz="2000" baseline="0" dirty="0"/>
                        <a:t> / revised Implementation Plans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February</a:t>
                      </a:r>
                      <a:r>
                        <a:rPr lang="en-US" sz="2000" baseline="0"/>
                        <a:t> 2019</a:t>
                      </a:r>
                      <a:endParaRPr lang="en-GB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216">
                <a:tc>
                  <a:txBody>
                    <a:bodyPr/>
                    <a:lstStyle/>
                    <a:p>
                      <a:r>
                        <a:rPr lang="en-US" sz="2000"/>
                        <a:t>GEO Symposium – focus</a:t>
                      </a:r>
                      <a:r>
                        <a:rPr lang="en-US" sz="2000" baseline="0"/>
                        <a:t> on structure &amp; content of GWP 2020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May 2019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216">
                <a:tc>
                  <a:txBody>
                    <a:bodyPr/>
                    <a:lstStyle/>
                    <a:p>
                      <a:r>
                        <a:rPr lang="en-US" sz="2000" dirty="0"/>
                        <a:t>PB</a:t>
                      </a:r>
                      <a:r>
                        <a:rPr lang="en-US" sz="2000" baseline="0" dirty="0"/>
                        <a:t> review of Implementation Plans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PB meeting</a:t>
                      </a:r>
                      <a:r>
                        <a:rPr lang="en-GB" sz="2000" baseline="0" dirty="0"/>
                        <a:t> </a:t>
                      </a:r>
                    </a:p>
                    <a:p>
                      <a:pPr algn="ctr"/>
                      <a:r>
                        <a:rPr lang="en-GB" sz="2000" baseline="0"/>
                        <a:t>(May-June </a:t>
                      </a:r>
                      <a:r>
                        <a:rPr lang="en-GB" sz="2000" baseline="0" dirty="0"/>
                        <a:t>2019)</a:t>
                      </a:r>
                      <a:endParaRPr lang="en-US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216">
                <a:tc>
                  <a:txBody>
                    <a:bodyPr/>
                    <a:lstStyle/>
                    <a:p>
                      <a:r>
                        <a:rPr lang="en-US" sz="2000" dirty="0"/>
                        <a:t>Draft</a:t>
                      </a:r>
                      <a:r>
                        <a:rPr lang="en-US" sz="2000" baseline="0" dirty="0"/>
                        <a:t> GWP 2020 circulated to GEO Principals for consultation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July 2019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216">
                <a:tc>
                  <a:txBody>
                    <a:bodyPr/>
                    <a:lstStyle/>
                    <a:p>
                      <a:r>
                        <a:rPr lang="en-US" sz="2000"/>
                        <a:t>PB</a:t>
                      </a:r>
                      <a:r>
                        <a:rPr lang="en-US" sz="2000" baseline="0"/>
                        <a:t> review and revision of GWP 2020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PB meeting </a:t>
                      </a:r>
                    </a:p>
                    <a:p>
                      <a:pPr algn="ctr"/>
                      <a:r>
                        <a:rPr lang="en-US" sz="2000" dirty="0"/>
                        <a:t>(Sept 2019)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4216">
                <a:tc>
                  <a:txBody>
                    <a:bodyPr/>
                    <a:lstStyle/>
                    <a:p>
                      <a:r>
                        <a:rPr lang="en-US" sz="2000"/>
                        <a:t>Proposed</a:t>
                      </a:r>
                      <a:r>
                        <a:rPr lang="en-US" sz="2000" baseline="0"/>
                        <a:t> GWP 2020 sent as GEO Plenary document</a:t>
                      </a:r>
                      <a:endParaRPr lang="en-GB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Sept/Oct</a:t>
                      </a:r>
                      <a:r>
                        <a:rPr lang="en-US" sz="2000" baseline="0" dirty="0"/>
                        <a:t> 2019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9792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9225</TotalTime>
  <Words>536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Engagement with GEO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188</cp:revision>
  <dcterms:modified xsi:type="dcterms:W3CDTF">2018-09-14T09:02:08Z</dcterms:modified>
</cp:coreProperties>
</file>