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61" r:id="rId3"/>
    <p:sldId id="262" r:id="rId4"/>
    <p:sldId id="263" r:id="rId5"/>
    <p:sldId id="264" r:id="rId6"/>
    <p:sldId id="265" r:id="rId7"/>
    <p:sldId id="266" r:id="rId8"/>
    <p:sldId id="267" r:id="rId9"/>
    <p:sldId id="268" r:id="rId10"/>
    <p:sldId id="259" r:id="rId11"/>
    <p:sldId id="260" r:id="rId12"/>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6"/>
    <p:restoredTop sz="76887" autoAdjust="0"/>
  </p:normalViewPr>
  <p:slideViewPr>
    <p:cSldViewPr>
      <p:cViewPr varScale="1">
        <p:scale>
          <a:sx n="90" d="100"/>
          <a:sy n="90" d="100"/>
        </p:scale>
        <p:origin x="117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305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961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949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TW2018, 13-14 Sept 2018</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ceos.org/document_management/Meetings/SIT/SIT-33/Agenda/2018%20CEOS%20SIT%20Strategic%20Direction%20Discussion%20Paper%20v1.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kerry.sawyer@noaa.gov" TargetMode="External"/><Relationship Id="rId2" Type="http://schemas.openxmlformats.org/officeDocument/2006/relationships/hyperlink" Target="mailto:george@symbioscomms.com" TargetMode="External"/><Relationship Id="rId1" Type="http://schemas.openxmlformats.org/officeDocument/2006/relationships/slideLayout" Target="../slideLayouts/slideLayout2.xml"/><Relationship Id="rId4" Type="http://schemas.openxmlformats.org/officeDocument/2006/relationships/hyperlink" Target="http://ceos.org/meetings/2018-sit-technical-worksho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a:solidFill>
                  <a:srgbClr val="FFFFFF"/>
                </a:solidFill>
                <a:latin typeface="+mj-lt"/>
              </a:rPr>
              <a:t>Proposed 2019 CEOS chair initiative </a:t>
            </a:r>
            <a:endParaRPr sz="4200" b="1" dirty="0">
              <a:solidFill>
                <a:srgbClr val="FFFFFF"/>
              </a:solidFill>
              <a:latin typeface="+mj-lt"/>
            </a:endParaRPr>
          </a:p>
        </p:txBody>
      </p:sp>
      <p:sp>
        <p:nvSpPr>
          <p:cNvPr id="11" name="Shape 11"/>
          <p:cNvSpPr/>
          <p:nvPr/>
        </p:nvSpPr>
        <p:spPr>
          <a:xfrm>
            <a:off x="622788" y="3759200"/>
            <a:ext cx="5092212"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defTabSz="914400">
              <a:lnSpc>
                <a:spcPct val="150000"/>
              </a:lnSpc>
              <a:defRPr>
                <a:solidFill>
                  <a:srgbClr val="000000"/>
                </a:solidFill>
              </a:defRPr>
            </a:pPr>
            <a:r>
              <a:rPr lang="en-AU" dirty="0">
                <a:solidFill>
                  <a:srgbClr val="FFFFFF"/>
                </a:solidFill>
                <a:ea typeface="Arial Bold"/>
                <a:cs typeface="Arial Bold"/>
                <a:sym typeface="Arial Bold"/>
              </a:rPr>
              <a:t>Anh Tuan Vu, VNSC, CEOS incoming chair team</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CEOS 2018 SIT Technical Workshop</a:t>
            </a: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Work planning and Closing </a:t>
            </a:r>
            <a:r>
              <a:rPr dirty="0">
                <a:solidFill>
                  <a:srgbClr val="FFFFFF"/>
                </a:solidFill>
                <a:latin typeface="+mj-lt"/>
                <a:ea typeface="Arial Bold"/>
                <a:cs typeface="Arial Bold"/>
                <a:sym typeface="Arial Bold"/>
              </a:rPr>
              <a:t>#</a:t>
            </a:r>
            <a:r>
              <a:rPr lang="en-US" dirty="0">
                <a:solidFill>
                  <a:srgbClr val="FFFFFF"/>
                </a:solidFill>
                <a:latin typeface="+mj-lt"/>
                <a:ea typeface="Arial Bold"/>
                <a:cs typeface="Arial Bold"/>
                <a:sym typeface="Arial Bold"/>
              </a:rPr>
              <a:t>8.6</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EUMETSAT, Darmstadt, Germany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 – 14 September 2018</a:t>
            </a:r>
            <a:endParaRPr dirty="0">
              <a:solidFill>
                <a:srgbClr val="FFFFFF"/>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37564"/>
            <a:ext cx="8763000" cy="4706036"/>
          </a:xfrm>
        </p:spPr>
        <p:txBody>
          <a:bodyPr/>
          <a:lstStyle/>
          <a:p>
            <a:pPr marL="0" indent="0" algn="l" rtl="0">
              <a:spcBef>
                <a:spcPts val="600"/>
              </a:spcBef>
              <a:spcAft>
                <a:spcPts val="600"/>
              </a:spcAft>
              <a:buNone/>
            </a:pPr>
            <a:r>
              <a:rPr lang="en-US" sz="1400" dirty="0"/>
              <a:t>Per </a:t>
            </a:r>
            <a:r>
              <a:rPr lang="en-US" sz="1400" i="1" dirty="0"/>
              <a:t>CEOS Governance and Processes, </a:t>
            </a:r>
            <a:r>
              <a:rPr lang="en-US" sz="1400" dirty="0"/>
              <a:t>the meeting objectives of the SIT Technical Workshop are to: report on the status of the CEOS Work Plan and actions to be implemented; prepare for CEOS participation and outreach at ministerial-level and other major events at the end of the calendar year, such as GEO Plenary, UNFCCC COP and SBSTA meetings; and to prepare the necessary information to make appropriate decisions at the CEOS Plenary.</a:t>
            </a:r>
          </a:p>
          <a:p>
            <a:pPr>
              <a:spcBef>
                <a:spcPts val="600"/>
              </a:spcBef>
              <a:spcAft>
                <a:spcPts val="600"/>
              </a:spcAft>
            </a:pPr>
            <a:r>
              <a:rPr lang="en-AU" sz="1400" b="1" dirty="0"/>
              <a:t>Reporting on meetings is discouraged</a:t>
            </a:r>
            <a:r>
              <a:rPr lang="en-AU" sz="1400" dirty="0"/>
              <a:t>, except in support of discussion.</a:t>
            </a:r>
          </a:p>
          <a:p>
            <a:pPr>
              <a:spcBef>
                <a:spcPts val="600"/>
              </a:spcBef>
              <a:spcAft>
                <a:spcPts val="600"/>
              </a:spcAft>
            </a:pPr>
            <a:r>
              <a:rPr lang="en-AU" sz="1400" dirty="0"/>
              <a:t>Background materials (</a:t>
            </a:r>
            <a:r>
              <a:rPr lang="en-AU" sz="1400" i="1" dirty="0"/>
              <a:t>e.g.</a:t>
            </a:r>
            <a:r>
              <a:rPr lang="en-AU" sz="1400" dirty="0"/>
              <a:t>, meeting minutes and discussion summary, content, presentations) should be provided for linkage on the SIT TW website for pre-reading and background reference.</a:t>
            </a:r>
          </a:p>
          <a:p>
            <a:pPr>
              <a:spcBef>
                <a:spcPts val="600"/>
              </a:spcBef>
              <a:spcAft>
                <a:spcPts val="600"/>
              </a:spcAft>
            </a:pPr>
            <a:r>
              <a:rPr lang="en-AU" sz="1400" dirty="0"/>
              <a:t>The focus is on the status of deliverables, including those </a:t>
            </a:r>
            <a:r>
              <a:rPr lang="en-AU" sz="1400" b="1" dirty="0"/>
              <a:t>identified at SIT-33, in the CEOS Work Plan</a:t>
            </a:r>
            <a:r>
              <a:rPr lang="en-AU" sz="1400" dirty="0"/>
              <a:t>, and </a:t>
            </a:r>
            <a:r>
              <a:rPr lang="en-AU" sz="1400" b="1" dirty="0"/>
              <a:t>SIT-33 actions </a:t>
            </a:r>
            <a:r>
              <a:rPr lang="en-AU" sz="1400" dirty="0"/>
              <a:t>that are due at SIT TW or coming due at Plenary.</a:t>
            </a:r>
          </a:p>
          <a:p>
            <a:pPr>
              <a:spcBef>
                <a:spcPts val="600"/>
              </a:spcBef>
              <a:spcAft>
                <a:spcPts val="600"/>
              </a:spcAft>
            </a:pPr>
            <a:r>
              <a:rPr lang="en-AU" sz="1400" b="1" dirty="0"/>
              <a:t>Contributions to GEO </a:t>
            </a:r>
            <a:r>
              <a:rPr lang="en-AU" sz="1400" dirty="0"/>
              <a:t>should be highlighted, </a:t>
            </a:r>
            <a:r>
              <a:rPr lang="en-AU" sz="1400" i="1" dirty="0"/>
              <a:t>e.g.</a:t>
            </a:r>
            <a:r>
              <a:rPr lang="en-AU" sz="1400" dirty="0"/>
              <a:t>, where are the connections and how do the VCs, WGs, and AHTs see themselves as contributing to GEO (including and also beyond what is listed in the GEO Work Programme).</a:t>
            </a:r>
          </a:p>
          <a:p>
            <a:pPr>
              <a:spcBef>
                <a:spcPts val="600"/>
              </a:spcBef>
              <a:spcAft>
                <a:spcPts val="600"/>
              </a:spcAft>
            </a:pPr>
            <a:r>
              <a:rPr lang="en-AU" sz="1400" b="1" dirty="0"/>
              <a:t>Items that need to be taken to Plenary need to be highlighted for discussion.</a:t>
            </a:r>
          </a:p>
          <a:p>
            <a:pPr>
              <a:spcBef>
                <a:spcPts val="600"/>
              </a:spcBef>
              <a:spcAft>
                <a:spcPts val="600"/>
              </a:spcAft>
            </a:pPr>
            <a:r>
              <a:rPr lang="en-US" sz="1400" dirty="0"/>
              <a:t>Please review “</a:t>
            </a:r>
            <a:r>
              <a:rPr lang="en-AU" sz="1400" i="1" dirty="0"/>
              <a:t>STRATEGIC DIRECTIONS AND PARTNERSHIPS FOR CEOS</a:t>
            </a:r>
            <a:br>
              <a:rPr lang="en-AU" sz="1400" i="1" dirty="0"/>
            </a:br>
            <a:r>
              <a:rPr lang="en-AU" sz="1400" i="1" dirty="0"/>
              <a:t>DISCUSSION PAPER” </a:t>
            </a:r>
            <a:r>
              <a:rPr lang="en-AU" sz="1400" dirty="0"/>
              <a:t>prepared by the NOAA SIT Chair Team for SIT-33, and reflect on the meeting objectives when preparing your materials. (</a:t>
            </a:r>
            <a:r>
              <a:rPr lang="en-AU" sz="1400" dirty="0">
                <a:hlinkClick r:id="rId2"/>
              </a:rPr>
              <a:t>here</a:t>
            </a:r>
            <a:r>
              <a:rPr lang="en-AU" sz="1400" dirty="0"/>
              <a:t>).</a:t>
            </a:r>
            <a:endParaRPr lang="en-US" sz="14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10</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Content Guidance</a:t>
            </a:r>
          </a:p>
        </p:txBody>
      </p:sp>
      <p:sp>
        <p:nvSpPr>
          <p:cNvPr id="5" name="TextBox 4"/>
          <p:cNvSpPr txBox="1"/>
          <p:nvPr/>
        </p:nvSpPr>
        <p:spPr>
          <a:xfrm>
            <a:off x="609600" y="5943600"/>
            <a:ext cx="7391400" cy="533400"/>
          </a:xfrm>
          <a:prstGeom prst="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lang="en-US" sz="1400" b="1" i="1" dirty="0">
                <a:solidFill>
                  <a:schemeClr val="tx2">
                    <a:lumMod val="50000"/>
                  </a:schemeClr>
                </a:solidFill>
              </a:rPr>
              <a:t>The focus of the SIT Technical Workshop will be not only on status reporting but more           importantly, on encouraging discussion among the Workshop participants.</a:t>
            </a:r>
            <a:endParaRPr kumimoji="0" lang="en-US" sz="1400" b="1" i="1" u="none" strike="noStrike" cap="none" spc="0" normalizeH="0" baseline="0" dirty="0">
              <a:ln>
                <a:noFill/>
              </a:ln>
              <a:solidFill>
                <a:schemeClr val="tx2">
                  <a:lumMod val="50000"/>
                </a:schemeClr>
              </a:solidFill>
              <a:effectLst/>
              <a:uFillTx/>
            </a:endParaRPr>
          </a:p>
        </p:txBody>
      </p:sp>
    </p:spTree>
    <p:extLst>
      <p:ext uri="{BB962C8B-B14F-4D97-AF65-F5344CB8AC3E}">
        <p14:creationId xmlns:p14="http://schemas.microsoft.com/office/powerpoint/2010/main" val="197432378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724400"/>
          </a:xfrm>
        </p:spPr>
        <p:txBody>
          <a:bodyPr/>
          <a:lstStyle/>
          <a:p>
            <a:pPr>
              <a:spcBef>
                <a:spcPts val="600"/>
              </a:spcBef>
              <a:spcAft>
                <a:spcPts val="600"/>
              </a:spcAft>
            </a:pPr>
            <a:r>
              <a:rPr lang="en-US" sz="1400" dirty="0"/>
              <a:t>Presenters should name their files using the following convention:</a:t>
            </a:r>
          </a:p>
          <a:p>
            <a:pPr lvl="1">
              <a:spcBef>
                <a:spcPts val="600"/>
              </a:spcBef>
              <a:spcAft>
                <a:spcPts val="600"/>
              </a:spcAft>
            </a:pPr>
            <a:r>
              <a:rPr lang="en-US" sz="1400" dirty="0"/>
              <a:t>AgendaItemNumber_LastName_Subject_Version.pptx </a:t>
            </a:r>
            <a:r>
              <a:rPr lang="en-US" sz="1400" i="1" dirty="0"/>
              <a:t>(e.g., CEOS SITTW2018_1.5_Holloway_Communications_v2.pptx)</a:t>
            </a:r>
          </a:p>
          <a:p>
            <a:pPr>
              <a:spcBef>
                <a:spcPts val="600"/>
              </a:spcBef>
              <a:spcAft>
                <a:spcPts val="600"/>
              </a:spcAft>
            </a:pPr>
            <a:r>
              <a:rPr lang="en-US" sz="1400" dirty="0"/>
              <a:t>Supporting documentation or links to be posted online is welcome</a:t>
            </a:r>
          </a:p>
          <a:p>
            <a:pPr>
              <a:spcBef>
                <a:spcPts val="600"/>
              </a:spcBef>
              <a:spcAft>
                <a:spcPts val="600"/>
              </a:spcAft>
            </a:pPr>
            <a:r>
              <a:rPr lang="en-US" sz="1400" dirty="0"/>
              <a:t>Materials should be sent to </a:t>
            </a:r>
            <a:r>
              <a:rPr lang="en-US" sz="1400" dirty="0">
                <a:hlinkClick r:id="rId2"/>
              </a:rPr>
              <a:t>george@symbioscomms.com</a:t>
            </a:r>
            <a:r>
              <a:rPr lang="en-US" sz="1400" dirty="0"/>
              <a:t> and </a:t>
            </a:r>
            <a:r>
              <a:rPr lang="en-US" sz="1400" dirty="0">
                <a:hlinkClick r:id="rId3"/>
              </a:rPr>
              <a:t>kerry.sawyer@noaa.gov</a:t>
            </a:r>
            <a:r>
              <a:rPr lang="en-US" sz="1400" dirty="0"/>
              <a:t> </a:t>
            </a:r>
          </a:p>
          <a:p>
            <a:pPr lvl="1">
              <a:spcBef>
                <a:spcPts val="600"/>
              </a:spcBef>
              <a:spcAft>
                <a:spcPts val="600"/>
              </a:spcAft>
            </a:pPr>
            <a:r>
              <a:rPr lang="en-US" sz="1400" b="1" dirty="0"/>
              <a:t>Materials deadline: </a:t>
            </a:r>
            <a:r>
              <a:rPr lang="en-US" sz="1400" dirty="0"/>
              <a:t>no later than </a:t>
            </a:r>
            <a:r>
              <a:rPr lang="en-AU" sz="1400" dirty="0"/>
              <a:t>Wednesday 5</a:t>
            </a:r>
            <a:r>
              <a:rPr lang="en-AU" sz="1400" baseline="30000" dirty="0"/>
              <a:t>th</a:t>
            </a:r>
            <a:r>
              <a:rPr lang="en-AU" sz="1400" dirty="0"/>
              <a:t> September</a:t>
            </a:r>
          </a:p>
          <a:p>
            <a:pPr lvl="1">
              <a:spcBef>
                <a:spcPts val="600"/>
              </a:spcBef>
              <a:spcAft>
                <a:spcPts val="600"/>
              </a:spcAft>
            </a:pPr>
            <a:r>
              <a:rPr lang="en-US" sz="1400" dirty="0"/>
              <a:t>Presenters </a:t>
            </a:r>
            <a:r>
              <a:rPr lang="en-US" sz="1400"/>
              <a:t>should bring </a:t>
            </a:r>
            <a:r>
              <a:rPr lang="en-US" sz="1400" dirty="0"/>
              <a:t>a copy of their presentation (</a:t>
            </a:r>
            <a:r>
              <a:rPr lang="en-US" sz="1400" i="1" dirty="0"/>
              <a:t>e.g.</a:t>
            </a:r>
            <a:r>
              <a:rPr lang="en-US" sz="1400" dirty="0"/>
              <a:t>, on a USB key) in case a last minute update is required</a:t>
            </a:r>
            <a:endParaRPr lang="en-AU" sz="1400" dirty="0"/>
          </a:p>
          <a:p>
            <a:pPr>
              <a:spcBef>
                <a:spcPts val="600"/>
              </a:spcBef>
              <a:spcAft>
                <a:spcPts val="600"/>
              </a:spcAft>
            </a:pPr>
            <a:r>
              <a:rPr lang="en-AU" sz="1400" dirty="0"/>
              <a:t>Materials will be placed online</a:t>
            </a:r>
          </a:p>
          <a:p>
            <a:pPr lvl="1">
              <a:spcBef>
                <a:spcPts val="600"/>
              </a:spcBef>
              <a:spcAft>
                <a:spcPts val="600"/>
              </a:spcAft>
            </a:pPr>
            <a:r>
              <a:rPr lang="en-AU" sz="1400" dirty="0">
                <a:hlinkClick r:id="rId4"/>
              </a:rPr>
              <a:t>http://</a:t>
            </a:r>
            <a:r>
              <a:rPr lang="en-AU" sz="1400" dirty="0" err="1">
                <a:hlinkClick r:id="rId4"/>
              </a:rPr>
              <a:t>ceos.org</a:t>
            </a:r>
            <a:r>
              <a:rPr lang="en-AU" sz="1400" dirty="0">
                <a:hlinkClick r:id="rId4"/>
              </a:rPr>
              <a:t>/meetings/2018-sit-technical-workshop/</a:t>
            </a:r>
            <a:endParaRPr lang="en-AU" sz="1400" dirty="0"/>
          </a:p>
          <a:p>
            <a:pPr lvl="1">
              <a:spcBef>
                <a:spcPts val="600"/>
              </a:spcBef>
              <a:spcAft>
                <a:spcPts val="600"/>
              </a:spcAft>
            </a:pPr>
            <a:endParaRPr lang="en-US" sz="14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11</a:t>
            </a:fld>
            <a:endParaRPr lang="uk-UA"/>
          </a:p>
        </p:txBody>
      </p:sp>
      <p:sp>
        <p:nvSpPr>
          <p:cNvPr id="4" name="Content Placeholder 3"/>
          <p:cNvSpPr>
            <a:spLocks noGrp="1"/>
          </p:cNvSpPr>
          <p:nvPr>
            <p:ph sz="quarter" idx="11"/>
          </p:nvPr>
        </p:nvSpPr>
        <p:spPr>
          <a:xfrm>
            <a:off x="2057400" y="304800"/>
            <a:ext cx="5410200" cy="533400"/>
          </a:xfrm>
        </p:spPr>
        <p:txBody>
          <a:bodyPr/>
          <a:lstStyle/>
          <a:p>
            <a:pPr lvl="0">
              <a:spcBef>
                <a:spcPts val="0"/>
              </a:spcBef>
              <a:buSzTx/>
              <a:defRPr/>
            </a:pPr>
            <a:r>
              <a:rPr lang="en-US" dirty="0"/>
              <a:t>Submission Guidance</a:t>
            </a:r>
          </a:p>
        </p:txBody>
      </p:sp>
    </p:spTree>
    <p:extLst>
      <p:ext uri="{BB962C8B-B14F-4D97-AF65-F5344CB8AC3E}">
        <p14:creationId xmlns:p14="http://schemas.microsoft.com/office/powerpoint/2010/main" val="260131635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A914F6-2401-4E85-BE19-57FD4F1CFA22}"/>
              </a:ext>
            </a:extLst>
          </p:cNvPr>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a:extLst>
              <a:ext uri="{FF2B5EF4-FFF2-40B4-BE49-F238E27FC236}">
                <a16:creationId xmlns:a16="http://schemas.microsoft.com/office/drawing/2014/main" id="{8011E4CC-D909-44FF-8F47-B2F960523259}"/>
              </a:ext>
            </a:extLst>
          </p:cNvPr>
          <p:cNvSpPr>
            <a:spLocks noGrp="1"/>
          </p:cNvSpPr>
          <p:nvPr>
            <p:ph sz="quarter" idx="10"/>
          </p:nvPr>
        </p:nvSpPr>
        <p:spPr/>
        <p:txBody>
          <a:bodyPr/>
          <a:lstStyle/>
          <a:p>
            <a:r>
              <a:rPr lang="en-US" dirty="0"/>
              <a:t>VNSC/VAST will be chair agency in 2019</a:t>
            </a:r>
          </a:p>
          <a:p>
            <a:r>
              <a:rPr lang="en-US" dirty="0"/>
              <a:t>The first priority should be to ensure the identified priorities and initiatives will be continued</a:t>
            </a:r>
          </a:p>
          <a:p>
            <a:pPr lvl="1"/>
            <a:r>
              <a:rPr lang="en-US" dirty="0"/>
              <a:t>Land Surface imaging and its applications through LSI-VC activities including Analysis ready data (ARD), </a:t>
            </a:r>
          </a:p>
          <a:p>
            <a:pPr lvl="1"/>
            <a:r>
              <a:rPr lang="en-US" dirty="0"/>
              <a:t>CEOS support to GFOI and GEOGLAM, </a:t>
            </a:r>
          </a:p>
          <a:p>
            <a:pPr lvl="1"/>
            <a:r>
              <a:rPr lang="en-US" dirty="0"/>
              <a:t>CEOS open DataCube (CDC) activities,</a:t>
            </a:r>
          </a:p>
          <a:p>
            <a:pPr lvl="1"/>
            <a:r>
              <a:rPr lang="en-US" dirty="0"/>
              <a:t>Laying the foundation for an international CO2 and GHG emission monitoring system to make a fundamental contribution to monitoring CO2 and other GHG emissions globally,</a:t>
            </a:r>
          </a:p>
          <a:p>
            <a:pPr lvl="1"/>
            <a:r>
              <a:rPr lang="en-US" dirty="0"/>
              <a:t>Following the recommendations on Future Data access and analysis Architectures (FDA).</a:t>
            </a:r>
          </a:p>
          <a:p>
            <a:pPr lvl="1"/>
            <a:endParaRPr lang="en-US" dirty="0"/>
          </a:p>
        </p:txBody>
      </p:sp>
      <p:sp>
        <p:nvSpPr>
          <p:cNvPr id="4" name="Content Placeholder 3">
            <a:extLst>
              <a:ext uri="{FF2B5EF4-FFF2-40B4-BE49-F238E27FC236}">
                <a16:creationId xmlns:a16="http://schemas.microsoft.com/office/drawing/2014/main" id="{8BC05480-84EF-40FB-9F4E-9F43ED271E3B}"/>
              </a:ext>
            </a:extLst>
          </p:cNvPr>
          <p:cNvSpPr>
            <a:spLocks noGrp="1"/>
          </p:cNvSpPr>
          <p:nvPr>
            <p:ph sz="quarter" idx="11"/>
          </p:nvPr>
        </p:nvSpPr>
        <p:spPr/>
        <p:txBody>
          <a:bodyPr/>
          <a:lstStyle/>
          <a:p>
            <a:r>
              <a:rPr lang="en-US" dirty="0"/>
              <a:t>Background</a:t>
            </a:r>
          </a:p>
        </p:txBody>
      </p:sp>
    </p:spTree>
    <p:extLst>
      <p:ext uri="{BB962C8B-B14F-4D97-AF65-F5344CB8AC3E}">
        <p14:creationId xmlns:p14="http://schemas.microsoft.com/office/powerpoint/2010/main" val="33236321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DFB01-04A6-4972-A38C-00F8266EF561}"/>
              </a:ext>
            </a:extLst>
          </p:cNvPr>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3" name="Content Placeholder 2">
            <a:extLst>
              <a:ext uri="{FF2B5EF4-FFF2-40B4-BE49-F238E27FC236}">
                <a16:creationId xmlns:a16="http://schemas.microsoft.com/office/drawing/2014/main" id="{1B68156D-0BDA-4D02-ABE7-68E895D27657}"/>
              </a:ext>
            </a:extLst>
          </p:cNvPr>
          <p:cNvSpPr>
            <a:spLocks noGrp="1"/>
          </p:cNvSpPr>
          <p:nvPr>
            <p:ph sz="quarter" idx="10"/>
          </p:nvPr>
        </p:nvSpPr>
        <p:spPr/>
        <p:txBody>
          <a:bodyPr/>
          <a:lstStyle/>
          <a:p>
            <a:r>
              <a:rPr lang="en-US" dirty="0"/>
              <a:t>EO data free, open and sustained</a:t>
            </a:r>
          </a:p>
          <a:p>
            <a:r>
              <a:rPr lang="en-US" dirty="0"/>
              <a:t>Less complexity and difficulty of handling large and technical datasets</a:t>
            </a:r>
          </a:p>
          <a:p>
            <a:pPr lvl="1"/>
            <a:r>
              <a:rPr lang="en-US" dirty="0"/>
              <a:t>Analysis Ready Data, </a:t>
            </a:r>
          </a:p>
          <a:p>
            <a:pPr lvl="1"/>
            <a:r>
              <a:rPr lang="en-US" dirty="0"/>
              <a:t>Open Data cube</a:t>
            </a:r>
          </a:p>
          <a:p>
            <a:pPr lvl="1"/>
            <a:r>
              <a:rPr lang="en-US" dirty="0"/>
              <a:t>Copernicus Data Information Access Services</a:t>
            </a:r>
          </a:p>
          <a:p>
            <a:pPr lvl="1"/>
            <a:r>
              <a:rPr lang="en-US" dirty="0"/>
              <a:t>...</a:t>
            </a:r>
          </a:p>
          <a:p>
            <a:r>
              <a:rPr lang="en-US" dirty="0"/>
              <a:t>Vietnam DataCube (VDC)</a:t>
            </a:r>
          </a:p>
          <a:p>
            <a:pPr lvl="1"/>
            <a:r>
              <a:rPr lang="en-US" dirty="0"/>
              <a:t>National scale</a:t>
            </a:r>
          </a:p>
          <a:p>
            <a:pPr lvl="1"/>
            <a:r>
              <a:rPr lang="en-US" dirty="0"/>
              <a:t>Data and application from CEOS member</a:t>
            </a:r>
          </a:p>
          <a:p>
            <a:pPr lvl="1"/>
            <a:r>
              <a:rPr lang="en-US" dirty="0"/>
              <a:t>Application: local oriented such as forest monitoring, rice monitoring and Water quality monitoring</a:t>
            </a:r>
          </a:p>
          <a:p>
            <a:pPr lvl="1"/>
            <a:r>
              <a:rPr lang="en-US" dirty="0"/>
              <a:t>The VDC is asking to be expanded to Mekong river scale</a:t>
            </a:r>
          </a:p>
          <a:p>
            <a:endParaRPr lang="en-US" dirty="0"/>
          </a:p>
        </p:txBody>
      </p:sp>
      <p:sp>
        <p:nvSpPr>
          <p:cNvPr id="4" name="Content Placeholder 3">
            <a:extLst>
              <a:ext uri="{FF2B5EF4-FFF2-40B4-BE49-F238E27FC236}">
                <a16:creationId xmlns:a16="http://schemas.microsoft.com/office/drawing/2014/main" id="{BBE510D6-2114-4113-BAD4-5C80E188152E}"/>
              </a:ext>
            </a:extLst>
          </p:cNvPr>
          <p:cNvSpPr>
            <a:spLocks noGrp="1"/>
          </p:cNvSpPr>
          <p:nvPr>
            <p:ph sz="quarter" idx="11"/>
          </p:nvPr>
        </p:nvSpPr>
        <p:spPr/>
        <p:txBody>
          <a:bodyPr/>
          <a:lstStyle/>
          <a:p>
            <a:r>
              <a:rPr lang="en-US" dirty="0"/>
              <a:t>Background</a:t>
            </a:r>
          </a:p>
        </p:txBody>
      </p:sp>
    </p:spTree>
    <p:extLst>
      <p:ext uri="{BB962C8B-B14F-4D97-AF65-F5344CB8AC3E}">
        <p14:creationId xmlns:p14="http://schemas.microsoft.com/office/powerpoint/2010/main" val="408919309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046863-306D-4D4A-BD9F-DB7A42EFB54C}"/>
              </a:ext>
            </a:extLst>
          </p:cNvPr>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a:extLst>
              <a:ext uri="{FF2B5EF4-FFF2-40B4-BE49-F238E27FC236}">
                <a16:creationId xmlns:a16="http://schemas.microsoft.com/office/drawing/2014/main" id="{EE7494E4-61FC-4465-8114-69E40E76A9A1}"/>
              </a:ext>
            </a:extLst>
          </p:cNvPr>
          <p:cNvSpPr>
            <a:spLocks noGrp="1"/>
          </p:cNvSpPr>
          <p:nvPr>
            <p:ph sz="quarter" idx="10"/>
          </p:nvPr>
        </p:nvSpPr>
        <p:spPr/>
        <p:txBody>
          <a:bodyPr/>
          <a:lstStyle/>
          <a:p>
            <a:r>
              <a:rPr lang="en-US" sz="2400" b="1" dirty="0"/>
              <a:t>Regional</a:t>
            </a:r>
            <a:r>
              <a:rPr lang="en-US" sz="2400" dirty="0"/>
              <a:t> application of EO data</a:t>
            </a:r>
          </a:p>
          <a:p>
            <a:pPr lvl="1"/>
            <a:r>
              <a:rPr lang="en-US" sz="2400" dirty="0"/>
              <a:t>Objective: to enhance contribution and cooperation of the CEOS agencies in the region, to identify potential Earth Observation users and to respond effectively to their needs by achieving integration across the full range of Earth Observations, by promoting the sharing of CEOS agency data, and by improving access to and use of such data. </a:t>
            </a:r>
          </a:p>
          <a:p>
            <a:pPr lvl="1"/>
            <a:r>
              <a:rPr lang="en-US" sz="2400" dirty="0"/>
              <a:t>Region: Mekong basin region</a:t>
            </a:r>
          </a:p>
          <a:p>
            <a:pPr lvl="1"/>
            <a:r>
              <a:rPr lang="en-US" sz="2400" dirty="0"/>
              <a:t>Downscaling and bring the existing global system to regional scale</a:t>
            </a:r>
          </a:p>
          <a:p>
            <a:endParaRPr lang="en-US" dirty="0"/>
          </a:p>
        </p:txBody>
      </p:sp>
      <p:sp>
        <p:nvSpPr>
          <p:cNvPr id="4" name="Content Placeholder 3">
            <a:extLst>
              <a:ext uri="{FF2B5EF4-FFF2-40B4-BE49-F238E27FC236}">
                <a16:creationId xmlns:a16="http://schemas.microsoft.com/office/drawing/2014/main" id="{40EC2CEB-965D-43E0-80B0-0DB3EBFA93C6}"/>
              </a:ext>
            </a:extLst>
          </p:cNvPr>
          <p:cNvSpPr>
            <a:spLocks noGrp="1"/>
          </p:cNvSpPr>
          <p:nvPr>
            <p:ph sz="quarter" idx="11"/>
          </p:nvPr>
        </p:nvSpPr>
        <p:spPr/>
        <p:txBody>
          <a:bodyPr/>
          <a:lstStyle/>
          <a:p>
            <a:r>
              <a:rPr lang="en-US" dirty="0"/>
              <a:t>Proposed initiative</a:t>
            </a:r>
          </a:p>
        </p:txBody>
      </p:sp>
    </p:spTree>
    <p:extLst>
      <p:ext uri="{BB962C8B-B14F-4D97-AF65-F5344CB8AC3E}">
        <p14:creationId xmlns:p14="http://schemas.microsoft.com/office/powerpoint/2010/main" val="31174009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2C4C9F-D55E-4F52-B78E-D6B0133CD5B2}"/>
              </a:ext>
            </a:extLst>
          </p:cNvPr>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Content Placeholder 2">
            <a:extLst>
              <a:ext uri="{FF2B5EF4-FFF2-40B4-BE49-F238E27FC236}">
                <a16:creationId xmlns:a16="http://schemas.microsoft.com/office/drawing/2014/main" id="{D5608D33-5EAB-4928-B542-F8769B544A8D}"/>
              </a:ext>
            </a:extLst>
          </p:cNvPr>
          <p:cNvSpPr>
            <a:spLocks noGrp="1"/>
          </p:cNvSpPr>
          <p:nvPr>
            <p:ph sz="quarter" idx="10"/>
          </p:nvPr>
        </p:nvSpPr>
        <p:spPr/>
        <p:txBody>
          <a:bodyPr/>
          <a:lstStyle/>
          <a:p>
            <a:r>
              <a:rPr lang="en-US" sz="2400" dirty="0"/>
              <a:t>The </a:t>
            </a:r>
            <a:r>
              <a:rPr lang="en-US" sz="2800" b="1" dirty="0"/>
              <a:t>regional approach</a:t>
            </a:r>
            <a:r>
              <a:rPr lang="en-US" sz="2400" dirty="0"/>
              <a:t>:</a:t>
            </a:r>
          </a:p>
          <a:p>
            <a:pPr lvl="1"/>
            <a:r>
              <a:rPr lang="en-US" sz="2400" dirty="0"/>
              <a:t>Demonstration for space climate observatories for key global programs and initiatives as well as demonstration of how to downscale from global to regional to local applications;</a:t>
            </a:r>
          </a:p>
          <a:p>
            <a:pPr lvl="1"/>
            <a:r>
              <a:rPr lang="en-US" sz="2400" dirty="0"/>
              <a:t>Incorporation of regional datasets (space-based and in situ) from regional observing systems and inclusion of national and regional users downstream who are not directly part of the CEOS community (e.g., AOGEOSS)</a:t>
            </a:r>
          </a:p>
          <a:p>
            <a:endParaRPr lang="en-US" dirty="0"/>
          </a:p>
        </p:txBody>
      </p:sp>
      <p:sp>
        <p:nvSpPr>
          <p:cNvPr id="4" name="Content Placeholder 3">
            <a:extLst>
              <a:ext uri="{FF2B5EF4-FFF2-40B4-BE49-F238E27FC236}">
                <a16:creationId xmlns:a16="http://schemas.microsoft.com/office/drawing/2014/main" id="{800B99C0-C90E-4883-B7F4-FA89B4595740}"/>
              </a:ext>
            </a:extLst>
          </p:cNvPr>
          <p:cNvSpPr>
            <a:spLocks noGrp="1"/>
          </p:cNvSpPr>
          <p:nvPr>
            <p:ph sz="quarter" idx="11"/>
          </p:nvPr>
        </p:nvSpPr>
        <p:spPr/>
        <p:txBody>
          <a:bodyPr/>
          <a:lstStyle/>
          <a:p>
            <a:r>
              <a:rPr lang="en-US" dirty="0"/>
              <a:t>Proposed initiative</a:t>
            </a:r>
          </a:p>
        </p:txBody>
      </p:sp>
    </p:spTree>
    <p:extLst>
      <p:ext uri="{BB962C8B-B14F-4D97-AF65-F5344CB8AC3E}">
        <p14:creationId xmlns:p14="http://schemas.microsoft.com/office/powerpoint/2010/main" val="531158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2E0F8B-E72E-4BCF-8DCF-3F253ECA5996}"/>
              </a:ext>
            </a:extLst>
          </p:cNvPr>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Content Placeholder 2">
            <a:extLst>
              <a:ext uri="{FF2B5EF4-FFF2-40B4-BE49-F238E27FC236}">
                <a16:creationId xmlns:a16="http://schemas.microsoft.com/office/drawing/2014/main" id="{6C090F0D-02A5-4DD1-83ED-00D080B19DE0}"/>
              </a:ext>
            </a:extLst>
          </p:cNvPr>
          <p:cNvSpPr>
            <a:spLocks noGrp="1"/>
          </p:cNvSpPr>
          <p:nvPr>
            <p:ph sz="quarter" idx="10"/>
          </p:nvPr>
        </p:nvSpPr>
        <p:spPr/>
        <p:txBody>
          <a:bodyPr/>
          <a:lstStyle/>
          <a:p>
            <a:r>
              <a:rPr lang="en-US" sz="2800" dirty="0"/>
              <a:t>Thematic (application topic)</a:t>
            </a:r>
          </a:p>
          <a:p>
            <a:pPr lvl="1"/>
            <a:r>
              <a:rPr lang="en-US" b="1" dirty="0"/>
              <a:t>Carbon Observations, including forested regions</a:t>
            </a:r>
            <a:r>
              <a:rPr lang="en-US" dirty="0"/>
              <a:t>: to coordinate EO observations to support the effective monitoring and management of the forests in the region, through its Ad Hoc Space Data Coordination group for GFOI, in support of the development of national forest monitoring and measurement, reporting and verification (MRV) systems</a:t>
            </a:r>
          </a:p>
          <a:p>
            <a:pPr lvl="1"/>
            <a:r>
              <a:rPr lang="en-US" b="1" dirty="0"/>
              <a:t>Observations for Agriculture: </a:t>
            </a:r>
            <a:r>
              <a:rPr lang="en-US" dirty="0"/>
              <a:t>in line with the CEOS Ad Hoc WG on GEOGLAM, and within the GEOGLAM Asia-Rice regional network, a key focus will be addressed on the practical use of CEOS data, especially SAR for rice crop monitoring in Asia.</a:t>
            </a:r>
          </a:p>
          <a:p>
            <a:endParaRPr lang="en-US" dirty="0"/>
          </a:p>
        </p:txBody>
      </p:sp>
      <p:sp>
        <p:nvSpPr>
          <p:cNvPr id="4" name="Content Placeholder 3">
            <a:extLst>
              <a:ext uri="{FF2B5EF4-FFF2-40B4-BE49-F238E27FC236}">
                <a16:creationId xmlns:a16="http://schemas.microsoft.com/office/drawing/2014/main" id="{F166F55C-5B9E-446E-B965-74EE9E75A7FC}"/>
              </a:ext>
            </a:extLst>
          </p:cNvPr>
          <p:cNvSpPr>
            <a:spLocks noGrp="1"/>
          </p:cNvSpPr>
          <p:nvPr>
            <p:ph sz="quarter" idx="11"/>
          </p:nvPr>
        </p:nvSpPr>
        <p:spPr/>
        <p:txBody>
          <a:bodyPr/>
          <a:lstStyle/>
          <a:p>
            <a:r>
              <a:rPr lang="en-US" dirty="0"/>
              <a:t>Proposed initiative</a:t>
            </a:r>
          </a:p>
        </p:txBody>
      </p:sp>
    </p:spTree>
    <p:extLst>
      <p:ext uri="{BB962C8B-B14F-4D97-AF65-F5344CB8AC3E}">
        <p14:creationId xmlns:p14="http://schemas.microsoft.com/office/powerpoint/2010/main" val="13298344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266A6E-EEC2-471A-AEA9-109452398543}"/>
              </a:ext>
            </a:extLst>
          </p:cNvPr>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Content Placeholder 2">
            <a:extLst>
              <a:ext uri="{FF2B5EF4-FFF2-40B4-BE49-F238E27FC236}">
                <a16:creationId xmlns:a16="http://schemas.microsoft.com/office/drawing/2014/main" id="{9783CB6A-993D-414A-A435-9F896FE0EC1B}"/>
              </a:ext>
            </a:extLst>
          </p:cNvPr>
          <p:cNvSpPr>
            <a:spLocks noGrp="1"/>
          </p:cNvSpPr>
          <p:nvPr>
            <p:ph sz="quarter" idx="10"/>
          </p:nvPr>
        </p:nvSpPr>
        <p:spPr/>
        <p:txBody>
          <a:bodyPr/>
          <a:lstStyle/>
          <a:p>
            <a:r>
              <a:rPr lang="en-US" sz="2800" dirty="0"/>
              <a:t>Related activities</a:t>
            </a:r>
          </a:p>
          <a:p>
            <a:pPr lvl="1"/>
            <a:r>
              <a:rPr lang="en-US" b="1" dirty="0"/>
              <a:t>Training and Capacity Building </a:t>
            </a:r>
            <a:r>
              <a:rPr lang="en-US" dirty="0"/>
              <a:t>activities in the region: support of the Working Group for Capacity Building and Data Democracy (</a:t>
            </a:r>
            <a:r>
              <a:rPr lang="en-US" dirty="0" err="1"/>
              <a:t>WPCapD</a:t>
            </a:r>
            <a:r>
              <a:rPr lang="en-US" dirty="0"/>
              <a:t>) will be required. For the initial idea, the training and capacity building will be focused on SAR data processing and land applications</a:t>
            </a:r>
          </a:p>
          <a:p>
            <a:pPr lvl="1"/>
            <a:r>
              <a:rPr lang="en-US" b="1" dirty="0"/>
              <a:t>Build Regional Observatory</a:t>
            </a:r>
            <a:r>
              <a:rPr lang="en-US" dirty="0"/>
              <a:t>: ready application built-in such as forest monitoring and rice monitoring for Mekong river area. The Regional Observatory can be considered as downscaling of Global approach applications and as a regional ODC where concerning people can find they suitable satellite data as well as applications </a:t>
            </a:r>
          </a:p>
          <a:p>
            <a:endParaRPr lang="en-US" dirty="0"/>
          </a:p>
        </p:txBody>
      </p:sp>
      <p:sp>
        <p:nvSpPr>
          <p:cNvPr id="4" name="Content Placeholder 3">
            <a:extLst>
              <a:ext uri="{FF2B5EF4-FFF2-40B4-BE49-F238E27FC236}">
                <a16:creationId xmlns:a16="http://schemas.microsoft.com/office/drawing/2014/main" id="{37A7A9B5-1E34-4A3D-A8CA-4E115FCD1CC0}"/>
              </a:ext>
            </a:extLst>
          </p:cNvPr>
          <p:cNvSpPr>
            <a:spLocks noGrp="1"/>
          </p:cNvSpPr>
          <p:nvPr>
            <p:ph sz="quarter" idx="11"/>
          </p:nvPr>
        </p:nvSpPr>
        <p:spPr/>
        <p:txBody>
          <a:bodyPr/>
          <a:lstStyle/>
          <a:p>
            <a:r>
              <a:rPr lang="en-US" dirty="0"/>
              <a:t>Proposed initiative</a:t>
            </a:r>
          </a:p>
        </p:txBody>
      </p:sp>
    </p:spTree>
    <p:extLst>
      <p:ext uri="{BB962C8B-B14F-4D97-AF65-F5344CB8AC3E}">
        <p14:creationId xmlns:p14="http://schemas.microsoft.com/office/powerpoint/2010/main" val="301723251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A2BA0EA-7F2B-4DAB-813A-52AE421B9DDB}"/>
              </a:ext>
            </a:extLst>
          </p:cNvPr>
          <p:cNvSpPr/>
          <p:nvPr/>
        </p:nvSpPr>
        <p:spPr>
          <a:xfrm>
            <a:off x="255588" y="1371600"/>
            <a:ext cx="7274627" cy="5560057"/>
          </a:xfrm>
          <a:prstGeom prst="rect">
            <a:avLst/>
          </a:prstGeom>
          <a:solidFill>
            <a:schemeClr val="accent3">
              <a:lumMod val="20000"/>
              <a:lumOff val="8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 name="Slide Number Placeholder 1">
            <a:extLst>
              <a:ext uri="{FF2B5EF4-FFF2-40B4-BE49-F238E27FC236}">
                <a16:creationId xmlns:a16="http://schemas.microsoft.com/office/drawing/2014/main" id="{8EBE1CB1-B12A-4DBA-8A7A-A8A5C06F1EA5}"/>
              </a:ext>
            </a:extLst>
          </p:cNvPr>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4" name="Content Placeholder 3">
            <a:extLst>
              <a:ext uri="{FF2B5EF4-FFF2-40B4-BE49-F238E27FC236}">
                <a16:creationId xmlns:a16="http://schemas.microsoft.com/office/drawing/2014/main" id="{1D3F7109-E8F2-442F-B721-A9BF15909513}"/>
              </a:ext>
            </a:extLst>
          </p:cNvPr>
          <p:cNvSpPr>
            <a:spLocks noGrp="1"/>
          </p:cNvSpPr>
          <p:nvPr>
            <p:ph sz="quarter" idx="11"/>
          </p:nvPr>
        </p:nvSpPr>
        <p:spPr/>
        <p:txBody>
          <a:bodyPr/>
          <a:lstStyle/>
          <a:p>
            <a:r>
              <a:rPr lang="en-US" dirty="0"/>
              <a:t>Summary</a:t>
            </a:r>
          </a:p>
        </p:txBody>
      </p:sp>
      <p:sp>
        <p:nvSpPr>
          <p:cNvPr id="8" name="Rounded Rectangle 7">
            <a:extLst>
              <a:ext uri="{FF2B5EF4-FFF2-40B4-BE49-F238E27FC236}">
                <a16:creationId xmlns:a16="http://schemas.microsoft.com/office/drawing/2014/main" id="{62037739-5EFF-4F4C-895B-C924F6A1F7EF}"/>
              </a:ext>
            </a:extLst>
          </p:cNvPr>
          <p:cNvSpPr/>
          <p:nvPr/>
        </p:nvSpPr>
        <p:spPr>
          <a:xfrm>
            <a:off x="465483" y="4625208"/>
            <a:ext cx="1515717" cy="1589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VDC</a:t>
            </a:r>
          </a:p>
          <a:p>
            <a:pPr algn="ctr"/>
            <a:r>
              <a:rPr lang="en-US" dirty="0"/>
              <a:t>(Vietnam DataCube)</a:t>
            </a:r>
          </a:p>
        </p:txBody>
      </p:sp>
      <p:sp>
        <p:nvSpPr>
          <p:cNvPr id="9" name="Rounded Rectangle 8">
            <a:extLst>
              <a:ext uri="{FF2B5EF4-FFF2-40B4-BE49-F238E27FC236}">
                <a16:creationId xmlns:a16="http://schemas.microsoft.com/office/drawing/2014/main" id="{4065BAF1-9C8F-4872-9763-7655F5D2C771}"/>
              </a:ext>
            </a:extLst>
          </p:cNvPr>
          <p:cNvSpPr/>
          <p:nvPr/>
        </p:nvSpPr>
        <p:spPr>
          <a:xfrm>
            <a:off x="465483" y="2195751"/>
            <a:ext cx="1502529" cy="425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S-1 ARD</a:t>
            </a:r>
          </a:p>
        </p:txBody>
      </p:sp>
      <p:sp>
        <p:nvSpPr>
          <p:cNvPr id="10" name="Rounded Rectangle 9">
            <a:extLst>
              <a:ext uri="{FF2B5EF4-FFF2-40B4-BE49-F238E27FC236}">
                <a16:creationId xmlns:a16="http://schemas.microsoft.com/office/drawing/2014/main" id="{CD050EBF-67CC-4CFF-9F0E-B54A6DCEDA54}"/>
              </a:ext>
            </a:extLst>
          </p:cNvPr>
          <p:cNvSpPr/>
          <p:nvPr/>
        </p:nvSpPr>
        <p:spPr>
          <a:xfrm>
            <a:off x="478671" y="2747516"/>
            <a:ext cx="1502529" cy="425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ALOS ARD</a:t>
            </a:r>
          </a:p>
        </p:txBody>
      </p:sp>
      <p:sp>
        <p:nvSpPr>
          <p:cNvPr id="11" name="Rounded Rectangle 10">
            <a:extLst>
              <a:ext uri="{FF2B5EF4-FFF2-40B4-BE49-F238E27FC236}">
                <a16:creationId xmlns:a16="http://schemas.microsoft.com/office/drawing/2014/main" id="{B7CBC1B4-6565-4DDF-83D9-414818B7CDDA}"/>
              </a:ext>
            </a:extLst>
          </p:cNvPr>
          <p:cNvSpPr/>
          <p:nvPr/>
        </p:nvSpPr>
        <p:spPr>
          <a:xfrm>
            <a:off x="478671" y="3295213"/>
            <a:ext cx="1502529" cy="425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NovaSAR</a:t>
            </a:r>
            <a:r>
              <a:rPr lang="en-US" dirty="0"/>
              <a:t> ARD</a:t>
            </a:r>
          </a:p>
        </p:txBody>
      </p:sp>
      <p:sp>
        <p:nvSpPr>
          <p:cNvPr id="12" name="Rounded Rectangle 11">
            <a:extLst>
              <a:ext uri="{FF2B5EF4-FFF2-40B4-BE49-F238E27FC236}">
                <a16:creationId xmlns:a16="http://schemas.microsoft.com/office/drawing/2014/main" id="{EE9DBA6F-A190-450D-B0E6-47AF81FB562D}"/>
              </a:ext>
            </a:extLst>
          </p:cNvPr>
          <p:cNvSpPr/>
          <p:nvPr/>
        </p:nvSpPr>
        <p:spPr>
          <a:xfrm>
            <a:off x="478671" y="3852288"/>
            <a:ext cx="1502529" cy="425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Other ARD..</a:t>
            </a:r>
            <a:br>
              <a:rPr lang="en-US" dirty="0"/>
            </a:br>
            <a:r>
              <a:rPr lang="en-US" dirty="0"/>
              <a:t>Landsat +</a:t>
            </a:r>
          </a:p>
        </p:txBody>
      </p:sp>
      <p:sp>
        <p:nvSpPr>
          <p:cNvPr id="13" name="Rounded Rectangle 12">
            <a:extLst>
              <a:ext uri="{FF2B5EF4-FFF2-40B4-BE49-F238E27FC236}">
                <a16:creationId xmlns:a16="http://schemas.microsoft.com/office/drawing/2014/main" id="{F92D9710-116C-4BB5-AF74-F4E527551DDB}"/>
              </a:ext>
            </a:extLst>
          </p:cNvPr>
          <p:cNvSpPr/>
          <p:nvPr/>
        </p:nvSpPr>
        <p:spPr>
          <a:xfrm>
            <a:off x="2491841" y="4455915"/>
            <a:ext cx="2556903" cy="42534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Forest Pilot (GFOI)</a:t>
            </a:r>
          </a:p>
        </p:txBody>
      </p:sp>
      <p:sp>
        <p:nvSpPr>
          <p:cNvPr id="14" name="Rounded Rectangle 13">
            <a:extLst>
              <a:ext uri="{FF2B5EF4-FFF2-40B4-BE49-F238E27FC236}">
                <a16:creationId xmlns:a16="http://schemas.microsoft.com/office/drawing/2014/main" id="{C12EBF80-6C7F-41EF-8086-AB50EAD8B662}"/>
              </a:ext>
            </a:extLst>
          </p:cNvPr>
          <p:cNvSpPr/>
          <p:nvPr/>
        </p:nvSpPr>
        <p:spPr>
          <a:xfrm>
            <a:off x="2491841" y="4948309"/>
            <a:ext cx="2556903" cy="42534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Rice Pilot (GEOGLAM)</a:t>
            </a:r>
          </a:p>
        </p:txBody>
      </p:sp>
      <p:sp>
        <p:nvSpPr>
          <p:cNvPr id="15" name="Rounded Rectangle 14">
            <a:extLst>
              <a:ext uri="{FF2B5EF4-FFF2-40B4-BE49-F238E27FC236}">
                <a16:creationId xmlns:a16="http://schemas.microsoft.com/office/drawing/2014/main" id="{318EB6D3-FA8F-4997-9EC3-8EDF052D325D}"/>
              </a:ext>
            </a:extLst>
          </p:cNvPr>
          <p:cNvSpPr/>
          <p:nvPr/>
        </p:nvSpPr>
        <p:spPr>
          <a:xfrm>
            <a:off x="2513106" y="5427980"/>
            <a:ext cx="2556903" cy="42534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ARD pilots/collation</a:t>
            </a:r>
          </a:p>
        </p:txBody>
      </p:sp>
      <p:sp>
        <p:nvSpPr>
          <p:cNvPr id="16" name="Rounded Rectangle 15">
            <a:extLst>
              <a:ext uri="{FF2B5EF4-FFF2-40B4-BE49-F238E27FC236}">
                <a16:creationId xmlns:a16="http://schemas.microsoft.com/office/drawing/2014/main" id="{2D53FD97-11AB-4EA8-ADA5-BE480EE86C28}"/>
              </a:ext>
            </a:extLst>
          </p:cNvPr>
          <p:cNvSpPr/>
          <p:nvPr/>
        </p:nvSpPr>
        <p:spPr>
          <a:xfrm>
            <a:off x="2513106" y="5928022"/>
            <a:ext cx="2556903" cy="42534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SAR capacity building</a:t>
            </a:r>
          </a:p>
        </p:txBody>
      </p:sp>
      <p:sp>
        <p:nvSpPr>
          <p:cNvPr id="17" name="Down Arrow 16">
            <a:extLst>
              <a:ext uri="{FF2B5EF4-FFF2-40B4-BE49-F238E27FC236}">
                <a16:creationId xmlns:a16="http://schemas.microsoft.com/office/drawing/2014/main" id="{32043132-87EB-4ECD-AEFD-1E1FF6FEB414}"/>
              </a:ext>
            </a:extLst>
          </p:cNvPr>
          <p:cNvSpPr/>
          <p:nvPr/>
        </p:nvSpPr>
        <p:spPr>
          <a:xfrm>
            <a:off x="963235" y="4413365"/>
            <a:ext cx="533400" cy="155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3B116443-8E93-44AA-95D7-A2FAF30AB15C}"/>
              </a:ext>
            </a:extLst>
          </p:cNvPr>
          <p:cNvSpPr/>
          <p:nvPr/>
        </p:nvSpPr>
        <p:spPr>
          <a:xfrm>
            <a:off x="2088968" y="5162614"/>
            <a:ext cx="235131" cy="514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93B78E41-58D1-4F62-81C1-A46DF187CBC2}"/>
              </a:ext>
            </a:extLst>
          </p:cNvPr>
          <p:cNvSpPr/>
          <p:nvPr/>
        </p:nvSpPr>
        <p:spPr>
          <a:xfrm>
            <a:off x="5173119" y="5116336"/>
            <a:ext cx="235131" cy="514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D2351E74-B9E1-4BC6-96ED-637ED89BADC2}"/>
              </a:ext>
            </a:extLst>
          </p:cNvPr>
          <p:cNvSpPr/>
          <p:nvPr/>
        </p:nvSpPr>
        <p:spPr>
          <a:xfrm>
            <a:off x="5463750" y="3936593"/>
            <a:ext cx="1830978" cy="60021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Mekong River Commission</a:t>
            </a:r>
          </a:p>
        </p:txBody>
      </p:sp>
      <p:sp>
        <p:nvSpPr>
          <p:cNvPr id="21" name="Rounded Rectangle 20">
            <a:extLst>
              <a:ext uri="{FF2B5EF4-FFF2-40B4-BE49-F238E27FC236}">
                <a16:creationId xmlns:a16="http://schemas.microsoft.com/office/drawing/2014/main" id="{63976DA8-B7D1-4373-93D9-6BEF46D7EE72}"/>
              </a:ext>
            </a:extLst>
          </p:cNvPr>
          <p:cNvSpPr/>
          <p:nvPr/>
        </p:nvSpPr>
        <p:spPr>
          <a:xfrm>
            <a:off x="7620995" y="2341774"/>
            <a:ext cx="1267417" cy="50315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GEORice</a:t>
            </a:r>
            <a:endParaRPr lang="en-US" dirty="0"/>
          </a:p>
        </p:txBody>
      </p:sp>
      <p:sp>
        <p:nvSpPr>
          <p:cNvPr id="22" name="Rounded Rectangle 21">
            <a:extLst>
              <a:ext uri="{FF2B5EF4-FFF2-40B4-BE49-F238E27FC236}">
                <a16:creationId xmlns:a16="http://schemas.microsoft.com/office/drawing/2014/main" id="{019FA834-3B13-439E-9DE1-51A000831E8A}"/>
              </a:ext>
            </a:extLst>
          </p:cNvPr>
          <p:cNvSpPr/>
          <p:nvPr/>
        </p:nvSpPr>
        <p:spPr>
          <a:xfrm>
            <a:off x="7644944" y="2908089"/>
            <a:ext cx="1254354" cy="50031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CARD4L/LSI</a:t>
            </a:r>
          </a:p>
        </p:txBody>
      </p:sp>
      <p:sp>
        <p:nvSpPr>
          <p:cNvPr id="23" name="Rounded Rectangle 22">
            <a:extLst>
              <a:ext uri="{FF2B5EF4-FFF2-40B4-BE49-F238E27FC236}">
                <a16:creationId xmlns:a16="http://schemas.microsoft.com/office/drawing/2014/main" id="{90DE11F3-7F4F-4DC5-A658-8FC67FB6C870}"/>
              </a:ext>
            </a:extLst>
          </p:cNvPr>
          <p:cNvSpPr/>
          <p:nvPr/>
        </p:nvSpPr>
        <p:spPr>
          <a:xfrm>
            <a:off x="7644944" y="3499847"/>
            <a:ext cx="1302571" cy="46827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ODC</a:t>
            </a:r>
          </a:p>
        </p:txBody>
      </p:sp>
      <p:sp>
        <p:nvSpPr>
          <p:cNvPr id="24" name="Rounded Rectangle 23">
            <a:extLst>
              <a:ext uri="{FF2B5EF4-FFF2-40B4-BE49-F238E27FC236}">
                <a16:creationId xmlns:a16="http://schemas.microsoft.com/office/drawing/2014/main" id="{B15F5E9F-4FEF-42E5-AD1C-373C7F039E41}"/>
              </a:ext>
            </a:extLst>
          </p:cNvPr>
          <p:cNvSpPr/>
          <p:nvPr/>
        </p:nvSpPr>
        <p:spPr>
          <a:xfrm>
            <a:off x="7620995" y="4021780"/>
            <a:ext cx="1326520" cy="48725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SDCG</a:t>
            </a:r>
          </a:p>
        </p:txBody>
      </p:sp>
      <p:sp>
        <p:nvSpPr>
          <p:cNvPr id="25" name="Rounded Rectangle 24">
            <a:extLst>
              <a:ext uri="{FF2B5EF4-FFF2-40B4-BE49-F238E27FC236}">
                <a16:creationId xmlns:a16="http://schemas.microsoft.com/office/drawing/2014/main" id="{3EB9380A-8A9D-4DFA-8898-C5DBA659129F}"/>
              </a:ext>
            </a:extLst>
          </p:cNvPr>
          <p:cNvSpPr/>
          <p:nvPr/>
        </p:nvSpPr>
        <p:spPr>
          <a:xfrm>
            <a:off x="5463750" y="4622393"/>
            <a:ext cx="1830978" cy="60021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2019 outcomes for VNSC &amp; CEOS</a:t>
            </a:r>
          </a:p>
        </p:txBody>
      </p:sp>
      <p:sp>
        <p:nvSpPr>
          <p:cNvPr id="26" name="Rounded Rectangle 25">
            <a:extLst>
              <a:ext uri="{FF2B5EF4-FFF2-40B4-BE49-F238E27FC236}">
                <a16:creationId xmlns:a16="http://schemas.microsoft.com/office/drawing/2014/main" id="{FFFAADE7-D852-4B7B-85F5-EE11BDA0C4A2}"/>
              </a:ext>
            </a:extLst>
          </p:cNvPr>
          <p:cNvSpPr/>
          <p:nvPr/>
        </p:nvSpPr>
        <p:spPr>
          <a:xfrm>
            <a:off x="7620995" y="4583421"/>
            <a:ext cx="1326520" cy="52863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GA/CSIRO </a:t>
            </a:r>
            <a:r>
              <a:rPr lang="en-US" dirty="0" err="1"/>
              <a:t>SARCube</a:t>
            </a:r>
            <a:endParaRPr lang="en-US" dirty="0"/>
          </a:p>
        </p:txBody>
      </p:sp>
      <p:sp>
        <p:nvSpPr>
          <p:cNvPr id="27" name="Rounded Rectangle 26">
            <a:extLst>
              <a:ext uri="{FF2B5EF4-FFF2-40B4-BE49-F238E27FC236}">
                <a16:creationId xmlns:a16="http://schemas.microsoft.com/office/drawing/2014/main" id="{CA00100B-29E7-442B-9295-94205C2E85F2}"/>
              </a:ext>
            </a:extLst>
          </p:cNvPr>
          <p:cNvSpPr/>
          <p:nvPr/>
        </p:nvSpPr>
        <p:spPr>
          <a:xfrm>
            <a:off x="7632969" y="5195439"/>
            <a:ext cx="1326520" cy="48725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SEO</a:t>
            </a:r>
          </a:p>
        </p:txBody>
      </p:sp>
      <p:sp>
        <p:nvSpPr>
          <p:cNvPr id="28" name="Rounded Rectangle 27">
            <a:extLst>
              <a:ext uri="{FF2B5EF4-FFF2-40B4-BE49-F238E27FC236}">
                <a16:creationId xmlns:a16="http://schemas.microsoft.com/office/drawing/2014/main" id="{E4A4F6FA-D014-4C61-97C4-13CD051A7A2E}"/>
              </a:ext>
            </a:extLst>
          </p:cNvPr>
          <p:cNvSpPr/>
          <p:nvPr/>
        </p:nvSpPr>
        <p:spPr>
          <a:xfrm>
            <a:off x="5463750" y="5301998"/>
            <a:ext cx="1830978" cy="60021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Long-term benefits</a:t>
            </a:r>
          </a:p>
        </p:txBody>
      </p:sp>
      <p:sp>
        <p:nvSpPr>
          <p:cNvPr id="29" name="Rounded Rectangle 28">
            <a:extLst>
              <a:ext uri="{FF2B5EF4-FFF2-40B4-BE49-F238E27FC236}">
                <a16:creationId xmlns:a16="http://schemas.microsoft.com/office/drawing/2014/main" id="{978081AD-3750-45B4-81B8-DE67C832FB95}"/>
              </a:ext>
            </a:extLst>
          </p:cNvPr>
          <p:cNvSpPr/>
          <p:nvPr/>
        </p:nvSpPr>
        <p:spPr>
          <a:xfrm>
            <a:off x="5463750" y="5981603"/>
            <a:ext cx="1830978" cy="60021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AOGEOSS, </a:t>
            </a:r>
            <a:br>
              <a:rPr lang="en-US" dirty="0"/>
            </a:br>
            <a:r>
              <a:rPr lang="en-US" dirty="0"/>
              <a:t>Paris, SDGs</a:t>
            </a:r>
          </a:p>
        </p:txBody>
      </p:sp>
      <p:cxnSp>
        <p:nvCxnSpPr>
          <p:cNvPr id="31" name="Straight Connector 30">
            <a:extLst>
              <a:ext uri="{FF2B5EF4-FFF2-40B4-BE49-F238E27FC236}">
                <a16:creationId xmlns:a16="http://schemas.microsoft.com/office/drawing/2014/main" id="{28AF62CF-E01C-440F-898F-710D417E39AE}"/>
              </a:ext>
            </a:extLst>
          </p:cNvPr>
          <p:cNvCxnSpPr>
            <a:cxnSpLocks/>
          </p:cNvCxnSpPr>
          <p:nvPr/>
        </p:nvCxnSpPr>
        <p:spPr>
          <a:xfrm>
            <a:off x="2209800" y="1905000"/>
            <a:ext cx="0" cy="4800600"/>
          </a:xfrm>
          <a:prstGeom prst="line">
            <a:avLst/>
          </a:prstGeom>
          <a:noFill/>
          <a:ln w="25400" cap="flat">
            <a:solidFill>
              <a:srgbClr val="FF9A00"/>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2" name="Straight Connector 31">
            <a:extLst>
              <a:ext uri="{FF2B5EF4-FFF2-40B4-BE49-F238E27FC236}">
                <a16:creationId xmlns:a16="http://schemas.microsoft.com/office/drawing/2014/main" id="{57029A2E-621D-4E11-9957-28D5091D184F}"/>
              </a:ext>
            </a:extLst>
          </p:cNvPr>
          <p:cNvCxnSpPr>
            <a:cxnSpLocks/>
          </p:cNvCxnSpPr>
          <p:nvPr/>
        </p:nvCxnSpPr>
        <p:spPr>
          <a:xfrm>
            <a:off x="5257800" y="3810000"/>
            <a:ext cx="0" cy="2771820"/>
          </a:xfrm>
          <a:prstGeom prst="line">
            <a:avLst/>
          </a:prstGeom>
          <a:noFill/>
          <a:ln w="25400" cap="flat">
            <a:solidFill>
              <a:srgbClr val="FF9A00"/>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37" name="TextBox 36">
            <a:extLst>
              <a:ext uri="{FF2B5EF4-FFF2-40B4-BE49-F238E27FC236}">
                <a16:creationId xmlns:a16="http://schemas.microsoft.com/office/drawing/2014/main" id="{F17C2551-0F0F-475E-9BB4-E8E2305A461E}"/>
              </a:ext>
            </a:extLst>
          </p:cNvPr>
          <p:cNvSpPr txBox="1"/>
          <p:nvPr/>
        </p:nvSpPr>
        <p:spPr>
          <a:xfrm>
            <a:off x="446204" y="6283662"/>
            <a:ext cx="15927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b="1" dirty="0"/>
              <a:t>Infrastructure</a:t>
            </a:r>
            <a:endParaRPr kumimoji="0" lang="en-US" sz="1800" b="1" i="0" u="none" strike="noStrike" cap="none" spc="0" normalizeH="0" baseline="0" dirty="0">
              <a:ln>
                <a:noFill/>
              </a:ln>
              <a:solidFill>
                <a:srgbClr val="002569"/>
              </a:solidFill>
              <a:effectLst/>
              <a:uFillTx/>
            </a:endParaRPr>
          </a:p>
        </p:txBody>
      </p:sp>
      <p:sp>
        <p:nvSpPr>
          <p:cNvPr id="38" name="TextBox 37">
            <a:extLst>
              <a:ext uri="{FF2B5EF4-FFF2-40B4-BE49-F238E27FC236}">
                <a16:creationId xmlns:a16="http://schemas.microsoft.com/office/drawing/2014/main" id="{C3A71015-9D60-4EB8-9F98-AF76C134C21D}"/>
              </a:ext>
            </a:extLst>
          </p:cNvPr>
          <p:cNvSpPr txBox="1"/>
          <p:nvPr/>
        </p:nvSpPr>
        <p:spPr>
          <a:xfrm>
            <a:off x="2971663" y="6368535"/>
            <a:ext cx="111825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b="1" dirty="0"/>
              <a:t>Activities</a:t>
            </a:r>
            <a:endParaRPr kumimoji="0" lang="en-US" sz="1800" b="1" i="0" u="none" strike="noStrike" cap="none" spc="0" normalizeH="0" baseline="0" dirty="0">
              <a:ln>
                <a:noFill/>
              </a:ln>
              <a:solidFill>
                <a:srgbClr val="002569"/>
              </a:solidFill>
              <a:effectLst/>
              <a:uFillTx/>
            </a:endParaRPr>
          </a:p>
        </p:txBody>
      </p:sp>
      <p:sp>
        <p:nvSpPr>
          <p:cNvPr id="39" name="TextBox 38">
            <a:extLst>
              <a:ext uri="{FF2B5EF4-FFF2-40B4-BE49-F238E27FC236}">
                <a16:creationId xmlns:a16="http://schemas.microsoft.com/office/drawing/2014/main" id="{DAC35E79-2231-4599-B309-09BC815F8F81}"/>
              </a:ext>
            </a:extLst>
          </p:cNvPr>
          <p:cNvSpPr txBox="1"/>
          <p:nvPr/>
        </p:nvSpPr>
        <p:spPr>
          <a:xfrm>
            <a:off x="5257800" y="6562327"/>
            <a:ext cx="227241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b="1" dirty="0"/>
              <a:t>Expected outcomes</a:t>
            </a:r>
            <a:endParaRPr kumimoji="0" lang="en-US" sz="1800" b="1" i="0" u="none" strike="noStrike" cap="none" spc="0" normalizeH="0" baseline="0" dirty="0">
              <a:ln>
                <a:noFill/>
              </a:ln>
              <a:solidFill>
                <a:srgbClr val="002569"/>
              </a:solidFill>
              <a:effectLst/>
              <a:uFillTx/>
            </a:endParaRPr>
          </a:p>
        </p:txBody>
      </p:sp>
      <p:pic>
        <p:nvPicPr>
          <p:cNvPr id="42" name="Picture 41">
            <a:extLst>
              <a:ext uri="{FF2B5EF4-FFF2-40B4-BE49-F238E27FC236}">
                <a16:creationId xmlns:a16="http://schemas.microsoft.com/office/drawing/2014/main" id="{CB18FAF6-3769-4246-A31E-C5ED5E8242F8}"/>
              </a:ext>
            </a:extLst>
          </p:cNvPr>
          <p:cNvPicPr>
            <a:picLocks noChangeAspect="1"/>
          </p:cNvPicPr>
          <p:nvPr/>
        </p:nvPicPr>
        <p:blipFill>
          <a:blip r:embed="rId3"/>
          <a:stretch>
            <a:fillRect/>
          </a:stretch>
        </p:blipFill>
        <p:spPr>
          <a:xfrm>
            <a:off x="2823144" y="1388298"/>
            <a:ext cx="1850714" cy="3034092"/>
          </a:xfrm>
          <a:prstGeom prst="rect">
            <a:avLst/>
          </a:prstGeom>
        </p:spPr>
      </p:pic>
    </p:spTree>
    <p:extLst>
      <p:ext uri="{BB962C8B-B14F-4D97-AF65-F5344CB8AC3E}">
        <p14:creationId xmlns:p14="http://schemas.microsoft.com/office/powerpoint/2010/main" val="41984642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A2F60B-3840-4617-88EA-C25268CAB649}"/>
              </a:ext>
            </a:extLst>
          </p:cNvPr>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Content Placeholder 2">
            <a:extLst>
              <a:ext uri="{FF2B5EF4-FFF2-40B4-BE49-F238E27FC236}">
                <a16:creationId xmlns:a16="http://schemas.microsoft.com/office/drawing/2014/main" id="{2031D3D9-A724-488C-A24F-82F4CF8514EA}"/>
              </a:ext>
            </a:extLst>
          </p:cNvPr>
          <p:cNvSpPr>
            <a:spLocks noGrp="1"/>
          </p:cNvSpPr>
          <p:nvPr>
            <p:ph sz="quarter" idx="10"/>
          </p:nvPr>
        </p:nvSpPr>
        <p:spPr/>
        <p:txBody>
          <a:bodyPr/>
          <a:lstStyle/>
          <a:p>
            <a:endParaRPr lang="en-US"/>
          </a:p>
        </p:txBody>
      </p:sp>
      <p:sp>
        <p:nvSpPr>
          <p:cNvPr id="4" name="Content Placeholder 3">
            <a:extLst>
              <a:ext uri="{FF2B5EF4-FFF2-40B4-BE49-F238E27FC236}">
                <a16:creationId xmlns:a16="http://schemas.microsoft.com/office/drawing/2014/main" id="{CA057762-6B10-4A14-9D0F-D06E45EB4D1E}"/>
              </a:ext>
            </a:extLst>
          </p:cNvPr>
          <p:cNvSpPr>
            <a:spLocks noGrp="1"/>
          </p:cNvSpPr>
          <p:nvPr>
            <p:ph sz="quarter" idx="11"/>
          </p:nvPr>
        </p:nvSpPr>
        <p:spPr/>
        <p:txBody>
          <a:bodyPr/>
          <a:lstStyle/>
          <a:p>
            <a:endParaRPr lang="en-US"/>
          </a:p>
        </p:txBody>
      </p:sp>
    </p:spTree>
    <p:extLst>
      <p:ext uri="{BB962C8B-B14F-4D97-AF65-F5344CB8AC3E}">
        <p14:creationId xmlns:p14="http://schemas.microsoft.com/office/powerpoint/2010/main" val="1364179625"/>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9119</TotalTime>
  <Words>1007</Words>
  <Application>Microsoft Office PowerPoint</Application>
  <PresentationFormat>On-screen Show (4:3)</PresentationFormat>
  <Paragraphs>96</Paragraphs>
  <Slides>11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Arial Bold</vt:lpstr>
      <vt:lpstr>Avenir Roman</vt:lpstr>
      <vt:lpstr>Calibri</vt:lpstr>
      <vt:lpstr>Courier New</vt:lpstr>
      <vt:lpstr>Droid Serif</vt:lpstr>
      <vt:lpstr>Helvetica</vt:lpstr>
      <vt:lpstr>Proxima Nova Regular</vt:lpstr>
      <vt:lpstr>Wingdings</vt:lpstr>
      <vt:lpstr>Default</vt:lpstr>
      <vt:lpstr>Proposed 2019 CEOS chair initiative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Vũ Anh Tuân</cp:lastModifiedBy>
  <cp:revision>169</cp:revision>
  <dcterms:modified xsi:type="dcterms:W3CDTF">2018-09-13T09:14:31Z</dcterms:modified>
</cp:coreProperties>
</file>