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1" r:id="rId1"/>
    <p:sldMasterId id="2147483652" r:id="rId2"/>
    <p:sldMasterId id="2147483653" r:id="rId3"/>
  </p:sldMasterIdLst>
  <p:notesMasterIdLst>
    <p:notesMasterId r:id="rId10"/>
  </p:notesMasterIdLst>
  <p:sldIdLst>
    <p:sldId id="256" r:id="rId4"/>
    <p:sldId id="261" r:id="rId5"/>
    <p:sldId id="257" r:id="rId6"/>
    <p:sldId id="258" r:id="rId7"/>
    <p:sldId id="259" r:id="rId8"/>
    <p:sldId id="260" r:id="rId9"/>
  </p:sldIdLst>
  <p:sldSz cx="9144000" cy="6858000" type="screen4x3"/>
  <p:notesSz cx="6858000" cy="9144000"/>
  <p:embeddedFontLst>
    <p:embeddedFont>
      <p:font typeface="Arial Bold" panose="020B0704020202020204" pitchFamily="34" charset="0"/>
      <p:bold r:id="rId11"/>
    </p:embeddedFont>
    <p:embeddedFont>
      <p:font typeface="Helvetica Neue"/>
      <p:regular r:id="rId12"/>
      <p:bold r:id="rId13"/>
      <p:italic r:id="rId14"/>
      <p:boldItalic r:id="rId15"/>
    </p:embeddedFont>
    <p:embeddedFont>
      <p:font typeface="Helvetica" panose="020B0604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45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11.fntdata"/><Relationship Id="rId7" Type="http://schemas.openxmlformats.org/officeDocument/2006/relationships/slide" Target="slides/slide4.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 name="Google Shape;2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endParaRPr sz="2400" b="0" i="0" u="none" strike="noStrike" cap="none">
              <a:latin typeface="Avenir"/>
              <a:ea typeface="Avenir"/>
              <a:cs typeface="Avenir"/>
              <a:sym typeface="Aveni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g40fcf3b2ce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311150" algn="l" rtl="0">
              <a:lnSpc>
                <a:spcPct val="100000"/>
              </a:lnSpc>
              <a:spcBef>
                <a:spcPts val="6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There is a need for CEOS to provide user guidance on ARD and a definition of interoperability at data level. - LSI-VC</a:t>
            </a:r>
            <a:endParaRPr sz="1300">
              <a:solidFill>
                <a:schemeClr val="dk1"/>
              </a:solidFill>
              <a:latin typeface="Calibri"/>
              <a:ea typeface="Calibri"/>
              <a:cs typeface="Calibri"/>
              <a:sym typeface="Calibri"/>
            </a:endParaRPr>
          </a:p>
          <a:p>
            <a:pPr marL="457200" lvl="0" indent="-311150" algn="l" rtl="0">
              <a:lnSpc>
                <a:spcPct val="100000"/>
              </a:lnSpc>
              <a:spcBef>
                <a:spcPts val="6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There is a need for CEOS to connect with the commercial sector (for information) to improve our common understanding of ARD and interoperability. (I.e&gt;=. Google Datasets Search Tool)- WGISS/LSI-VC</a:t>
            </a:r>
            <a:endParaRPr sz="1300">
              <a:solidFill>
                <a:schemeClr val="dk1"/>
              </a:solidFill>
              <a:latin typeface="Calibri"/>
              <a:ea typeface="Calibri"/>
              <a:cs typeface="Calibri"/>
              <a:sym typeface="Calibri"/>
            </a:endParaRPr>
          </a:p>
          <a:p>
            <a:pPr marL="457200" lvl="0" indent="-311150" algn="l" rtl="0">
              <a:lnSpc>
                <a:spcPct val="100000"/>
              </a:lnSpc>
              <a:spcBef>
                <a:spcPts val="6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There is a need to include new FDA elements/platforms (e.g. APACHE, PANGEO, BIOMASS MAP, etc.) in the WGISS inventory and compiling some “lessons learned” from a user perspective. In addition, there is a need to address challenges of tool interoperability - WGISS</a:t>
            </a:r>
            <a:endParaRPr sz="1300">
              <a:solidFill>
                <a:schemeClr val="dk1"/>
              </a:solidFill>
              <a:latin typeface="Calibri"/>
              <a:ea typeface="Calibri"/>
              <a:cs typeface="Calibri"/>
              <a:sym typeface="Calibri"/>
            </a:endParaRPr>
          </a:p>
          <a:p>
            <a:pPr marL="457200" lvl="0" indent="-311150" algn="l" rtl="0">
              <a:lnSpc>
                <a:spcPct val="100000"/>
              </a:lnSpc>
              <a:spcBef>
                <a:spcPts val="6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The transition of FDA Ad-Hoc team tasks should be clearly addressed through updates/additions to the CEOS groups mandates/ToR and work-plans. Need to ensure coordination. - WGISS, SEO, LSI-VC</a:t>
            </a:r>
            <a:endParaRPr sz="1300">
              <a:solidFill>
                <a:schemeClr val="dk1"/>
              </a:solidFill>
              <a:latin typeface="Calibri"/>
              <a:ea typeface="Calibri"/>
              <a:cs typeface="Calibri"/>
              <a:sym typeface="Calibri"/>
            </a:endParaRPr>
          </a:p>
          <a:p>
            <a:pPr marL="457200" lvl="0" indent="-311150" algn="l" rtl="0">
              <a:lnSpc>
                <a:spcPct val="100000"/>
              </a:lnSpc>
              <a:spcBef>
                <a:spcPts val="6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The WGISS Technology Exploration subgroup should continue to review “future” data architectures and report back to CEOS leadership on what we should be considering for the future to enhance our data use and impact (e.g. Machine Learning, AI platforms). - WGISS</a:t>
            </a:r>
            <a:endParaRPr sz="1300">
              <a:solidFill>
                <a:schemeClr val="dk1"/>
              </a:solidFill>
              <a:latin typeface="Calibri"/>
              <a:ea typeface="Calibri"/>
              <a:cs typeface="Calibri"/>
              <a:sym typeface="Calibri"/>
            </a:endParaRPr>
          </a:p>
          <a:p>
            <a:pPr marL="457200" lvl="0" indent="-311150" algn="l" rtl="0">
              <a:lnSpc>
                <a:spcPct val="100000"/>
              </a:lnSpc>
              <a:spcBef>
                <a:spcPts val="6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There is a need to update the inventory of Virtual Constellations datasets and ensure discoverability/accessibility through WGISS Connected Data Assets infrastructure. - VCs/WGISS</a:t>
            </a:r>
            <a:endParaRPr sz="1300">
              <a:solidFill>
                <a:schemeClr val="dk1"/>
              </a:solidFill>
              <a:latin typeface="Calibri"/>
              <a:ea typeface="Calibri"/>
              <a:cs typeface="Calibri"/>
              <a:sym typeface="Calibri"/>
            </a:endParaRPr>
          </a:p>
          <a:p>
            <a:pPr marL="457200" lvl="0" indent="-311150" algn="l" rtl="0">
              <a:lnSpc>
                <a:spcPct val="100000"/>
              </a:lnSpc>
              <a:spcBef>
                <a:spcPts val="6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WGCV voiced its plans to work with data providers and LSI-VC to assess CARD4L self-assessments. - WGCV</a:t>
            </a:r>
            <a:endParaRPr sz="1300">
              <a:solidFill>
                <a:schemeClr val="dk1"/>
              </a:solidFill>
              <a:latin typeface="Calibri"/>
              <a:ea typeface="Calibri"/>
              <a:cs typeface="Calibri"/>
              <a:sym typeface="Calibri"/>
            </a:endParaRPr>
          </a:p>
          <a:p>
            <a:pPr marL="457200" lvl="0" indent="-311150" algn="l" rtl="0">
              <a:lnSpc>
                <a:spcPct val="100000"/>
              </a:lnSpc>
              <a:spcBef>
                <a:spcPts val="6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There is a need to create a “Capacity Building Resources Catalogue” to improve CEOS support to the user community. - WGCapD</a:t>
            </a:r>
            <a:endParaRPr sz="1300">
              <a:solidFill>
                <a:schemeClr val="dk1"/>
              </a:solidFill>
              <a:latin typeface="Calibri"/>
              <a:ea typeface="Calibri"/>
              <a:cs typeface="Calibri"/>
              <a:sym typeface="Calibri"/>
            </a:endParaRPr>
          </a:p>
          <a:p>
            <a:pPr marL="457200" lvl="0" indent="-311150" algn="l" rtl="0">
              <a:lnSpc>
                <a:spcPct val="100000"/>
              </a:lnSpc>
              <a:spcBef>
                <a:spcPts val="600"/>
              </a:spcBef>
              <a:spcAft>
                <a:spcPts val="600"/>
              </a:spcAft>
              <a:buClr>
                <a:schemeClr val="dk1"/>
              </a:buClr>
              <a:buSzPts val="1300"/>
              <a:buFont typeface="Calibri"/>
              <a:buAutoNum type="arabicPeriod"/>
            </a:pPr>
            <a:r>
              <a:rPr lang="en-US" sz="1300">
                <a:solidFill>
                  <a:schemeClr val="dk1"/>
                </a:solidFill>
                <a:latin typeface="Calibri"/>
                <a:ea typeface="Calibri"/>
                <a:cs typeface="Calibri"/>
                <a:sym typeface="Calibri"/>
              </a:rPr>
              <a:t>There is a need for a more “top down” review and priority assessment of CEOS deliverables to ensure continued progress and focus. - CEOS CEO</a:t>
            </a:r>
            <a:endParaRPr/>
          </a:p>
        </p:txBody>
      </p:sp>
      <p:sp>
        <p:nvSpPr>
          <p:cNvPr id="29" name="Google Shape;29;g40fcf3b2c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40fcf3b2ce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Combined VC / AHT / WG effort(e.g. AHWG) focused on Coastal research and applications. </a:t>
            </a:r>
            <a:endParaRPr sz="2000">
              <a:solidFill>
                <a:srgbClr val="002569"/>
              </a:solidFill>
              <a:latin typeface="Helvetica Neue"/>
              <a:ea typeface="Helvetica Neue"/>
              <a:cs typeface="Helvetica Neue"/>
              <a:sym typeface="Helvetica Neue"/>
            </a:endParaRPr>
          </a:p>
          <a:p>
            <a:pPr marL="768926" lvl="1" indent="-311726" algn="l" rtl="0">
              <a:lnSpc>
                <a:spcPct val="100000"/>
              </a:lnSpc>
              <a:spcBef>
                <a:spcPts val="500"/>
              </a:spcBef>
              <a:spcAft>
                <a:spcPts val="0"/>
              </a:spcAft>
              <a:buClr>
                <a:srgbClr val="002569"/>
              </a:buClr>
              <a:buSzPts val="1600"/>
              <a:buFont typeface="Courier New"/>
              <a:buChar char="o"/>
            </a:pPr>
            <a:r>
              <a:rPr lang="en-US" sz="1600">
                <a:solidFill>
                  <a:srgbClr val="002569"/>
                </a:solidFill>
                <a:latin typeface="Helvetica Neue"/>
                <a:ea typeface="Helvetica Neue"/>
                <a:cs typeface="Helvetica Neue"/>
                <a:sym typeface="Helvetica Neue"/>
              </a:rPr>
              <a:t>Need for a CEOS Coastal strategy, bringing in multiple parameters / teams, including coordinating on Cal/Val along coasts (e.g. SS Temp/Ocean Color/SS Height/Salinity/OVW)</a:t>
            </a:r>
            <a:endParaRPr sz="2000">
              <a:solidFill>
                <a:srgbClr val="002569"/>
              </a:solidFill>
              <a:latin typeface="Helvetica Neue"/>
              <a:ea typeface="Helvetica Neue"/>
              <a:cs typeface="Helvetica Neue"/>
              <a:sym typeface="Helvetica Neue"/>
            </a:endParaRPr>
          </a:p>
          <a:p>
            <a:pPr marL="768926" lvl="1" indent="-311726" algn="l" rtl="0">
              <a:lnSpc>
                <a:spcPct val="100000"/>
              </a:lnSpc>
              <a:spcBef>
                <a:spcPts val="500"/>
              </a:spcBef>
              <a:spcAft>
                <a:spcPts val="0"/>
              </a:spcAft>
              <a:buClr>
                <a:srgbClr val="002569"/>
              </a:buClr>
              <a:buSzPts val="1600"/>
              <a:buFont typeface="Courier New"/>
              <a:buChar char="o"/>
            </a:pPr>
            <a:r>
              <a:rPr lang="en-US" sz="1600">
                <a:solidFill>
                  <a:srgbClr val="002569"/>
                </a:solidFill>
                <a:latin typeface="Helvetica Neue"/>
                <a:ea typeface="Helvetica Neue"/>
                <a:cs typeface="Helvetica Neue"/>
                <a:sym typeface="Helvetica Neue"/>
              </a:rPr>
              <a:t>VCs already have a start on fresh / coast / ocean strategies but there is a need to coordinate with other AHTs and groups on progressing.</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Freshwater from Space workshop should recognize CEOS VC’s/WG’s are have active water efforts which could use coordination.</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Emphasize in-situ needs to CEOS agencies AND GEO/applications</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Opportunity for inclusion aspect in GEO 2020 work plan, and CEOS work plan.</a:t>
            </a:r>
            <a:endParaRPr sz="2000">
              <a:solidFill>
                <a:srgbClr val="002569"/>
              </a:solidFill>
              <a:latin typeface="Helvetica Neue"/>
              <a:ea typeface="Helvetica Neue"/>
              <a:cs typeface="Helvetica Neue"/>
              <a:sym typeface="Helvetica Neue"/>
            </a:endParaRPr>
          </a:p>
          <a:p>
            <a:pPr marL="768926" lvl="1" indent="-311726" algn="l" rtl="0">
              <a:lnSpc>
                <a:spcPct val="100000"/>
              </a:lnSpc>
              <a:spcBef>
                <a:spcPts val="500"/>
              </a:spcBef>
              <a:spcAft>
                <a:spcPts val="0"/>
              </a:spcAft>
              <a:buClr>
                <a:srgbClr val="002569"/>
              </a:buClr>
              <a:buSzPts val="1600"/>
              <a:buFont typeface="Courier New"/>
              <a:buChar char="o"/>
            </a:pPr>
            <a:r>
              <a:rPr lang="en-US" sz="1600">
                <a:solidFill>
                  <a:srgbClr val="002569"/>
                </a:solidFill>
                <a:latin typeface="Helvetica Neue"/>
                <a:ea typeface="Helvetica Neue"/>
                <a:cs typeface="Helvetica Neue"/>
                <a:sym typeface="Helvetica Neue"/>
              </a:rPr>
              <a:t>Possibility for new ad-hoc team on coastal issues focused on the organization and planning.</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Target potential coastal applications e.g.  aquaculture / disasters / Global Delta management / Harmful Algal Bloom’s. Intersection of need and capabilities.</a:t>
            </a:r>
            <a:endParaRPr sz="2000">
              <a:solidFill>
                <a:srgbClr val="002569"/>
              </a:solidFill>
              <a:latin typeface="Helvetica Neue"/>
              <a:ea typeface="Helvetica Neue"/>
              <a:cs typeface="Helvetica Neue"/>
              <a:sym typeface="Helvetica Neue"/>
            </a:endParaRPr>
          </a:p>
          <a:p>
            <a:pPr marL="768926" lvl="1" indent="-311726" algn="l" rtl="0">
              <a:lnSpc>
                <a:spcPct val="100000"/>
              </a:lnSpc>
              <a:spcBef>
                <a:spcPts val="500"/>
              </a:spcBef>
              <a:spcAft>
                <a:spcPts val="0"/>
              </a:spcAft>
              <a:buClr>
                <a:srgbClr val="002569"/>
              </a:buClr>
              <a:buSzPts val="1600"/>
              <a:buFont typeface="Courier New"/>
              <a:buChar char="o"/>
            </a:pPr>
            <a:r>
              <a:rPr lang="en-US" sz="1600">
                <a:solidFill>
                  <a:srgbClr val="002569"/>
                </a:solidFill>
                <a:latin typeface="Helvetica Neue"/>
                <a:ea typeface="Helvetica Neue"/>
                <a:cs typeface="Helvetica Neue"/>
                <a:sym typeface="Helvetica Neue"/>
              </a:rPr>
              <a:t>Emphasize forecasting (integrated observations) versus monitoring (often single datasets)</a:t>
            </a:r>
            <a:endParaRPr sz="1600">
              <a:solidFill>
                <a:srgbClr val="002569"/>
              </a:solidFill>
              <a:latin typeface="Helvetica Neue"/>
              <a:ea typeface="Helvetica Neue"/>
              <a:cs typeface="Helvetica Neue"/>
              <a:sym typeface="Helvetica Neue"/>
            </a:endParaRPr>
          </a:p>
          <a:p>
            <a:pPr marL="342900" lvl="0" indent="-241300" algn="l" rtl="0">
              <a:lnSpc>
                <a:spcPct val="100000"/>
              </a:lnSpc>
              <a:spcBef>
                <a:spcPts val="500"/>
              </a:spcBef>
              <a:spcAft>
                <a:spcPts val="0"/>
              </a:spcAft>
              <a:buClr>
                <a:srgbClr val="002569"/>
              </a:buClr>
              <a:buSzPts val="1600"/>
              <a:buFont typeface="Arial"/>
              <a:buNone/>
            </a:pPr>
            <a:endParaRPr sz="1600">
              <a:solidFill>
                <a:srgbClr val="002569"/>
              </a:solidFill>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36" name="Google Shape;36;g40fcf3b2c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2569"/>
              </a:buClr>
              <a:buSzPts val="2000"/>
              <a:buChar char="•"/>
            </a:pPr>
            <a:r>
              <a:rPr lang="en-US" sz="2000">
                <a:solidFill>
                  <a:srgbClr val="002569"/>
                </a:solidFill>
                <a:latin typeface="Helvetica Neue"/>
                <a:ea typeface="Helvetica Neue"/>
                <a:cs typeface="Helvetica Neue"/>
                <a:sym typeface="Helvetica Neue"/>
              </a:rPr>
              <a:t>Discussed how to organize the implementation of the Coordinated Action Plan with VCs and CEOS/CGMS WGs;</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2000"/>
              <a:buChar char="•"/>
            </a:pPr>
            <a:r>
              <a:rPr lang="en-US" sz="2000">
                <a:solidFill>
                  <a:srgbClr val="002569"/>
                </a:solidFill>
                <a:latin typeface="Helvetica Neue"/>
                <a:ea typeface="Helvetica Neue"/>
                <a:cs typeface="Helvetica Neue"/>
                <a:sym typeface="Helvetica Neue"/>
              </a:rPr>
              <a:t>The actions will be distributed to the network by one-to-one interaction between WGClimate and a VC/WG (or more parties);</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2000"/>
              <a:buChar char="•"/>
            </a:pPr>
            <a:r>
              <a:rPr lang="en-US" sz="2000">
                <a:solidFill>
                  <a:srgbClr val="002569"/>
                </a:solidFill>
                <a:latin typeface="Helvetica Neue"/>
                <a:ea typeface="Helvetica Neue"/>
                <a:cs typeface="Helvetica Neue"/>
                <a:sym typeface="Helvetica Neue"/>
              </a:rPr>
              <a:t>The understanding of the Coordinated Actions in the VCs/WG and the capabilities of the VCs/WGs needs to be increased;</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2000"/>
              <a:buChar char="•"/>
            </a:pPr>
            <a:r>
              <a:rPr lang="en-US" sz="2000">
                <a:solidFill>
                  <a:srgbClr val="002569"/>
                </a:solidFill>
                <a:latin typeface="Helvetica Neue"/>
                <a:ea typeface="Helvetica Neue"/>
                <a:cs typeface="Helvetica Neue"/>
                <a:sym typeface="Helvetica Neue"/>
              </a:rPr>
              <a:t>Discussed the issue of prioritization of the implementation of actions to address GCOS needs vs. ECVI gap analysis results;</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2000"/>
              <a:buChar char="•"/>
            </a:pPr>
            <a:r>
              <a:rPr lang="en-US" sz="2000">
                <a:solidFill>
                  <a:srgbClr val="002569"/>
                </a:solidFill>
                <a:latin typeface="Helvetica Neue"/>
                <a:ea typeface="Helvetica Neue"/>
                <a:cs typeface="Helvetica Neue"/>
                <a:sym typeface="Helvetica Neue"/>
              </a:rPr>
              <a:t>WGClimate will perform telecons with the parties and try to identify POCs for actions to follow them over time;</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2000"/>
              <a:buChar char="•"/>
            </a:pPr>
            <a:r>
              <a:rPr lang="en-US" sz="2000">
                <a:solidFill>
                  <a:srgbClr val="002569"/>
                </a:solidFill>
                <a:latin typeface="Helvetica Neue"/>
                <a:ea typeface="Helvetica Neue"/>
                <a:cs typeface="Helvetica Neue"/>
                <a:sym typeface="Helvetica Neue"/>
              </a:rPr>
              <a:t>Coordinated Actions (few) that have no specified actor need to be further analysed but could also be discussed in existing frameworks, such as for GHG; </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2000"/>
              <a:buChar char="•"/>
            </a:pPr>
            <a:r>
              <a:rPr lang="en-US" sz="2000">
                <a:solidFill>
                  <a:srgbClr val="002569"/>
                </a:solidFill>
                <a:latin typeface="Helvetica Neue"/>
                <a:ea typeface="Helvetica Neue"/>
                <a:cs typeface="Helvetica Neue"/>
                <a:sym typeface="Helvetica Neue"/>
              </a:rPr>
              <a:t>VCs have offered support for the update of the ECV Inventory and WGClimate is happy to use it. </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0"/>
              </a:spcBef>
              <a:spcAft>
                <a:spcPts val="0"/>
              </a:spcAft>
              <a:buClr>
                <a:srgbClr val="002569"/>
              </a:buClr>
              <a:buSzPts val="2000"/>
              <a:buChar char="•"/>
            </a:pPr>
            <a:r>
              <a:rPr lang="en-US" sz="2000">
                <a:solidFill>
                  <a:srgbClr val="002569"/>
                </a:solidFill>
                <a:latin typeface="Helvetica Neue"/>
                <a:ea typeface="Helvetica Neue"/>
                <a:cs typeface="Helvetica Neue"/>
                <a:sym typeface="Helvetica Neue"/>
              </a:rPr>
              <a:t>Objective: start the discussion of an efficient implementation of the CEOS Carbon Strategy, in particular the strengthening of the formal links with the policy users of GHG products. </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2000"/>
              <a:buChar char="•"/>
            </a:pPr>
            <a:r>
              <a:rPr lang="en-US" sz="2000">
                <a:solidFill>
                  <a:srgbClr val="002569"/>
                </a:solidFill>
                <a:latin typeface="Helvetica Neue"/>
                <a:ea typeface="Helvetica Neue"/>
                <a:cs typeface="Helvetica Neue"/>
                <a:sym typeface="Helvetica Neue"/>
              </a:rPr>
              <a:t>Options identified by M. Dowell in response to SIT 33 Action 12 were recalled</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2000"/>
              <a:buChar char="•"/>
            </a:pPr>
            <a:r>
              <a:rPr lang="en-US" sz="2000">
                <a:solidFill>
                  <a:srgbClr val="002569"/>
                </a:solidFill>
                <a:latin typeface="Helvetica Neue"/>
                <a:ea typeface="Helvetica Neue"/>
                <a:cs typeface="Helvetica Neue"/>
                <a:sym typeface="Helvetica Neue"/>
              </a:rPr>
              <a:t>AC-VC tasked to write a GHG whitepaper (Actions CARB-12 from the CEOS Work Plan 2018-2020, also the CEOS Strategy for Carbon Observations from Space Carbon-Actions-17 (AC-VC to build constellation) -19 (AC to build constellation) -20 (AC-VC &amp; WGClim). </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2000"/>
              <a:buChar char="•"/>
            </a:pPr>
            <a:r>
              <a:rPr lang="en-US" sz="2000">
                <a:solidFill>
                  <a:srgbClr val="002569"/>
                </a:solidFill>
                <a:latin typeface="Helvetica Neue"/>
                <a:ea typeface="Helvetica Neue"/>
                <a:cs typeface="Helvetica Neue"/>
                <a:sym typeface="Helvetica Neue"/>
              </a:rPr>
              <a:t>The status GHG whitepaper was summarized including the roadmap to converge to a prototype product by 2021 to support the GHG stock-take in 2023 highlighting a series. Specific actions need to be assigned to CEOS bodies (AC-VC, WGClimate, WGCV) and CGMS;</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2000"/>
              <a:buChar char="•"/>
            </a:pPr>
            <a:r>
              <a:rPr lang="en-US" sz="2000">
                <a:solidFill>
                  <a:srgbClr val="002569"/>
                </a:solidFill>
                <a:latin typeface="Helvetica Neue"/>
                <a:ea typeface="Helvetica Neue"/>
                <a:cs typeface="Helvetica Neue"/>
                <a:sym typeface="Helvetica Neue"/>
              </a:rPr>
              <a:t>The discussion of possible scenarios has started but needs to be continued, also giving everybody the time to digest the GHG whitepaper.</a:t>
            </a:r>
            <a:endParaRPr sz="2000">
              <a:solidFill>
                <a:srgbClr val="002569"/>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43" name="Google Shape;4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40fcf3b2ce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g40fcf3b2ce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rtl="0">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rtl="0">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rtl="0">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rtl="0">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rtl="0">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rtl="0">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rtl="0">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rtl="0">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rtl="0">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457200" y="1600200"/>
            <a:ext cx="8153400" cy="47244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76200" y="6629400"/>
            <a:ext cx="23622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SIT-TW, 11-14 Sept 2018</a:t>
            </a:r>
            <a:endParaRPr sz="1100" b="0" i="1" u="none" strike="noStrike" cap="none">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2057400" y="304800"/>
            <a:ext cx="4953000" cy="5334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5"/>
        <p:cNvGrpSpPr/>
        <p:nvPr/>
      </p:nvGrpSpPr>
      <p:grpSpPr>
        <a:xfrm>
          <a:off x="0" y="0"/>
          <a:ext cx="0" cy="0"/>
          <a:chOff x="0" y="0"/>
          <a:chExt cx="0" cy="0"/>
        </a:xfrm>
      </p:grpSpPr>
      <p:sp>
        <p:nvSpPr>
          <p:cNvPr id="16" name="Google Shape;16;p5"/>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rtl="0">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rtl="0">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rtl="0">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rtl="0">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rtl="0">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rtl="0">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rtl="0">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rtl="0">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rtl="0">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7" name="Google Shape;17;p5"/>
          <p:cNvSpPr txBox="1">
            <a:spLocks noGrp="1"/>
          </p:cNvSpPr>
          <p:nvPr>
            <p:ph type="body" idx="1"/>
          </p:nvPr>
        </p:nvSpPr>
        <p:spPr>
          <a:xfrm>
            <a:off x="457200" y="1600200"/>
            <a:ext cx="8153400" cy="47244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8" name="Google Shape;18;p5"/>
          <p:cNvSpPr txBox="1">
            <a:spLocks noGrp="1"/>
          </p:cNvSpPr>
          <p:nvPr>
            <p:ph type="body" idx="2"/>
          </p:nvPr>
        </p:nvSpPr>
        <p:spPr>
          <a:xfrm>
            <a:off x="2057400" y="304800"/>
            <a:ext cx="4953000" cy="5334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07643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76200" y="1219200"/>
            <a:ext cx="8839200" cy="54102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5908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2018 VC/WG Working</a:t>
            </a:r>
            <a:r>
              <a:rPr lang="en-AU" sz="1100" i="1" baseline="0" dirty="0" smtClean="0">
                <a:solidFill>
                  <a:schemeClr val="tx2"/>
                </a:solidFill>
                <a:latin typeface="+mj-ea"/>
                <a:ea typeface="+mj-ea"/>
                <a:cs typeface="Proxima Nova Regular"/>
                <a:sym typeface="Proxima Nova Regular"/>
              </a:rPr>
              <a:t> Day</a:t>
            </a:r>
            <a:r>
              <a:rPr lang="en-AU" sz="1100" i="1" dirty="0" smtClean="0">
                <a:solidFill>
                  <a:schemeClr val="tx2"/>
                </a:solidFill>
                <a:latin typeface="+mj-ea"/>
                <a:ea typeface="+mj-ea"/>
                <a:cs typeface="Proxima Nova Regular"/>
                <a:sym typeface="Proxima Nova Regular"/>
              </a:rPr>
              <a:t>, 11 Sep </a:t>
            </a:r>
            <a:r>
              <a:rPr lang="en-AU" sz="1100" i="1" dirty="0">
                <a:solidFill>
                  <a:schemeClr val="tx2"/>
                </a:solidFill>
                <a:latin typeface="+mj-ea"/>
                <a:ea typeface="+mj-ea"/>
                <a:cs typeface="Proxima Nova Regular"/>
                <a:sym typeface="Proxima Nova Regular"/>
              </a:rPr>
              <a:t>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1905000" y="152400"/>
            <a:ext cx="5562600" cy="838200"/>
          </a:xfrm>
          <a:prstGeom prst="rect">
            <a:avLst/>
          </a:prstGeom>
        </p:spPr>
        <p:txBody>
          <a:bodyPr/>
          <a:lstStyle>
            <a:lvl1pPr marL="0" indent="0">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22631550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239000" y="6546850"/>
            <a:ext cx="1905000" cy="256540"/>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000" b="0" i="0" u="none" strike="noStrike" cap="none">
                <a:solidFill>
                  <a:srgbClr val="002569"/>
                </a:solidFill>
                <a:latin typeface="Calibri"/>
                <a:ea typeface="Calibri"/>
                <a:cs typeface="Calibri"/>
                <a:sym typeface="Calibri"/>
              </a:defRPr>
            </a:lvl1pPr>
            <a:lvl2pPr marL="0" marR="0" lvl="1" indent="0" algn="r" rtl="0">
              <a:spcBef>
                <a:spcPts val="0"/>
              </a:spcBef>
              <a:buNone/>
              <a:defRPr sz="1000" b="0" i="0" u="none" strike="noStrike" cap="none">
                <a:solidFill>
                  <a:srgbClr val="002569"/>
                </a:solidFill>
                <a:latin typeface="Calibri"/>
                <a:ea typeface="Calibri"/>
                <a:cs typeface="Calibri"/>
                <a:sym typeface="Calibri"/>
              </a:defRPr>
            </a:lvl2pPr>
            <a:lvl3pPr marL="0" marR="0" lvl="2" indent="0" algn="r" rtl="0">
              <a:spcBef>
                <a:spcPts val="0"/>
              </a:spcBef>
              <a:buNone/>
              <a:defRPr sz="1000" b="0" i="0" u="none" strike="noStrike" cap="none">
                <a:solidFill>
                  <a:srgbClr val="002569"/>
                </a:solidFill>
                <a:latin typeface="Calibri"/>
                <a:ea typeface="Calibri"/>
                <a:cs typeface="Calibri"/>
                <a:sym typeface="Calibri"/>
              </a:defRPr>
            </a:lvl3pPr>
            <a:lvl4pPr marL="0" marR="0" lvl="3" indent="0" algn="r" rtl="0">
              <a:spcBef>
                <a:spcPts val="0"/>
              </a:spcBef>
              <a:buNone/>
              <a:defRPr sz="1000" b="0" i="0" u="none" strike="noStrike" cap="none">
                <a:solidFill>
                  <a:srgbClr val="002569"/>
                </a:solidFill>
                <a:latin typeface="Calibri"/>
                <a:ea typeface="Calibri"/>
                <a:cs typeface="Calibri"/>
                <a:sym typeface="Calibri"/>
              </a:defRPr>
            </a:lvl4pPr>
            <a:lvl5pPr marL="0" marR="0" lvl="4" indent="0" algn="r" rtl="0">
              <a:spcBef>
                <a:spcPts val="0"/>
              </a:spcBef>
              <a:buNone/>
              <a:defRPr sz="1000" b="0" i="0" u="none" strike="noStrike" cap="none">
                <a:solidFill>
                  <a:srgbClr val="002569"/>
                </a:solidFill>
                <a:latin typeface="Calibri"/>
                <a:ea typeface="Calibri"/>
                <a:cs typeface="Calibri"/>
                <a:sym typeface="Calibri"/>
              </a:defRPr>
            </a:lvl5pPr>
            <a:lvl6pPr marL="0" marR="0" lvl="5" indent="0" algn="r" rtl="0">
              <a:spcBef>
                <a:spcPts val="0"/>
              </a:spcBef>
              <a:buNone/>
              <a:defRPr sz="1000" b="0" i="0" u="none" strike="noStrike" cap="none">
                <a:solidFill>
                  <a:srgbClr val="002569"/>
                </a:solidFill>
                <a:latin typeface="Calibri"/>
                <a:ea typeface="Calibri"/>
                <a:cs typeface="Calibri"/>
                <a:sym typeface="Calibri"/>
              </a:defRPr>
            </a:lvl6pPr>
            <a:lvl7pPr marL="0" marR="0" lvl="6" indent="0" algn="r" rtl="0">
              <a:spcBef>
                <a:spcPts val="0"/>
              </a:spcBef>
              <a:buNone/>
              <a:defRPr sz="1000" b="0" i="0" u="none" strike="noStrike" cap="none">
                <a:solidFill>
                  <a:srgbClr val="002569"/>
                </a:solidFill>
                <a:latin typeface="Calibri"/>
                <a:ea typeface="Calibri"/>
                <a:cs typeface="Calibri"/>
                <a:sym typeface="Calibri"/>
              </a:defRPr>
            </a:lvl7pPr>
            <a:lvl8pPr marL="0" marR="0" lvl="7" indent="0" algn="r" rtl="0">
              <a:spcBef>
                <a:spcPts val="0"/>
              </a:spcBef>
              <a:buNone/>
              <a:defRPr sz="1000" b="0" i="0" u="none" strike="noStrike" cap="none">
                <a:solidFill>
                  <a:srgbClr val="002569"/>
                </a:solidFill>
                <a:latin typeface="Calibri"/>
                <a:ea typeface="Calibri"/>
                <a:cs typeface="Calibri"/>
                <a:sym typeface="Calibri"/>
              </a:defRPr>
            </a:lvl8pPr>
            <a:lvl9pPr marL="0" marR="0" lvl="8" indent="0" algn="r" rtl="0">
              <a:spcBef>
                <a:spcPts val="0"/>
              </a:spcBef>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
        <p:cNvGrpSpPr/>
        <p:nvPr/>
      </p:nvGrpSpPr>
      <p:grpSpPr>
        <a:xfrm>
          <a:off x="0" y="0"/>
          <a:ext cx="0" cy="0"/>
          <a:chOff x="0" y="0"/>
          <a:chExt cx="0" cy="0"/>
        </a:xfrm>
      </p:grpSpPr>
      <p:sp>
        <p:nvSpPr>
          <p:cNvPr id="14" name="Google Shape;14;p4"/>
          <p:cNvSpPr txBox="1">
            <a:spLocks noGrp="1"/>
          </p:cNvSpPr>
          <p:nvPr>
            <p:ph type="sldNum" idx="12"/>
          </p:nvPr>
        </p:nvSpPr>
        <p:spPr>
          <a:xfrm>
            <a:off x="7239000" y="6546850"/>
            <a:ext cx="1905000" cy="256500"/>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000" b="0" i="0" u="none" strike="noStrike" cap="none">
                <a:solidFill>
                  <a:srgbClr val="002569"/>
                </a:solidFill>
                <a:latin typeface="Calibri"/>
                <a:ea typeface="Calibri"/>
                <a:cs typeface="Calibri"/>
                <a:sym typeface="Calibri"/>
              </a:defRPr>
            </a:lvl1pPr>
            <a:lvl2pPr marL="0" marR="0" lvl="1" indent="0" algn="r" rtl="0">
              <a:spcBef>
                <a:spcPts val="0"/>
              </a:spcBef>
              <a:buNone/>
              <a:defRPr sz="1000" b="0" i="0" u="none" strike="noStrike" cap="none">
                <a:solidFill>
                  <a:srgbClr val="002569"/>
                </a:solidFill>
                <a:latin typeface="Calibri"/>
                <a:ea typeface="Calibri"/>
                <a:cs typeface="Calibri"/>
                <a:sym typeface="Calibri"/>
              </a:defRPr>
            </a:lvl2pPr>
            <a:lvl3pPr marL="0" marR="0" lvl="2" indent="0" algn="r" rtl="0">
              <a:spcBef>
                <a:spcPts val="0"/>
              </a:spcBef>
              <a:buNone/>
              <a:defRPr sz="1000" b="0" i="0" u="none" strike="noStrike" cap="none">
                <a:solidFill>
                  <a:srgbClr val="002569"/>
                </a:solidFill>
                <a:latin typeface="Calibri"/>
                <a:ea typeface="Calibri"/>
                <a:cs typeface="Calibri"/>
                <a:sym typeface="Calibri"/>
              </a:defRPr>
            </a:lvl3pPr>
            <a:lvl4pPr marL="0" marR="0" lvl="3" indent="0" algn="r" rtl="0">
              <a:spcBef>
                <a:spcPts val="0"/>
              </a:spcBef>
              <a:buNone/>
              <a:defRPr sz="1000" b="0" i="0" u="none" strike="noStrike" cap="none">
                <a:solidFill>
                  <a:srgbClr val="002569"/>
                </a:solidFill>
                <a:latin typeface="Calibri"/>
                <a:ea typeface="Calibri"/>
                <a:cs typeface="Calibri"/>
                <a:sym typeface="Calibri"/>
              </a:defRPr>
            </a:lvl4pPr>
            <a:lvl5pPr marL="0" marR="0" lvl="4" indent="0" algn="r" rtl="0">
              <a:spcBef>
                <a:spcPts val="0"/>
              </a:spcBef>
              <a:buNone/>
              <a:defRPr sz="1000" b="0" i="0" u="none" strike="noStrike" cap="none">
                <a:solidFill>
                  <a:srgbClr val="002569"/>
                </a:solidFill>
                <a:latin typeface="Calibri"/>
                <a:ea typeface="Calibri"/>
                <a:cs typeface="Calibri"/>
                <a:sym typeface="Calibri"/>
              </a:defRPr>
            </a:lvl5pPr>
            <a:lvl6pPr marL="0" marR="0" lvl="5" indent="0" algn="r" rtl="0">
              <a:spcBef>
                <a:spcPts val="0"/>
              </a:spcBef>
              <a:buNone/>
              <a:defRPr sz="1000" b="0" i="0" u="none" strike="noStrike" cap="none">
                <a:solidFill>
                  <a:srgbClr val="002569"/>
                </a:solidFill>
                <a:latin typeface="Calibri"/>
                <a:ea typeface="Calibri"/>
                <a:cs typeface="Calibri"/>
                <a:sym typeface="Calibri"/>
              </a:defRPr>
            </a:lvl6pPr>
            <a:lvl7pPr marL="0" marR="0" lvl="6" indent="0" algn="r" rtl="0">
              <a:spcBef>
                <a:spcPts val="0"/>
              </a:spcBef>
              <a:buNone/>
              <a:defRPr sz="1000" b="0" i="0" u="none" strike="noStrike" cap="none">
                <a:solidFill>
                  <a:srgbClr val="002569"/>
                </a:solidFill>
                <a:latin typeface="Calibri"/>
                <a:ea typeface="Calibri"/>
                <a:cs typeface="Calibri"/>
                <a:sym typeface="Calibri"/>
              </a:defRPr>
            </a:lvl7pPr>
            <a:lvl8pPr marL="0" marR="0" lvl="7" indent="0" algn="r" rtl="0">
              <a:spcBef>
                <a:spcPts val="0"/>
              </a:spcBef>
              <a:buNone/>
              <a:defRPr sz="1000" b="0" i="0" u="none" strike="noStrike" cap="none">
                <a:solidFill>
                  <a:srgbClr val="002569"/>
                </a:solidFill>
                <a:latin typeface="Calibri"/>
                <a:ea typeface="Calibri"/>
                <a:cs typeface="Calibri"/>
                <a:sym typeface="Calibri"/>
              </a:defRPr>
            </a:lvl8pPr>
            <a:lvl9pPr marL="0" marR="0" lvl="8" indent="0" algn="r" rtl="0">
              <a:spcBef>
                <a:spcPts val="0"/>
              </a:spcBef>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1931301005"/>
      </p:ext>
    </p:extLst>
  </p:cSld>
  <p:clrMap bg1="lt1" tx1="dk1" bg2="lt2" tx2="dk2" accent1="accent1" accent2="accent2" accent3="accent3" accent4="accent4" accent5="accent5" accent6="accent6" hlink="hlink" folHlink="folHlink"/>
  <p:sldLayoutIdLst>
    <p:sldLayoutId id="2147483654" r:id="rId1"/>
    <p:sldLayoutId id="2147483655"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622789" y="2514601"/>
            <a:ext cx="7149611" cy="129048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200" b="1" i="0" u="none" strike="noStrike" cap="none" dirty="0" smtClean="0">
                <a:solidFill>
                  <a:srgbClr val="FFFFFF"/>
                </a:solidFill>
                <a:latin typeface="Helvetica Neue"/>
                <a:ea typeface="Helvetica Neue"/>
                <a:cs typeface="Helvetica Neue"/>
                <a:sym typeface="Helvetica Neue"/>
              </a:rPr>
              <a:t>Review of VC/WG </a:t>
            </a:r>
            <a:r>
              <a:rPr lang="en-US" sz="4200" b="1" i="0" u="none" strike="noStrike" cap="none" dirty="0">
                <a:solidFill>
                  <a:srgbClr val="FFFFFF"/>
                </a:solidFill>
                <a:latin typeface="Helvetica Neue"/>
                <a:ea typeface="Helvetica Neue"/>
                <a:cs typeface="Helvetica Neue"/>
                <a:sym typeface="Helvetica Neue"/>
              </a:rPr>
              <a:t>Day </a:t>
            </a:r>
            <a:r>
              <a:rPr lang="en-US" sz="4200" b="1" i="0" u="none" strike="noStrike" cap="none" dirty="0" smtClean="0">
                <a:solidFill>
                  <a:srgbClr val="FFFFFF"/>
                </a:solidFill>
                <a:latin typeface="Helvetica Neue"/>
                <a:ea typeface="Helvetica Neue"/>
                <a:cs typeface="Helvetica Neue"/>
                <a:sym typeface="Helvetica Neue"/>
              </a:rPr>
              <a:t>Outcomes</a:t>
            </a:r>
            <a:endParaRPr sz="4200" b="1" i="0" u="none" strike="noStrike" cap="none" dirty="0">
              <a:solidFill>
                <a:srgbClr val="FFFFFF"/>
              </a:solidFill>
              <a:latin typeface="Helvetica Neue"/>
              <a:ea typeface="Helvetica Neue"/>
              <a:cs typeface="Helvetica Neue"/>
              <a:sym typeface="Helvetica Neue"/>
            </a:endParaRPr>
          </a:p>
        </p:txBody>
      </p:sp>
      <p:pic>
        <p:nvPicPr>
          <p:cNvPr id="25" name="Google Shape;25;p6"/>
          <p:cNvPicPr preferRelativeResize="0"/>
          <p:nvPr/>
        </p:nvPicPr>
        <p:blipFill rotWithShape="1">
          <a:blip r:embed="rId3">
            <a:alphaModFix/>
          </a:blip>
          <a:srcRect/>
          <a:stretch/>
        </p:blipFill>
        <p:spPr>
          <a:xfrm>
            <a:off x="622789" y="1217405"/>
            <a:ext cx="2507906" cy="993132"/>
          </a:xfrm>
          <a:prstGeom prst="rect">
            <a:avLst/>
          </a:prstGeom>
          <a:noFill/>
          <a:ln>
            <a:noFill/>
          </a:ln>
        </p:spPr>
      </p:pic>
      <p:sp>
        <p:nvSpPr>
          <p:cNvPr id="26" name="Google Shape;26;p6"/>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6" name="Shape 11"/>
          <p:cNvSpPr/>
          <p:nvPr/>
        </p:nvSpPr>
        <p:spPr>
          <a:xfrm>
            <a:off x="457200" y="4392611"/>
            <a:ext cx="4810858" cy="2160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r>
              <a:rPr lang="en-US" sz="1800" b="1" dirty="0" smtClean="0">
                <a:solidFill>
                  <a:srgbClr val="FFFFFF"/>
                </a:solidFill>
                <a:latin typeface="Helvetica Neue"/>
                <a:ea typeface="Arial Bold"/>
                <a:cs typeface="Arial Bold"/>
                <a:sym typeface="Arial Bold"/>
              </a:rPr>
              <a:t>Steve </a:t>
            </a:r>
            <a:r>
              <a:rPr lang="en-US" sz="1800" b="1" dirty="0" err="1" smtClean="0">
                <a:solidFill>
                  <a:srgbClr val="FFFFFF"/>
                </a:solidFill>
                <a:latin typeface="Helvetica Neue"/>
                <a:ea typeface="Arial Bold"/>
                <a:cs typeface="Arial Bold"/>
                <a:sym typeface="Arial Bold"/>
              </a:rPr>
              <a:t>Volz</a:t>
            </a:r>
            <a:r>
              <a:rPr lang="en-US" sz="1800" b="1" dirty="0" smtClean="0">
                <a:solidFill>
                  <a:srgbClr val="FFFFFF"/>
                </a:solidFill>
                <a:latin typeface="Helvetica Neue"/>
                <a:ea typeface="Arial Bold"/>
                <a:cs typeface="Arial Bold"/>
                <a:sym typeface="Arial Bold"/>
              </a:rPr>
              <a:t>, NOAA, CEOS SIT Chair</a:t>
            </a:r>
            <a:endParaRPr sz="1800" b="1" dirty="0">
              <a:solidFill>
                <a:srgbClr val="FFFFFF"/>
              </a:solidFill>
              <a:latin typeface="Helvetica Neue"/>
              <a:ea typeface="Arial Bold"/>
              <a:cs typeface="Arial Bold"/>
              <a:sym typeface="Arial Bold"/>
            </a:endParaRPr>
          </a:p>
          <a:p>
            <a:pPr lvl="0" defTabSz="914400">
              <a:lnSpc>
                <a:spcPct val="150000"/>
              </a:lnSpc>
              <a:defRPr>
                <a:solidFill>
                  <a:srgbClr val="000000"/>
                </a:solidFill>
              </a:defRPr>
            </a:pPr>
            <a:r>
              <a:rPr lang="en-AU" sz="1800" dirty="0">
                <a:solidFill>
                  <a:srgbClr val="FFFFFF"/>
                </a:solidFill>
                <a:latin typeface="Helvetica Neue"/>
                <a:ea typeface="Arial Bold"/>
                <a:cs typeface="Arial Bold"/>
                <a:sym typeface="Arial Bold"/>
              </a:rPr>
              <a:t>CEOS </a:t>
            </a:r>
            <a:r>
              <a:rPr lang="en-AU" sz="1800" dirty="0" smtClean="0">
                <a:solidFill>
                  <a:srgbClr val="FFFFFF"/>
                </a:solidFill>
                <a:latin typeface="Helvetica Neue"/>
                <a:ea typeface="Arial Bold"/>
                <a:cs typeface="Arial Bold"/>
                <a:sym typeface="Arial Bold"/>
              </a:rPr>
              <a:t>2018 SIT </a:t>
            </a:r>
            <a:r>
              <a:rPr lang="en-AU" sz="1800" dirty="0">
                <a:solidFill>
                  <a:srgbClr val="FFFFFF"/>
                </a:solidFill>
                <a:latin typeface="Helvetica Neue"/>
                <a:ea typeface="Arial Bold"/>
                <a:cs typeface="Arial Bold"/>
                <a:sym typeface="Arial Bold"/>
              </a:rPr>
              <a:t>Technical </a:t>
            </a:r>
            <a:r>
              <a:rPr lang="en-AU" sz="1800" dirty="0" smtClean="0">
                <a:solidFill>
                  <a:srgbClr val="FFFFFF"/>
                </a:solidFill>
                <a:latin typeface="Helvetica Neue"/>
                <a:ea typeface="Arial Bold"/>
                <a:cs typeface="Arial Bold"/>
                <a:sym typeface="Arial Bold"/>
              </a:rPr>
              <a:t>Workshop</a:t>
            </a:r>
            <a:endParaRPr lang="en-AU" sz="1800" dirty="0">
              <a:solidFill>
                <a:srgbClr val="FFFFFF"/>
              </a:solidFill>
              <a:latin typeface="Helvetica Neue"/>
              <a:ea typeface="Arial Bold"/>
              <a:cs typeface="Arial Bold"/>
              <a:sym typeface="Arial Bold"/>
            </a:endParaRPr>
          </a:p>
          <a:p>
            <a:pPr lvl="0" defTabSz="914400">
              <a:lnSpc>
                <a:spcPct val="150000"/>
              </a:lnSpc>
              <a:defRPr>
                <a:solidFill>
                  <a:srgbClr val="000000"/>
                </a:solidFill>
              </a:defRPr>
            </a:pPr>
            <a:r>
              <a:rPr lang="en-AU" sz="1800" dirty="0">
                <a:solidFill>
                  <a:srgbClr val="FFFFFF"/>
                </a:solidFill>
                <a:latin typeface="Helvetica Neue"/>
                <a:ea typeface="Arial Bold"/>
                <a:cs typeface="Arial Bold"/>
                <a:sym typeface="Arial Bold"/>
              </a:rPr>
              <a:t>Session </a:t>
            </a:r>
            <a:r>
              <a:rPr lang="en-AU" sz="1800" dirty="0" smtClean="0">
                <a:solidFill>
                  <a:srgbClr val="FFFFFF"/>
                </a:solidFill>
                <a:latin typeface="Helvetica Neue"/>
                <a:ea typeface="Arial Bold"/>
                <a:cs typeface="Arial Bold"/>
                <a:sym typeface="Arial Bold"/>
              </a:rPr>
              <a:t>1, </a:t>
            </a:r>
            <a:r>
              <a:rPr sz="1800" dirty="0" smtClean="0">
                <a:solidFill>
                  <a:srgbClr val="FFFFFF"/>
                </a:solidFill>
                <a:latin typeface="Helvetica Neue"/>
                <a:ea typeface="Arial Bold"/>
                <a:cs typeface="Arial Bold"/>
                <a:sym typeface="Arial Bold"/>
              </a:rPr>
              <a:t>Agenda </a:t>
            </a:r>
            <a:r>
              <a:rPr sz="1800" dirty="0">
                <a:solidFill>
                  <a:srgbClr val="FFFFFF"/>
                </a:solidFill>
                <a:latin typeface="Helvetica Neue"/>
                <a:ea typeface="Arial Bold"/>
                <a:cs typeface="Arial Bold"/>
                <a:sym typeface="Arial Bold"/>
              </a:rPr>
              <a:t>Item </a:t>
            </a:r>
            <a:r>
              <a:rPr lang="en-US" sz="1800" dirty="0" smtClean="0">
                <a:solidFill>
                  <a:srgbClr val="FFFFFF"/>
                </a:solidFill>
                <a:latin typeface="Helvetica Neue"/>
                <a:ea typeface="Arial Bold"/>
                <a:cs typeface="Arial Bold"/>
                <a:sym typeface="Arial Bold"/>
              </a:rPr>
              <a:t>1.6</a:t>
            </a:r>
            <a:endParaRPr sz="1800" dirty="0">
              <a:solidFill>
                <a:srgbClr val="FFFFFF"/>
              </a:solidFill>
              <a:latin typeface="Helvetica Neue"/>
              <a:ea typeface="Arial Bold"/>
              <a:cs typeface="Arial Bold"/>
              <a:sym typeface="Arial Bold"/>
            </a:endParaRPr>
          </a:p>
          <a:p>
            <a:pPr lvl="0" defTabSz="914400">
              <a:lnSpc>
                <a:spcPct val="150000"/>
              </a:lnSpc>
              <a:defRPr>
                <a:solidFill>
                  <a:srgbClr val="000000"/>
                </a:solidFill>
              </a:defRPr>
            </a:pPr>
            <a:r>
              <a:rPr lang="en-AU" sz="1800" dirty="0">
                <a:solidFill>
                  <a:srgbClr val="FFFFFF"/>
                </a:solidFill>
                <a:latin typeface="Helvetica Neue"/>
                <a:ea typeface="Arial Bold"/>
                <a:cs typeface="Arial Bold"/>
                <a:sym typeface="Arial Bold"/>
              </a:rPr>
              <a:t>EUMETSAT, Darmstadt, Germany</a:t>
            </a:r>
            <a:endParaRPr sz="1800" dirty="0">
              <a:solidFill>
                <a:srgbClr val="FFFFFF"/>
              </a:solidFill>
              <a:latin typeface="Helvetica Neue"/>
              <a:ea typeface="Arial Bold"/>
              <a:cs typeface="Arial Bold"/>
              <a:sym typeface="Arial Bold"/>
            </a:endParaRPr>
          </a:p>
          <a:p>
            <a:pPr lvl="0" defTabSz="914400">
              <a:lnSpc>
                <a:spcPct val="150000"/>
              </a:lnSpc>
              <a:defRPr>
                <a:solidFill>
                  <a:srgbClr val="000000"/>
                </a:solidFill>
              </a:defRPr>
            </a:pPr>
            <a:r>
              <a:rPr lang="en-AU" sz="1800" dirty="0">
                <a:solidFill>
                  <a:srgbClr val="FFFFFF"/>
                </a:solidFill>
                <a:latin typeface="Helvetica Neue"/>
                <a:ea typeface="Arial Bold"/>
                <a:cs typeface="Arial Bold"/>
                <a:sym typeface="Arial Bold"/>
              </a:rPr>
              <a:t>13 – 14 September 2018</a:t>
            </a:r>
            <a:endParaRPr sz="1800" dirty="0">
              <a:solidFill>
                <a:srgbClr val="FFFFFF"/>
              </a:solidFill>
              <a:latin typeface="Helvetica Neue"/>
              <a:ea typeface="Arial Bold"/>
              <a:cs typeface="Arial Bold"/>
              <a:sym typeface="Arial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marL="0" marR="0" lvl="0" indent="0" algn="ctr" defTabSz="914400" eaLnBrk="1" fontAlgn="auto" latinLnBrk="0" hangingPunct="1">
              <a:lnSpc>
                <a:spcPct val="100000"/>
              </a:lnSpc>
              <a:spcBef>
                <a:spcPts val="600"/>
              </a:spcBef>
              <a:spcAft>
                <a:spcPts val="0"/>
              </a:spcAft>
              <a:buClrTx/>
              <a:buSzTx/>
              <a:buFontTx/>
              <a:buNone/>
              <a:tabLst/>
              <a:defRPr/>
            </a:pPr>
            <a:fld id="{86CB4B4D-7CA3-9044-876B-883B54F8677D}" type="slidenum">
              <a:rPr kumimoji="0" lang="uk-UA" sz="1100" b="0" i="1" u="none" strike="noStrike" kern="0" cap="none" spc="0" normalizeH="0" baseline="0" noProof="0" smtClean="0">
                <a:ln>
                  <a:noFill/>
                </a:ln>
                <a:solidFill>
                  <a:srgbClr val="1F497D"/>
                </a:solidFill>
                <a:effectLst/>
                <a:uLnTx/>
                <a:uFillTx/>
                <a:latin typeface="Helvetica"/>
                <a:sym typeface="Calibri"/>
              </a:rPr>
              <a:pPr marL="0" marR="0" lvl="0" indent="0" algn="ctr" defTabSz="914400" eaLnBrk="1" fontAlgn="auto" latinLnBrk="0" hangingPunct="1">
                <a:lnSpc>
                  <a:spcPct val="100000"/>
                </a:lnSpc>
                <a:spcBef>
                  <a:spcPts val="600"/>
                </a:spcBef>
                <a:spcAft>
                  <a:spcPts val="0"/>
                </a:spcAft>
                <a:buClrTx/>
                <a:buSzTx/>
                <a:buFontTx/>
                <a:buNone/>
                <a:tabLst/>
                <a:defRPr/>
              </a:pPr>
              <a:t>2</a:t>
            </a:fld>
            <a:endParaRPr kumimoji="0" lang="uk-UA" sz="1100" b="0" i="1" u="none" strike="noStrike" kern="0" cap="none" spc="0" normalizeH="0" baseline="0" noProof="0" dirty="0">
              <a:ln>
                <a:noFill/>
              </a:ln>
              <a:solidFill>
                <a:srgbClr val="1F497D"/>
              </a:solidFill>
              <a:effectLst/>
              <a:uLnTx/>
              <a:uFillTx/>
              <a:latin typeface="Helvetica"/>
              <a:sym typeface="Calibri"/>
            </a:endParaRPr>
          </a:p>
        </p:txBody>
      </p:sp>
      <p:sp>
        <p:nvSpPr>
          <p:cNvPr id="3" name="Content Placeholder 2"/>
          <p:cNvSpPr>
            <a:spLocks noGrp="1"/>
          </p:cNvSpPr>
          <p:nvPr>
            <p:ph sz="quarter" idx="11"/>
          </p:nvPr>
        </p:nvSpPr>
        <p:spPr/>
        <p:txBody>
          <a:bodyPr/>
          <a:lstStyle/>
          <a:p>
            <a:r>
              <a:rPr lang="en-US" dirty="0" smtClean="0"/>
              <a:t>Objectives of the VC/WG Working Day</a:t>
            </a:r>
            <a:endParaRPr lang="en-US" dirty="0"/>
          </a:p>
        </p:txBody>
      </p:sp>
      <p:sp>
        <p:nvSpPr>
          <p:cNvPr id="4" name="Content Placeholder 3"/>
          <p:cNvSpPr>
            <a:spLocks noGrp="1"/>
          </p:cNvSpPr>
          <p:nvPr>
            <p:ph sz="quarter" idx="10"/>
          </p:nvPr>
        </p:nvSpPr>
        <p:spPr>
          <a:xfrm>
            <a:off x="76200" y="1219200"/>
            <a:ext cx="8839200" cy="2438400"/>
          </a:xfrm>
        </p:spPr>
        <p:txBody>
          <a:bodyPr/>
          <a:lstStyle/>
          <a:p>
            <a:r>
              <a:rPr lang="en-US" dirty="0" smtClean="0"/>
              <a:t>To </a:t>
            </a:r>
            <a:r>
              <a:rPr lang="en-US" dirty="0"/>
              <a:t>provide an opportunity for the groups to discuss and identify areas of existing and potential collaboration, including all areas of CEOS activities – VCs, WGs, and AHTs. </a:t>
            </a:r>
            <a:endParaRPr lang="en-US" dirty="0" smtClean="0"/>
          </a:p>
          <a:p>
            <a:r>
              <a:rPr lang="en-US" dirty="0" smtClean="0"/>
              <a:t>Provide </a:t>
            </a:r>
            <a:r>
              <a:rPr lang="en-US" dirty="0"/>
              <a:t>an opportunity to build better overall knowledge and understanding between VCs, WGs, and AHTs/AHWGs. The format and topics for this 5</a:t>
            </a:r>
            <a:r>
              <a:rPr lang="en-US" baseline="30000" dirty="0"/>
              <a:t>th</a:t>
            </a:r>
            <a:r>
              <a:rPr lang="en-US" dirty="0"/>
              <a:t> VC/WG Day </a:t>
            </a:r>
            <a:r>
              <a:rPr lang="en-US" dirty="0" smtClean="0"/>
              <a:t>were </a:t>
            </a:r>
            <a:r>
              <a:rPr lang="en-US" dirty="0"/>
              <a:t>discussed during the July 2018 tag-ups.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50407974"/>
              </p:ext>
            </p:extLst>
          </p:nvPr>
        </p:nvGraphicFramePr>
        <p:xfrm>
          <a:off x="329381" y="3519949"/>
          <a:ext cx="8077201" cy="1706880"/>
        </p:xfrm>
        <a:graphic>
          <a:graphicData uri="http://schemas.openxmlformats.org/drawingml/2006/table">
            <a:tbl>
              <a:tblPr firstRow="1" firstCol="1" bandRow="1"/>
              <a:tblGrid>
                <a:gridCol w="2643447">
                  <a:extLst>
                    <a:ext uri="{9D8B030D-6E8A-4147-A177-3AD203B41FA5}">
                      <a16:colId xmlns:a16="http://schemas.microsoft.com/office/drawing/2014/main" val="1471496267"/>
                    </a:ext>
                  </a:extLst>
                </a:gridCol>
                <a:gridCol w="2716877">
                  <a:extLst>
                    <a:ext uri="{9D8B030D-6E8A-4147-A177-3AD203B41FA5}">
                      <a16:colId xmlns:a16="http://schemas.microsoft.com/office/drawing/2014/main" val="2931708561"/>
                    </a:ext>
                  </a:extLst>
                </a:gridCol>
                <a:gridCol w="2716877">
                  <a:extLst>
                    <a:ext uri="{9D8B030D-6E8A-4147-A177-3AD203B41FA5}">
                      <a16:colId xmlns:a16="http://schemas.microsoft.com/office/drawing/2014/main" val="4207180709"/>
                    </a:ext>
                  </a:extLst>
                </a:gridCol>
              </a:tblGrid>
              <a:tr h="462008">
                <a:tc>
                  <a:txBody>
                    <a:bodyPr/>
                    <a:lstStyle/>
                    <a:p>
                      <a:pPr marL="0" marR="0" algn="ctr">
                        <a:spcBef>
                          <a:spcPts val="0"/>
                        </a:spcBef>
                        <a:spcAft>
                          <a:spcPts val="0"/>
                        </a:spcAft>
                      </a:pPr>
                      <a:r>
                        <a:rPr lang="en-AU" sz="1400" b="1" dirty="0">
                          <a:solidFill>
                            <a:srgbClr val="FFFFFF"/>
                          </a:solidFill>
                          <a:effectLst/>
                          <a:latin typeface="Arial Bold" panose="020B0704020202020204" pitchFamily="34" charset="0"/>
                          <a:ea typeface="MS Mincho"/>
                          <a:cs typeface="Arial Bold" panose="020B0704020202020204" pitchFamily="34" charset="0"/>
                        </a:rPr>
                        <a:t>Session 1 - AM</a:t>
                      </a:r>
                      <a:endParaRPr lang="en-US" sz="1400" dirty="0">
                        <a:effectLst/>
                        <a:latin typeface="Arial Bold" panose="020B0704020202020204" pitchFamily="34" charset="0"/>
                        <a:ea typeface="MS Mincho"/>
                        <a:cs typeface="Arial Bold" panose="020B0704020202020204" pitchFamily="34" charset="0"/>
                      </a:endParaRPr>
                    </a:p>
                    <a:p>
                      <a:pPr marL="0" marR="0" algn="ctr">
                        <a:spcBef>
                          <a:spcPts val="0"/>
                        </a:spcBef>
                        <a:spcAft>
                          <a:spcPts val="0"/>
                        </a:spcAft>
                      </a:pPr>
                      <a:r>
                        <a:rPr lang="en-AU" sz="1400" b="1" dirty="0">
                          <a:solidFill>
                            <a:srgbClr val="FFFFFF"/>
                          </a:solidFill>
                          <a:effectLst/>
                          <a:latin typeface="Arial Bold" panose="020B0704020202020204" pitchFamily="34" charset="0"/>
                          <a:ea typeface="MS Mincho"/>
                          <a:cs typeface="Arial Bold" panose="020B0704020202020204" pitchFamily="34" charset="0"/>
                        </a:rPr>
                        <a:t>Objectives and Introduction</a:t>
                      </a:r>
                      <a:endParaRPr lang="en-US" sz="1400" dirty="0">
                        <a:effectLst/>
                        <a:latin typeface="Arial Bold" panose="020B0704020202020204" pitchFamily="34" charset="0"/>
                        <a:ea typeface="MS Mincho"/>
                        <a:cs typeface="Arial Bold" panose="020B0704020202020204" pitchFamily="34" charset="0"/>
                      </a:endParaRPr>
                    </a:p>
                  </a:txBody>
                  <a:tcPr marL="68580" marR="68580" marT="0" marB="0">
                    <a:lnL w="12700" cap="flat" cmpd="sng" algn="ctr">
                      <a:solidFill>
                        <a:srgbClr val="1F3864"/>
                      </a:solidFill>
                      <a:prstDash val="solid"/>
                      <a:round/>
                      <a:headEnd type="none" w="med" len="med"/>
                      <a:tailEnd type="none" w="med" len="med"/>
                    </a:lnL>
                    <a:lnR w="12700" cap="flat" cmpd="sng" algn="ctr">
                      <a:solidFill>
                        <a:srgbClr val="1F3864"/>
                      </a:solidFill>
                      <a:prstDash val="solid"/>
                      <a:round/>
                      <a:headEnd type="none" w="med" len="med"/>
                      <a:tailEnd type="none" w="med" len="med"/>
                    </a:lnR>
                    <a:lnT w="12700" cap="flat" cmpd="sng" algn="ctr">
                      <a:solidFill>
                        <a:srgbClr val="1F386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1F3864"/>
                    </a:solidFill>
                  </a:tcPr>
                </a:tc>
                <a:tc>
                  <a:txBody>
                    <a:bodyPr/>
                    <a:lstStyle/>
                    <a:p>
                      <a:pPr marL="0" marR="0" algn="ctr">
                        <a:spcBef>
                          <a:spcPts val="0"/>
                        </a:spcBef>
                        <a:spcAft>
                          <a:spcPts val="0"/>
                        </a:spcAft>
                      </a:pPr>
                      <a:r>
                        <a:rPr lang="en-AU" sz="1400" b="1">
                          <a:solidFill>
                            <a:srgbClr val="FFFFFF"/>
                          </a:solidFill>
                          <a:effectLst/>
                          <a:latin typeface="Arial Bold" panose="020B0704020202020204" pitchFamily="34" charset="0"/>
                          <a:ea typeface="MS Mincho"/>
                          <a:cs typeface="Arial Bold" panose="020B0704020202020204" pitchFamily="34" charset="0"/>
                        </a:rPr>
                        <a:t>Session 2 – Late AM/Early PM</a:t>
                      </a:r>
                      <a:endParaRPr lang="en-US" sz="1400">
                        <a:effectLst/>
                        <a:latin typeface="Arial Bold" panose="020B0704020202020204" pitchFamily="34" charset="0"/>
                        <a:ea typeface="MS Mincho"/>
                        <a:cs typeface="Arial Bold" panose="020B0704020202020204" pitchFamily="34" charset="0"/>
                      </a:endParaRPr>
                    </a:p>
                    <a:p>
                      <a:pPr marL="0" marR="0" algn="ctr">
                        <a:spcBef>
                          <a:spcPts val="0"/>
                        </a:spcBef>
                        <a:spcAft>
                          <a:spcPts val="0"/>
                        </a:spcAft>
                      </a:pPr>
                      <a:r>
                        <a:rPr lang="en-AU" sz="1400" b="1">
                          <a:solidFill>
                            <a:srgbClr val="FFFFFF"/>
                          </a:solidFill>
                          <a:effectLst/>
                          <a:latin typeface="Arial Bold" panose="020B0704020202020204" pitchFamily="34" charset="0"/>
                          <a:ea typeface="MS Mincho"/>
                          <a:cs typeface="Arial Bold" panose="020B0704020202020204" pitchFamily="34" charset="0"/>
                        </a:rPr>
                        <a:t>Parallel Thematic Discussions</a:t>
                      </a:r>
                      <a:endParaRPr lang="en-US" sz="1400">
                        <a:effectLst/>
                        <a:latin typeface="Arial Bold" panose="020B0704020202020204" pitchFamily="34" charset="0"/>
                        <a:ea typeface="MS Mincho"/>
                        <a:cs typeface="Arial Bold" panose="020B0704020202020204" pitchFamily="34" charset="0"/>
                      </a:endParaRPr>
                    </a:p>
                  </a:txBody>
                  <a:tcPr marL="68580" marR="68580" marT="0" marB="0">
                    <a:lnL w="12700" cap="flat" cmpd="sng" algn="ctr">
                      <a:solidFill>
                        <a:srgbClr val="1F3864"/>
                      </a:solidFill>
                      <a:prstDash val="solid"/>
                      <a:round/>
                      <a:headEnd type="none" w="med" len="med"/>
                      <a:tailEnd type="none" w="med" len="med"/>
                    </a:lnL>
                    <a:lnR w="12700" cap="flat" cmpd="sng" algn="ctr">
                      <a:solidFill>
                        <a:srgbClr val="1F3864"/>
                      </a:solidFill>
                      <a:prstDash val="solid"/>
                      <a:round/>
                      <a:headEnd type="none" w="med" len="med"/>
                      <a:tailEnd type="none" w="med" len="med"/>
                    </a:lnR>
                    <a:lnT w="12700" cap="flat" cmpd="sng" algn="ctr">
                      <a:solidFill>
                        <a:srgbClr val="1F3864"/>
                      </a:solidFill>
                      <a:prstDash val="solid"/>
                      <a:round/>
                      <a:headEnd type="none" w="med" len="med"/>
                      <a:tailEnd type="none" w="med" len="med"/>
                    </a:lnT>
                    <a:lnB w="12700" cap="flat" cmpd="sng" algn="ctr">
                      <a:solidFill>
                        <a:srgbClr val="1F3864"/>
                      </a:solidFill>
                      <a:prstDash val="solid"/>
                      <a:round/>
                      <a:headEnd type="none" w="med" len="med"/>
                      <a:tailEnd type="none" w="med" len="med"/>
                    </a:lnB>
                    <a:solidFill>
                      <a:srgbClr val="1F3864"/>
                    </a:solidFill>
                  </a:tcPr>
                </a:tc>
                <a:tc>
                  <a:txBody>
                    <a:bodyPr/>
                    <a:lstStyle/>
                    <a:p>
                      <a:pPr marL="0" marR="0" algn="ctr">
                        <a:spcBef>
                          <a:spcPts val="0"/>
                        </a:spcBef>
                        <a:spcAft>
                          <a:spcPts val="0"/>
                        </a:spcAft>
                      </a:pPr>
                      <a:r>
                        <a:rPr lang="en-AU" sz="1400" b="1" dirty="0">
                          <a:solidFill>
                            <a:srgbClr val="FFFFFF"/>
                          </a:solidFill>
                          <a:effectLst/>
                          <a:latin typeface="Arial Bold" panose="020B0704020202020204" pitchFamily="34" charset="0"/>
                          <a:ea typeface="MS Mincho"/>
                          <a:cs typeface="Arial Bold" panose="020B0704020202020204" pitchFamily="34" charset="0"/>
                        </a:rPr>
                        <a:t>Session 3 - PM</a:t>
                      </a:r>
                      <a:endParaRPr lang="en-US" sz="1400" dirty="0">
                        <a:effectLst/>
                        <a:latin typeface="Arial Bold" panose="020B0704020202020204" pitchFamily="34" charset="0"/>
                        <a:ea typeface="MS Mincho"/>
                        <a:cs typeface="Arial Bold" panose="020B0704020202020204" pitchFamily="34" charset="0"/>
                      </a:endParaRPr>
                    </a:p>
                    <a:p>
                      <a:pPr marL="0" marR="0" algn="ctr">
                        <a:spcBef>
                          <a:spcPts val="0"/>
                        </a:spcBef>
                        <a:spcAft>
                          <a:spcPts val="0"/>
                        </a:spcAft>
                      </a:pPr>
                      <a:r>
                        <a:rPr lang="en-AU" sz="1400" b="1" dirty="0">
                          <a:solidFill>
                            <a:srgbClr val="FFFFFF"/>
                          </a:solidFill>
                          <a:effectLst/>
                          <a:latin typeface="Arial Bold" panose="020B0704020202020204" pitchFamily="34" charset="0"/>
                          <a:ea typeface="MS Mincho"/>
                          <a:cs typeface="Arial Bold" panose="020B0704020202020204" pitchFamily="34" charset="0"/>
                        </a:rPr>
                        <a:t>Cross-Cutting Discussions and Conclusion  </a:t>
                      </a:r>
                      <a:endParaRPr lang="en-US" sz="1400" dirty="0">
                        <a:effectLst/>
                        <a:latin typeface="Arial Bold" panose="020B0704020202020204" pitchFamily="34" charset="0"/>
                        <a:ea typeface="MS Mincho"/>
                        <a:cs typeface="Arial Bold" panose="020B0704020202020204" pitchFamily="34" charset="0"/>
                      </a:endParaRPr>
                    </a:p>
                  </a:txBody>
                  <a:tcPr marL="68580" marR="68580" marT="0" marB="0">
                    <a:lnL w="12700" cap="flat" cmpd="sng" algn="ctr">
                      <a:solidFill>
                        <a:srgbClr val="1F3864"/>
                      </a:solidFill>
                      <a:prstDash val="solid"/>
                      <a:round/>
                      <a:headEnd type="none" w="med" len="med"/>
                      <a:tailEnd type="none" w="med" len="med"/>
                    </a:lnL>
                    <a:lnR w="12700" cap="flat" cmpd="sng" algn="ctr">
                      <a:solidFill>
                        <a:srgbClr val="1F3864"/>
                      </a:solidFill>
                      <a:prstDash val="solid"/>
                      <a:round/>
                      <a:headEnd type="none" w="med" len="med"/>
                      <a:tailEnd type="none" w="med" len="med"/>
                    </a:lnR>
                    <a:lnT w="12700" cap="flat" cmpd="sng" algn="ctr">
                      <a:solidFill>
                        <a:srgbClr val="1F3864"/>
                      </a:solidFill>
                      <a:prstDash val="solid"/>
                      <a:round/>
                      <a:headEnd type="none" w="med" len="med"/>
                      <a:tailEnd type="none" w="med" len="med"/>
                    </a:lnT>
                    <a:lnB w="12700" cap="flat" cmpd="sng" algn="ctr">
                      <a:solidFill>
                        <a:srgbClr val="1F3864"/>
                      </a:solidFill>
                      <a:prstDash val="solid"/>
                      <a:round/>
                      <a:headEnd type="none" w="med" len="med"/>
                      <a:tailEnd type="none" w="med" len="med"/>
                    </a:lnB>
                    <a:solidFill>
                      <a:srgbClr val="1F3864"/>
                    </a:solidFill>
                  </a:tcPr>
                </a:tc>
                <a:extLst>
                  <a:ext uri="{0D108BD9-81ED-4DB2-BD59-A6C34878D82A}">
                    <a16:rowId xmlns:a16="http://schemas.microsoft.com/office/drawing/2014/main" val="2142954066"/>
                  </a:ext>
                </a:extLst>
              </a:tr>
              <a:tr h="359904">
                <a:tc>
                  <a:txBody>
                    <a:bodyPr/>
                    <a:lstStyle/>
                    <a:p>
                      <a:pPr marL="0" marR="0" algn="l">
                        <a:spcBef>
                          <a:spcPts val="600"/>
                        </a:spcBef>
                        <a:spcAft>
                          <a:spcPts val="600"/>
                        </a:spcAft>
                      </a:pPr>
                      <a:r>
                        <a:rPr lang="en-AU" sz="1400" b="1" dirty="0">
                          <a:effectLst/>
                          <a:latin typeface="Arial Bold" panose="020B0704020202020204" pitchFamily="34" charset="0"/>
                          <a:ea typeface="MS Mincho"/>
                          <a:cs typeface="Arial Bold" panose="020B0704020202020204" pitchFamily="34" charset="0"/>
                        </a:rPr>
                        <a:t>Introduction</a:t>
                      </a:r>
                      <a:endParaRPr lang="en-US" sz="1400" dirty="0">
                        <a:effectLst/>
                        <a:latin typeface="Arial Bold" panose="020B0704020202020204" pitchFamily="34" charset="0"/>
                        <a:ea typeface="MS Mincho"/>
                        <a:cs typeface="Arial Bold" panose="020B0704020202020204" pitchFamily="34" charset="0"/>
                      </a:endParaRPr>
                    </a:p>
                  </a:txBody>
                  <a:tcPr marL="68580" marR="68580" marT="0" marB="0">
                    <a:lnL w="12700" cap="flat" cmpd="sng" algn="ctr">
                      <a:solidFill>
                        <a:srgbClr val="1F3864"/>
                      </a:solidFill>
                      <a:prstDash val="solid"/>
                      <a:round/>
                      <a:headEnd type="none" w="med" len="med"/>
                      <a:tailEnd type="none" w="med" len="med"/>
                    </a:lnL>
                    <a:lnR w="12700" cap="flat" cmpd="sng" algn="ctr">
                      <a:solidFill>
                        <a:srgbClr val="1F386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5DCE4"/>
                    </a:solidFill>
                  </a:tcPr>
                </a:tc>
                <a:tc>
                  <a:txBody>
                    <a:bodyPr/>
                    <a:lstStyle/>
                    <a:p>
                      <a:pPr marL="0" marR="0" lvl="0" indent="0" algn="l">
                        <a:spcBef>
                          <a:spcPts val="600"/>
                        </a:spcBef>
                        <a:spcAft>
                          <a:spcPts val="600"/>
                        </a:spcAft>
                        <a:buFont typeface="+mj-lt"/>
                        <a:buNone/>
                      </a:pPr>
                      <a:r>
                        <a:rPr lang="en-AU" sz="1400" b="1" dirty="0" smtClean="0">
                          <a:effectLst/>
                          <a:latin typeface="Arial Bold" panose="020B0704020202020204" pitchFamily="34" charset="0"/>
                          <a:ea typeface="MS Mincho"/>
                          <a:cs typeface="Arial Bold" panose="020B0704020202020204" pitchFamily="34" charset="0"/>
                        </a:rPr>
                        <a:t>1.  Data </a:t>
                      </a:r>
                      <a:endParaRPr lang="en-US" sz="1400" dirty="0">
                        <a:effectLst/>
                        <a:latin typeface="Arial Bold" panose="020B0704020202020204" pitchFamily="34" charset="0"/>
                        <a:ea typeface="MS Mincho"/>
                        <a:cs typeface="Arial Bold" panose="020B0704020202020204" pitchFamily="34" charset="0"/>
                      </a:endParaRPr>
                    </a:p>
                  </a:txBody>
                  <a:tcPr marL="68580" marR="68580" marT="0" marB="0">
                    <a:lnL w="12700" cap="flat" cmpd="sng" algn="ctr">
                      <a:solidFill>
                        <a:srgbClr val="1F3864"/>
                      </a:solidFill>
                      <a:prstDash val="solid"/>
                      <a:round/>
                      <a:headEnd type="none" w="med" len="med"/>
                      <a:tailEnd type="none" w="med" len="med"/>
                    </a:lnL>
                    <a:lnR w="12700" cap="flat" cmpd="sng" algn="ctr">
                      <a:solidFill>
                        <a:srgbClr val="1F3864"/>
                      </a:solidFill>
                      <a:prstDash val="solid"/>
                      <a:round/>
                      <a:headEnd type="none" w="med" len="med"/>
                      <a:tailEnd type="none" w="med" len="med"/>
                    </a:lnR>
                    <a:lnT w="12700" cap="flat" cmpd="sng" algn="ctr">
                      <a:solidFill>
                        <a:srgbClr val="1F386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ACB9CA"/>
                    </a:solidFill>
                  </a:tcPr>
                </a:tc>
                <a:tc>
                  <a:txBody>
                    <a:bodyPr/>
                    <a:lstStyle/>
                    <a:p>
                      <a:pPr marL="0" marR="0" algn="l">
                        <a:spcBef>
                          <a:spcPts val="600"/>
                        </a:spcBef>
                        <a:spcAft>
                          <a:spcPts val="600"/>
                        </a:spcAft>
                      </a:pPr>
                      <a:r>
                        <a:rPr lang="en-AU" sz="1400" b="1" dirty="0">
                          <a:effectLst/>
                          <a:latin typeface="Arial Bold" panose="020B0704020202020204" pitchFamily="34" charset="0"/>
                          <a:ea typeface="MS Mincho"/>
                          <a:cs typeface="Arial Bold" panose="020B0704020202020204" pitchFamily="34" charset="0"/>
                        </a:rPr>
                        <a:t>Main Points from Parallel Threads</a:t>
                      </a:r>
                      <a:endParaRPr lang="en-US" sz="1400" dirty="0">
                        <a:effectLst/>
                        <a:latin typeface="Arial Bold" panose="020B0704020202020204" pitchFamily="34" charset="0"/>
                        <a:ea typeface="MS Mincho"/>
                        <a:cs typeface="Arial Bold" panose="020B0704020202020204" pitchFamily="34" charset="0"/>
                      </a:endParaRPr>
                    </a:p>
                  </a:txBody>
                  <a:tcPr marL="68580" marR="68580" marT="0" marB="0">
                    <a:lnL w="12700" cap="flat" cmpd="sng" algn="ctr">
                      <a:solidFill>
                        <a:srgbClr val="1F3864"/>
                      </a:solidFill>
                      <a:prstDash val="solid"/>
                      <a:round/>
                      <a:headEnd type="none" w="med" len="med"/>
                      <a:tailEnd type="none" w="med" len="med"/>
                    </a:lnL>
                    <a:lnR w="12700" cap="flat" cmpd="sng" algn="ctr">
                      <a:solidFill>
                        <a:srgbClr val="1F3864"/>
                      </a:solidFill>
                      <a:prstDash val="solid"/>
                      <a:round/>
                      <a:headEnd type="none" w="med" len="med"/>
                      <a:tailEnd type="none" w="med" len="med"/>
                    </a:lnR>
                    <a:lnT w="12700" cap="flat" cmpd="sng" algn="ctr">
                      <a:solidFill>
                        <a:srgbClr val="1F386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8496B0"/>
                    </a:solidFill>
                  </a:tcPr>
                </a:tc>
                <a:extLst>
                  <a:ext uri="{0D108BD9-81ED-4DB2-BD59-A6C34878D82A}">
                    <a16:rowId xmlns:a16="http://schemas.microsoft.com/office/drawing/2014/main" val="1207274123"/>
                  </a:ext>
                </a:extLst>
              </a:tr>
              <a:tr h="359904">
                <a:tc rowSpan="2">
                  <a:txBody>
                    <a:bodyPr/>
                    <a:lstStyle/>
                    <a:p>
                      <a:pPr marL="0" marR="0" algn="l">
                        <a:spcBef>
                          <a:spcPts val="600"/>
                        </a:spcBef>
                        <a:spcAft>
                          <a:spcPts val="600"/>
                        </a:spcAft>
                      </a:pPr>
                      <a:r>
                        <a:rPr lang="en-AU" sz="1400" b="1">
                          <a:effectLst/>
                          <a:latin typeface="Arial Bold" panose="020B0704020202020204" pitchFamily="34" charset="0"/>
                          <a:ea typeface="MS Mincho"/>
                          <a:cs typeface="Arial Bold" panose="020B0704020202020204" pitchFamily="34" charset="0"/>
                        </a:rPr>
                        <a:t>Review of Topics for Thematic Parallel Groups</a:t>
                      </a:r>
                      <a:endParaRPr lang="en-US" sz="1400">
                        <a:effectLst/>
                        <a:latin typeface="Arial Bold" panose="020B0704020202020204" pitchFamily="34" charset="0"/>
                        <a:ea typeface="MS Mincho"/>
                        <a:cs typeface="Arial Bold" panose="020B0704020202020204" pitchFamily="34" charset="0"/>
                      </a:endParaRPr>
                    </a:p>
                  </a:txBody>
                  <a:tcPr marL="68580" marR="68580" marT="0" marB="0">
                    <a:lnL w="12700" cap="flat" cmpd="sng" algn="ctr">
                      <a:solidFill>
                        <a:srgbClr val="1F3864"/>
                      </a:solidFill>
                      <a:prstDash val="solid"/>
                      <a:round/>
                      <a:headEnd type="none" w="med" len="med"/>
                      <a:tailEnd type="none" w="med" len="med"/>
                    </a:lnL>
                    <a:lnR w="12700" cap="flat" cmpd="sng" algn="ctr">
                      <a:solidFill>
                        <a:srgbClr val="1F386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5DCE4"/>
                    </a:solidFill>
                  </a:tcPr>
                </a:tc>
                <a:tc>
                  <a:txBody>
                    <a:bodyPr/>
                    <a:lstStyle/>
                    <a:p>
                      <a:pPr marL="0" marR="0" lvl="0" indent="0" algn="l">
                        <a:spcBef>
                          <a:spcPts val="600"/>
                        </a:spcBef>
                        <a:spcAft>
                          <a:spcPts val="600"/>
                        </a:spcAft>
                        <a:buFont typeface="+mj-lt"/>
                        <a:buNone/>
                      </a:pPr>
                      <a:r>
                        <a:rPr lang="en-AU" sz="1400" b="1" dirty="0" smtClean="0">
                          <a:effectLst/>
                          <a:latin typeface="Arial Bold" panose="020B0704020202020204" pitchFamily="34" charset="0"/>
                          <a:ea typeface="MS Mincho"/>
                          <a:cs typeface="Arial Bold" panose="020B0704020202020204" pitchFamily="34" charset="0"/>
                        </a:rPr>
                        <a:t>2.  Climate</a:t>
                      </a:r>
                      <a:endParaRPr lang="en-US" sz="1400" dirty="0">
                        <a:effectLst/>
                        <a:latin typeface="Arial Bold" panose="020B0704020202020204" pitchFamily="34" charset="0"/>
                        <a:ea typeface="MS Mincho"/>
                        <a:cs typeface="Arial Bold" panose="020B0704020202020204" pitchFamily="34" charset="0"/>
                      </a:endParaRPr>
                    </a:p>
                  </a:txBody>
                  <a:tcPr marL="68580" marR="68580" marT="0" marB="0">
                    <a:lnL w="12700" cap="flat" cmpd="sng" algn="ctr">
                      <a:solidFill>
                        <a:srgbClr val="1F3864"/>
                      </a:solidFill>
                      <a:prstDash val="solid"/>
                      <a:round/>
                      <a:headEnd type="none" w="med" len="med"/>
                      <a:tailEnd type="none" w="med" len="med"/>
                    </a:lnL>
                    <a:lnR w="12700" cap="flat" cmpd="sng" algn="ctr">
                      <a:solidFill>
                        <a:srgbClr val="1F386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1F3864"/>
                      </a:solidFill>
                      <a:prstDash val="solid"/>
                      <a:round/>
                      <a:headEnd type="none" w="med" len="med"/>
                      <a:tailEnd type="none" w="med" len="med"/>
                    </a:lnB>
                    <a:solidFill>
                      <a:srgbClr val="ACB9CA"/>
                    </a:solidFill>
                  </a:tcPr>
                </a:tc>
                <a:tc>
                  <a:txBody>
                    <a:bodyPr/>
                    <a:lstStyle/>
                    <a:p>
                      <a:pPr marL="0" marR="0" algn="l">
                        <a:spcBef>
                          <a:spcPts val="600"/>
                        </a:spcBef>
                        <a:spcAft>
                          <a:spcPts val="600"/>
                        </a:spcAft>
                      </a:pPr>
                      <a:r>
                        <a:rPr lang="en-AU" sz="1400" b="1" dirty="0">
                          <a:effectLst/>
                          <a:latin typeface="Arial Bold" panose="020B0704020202020204" pitchFamily="34" charset="0"/>
                          <a:ea typeface="MS Mincho"/>
                          <a:cs typeface="Arial Bold" panose="020B0704020202020204" pitchFamily="34" charset="0"/>
                        </a:rPr>
                        <a:t>Discussion of Cross-Cutting Topics and Coordination</a:t>
                      </a:r>
                      <a:endParaRPr lang="en-US" sz="1400" dirty="0">
                        <a:effectLst/>
                        <a:latin typeface="Arial Bold" panose="020B0704020202020204" pitchFamily="34" charset="0"/>
                        <a:ea typeface="MS Mincho"/>
                        <a:cs typeface="Arial Bold" panose="020B0704020202020204" pitchFamily="34" charset="0"/>
                      </a:endParaRPr>
                    </a:p>
                  </a:txBody>
                  <a:tcPr marL="68580" marR="68580" marT="0" marB="0">
                    <a:lnL w="12700" cap="flat" cmpd="sng" algn="ctr">
                      <a:solidFill>
                        <a:srgbClr val="1F3864"/>
                      </a:solidFill>
                      <a:prstDash val="solid"/>
                      <a:round/>
                      <a:headEnd type="none" w="med" len="med"/>
                      <a:tailEnd type="none" w="med" len="med"/>
                    </a:lnL>
                    <a:lnR w="12700" cap="flat" cmpd="sng" algn="ctr">
                      <a:solidFill>
                        <a:srgbClr val="1F386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1F3864"/>
                      </a:solidFill>
                      <a:prstDash val="solid"/>
                      <a:round/>
                      <a:headEnd type="none" w="med" len="med"/>
                      <a:tailEnd type="none" w="med" len="med"/>
                    </a:lnB>
                    <a:solidFill>
                      <a:srgbClr val="8496B0"/>
                    </a:solidFill>
                  </a:tcPr>
                </a:tc>
                <a:extLst>
                  <a:ext uri="{0D108BD9-81ED-4DB2-BD59-A6C34878D82A}">
                    <a16:rowId xmlns:a16="http://schemas.microsoft.com/office/drawing/2014/main" val="2106667724"/>
                  </a:ext>
                </a:extLst>
              </a:tr>
              <a:tr h="179952">
                <a:tc vMerge="1">
                  <a:txBody>
                    <a:bodyPr/>
                    <a:lstStyle/>
                    <a:p>
                      <a:endParaRPr lang="en-US"/>
                    </a:p>
                  </a:txBody>
                  <a:tcPr/>
                </a:tc>
                <a:tc>
                  <a:txBody>
                    <a:bodyPr/>
                    <a:lstStyle/>
                    <a:p>
                      <a:pPr marL="0" marR="0" lvl="0" indent="0" algn="l">
                        <a:spcBef>
                          <a:spcPts val="600"/>
                        </a:spcBef>
                        <a:spcAft>
                          <a:spcPts val="600"/>
                        </a:spcAft>
                        <a:buFont typeface="+mj-lt"/>
                        <a:buNone/>
                      </a:pPr>
                      <a:r>
                        <a:rPr lang="en-AU" sz="1400" b="1" dirty="0" smtClean="0">
                          <a:effectLst/>
                          <a:latin typeface="Arial Bold" panose="020B0704020202020204" pitchFamily="34" charset="0"/>
                          <a:ea typeface="MS Mincho"/>
                          <a:cs typeface="Arial Bold" panose="020B0704020202020204" pitchFamily="34" charset="0"/>
                        </a:rPr>
                        <a:t>3.  Oceans </a:t>
                      </a:r>
                      <a:r>
                        <a:rPr lang="en-AU" sz="1400" b="1" dirty="0">
                          <a:effectLst/>
                          <a:latin typeface="Arial Bold" panose="020B0704020202020204" pitchFamily="34" charset="0"/>
                          <a:ea typeface="MS Mincho"/>
                          <a:cs typeface="Arial Bold" panose="020B0704020202020204" pitchFamily="34" charset="0"/>
                        </a:rPr>
                        <a:t>and Water Cycle</a:t>
                      </a:r>
                      <a:endParaRPr lang="en-US" sz="1400" dirty="0">
                        <a:effectLst/>
                        <a:latin typeface="Arial Bold" panose="020B0704020202020204" pitchFamily="34" charset="0"/>
                        <a:ea typeface="MS Mincho"/>
                        <a:cs typeface="Arial Bold" panose="020B0704020202020204" pitchFamily="34" charset="0"/>
                      </a:endParaRPr>
                    </a:p>
                  </a:txBody>
                  <a:tcPr marL="68580" marR="68580" marT="0" marB="0">
                    <a:lnL w="12700" cap="flat" cmpd="sng" algn="ctr">
                      <a:solidFill>
                        <a:srgbClr val="1F3864"/>
                      </a:solidFill>
                      <a:prstDash val="solid"/>
                      <a:round/>
                      <a:headEnd type="none" w="med" len="med"/>
                      <a:tailEnd type="none" w="med" len="med"/>
                    </a:lnL>
                    <a:lnR w="12700" cap="flat" cmpd="sng" algn="ctr">
                      <a:solidFill>
                        <a:srgbClr val="1F3864"/>
                      </a:solidFill>
                      <a:prstDash val="solid"/>
                      <a:round/>
                      <a:headEnd type="none" w="med" len="med"/>
                      <a:tailEnd type="none" w="med" len="med"/>
                    </a:lnR>
                    <a:lnT w="12700" cap="flat" cmpd="sng" algn="ctr">
                      <a:solidFill>
                        <a:srgbClr val="1F386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ACB9CA"/>
                    </a:solidFill>
                  </a:tcPr>
                </a:tc>
                <a:tc>
                  <a:txBody>
                    <a:bodyPr/>
                    <a:lstStyle/>
                    <a:p>
                      <a:pPr marL="0" marR="0" algn="l">
                        <a:spcBef>
                          <a:spcPts val="600"/>
                        </a:spcBef>
                        <a:spcAft>
                          <a:spcPts val="600"/>
                        </a:spcAft>
                      </a:pPr>
                      <a:r>
                        <a:rPr lang="en-AU" sz="1400" b="1" dirty="0">
                          <a:effectLst/>
                          <a:latin typeface="Arial Bold" panose="020B0704020202020204" pitchFamily="34" charset="0"/>
                          <a:ea typeface="MS Mincho"/>
                          <a:cs typeface="Arial Bold" panose="020B0704020202020204" pitchFamily="34" charset="0"/>
                        </a:rPr>
                        <a:t>Conclusion</a:t>
                      </a:r>
                      <a:endParaRPr lang="en-US" sz="1400" dirty="0">
                        <a:effectLst/>
                        <a:latin typeface="Arial Bold" panose="020B0704020202020204" pitchFamily="34" charset="0"/>
                        <a:ea typeface="MS Mincho"/>
                        <a:cs typeface="Arial Bold" panose="020B0704020202020204" pitchFamily="34" charset="0"/>
                      </a:endParaRPr>
                    </a:p>
                  </a:txBody>
                  <a:tcPr marL="68580" marR="68580" marT="0" marB="0">
                    <a:lnL w="12700" cap="flat" cmpd="sng" algn="ctr">
                      <a:solidFill>
                        <a:srgbClr val="1F3864"/>
                      </a:solidFill>
                      <a:prstDash val="solid"/>
                      <a:round/>
                      <a:headEnd type="none" w="med" len="med"/>
                      <a:tailEnd type="none" w="med" len="med"/>
                    </a:lnL>
                    <a:lnR w="12700" cap="flat" cmpd="sng" algn="ctr">
                      <a:solidFill>
                        <a:srgbClr val="1F3864"/>
                      </a:solidFill>
                      <a:prstDash val="solid"/>
                      <a:round/>
                      <a:headEnd type="none" w="med" len="med"/>
                      <a:tailEnd type="none" w="med" len="med"/>
                    </a:lnR>
                    <a:lnT w="12700" cap="flat" cmpd="sng" algn="ctr">
                      <a:solidFill>
                        <a:srgbClr val="1F386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8496B0"/>
                    </a:solidFill>
                  </a:tcPr>
                </a:tc>
                <a:extLst>
                  <a:ext uri="{0D108BD9-81ED-4DB2-BD59-A6C34878D82A}">
                    <a16:rowId xmlns:a16="http://schemas.microsoft.com/office/drawing/2014/main" val="429168648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83537676"/>
              </p:ext>
            </p:extLst>
          </p:nvPr>
        </p:nvGraphicFramePr>
        <p:xfrm>
          <a:off x="876300" y="5333516"/>
          <a:ext cx="7239000" cy="1043688"/>
        </p:xfrm>
        <a:graphic>
          <a:graphicData uri="http://schemas.openxmlformats.org/drawingml/2006/table">
            <a:tbl>
              <a:tblPr firstRow="1" firstCol="1" bandRow="1"/>
              <a:tblGrid>
                <a:gridCol w="3569918">
                  <a:extLst>
                    <a:ext uri="{9D8B030D-6E8A-4147-A177-3AD203B41FA5}">
                      <a16:colId xmlns:a16="http://schemas.microsoft.com/office/drawing/2014/main" val="2953162933"/>
                    </a:ext>
                  </a:extLst>
                </a:gridCol>
                <a:gridCol w="3669082">
                  <a:extLst>
                    <a:ext uri="{9D8B030D-6E8A-4147-A177-3AD203B41FA5}">
                      <a16:colId xmlns:a16="http://schemas.microsoft.com/office/drawing/2014/main" val="341404807"/>
                    </a:ext>
                  </a:extLst>
                </a:gridCol>
              </a:tblGrid>
              <a:tr h="246509">
                <a:tc>
                  <a:txBody>
                    <a:bodyPr/>
                    <a:lstStyle/>
                    <a:p>
                      <a:pPr marL="0" marR="0" algn="ctr">
                        <a:lnSpc>
                          <a:spcPct val="107000"/>
                        </a:lnSpc>
                        <a:spcBef>
                          <a:spcPts val="0"/>
                        </a:spcBef>
                        <a:spcAft>
                          <a:spcPts val="0"/>
                        </a:spcAft>
                      </a:pPr>
                      <a:r>
                        <a:rPr lang="en-AU"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1F4E79"/>
                    </a:solidFill>
                  </a:tcPr>
                </a:tc>
                <a:tc>
                  <a:txBody>
                    <a:bodyPr/>
                    <a:lstStyle/>
                    <a:p>
                      <a:pPr marL="0" marR="0" algn="ctr">
                        <a:lnSpc>
                          <a:spcPct val="107000"/>
                        </a:lnSpc>
                        <a:spcBef>
                          <a:spcPts val="0"/>
                        </a:spcBef>
                        <a:spcAft>
                          <a:spcPts val="0"/>
                        </a:spcAft>
                      </a:pPr>
                      <a:r>
                        <a:rPr lang="en-AU"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Moderators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1F4E79"/>
                    </a:solidFill>
                  </a:tcPr>
                </a:tc>
                <a:extLst>
                  <a:ext uri="{0D108BD9-81ED-4DB2-BD59-A6C34878D82A}">
                    <a16:rowId xmlns:a16="http://schemas.microsoft.com/office/drawing/2014/main" val="2231604419"/>
                  </a:ext>
                </a:extLst>
              </a:tr>
              <a:tr h="225954">
                <a:tc>
                  <a:txBody>
                    <a:bodyPr/>
                    <a:lstStyle/>
                    <a:p>
                      <a:pPr marL="0" marR="0" lvl="0" indent="0" algn="l">
                        <a:spcBef>
                          <a:spcPts val="0"/>
                        </a:spcBef>
                        <a:spcAft>
                          <a:spcPts val="0"/>
                        </a:spcAft>
                        <a:buFont typeface="+mj-lt"/>
                        <a:buNone/>
                      </a:pPr>
                      <a:r>
                        <a:rPr lang="en-AU" sz="1600" b="1" dirty="0" smtClean="0">
                          <a:effectLst/>
                          <a:latin typeface="Calibri" panose="020F0502020204030204" pitchFamily="34" charset="0"/>
                          <a:ea typeface="MS Mincho"/>
                          <a:cs typeface="Times New Roman" panose="02020603050405020304" pitchFamily="18" charset="0"/>
                        </a:rPr>
                        <a:t>1.  Data </a:t>
                      </a:r>
                      <a:endParaRPr lang="en-US" sz="1600" dirty="0">
                        <a:effectLst/>
                        <a:latin typeface="Times New Roman" panose="02020603050405020304" pitchFamily="18" charset="0"/>
                        <a:ea typeface="MS Mincho"/>
                        <a:cs typeface="Times New Roman" panose="02020603050405020304" pitchFamily="18" charset="0"/>
                      </a:endParaRPr>
                    </a:p>
                  </a:txBody>
                  <a:tcPr marL="68580" marR="68580" marT="0" marB="0">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en-AU" sz="1600" b="1" dirty="0" err="1">
                          <a:effectLst/>
                          <a:latin typeface="Calibri" panose="020F0502020204030204" pitchFamily="34" charset="0"/>
                          <a:ea typeface="Calibri" panose="020F0502020204030204" pitchFamily="34" charset="0"/>
                          <a:cs typeface="Calibri" panose="020F0502020204030204" pitchFamily="34" charset="0"/>
                        </a:rPr>
                        <a:t>Mirko</a:t>
                      </a:r>
                      <a:r>
                        <a:rPr lang="en-AU" sz="1600" b="1" dirty="0">
                          <a:effectLst/>
                          <a:latin typeface="Calibri" panose="020F0502020204030204" pitchFamily="34" charset="0"/>
                          <a:ea typeface="Calibri" panose="020F0502020204030204" pitchFamily="34" charset="0"/>
                          <a:cs typeface="Calibri" panose="020F0502020204030204" pitchFamily="34" charset="0"/>
                        </a:rPr>
                        <a:t> </a:t>
                      </a:r>
                      <a:r>
                        <a:rPr lang="en-AU" sz="1600" b="1" dirty="0" err="1">
                          <a:effectLst/>
                          <a:latin typeface="Calibri" panose="020F0502020204030204" pitchFamily="34" charset="0"/>
                          <a:ea typeface="Calibri" panose="020F0502020204030204" pitchFamily="34" charset="0"/>
                          <a:cs typeface="Calibri" panose="020F0502020204030204" pitchFamily="34" charset="0"/>
                        </a:rPr>
                        <a:t>Albani</a:t>
                      </a:r>
                      <a:r>
                        <a:rPr lang="en-AU" sz="1600" b="1" dirty="0">
                          <a:effectLst/>
                          <a:latin typeface="Calibri" panose="020F0502020204030204" pitchFamily="34" charset="0"/>
                          <a:ea typeface="Calibri" panose="020F0502020204030204" pitchFamily="34" charset="0"/>
                          <a:cs typeface="Calibri" panose="020F0502020204030204" pitchFamily="34" charset="0"/>
                        </a:rPr>
                        <a:t> and Brian Killough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8496B0"/>
                    </a:solidFill>
                  </a:tcPr>
                </a:tc>
                <a:extLst>
                  <a:ext uri="{0D108BD9-81ED-4DB2-BD59-A6C34878D82A}">
                    <a16:rowId xmlns:a16="http://schemas.microsoft.com/office/drawing/2014/main" val="164686652"/>
                  </a:ext>
                </a:extLst>
              </a:tr>
              <a:tr h="225954">
                <a:tc>
                  <a:txBody>
                    <a:bodyPr/>
                    <a:lstStyle/>
                    <a:p>
                      <a:pPr marL="0" marR="0" lvl="0" indent="0" algn="l">
                        <a:spcBef>
                          <a:spcPts val="0"/>
                        </a:spcBef>
                        <a:spcAft>
                          <a:spcPts val="0"/>
                        </a:spcAft>
                        <a:buFont typeface="+mj-lt"/>
                        <a:buNone/>
                      </a:pPr>
                      <a:r>
                        <a:rPr lang="en-AU" sz="1600" b="1" dirty="0" smtClean="0">
                          <a:effectLst/>
                          <a:latin typeface="Calibri" panose="020F0502020204030204" pitchFamily="34" charset="0"/>
                          <a:ea typeface="MS Mincho"/>
                          <a:cs typeface="Times New Roman" panose="02020603050405020304" pitchFamily="18" charset="0"/>
                        </a:rPr>
                        <a:t>2.  Climate</a:t>
                      </a:r>
                      <a:endParaRPr lang="en-US" sz="1600" dirty="0">
                        <a:effectLst/>
                        <a:latin typeface="Times New Roman" panose="02020603050405020304" pitchFamily="18" charset="0"/>
                        <a:ea typeface="MS Mincho"/>
                        <a:cs typeface="Times New Roman" panose="02020603050405020304" pitchFamily="18" charset="0"/>
                      </a:endParaRPr>
                    </a:p>
                  </a:txBody>
                  <a:tcPr marL="68580" marR="68580" marT="0" marB="0">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en-AU" sz="1600" b="1" dirty="0" err="1">
                          <a:effectLst/>
                          <a:latin typeface="Calibri" panose="020F0502020204030204" pitchFamily="34" charset="0"/>
                          <a:ea typeface="Calibri" panose="020F0502020204030204" pitchFamily="34" charset="0"/>
                          <a:cs typeface="Calibri" panose="020F0502020204030204" pitchFamily="34" charset="0"/>
                        </a:rPr>
                        <a:t>Jörg</a:t>
                      </a:r>
                      <a:r>
                        <a:rPr lang="en-AU" sz="1600" b="1" dirty="0">
                          <a:effectLst/>
                          <a:latin typeface="Calibri" panose="020F0502020204030204" pitchFamily="34" charset="0"/>
                          <a:ea typeface="Calibri" panose="020F0502020204030204" pitchFamily="34" charset="0"/>
                          <a:cs typeface="Calibri" panose="020F0502020204030204" pitchFamily="34" charset="0"/>
                        </a:rPr>
                        <a:t> Schulz and Ben </a:t>
                      </a:r>
                      <a:r>
                        <a:rPr lang="en-AU" sz="1600" b="1" dirty="0" err="1">
                          <a:effectLst/>
                          <a:latin typeface="Calibri" panose="020F0502020204030204" pitchFamily="34" charset="0"/>
                          <a:ea typeface="Calibri" panose="020F0502020204030204" pitchFamily="34" charset="0"/>
                          <a:cs typeface="Calibri" panose="020F0502020204030204" pitchFamily="34" charset="0"/>
                        </a:rPr>
                        <a:t>Veihelmann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8496B0"/>
                    </a:solidFill>
                  </a:tcPr>
                </a:tc>
                <a:extLst>
                  <a:ext uri="{0D108BD9-81ED-4DB2-BD59-A6C34878D82A}">
                    <a16:rowId xmlns:a16="http://schemas.microsoft.com/office/drawing/2014/main" val="3958014672"/>
                  </a:ext>
                </a:extLst>
              </a:tr>
              <a:tr h="225954">
                <a:tc>
                  <a:txBody>
                    <a:bodyPr/>
                    <a:lstStyle/>
                    <a:p>
                      <a:pPr marL="0" marR="0" lvl="0" indent="0" algn="l">
                        <a:spcBef>
                          <a:spcPts val="0"/>
                        </a:spcBef>
                        <a:spcAft>
                          <a:spcPts val="0"/>
                        </a:spcAft>
                        <a:buFont typeface="+mj-lt"/>
                        <a:buNone/>
                      </a:pPr>
                      <a:r>
                        <a:rPr lang="en-AU" sz="1600" b="1" dirty="0" smtClean="0">
                          <a:effectLst/>
                          <a:latin typeface="Calibri" panose="020F0502020204030204" pitchFamily="34" charset="0"/>
                          <a:ea typeface="MS Mincho"/>
                          <a:cs typeface="Times New Roman" panose="02020603050405020304" pitchFamily="18" charset="0"/>
                        </a:rPr>
                        <a:t>3.  Oceans </a:t>
                      </a:r>
                      <a:r>
                        <a:rPr lang="en-AU" sz="1600" b="1" dirty="0">
                          <a:effectLst/>
                          <a:latin typeface="Calibri" panose="020F0502020204030204" pitchFamily="34" charset="0"/>
                          <a:ea typeface="MS Mincho"/>
                          <a:cs typeface="Times New Roman" panose="02020603050405020304" pitchFamily="18" charset="0"/>
                        </a:rPr>
                        <a:t>and Water Cycle</a:t>
                      </a:r>
                      <a:endParaRPr lang="en-US" sz="1600" dirty="0">
                        <a:effectLst/>
                        <a:latin typeface="Times New Roman" panose="02020603050405020304" pitchFamily="18" charset="0"/>
                        <a:ea typeface="MS Mincho"/>
                        <a:cs typeface="Times New Roman" panose="02020603050405020304" pitchFamily="18" charset="0"/>
                      </a:endParaRPr>
                    </a:p>
                  </a:txBody>
                  <a:tcPr marL="68580" marR="68580" marT="0" marB="0">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ACB9CA"/>
                    </a:solidFill>
                  </a:tcPr>
                </a:tc>
                <a:tc>
                  <a:txBody>
                    <a:bodyPr/>
                    <a:lstStyle/>
                    <a:p>
                      <a:pPr marL="0" marR="0" algn="l">
                        <a:lnSpc>
                          <a:spcPct val="107000"/>
                        </a:lnSpc>
                        <a:spcBef>
                          <a:spcPts val="0"/>
                        </a:spcBef>
                        <a:spcAft>
                          <a:spcPts val="0"/>
                        </a:spcAft>
                      </a:pPr>
                      <a:r>
                        <a:rPr lang="en-AU" sz="1600" b="1" dirty="0">
                          <a:effectLst/>
                          <a:latin typeface="Calibri" panose="020F0502020204030204" pitchFamily="34" charset="0"/>
                          <a:ea typeface="Calibri" panose="020F0502020204030204" pitchFamily="34" charset="0"/>
                          <a:cs typeface="Calibri" panose="020F0502020204030204" pitchFamily="34" charset="0"/>
                        </a:rPr>
                        <a:t>Anne O’Carroll and Brad </a:t>
                      </a:r>
                      <a:r>
                        <a:rPr lang="en-AU" sz="1600" b="1" dirty="0" err="1">
                          <a:effectLst/>
                          <a:latin typeface="Calibri" panose="020F0502020204030204" pitchFamily="34" charset="0"/>
                          <a:ea typeface="Calibri" panose="020F0502020204030204" pitchFamily="34" charset="0"/>
                          <a:cs typeface="Calibri" panose="020F0502020204030204" pitchFamily="34" charset="0"/>
                        </a:rPr>
                        <a:t>Doorn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8496B0"/>
                    </a:solidFill>
                  </a:tcPr>
                </a:tc>
                <a:extLst>
                  <a:ext uri="{0D108BD9-81ED-4DB2-BD59-A6C34878D82A}">
                    <a16:rowId xmlns:a16="http://schemas.microsoft.com/office/drawing/2014/main" val="1992894085"/>
                  </a:ext>
                </a:extLst>
              </a:tr>
            </a:tbl>
          </a:graphicData>
        </a:graphic>
      </p:graphicFrame>
    </p:spTree>
    <p:extLst>
      <p:ext uri="{BB962C8B-B14F-4D97-AF65-F5344CB8AC3E}">
        <p14:creationId xmlns:p14="http://schemas.microsoft.com/office/powerpoint/2010/main" val="4637087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7"/>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US" sz="1100" b="0" i="1" u="none" strike="noStrike" cap="none">
                <a:solidFill>
                  <a:schemeClr val="dk2"/>
                </a:solidFill>
                <a:latin typeface="Helvetica Neue"/>
                <a:ea typeface="Helvetica Neue"/>
                <a:cs typeface="Helvetica Neue"/>
                <a:sym typeface="Helvetica Neue"/>
              </a:rPr>
              <a:t>3</a:t>
            </a:fld>
            <a:endParaRPr sz="1100" b="0" i="1" u="none" strike="noStrike" cap="none">
              <a:solidFill>
                <a:schemeClr val="dk2"/>
              </a:solidFill>
              <a:latin typeface="Helvetica Neue"/>
              <a:ea typeface="Helvetica Neue"/>
              <a:cs typeface="Helvetica Neue"/>
              <a:sym typeface="Helvetica Neue"/>
            </a:endParaRPr>
          </a:p>
        </p:txBody>
      </p:sp>
      <p:sp>
        <p:nvSpPr>
          <p:cNvPr id="32" name="Google Shape;32;p7"/>
          <p:cNvSpPr txBox="1">
            <a:spLocks noGrp="1"/>
          </p:cNvSpPr>
          <p:nvPr>
            <p:ph type="body" idx="1"/>
          </p:nvPr>
        </p:nvSpPr>
        <p:spPr>
          <a:xfrm>
            <a:off x="457200" y="1295400"/>
            <a:ext cx="8153400" cy="5334000"/>
          </a:xfrm>
          <a:prstGeom prst="rect">
            <a:avLst/>
          </a:prstGeom>
          <a:noFill/>
          <a:ln>
            <a:noFill/>
          </a:ln>
        </p:spPr>
        <p:txBody>
          <a:bodyPr spcFirstLastPara="1" wrap="square" lIns="91425" tIns="45700" rIns="91425" bIns="45700" anchor="t" anchorCtr="0">
            <a:noAutofit/>
          </a:bodyPr>
          <a:lstStyle/>
          <a:p>
            <a:pPr marL="457200" lvl="0" indent="-381000" algn="l" rtl="0">
              <a:spcBef>
                <a:spcPts val="600"/>
              </a:spcBef>
              <a:spcAft>
                <a:spcPts val="0"/>
              </a:spcAft>
              <a:buClr>
                <a:schemeClr val="dk1"/>
              </a:buClr>
              <a:buSzPts val="2400"/>
              <a:buFont typeface="Calibri"/>
              <a:buAutoNum type="arabicPeriod"/>
            </a:pPr>
            <a:r>
              <a:rPr lang="en-US" sz="2400"/>
              <a:t>Further develop relationships within the commercial sector </a:t>
            </a:r>
            <a:endParaRPr sz="2400"/>
          </a:p>
          <a:p>
            <a:pPr marL="457200" lvl="0" indent="-381000" algn="l" rtl="0">
              <a:spcBef>
                <a:spcPts val="600"/>
              </a:spcBef>
              <a:spcAft>
                <a:spcPts val="0"/>
              </a:spcAft>
              <a:buSzPts val="2400"/>
              <a:buAutoNum type="arabicPeriod"/>
            </a:pPr>
            <a:r>
              <a:rPr lang="en-US" sz="2400"/>
              <a:t>Continued development of FDA platforms </a:t>
            </a:r>
            <a:endParaRPr sz="2400"/>
          </a:p>
          <a:p>
            <a:pPr marL="914400" lvl="1" indent="-381000" algn="l" rtl="0">
              <a:spcBef>
                <a:spcPts val="600"/>
              </a:spcBef>
              <a:spcAft>
                <a:spcPts val="0"/>
              </a:spcAft>
              <a:buSzPts val="2400"/>
              <a:buAutoNum type="alphaLcPeriod"/>
            </a:pPr>
            <a:r>
              <a:rPr lang="en-US" sz="2400"/>
              <a:t>lessons learned </a:t>
            </a:r>
            <a:endParaRPr sz="2400"/>
          </a:p>
          <a:p>
            <a:pPr marL="914400" lvl="1" indent="-381000" algn="l" rtl="0">
              <a:spcBef>
                <a:spcPts val="600"/>
              </a:spcBef>
              <a:spcAft>
                <a:spcPts val="0"/>
              </a:spcAft>
              <a:buSzPts val="2400"/>
              <a:buAutoNum type="alphaLcPeriod"/>
            </a:pPr>
            <a:r>
              <a:rPr lang="en-US" sz="2400"/>
              <a:t>Ensured coordination </a:t>
            </a:r>
            <a:endParaRPr sz="2400"/>
          </a:p>
          <a:p>
            <a:pPr marL="914400" lvl="1" indent="-381000" algn="l" rtl="0">
              <a:spcBef>
                <a:spcPts val="600"/>
              </a:spcBef>
              <a:spcAft>
                <a:spcPts val="0"/>
              </a:spcAft>
              <a:buSzPts val="2400"/>
              <a:buAutoNum type="alphaLcPeriod"/>
            </a:pPr>
            <a:r>
              <a:rPr lang="en-US" sz="2400"/>
              <a:t>Continued exploration subgroup </a:t>
            </a:r>
            <a:endParaRPr sz="2400"/>
          </a:p>
          <a:p>
            <a:pPr marL="457200" lvl="0" indent="-381000" algn="l" rtl="0">
              <a:spcBef>
                <a:spcPts val="600"/>
              </a:spcBef>
              <a:spcAft>
                <a:spcPts val="0"/>
              </a:spcAft>
              <a:buSzPts val="2400"/>
              <a:buAutoNum type="arabicPeriod"/>
            </a:pPr>
            <a:r>
              <a:rPr lang="en-US" sz="2400"/>
              <a:t>Update inventory of VC datasets and ensure discoverability/accessibility </a:t>
            </a:r>
            <a:endParaRPr sz="2400"/>
          </a:p>
          <a:p>
            <a:pPr marL="457200" lvl="0" indent="-381000" algn="l" rtl="0">
              <a:spcBef>
                <a:spcPts val="600"/>
              </a:spcBef>
              <a:spcAft>
                <a:spcPts val="0"/>
              </a:spcAft>
              <a:buSzPts val="2400"/>
              <a:buAutoNum type="arabicPeriod"/>
            </a:pPr>
            <a:r>
              <a:rPr lang="en-US" sz="2400"/>
              <a:t>Improve “User Community”experience </a:t>
            </a:r>
            <a:endParaRPr sz="2400"/>
          </a:p>
          <a:p>
            <a:pPr marL="457200" lvl="0" indent="-381000" algn="l" rtl="0">
              <a:spcBef>
                <a:spcPts val="600"/>
              </a:spcBef>
              <a:spcAft>
                <a:spcPts val="600"/>
              </a:spcAft>
              <a:buSzPts val="2400"/>
              <a:buAutoNum type="arabicPeriod"/>
            </a:pPr>
            <a:r>
              <a:rPr lang="en-US" sz="2400"/>
              <a:t>Need for “top down” review and priority assessment of deliverables </a:t>
            </a:r>
            <a:endParaRPr sz="2400"/>
          </a:p>
        </p:txBody>
      </p:sp>
      <p:sp>
        <p:nvSpPr>
          <p:cNvPr id="33" name="Google Shape;33;p7"/>
          <p:cNvSpPr txBox="1">
            <a:spLocks noGrp="1"/>
          </p:cNvSpPr>
          <p:nvPr>
            <p:ph type="body" idx="2"/>
          </p:nvPr>
        </p:nvSpPr>
        <p:spPr>
          <a:xfrm>
            <a:off x="2438400" y="263016"/>
            <a:ext cx="44958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3600" b="1" dirty="0"/>
              <a:t>Outcomes: Data</a:t>
            </a:r>
            <a:endParaRPr sz="3600" b="1" i="0" u="none" strike="noStrike" cap="none" dirty="0">
              <a:solidFill>
                <a:schemeClr val="lt1"/>
              </a:solidFill>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8"/>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US" sz="1100" b="0" i="1" u="none" strike="noStrike" cap="none">
                <a:solidFill>
                  <a:schemeClr val="dk2"/>
                </a:solidFill>
                <a:latin typeface="Helvetica Neue"/>
                <a:ea typeface="Helvetica Neue"/>
                <a:cs typeface="Helvetica Neue"/>
                <a:sym typeface="Helvetica Neue"/>
              </a:rPr>
              <a:t>4</a:t>
            </a:fld>
            <a:endParaRPr sz="1100" b="0" i="1" u="none" strike="noStrike" cap="none">
              <a:solidFill>
                <a:schemeClr val="dk2"/>
              </a:solidFill>
              <a:latin typeface="Helvetica Neue"/>
              <a:ea typeface="Helvetica Neue"/>
              <a:cs typeface="Helvetica Neue"/>
              <a:sym typeface="Helvetica Neue"/>
            </a:endParaRPr>
          </a:p>
        </p:txBody>
      </p:sp>
      <p:sp>
        <p:nvSpPr>
          <p:cNvPr id="39" name="Google Shape;39;p8"/>
          <p:cNvSpPr txBox="1">
            <a:spLocks noGrp="1"/>
          </p:cNvSpPr>
          <p:nvPr>
            <p:ph type="body" idx="1"/>
          </p:nvPr>
        </p:nvSpPr>
        <p:spPr>
          <a:xfrm>
            <a:off x="457200" y="1295400"/>
            <a:ext cx="8153400" cy="53340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500"/>
              </a:spcBef>
              <a:spcAft>
                <a:spcPts val="0"/>
              </a:spcAft>
              <a:buClr>
                <a:srgbClr val="002569"/>
              </a:buClr>
              <a:buSzPts val="2400"/>
              <a:buFont typeface="Helvetica Neue"/>
              <a:buAutoNum type="arabicPeriod"/>
            </a:pPr>
            <a:r>
              <a:rPr lang="en-US" sz="2400"/>
              <a:t>Potential to combine VC/AHT/EG efforts focused on coastal research methods. </a:t>
            </a:r>
            <a:endParaRPr sz="2400"/>
          </a:p>
          <a:p>
            <a:pPr marL="914400" marR="0" lvl="1" indent="-381000" algn="l" rtl="0">
              <a:spcBef>
                <a:spcPts val="0"/>
              </a:spcBef>
              <a:spcAft>
                <a:spcPts val="0"/>
              </a:spcAft>
              <a:buSzPts val="2400"/>
              <a:buAutoNum type="alphaLcPeriod"/>
            </a:pPr>
            <a:r>
              <a:rPr lang="en-US" sz="2400"/>
              <a:t>Need for CEOS Coastal Strategy </a:t>
            </a:r>
            <a:endParaRPr sz="2400"/>
          </a:p>
          <a:p>
            <a:pPr marL="914400" marR="0" lvl="1" indent="-381000" algn="l" rtl="0">
              <a:spcBef>
                <a:spcPts val="0"/>
              </a:spcBef>
              <a:spcAft>
                <a:spcPts val="0"/>
              </a:spcAft>
              <a:buSzPts val="2400"/>
              <a:buAutoNum type="alphaLcPeriod"/>
            </a:pPr>
            <a:r>
              <a:rPr lang="en-US" sz="2400"/>
              <a:t>Further coordination with other AHTS needed </a:t>
            </a:r>
            <a:endParaRPr sz="2400"/>
          </a:p>
          <a:p>
            <a:pPr marL="457200" marR="0" lvl="0" indent="-381000" algn="l" rtl="0">
              <a:spcBef>
                <a:spcPts val="0"/>
              </a:spcBef>
              <a:spcAft>
                <a:spcPts val="0"/>
              </a:spcAft>
              <a:buSzPts val="2400"/>
              <a:buAutoNum type="arabicPeriod"/>
            </a:pPr>
            <a:r>
              <a:rPr lang="en-US" sz="2400"/>
              <a:t>Freshwater from Space WS Opportunity </a:t>
            </a:r>
            <a:endParaRPr sz="2400"/>
          </a:p>
          <a:p>
            <a:pPr marL="457200" marR="0" lvl="0" indent="-381000" algn="l" rtl="0">
              <a:spcBef>
                <a:spcPts val="0"/>
              </a:spcBef>
              <a:spcAft>
                <a:spcPts val="0"/>
              </a:spcAft>
              <a:buSzPts val="2400"/>
              <a:buAutoNum type="arabicPeriod"/>
            </a:pPr>
            <a:r>
              <a:rPr lang="en-US" sz="2400"/>
              <a:t>Direct need for in-situ development</a:t>
            </a:r>
            <a:endParaRPr sz="2400"/>
          </a:p>
          <a:p>
            <a:pPr marL="457200" marR="0" lvl="0" indent="-381000" algn="l" rtl="0">
              <a:spcBef>
                <a:spcPts val="0"/>
              </a:spcBef>
              <a:spcAft>
                <a:spcPts val="0"/>
              </a:spcAft>
              <a:buSzPts val="2400"/>
              <a:buAutoNum type="arabicPeriod"/>
            </a:pPr>
            <a:r>
              <a:rPr lang="en-US" sz="2400"/>
              <a:t>Potential to target specific projects (intersection of needs) </a:t>
            </a:r>
            <a:endParaRPr sz="2400"/>
          </a:p>
          <a:p>
            <a:pPr marL="914400" marR="0" lvl="1" indent="-381000" algn="l" rtl="0">
              <a:spcBef>
                <a:spcPts val="0"/>
              </a:spcBef>
              <a:spcAft>
                <a:spcPts val="0"/>
              </a:spcAft>
              <a:buSzPts val="2400"/>
              <a:buAutoNum type="alphaLcPeriod"/>
            </a:pPr>
            <a:r>
              <a:rPr lang="en-US" sz="2400"/>
              <a:t>Disasters </a:t>
            </a:r>
            <a:endParaRPr sz="2400"/>
          </a:p>
          <a:p>
            <a:pPr marL="914400" marR="0" lvl="1" indent="-381000" algn="l" rtl="0">
              <a:spcBef>
                <a:spcPts val="0"/>
              </a:spcBef>
              <a:spcAft>
                <a:spcPts val="0"/>
              </a:spcAft>
              <a:buSzPts val="2400"/>
              <a:buAutoNum type="alphaLcPeriod"/>
            </a:pPr>
            <a:r>
              <a:rPr lang="en-US" sz="2400"/>
              <a:t>Aquaculture </a:t>
            </a:r>
            <a:endParaRPr sz="2400"/>
          </a:p>
          <a:p>
            <a:pPr marL="914400" marR="0" lvl="1" indent="-381000" algn="l" rtl="0">
              <a:spcBef>
                <a:spcPts val="0"/>
              </a:spcBef>
              <a:spcAft>
                <a:spcPts val="0"/>
              </a:spcAft>
              <a:buSzPts val="2400"/>
              <a:buAutoNum type="alphaLcPeriod"/>
            </a:pPr>
            <a:r>
              <a:rPr lang="en-US" sz="2400"/>
              <a:t>Global Delta management </a:t>
            </a:r>
            <a:endParaRPr sz="2400"/>
          </a:p>
          <a:p>
            <a:pPr marL="457200" marR="0" lvl="0" indent="-381000" algn="l" rtl="0">
              <a:spcBef>
                <a:spcPts val="0"/>
              </a:spcBef>
              <a:spcAft>
                <a:spcPts val="0"/>
              </a:spcAft>
              <a:buSzPts val="2400"/>
              <a:buAutoNum type="arabicPeriod"/>
            </a:pPr>
            <a:r>
              <a:rPr lang="en-US" sz="2400"/>
              <a:t>GEO 2020 Work Plan </a:t>
            </a:r>
            <a:endParaRPr sz="2400"/>
          </a:p>
          <a:p>
            <a:pPr marL="914400" marR="0" lvl="1" indent="-381000" algn="l" rtl="0">
              <a:spcBef>
                <a:spcPts val="0"/>
              </a:spcBef>
              <a:spcAft>
                <a:spcPts val="0"/>
              </a:spcAft>
              <a:buSzPts val="2400"/>
              <a:buAutoNum type="alphaLcPeriod"/>
            </a:pPr>
            <a:r>
              <a:rPr lang="en-US" sz="2400"/>
              <a:t>Possibility for new ad-hoc team on coastal issues </a:t>
            </a:r>
            <a:endParaRPr sz="2400"/>
          </a:p>
        </p:txBody>
      </p:sp>
      <p:sp>
        <p:nvSpPr>
          <p:cNvPr id="40" name="Google Shape;40;p8"/>
          <p:cNvSpPr txBox="1">
            <a:spLocks noGrp="1"/>
          </p:cNvSpPr>
          <p:nvPr>
            <p:ph type="body" idx="2"/>
          </p:nvPr>
        </p:nvSpPr>
        <p:spPr>
          <a:xfrm>
            <a:off x="1995947" y="159774"/>
            <a:ext cx="5658465" cy="10913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3200" b="1" dirty="0"/>
              <a:t>Outcomes: </a:t>
            </a:r>
            <a:r>
              <a:rPr lang="en-US" sz="3200" b="1" i="0" u="none" strike="noStrike" cap="none" dirty="0">
                <a:solidFill>
                  <a:schemeClr val="lt1"/>
                </a:solidFill>
                <a:sym typeface="Helvetica Neue"/>
              </a:rPr>
              <a:t>Ocean and </a:t>
            </a:r>
            <a:r>
              <a:rPr lang="en-US" sz="3200" b="1" i="0" u="none" strike="noStrike" cap="none" dirty="0" smtClean="0">
                <a:solidFill>
                  <a:schemeClr val="lt1"/>
                </a:solidFill>
                <a:sym typeface="Helvetica Neue"/>
              </a:rPr>
              <a:t>Water Cycle</a:t>
            </a:r>
            <a:endParaRPr sz="3200" b="1" i="0" u="none" strike="noStrike" cap="none" dirty="0">
              <a:solidFill>
                <a:schemeClr val="lt1"/>
              </a:solidFill>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9"/>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US" sz="1100" b="0" i="1" u="none" strike="noStrike" cap="none">
                <a:solidFill>
                  <a:schemeClr val="dk2"/>
                </a:solidFill>
                <a:latin typeface="Helvetica Neue"/>
                <a:ea typeface="Helvetica Neue"/>
                <a:cs typeface="Helvetica Neue"/>
                <a:sym typeface="Helvetica Neue"/>
              </a:rPr>
              <a:t>5</a:t>
            </a:fld>
            <a:endParaRPr sz="1100" b="0" i="1" u="none" strike="noStrike" cap="none">
              <a:solidFill>
                <a:schemeClr val="dk2"/>
              </a:solidFill>
              <a:latin typeface="Helvetica Neue"/>
              <a:ea typeface="Helvetica Neue"/>
              <a:cs typeface="Helvetica Neue"/>
              <a:sym typeface="Helvetica Neue"/>
            </a:endParaRPr>
          </a:p>
        </p:txBody>
      </p:sp>
      <p:sp>
        <p:nvSpPr>
          <p:cNvPr id="46" name="Google Shape;46;p9"/>
          <p:cNvSpPr txBox="1">
            <a:spLocks noGrp="1"/>
          </p:cNvSpPr>
          <p:nvPr>
            <p:ph type="body" idx="1"/>
          </p:nvPr>
        </p:nvSpPr>
        <p:spPr>
          <a:xfrm>
            <a:off x="457200" y="1295400"/>
            <a:ext cx="8153400" cy="4724400"/>
          </a:xfrm>
          <a:prstGeom prst="rect">
            <a:avLst/>
          </a:prstGeom>
          <a:noFill/>
          <a:ln>
            <a:noFill/>
          </a:ln>
        </p:spPr>
        <p:txBody>
          <a:bodyPr spcFirstLastPara="1" wrap="square" lIns="91425" tIns="45700" rIns="91425" bIns="45700" anchor="t" anchorCtr="0">
            <a:noAutofit/>
          </a:bodyPr>
          <a:lstStyle/>
          <a:p>
            <a:pPr marL="342900" marR="0" lvl="0" indent="-368300" algn="l" rtl="0">
              <a:spcBef>
                <a:spcPts val="500"/>
              </a:spcBef>
              <a:spcAft>
                <a:spcPts val="0"/>
              </a:spcAft>
              <a:buClr>
                <a:srgbClr val="002569"/>
              </a:buClr>
              <a:buSzPts val="2400"/>
              <a:buFont typeface="Arial"/>
              <a:buChar char="•"/>
            </a:pPr>
            <a:r>
              <a:rPr lang="en-US" sz="2400"/>
              <a:t>Coordination Action Plan with VCs and CEOS/CGMS/WG</a:t>
            </a:r>
            <a:endParaRPr sz="2400"/>
          </a:p>
          <a:p>
            <a:pPr marL="342900" marR="0" lvl="0" indent="-368300" algn="l" rtl="0">
              <a:spcBef>
                <a:spcPts val="500"/>
              </a:spcBef>
              <a:spcAft>
                <a:spcPts val="0"/>
              </a:spcAft>
              <a:buClr>
                <a:srgbClr val="002569"/>
              </a:buClr>
              <a:buSzPts val="2400"/>
              <a:buFont typeface="Arial"/>
              <a:buChar char="•"/>
            </a:pPr>
            <a:r>
              <a:rPr lang="en-US" sz="2400"/>
              <a:t>Issue of prioritization of the implementation of actions to address GCOS needs vs. ECVI gap analysis results </a:t>
            </a:r>
            <a:endParaRPr sz="2400"/>
          </a:p>
          <a:p>
            <a:pPr marL="342900" marR="0" lvl="0" indent="-368300" algn="l" rtl="0">
              <a:spcBef>
                <a:spcPts val="500"/>
              </a:spcBef>
              <a:spcAft>
                <a:spcPts val="0"/>
              </a:spcAft>
              <a:buClr>
                <a:srgbClr val="002569"/>
              </a:buClr>
              <a:buSzPts val="2400"/>
              <a:buFont typeface="Arial"/>
              <a:buChar char="•"/>
            </a:pPr>
            <a:r>
              <a:rPr lang="en-US" sz="2400"/>
              <a:t>Specific actions need to be assigned to CEOS bodies in relation to the status of the GHG whitepaper. </a:t>
            </a:r>
            <a:endParaRPr sz="2400"/>
          </a:p>
          <a:p>
            <a:pPr marL="342900" marR="0" lvl="0" indent="-368300" algn="l" rtl="0">
              <a:spcBef>
                <a:spcPts val="500"/>
              </a:spcBef>
              <a:spcAft>
                <a:spcPts val="0"/>
              </a:spcAft>
              <a:buClr>
                <a:srgbClr val="002569"/>
              </a:buClr>
              <a:buSzPts val="2400"/>
              <a:buFont typeface="Arial"/>
              <a:buChar char="•"/>
            </a:pPr>
            <a:r>
              <a:rPr lang="en-US" sz="2400"/>
              <a:t>The discussion of possible scenarios has started but needs to be continued, also giving everybody the time to digest the GHG whitepaper.</a:t>
            </a:r>
            <a:endParaRPr sz="2400"/>
          </a:p>
        </p:txBody>
      </p:sp>
      <p:sp>
        <p:nvSpPr>
          <p:cNvPr id="47" name="Google Shape;47;p9"/>
          <p:cNvSpPr txBox="1">
            <a:spLocks noGrp="1"/>
          </p:cNvSpPr>
          <p:nvPr>
            <p:ph type="body" idx="2"/>
          </p:nvPr>
        </p:nvSpPr>
        <p:spPr>
          <a:xfrm>
            <a:off x="2057400" y="304800"/>
            <a:ext cx="54864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sz="3200" b="1" dirty="0"/>
              <a:t>Outcomes: Climate</a:t>
            </a:r>
            <a:endParaRPr sz="3200" b="1" i="0" u="none" strike="noStrike" cap="none" dirty="0">
              <a:solidFill>
                <a:schemeClr val="lt1"/>
              </a:solidFill>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0"/>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US" sz="1100" b="0" i="1" u="none" strike="noStrike" cap="none">
                <a:solidFill>
                  <a:schemeClr val="dk2"/>
                </a:solidFill>
                <a:latin typeface="Helvetica Neue"/>
                <a:ea typeface="Helvetica Neue"/>
                <a:cs typeface="Helvetica Neue"/>
                <a:sym typeface="Helvetica Neue"/>
              </a:rPr>
              <a:t>6</a:t>
            </a:fld>
            <a:endParaRPr sz="1100" b="0" i="1" u="none" strike="noStrike" cap="none">
              <a:solidFill>
                <a:schemeClr val="dk2"/>
              </a:solidFill>
              <a:latin typeface="Helvetica Neue"/>
              <a:ea typeface="Helvetica Neue"/>
              <a:cs typeface="Helvetica Neue"/>
              <a:sym typeface="Helvetica Neue"/>
            </a:endParaRPr>
          </a:p>
        </p:txBody>
      </p:sp>
      <p:sp>
        <p:nvSpPr>
          <p:cNvPr id="53" name="Google Shape;53;p10"/>
          <p:cNvSpPr txBox="1">
            <a:spLocks noGrp="1"/>
          </p:cNvSpPr>
          <p:nvPr>
            <p:ph type="body" idx="1"/>
          </p:nvPr>
        </p:nvSpPr>
        <p:spPr>
          <a:xfrm>
            <a:off x="252761" y="1447800"/>
            <a:ext cx="8686800" cy="4724400"/>
          </a:xfrm>
          <a:prstGeom prst="rect">
            <a:avLst/>
          </a:prstGeom>
          <a:noFill/>
          <a:ln>
            <a:noFill/>
          </a:ln>
        </p:spPr>
        <p:txBody>
          <a:bodyPr spcFirstLastPara="1" wrap="square" lIns="91425" tIns="45700" rIns="91425" bIns="45700" anchor="t" anchorCtr="0">
            <a:noAutofit/>
          </a:bodyPr>
          <a:lstStyle/>
          <a:p>
            <a:pPr marL="342900" marR="0" lvl="0" indent="-215900" algn="l" rtl="0">
              <a:spcBef>
                <a:spcPts val="500"/>
              </a:spcBef>
              <a:spcAft>
                <a:spcPts val="0"/>
              </a:spcAft>
              <a:buClr>
                <a:srgbClr val="002569"/>
              </a:buClr>
              <a:buSzPts val="2000"/>
              <a:buFont typeface="Arial"/>
              <a:buNone/>
            </a:pPr>
            <a:r>
              <a:rPr lang="en-US" sz="7200"/>
              <a:t>To be discussed in session 8…...</a:t>
            </a:r>
            <a:endParaRPr sz="7200" b="0" i="0" u="none" strike="noStrike" cap="none">
              <a:solidFill>
                <a:srgbClr val="002569"/>
              </a:solidFill>
              <a:latin typeface="Helvetica Neue"/>
              <a:ea typeface="Helvetica Neue"/>
              <a:cs typeface="Helvetica Neue"/>
              <a:sym typeface="Helvetica Neue"/>
            </a:endParaRPr>
          </a:p>
        </p:txBody>
      </p:sp>
      <p:sp>
        <p:nvSpPr>
          <p:cNvPr id="54" name="Google Shape;54;p10"/>
          <p:cNvSpPr txBox="1">
            <a:spLocks noGrp="1"/>
          </p:cNvSpPr>
          <p:nvPr>
            <p:ph type="body" idx="2"/>
          </p:nvPr>
        </p:nvSpPr>
        <p:spPr>
          <a:xfrm>
            <a:off x="2057400" y="304800"/>
            <a:ext cx="49530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r>
              <a:rPr lang="en-US"/>
              <a:t>Suggested Work programme Items</a:t>
            </a:r>
            <a:endParaRPr/>
          </a:p>
          <a:p>
            <a:pPr marL="0" marR="0" lvl="0" indent="0" algn="l" rtl="0">
              <a:spcBef>
                <a:spcPts val="500"/>
              </a:spcBef>
              <a:spcAft>
                <a:spcPts val="0"/>
              </a:spcAft>
              <a:buClr>
                <a:schemeClr val="lt1"/>
              </a:buClr>
              <a:buSzPts val="2400"/>
              <a:buFont typeface="Arial"/>
              <a:buNone/>
            </a:pPr>
            <a:endParaRPr sz="2400" b="0"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1155</Words>
  <Application>Microsoft Office PowerPoint</Application>
  <PresentationFormat>On-screen Show (4:3)</PresentationFormat>
  <Paragraphs>95</Paragraphs>
  <Slides>6</Slides>
  <Notes>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vt:i4>
      </vt:variant>
    </vt:vector>
  </HeadingPairs>
  <TitlesOfParts>
    <vt:vector size="21" baseType="lpstr">
      <vt:lpstr>Arial Bold</vt:lpstr>
      <vt:lpstr>Proxima Nova Regular</vt:lpstr>
      <vt:lpstr>Helvetica Neue</vt:lpstr>
      <vt:lpstr>Helvetica</vt:lpstr>
      <vt:lpstr>MS Mincho</vt:lpstr>
      <vt:lpstr>Calibri</vt:lpstr>
      <vt:lpstr>Wingdings</vt:lpstr>
      <vt:lpstr>Arial</vt:lpstr>
      <vt:lpstr>Avenir</vt:lpstr>
      <vt:lpstr>Times New Roman</vt:lpstr>
      <vt:lpstr>Noto Sans Symbols</vt:lpstr>
      <vt:lpstr>Courier New</vt:lpstr>
      <vt:lpstr>Default</vt:lpstr>
      <vt:lpstr>Default</vt:lpstr>
      <vt:lpstr>1_Default</vt:lpstr>
      <vt:lpstr>Review of VC/WG Day Outcomes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 Technical Workshop VC/WG Day  Summary</dc:title>
  <dc:creator>Kerry Sawyer</dc:creator>
  <cp:lastModifiedBy>Kerry Sawyer</cp:lastModifiedBy>
  <cp:revision>3</cp:revision>
  <dcterms:modified xsi:type="dcterms:W3CDTF">2018-09-12T22:13:52Z</dcterms:modified>
</cp:coreProperties>
</file>