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4" r:id="rId3"/>
    <p:sldMasterId id="2147483669" r:id="rId4"/>
  </p:sldMasterIdLst>
  <p:notesMasterIdLst>
    <p:notesMasterId r:id="rId15"/>
  </p:notesMasterIdLst>
  <p:sldIdLst>
    <p:sldId id="256" r:id="rId5"/>
    <p:sldId id="624" r:id="rId6"/>
    <p:sldId id="625" r:id="rId7"/>
    <p:sldId id="621" r:id="rId8"/>
    <p:sldId id="622" r:id="rId9"/>
    <p:sldId id="626" r:id="rId10"/>
    <p:sldId id="604" r:id="rId11"/>
    <p:sldId id="623" r:id="rId12"/>
    <p:sldId id="611" r:id="rId13"/>
    <p:sldId id="627"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1"/>
    <p:restoredTop sz="94780"/>
  </p:normalViewPr>
  <p:slideViewPr>
    <p:cSldViewPr>
      <p:cViewPr varScale="1">
        <p:scale>
          <a:sx n="83" d="100"/>
          <a:sy n="83" d="100"/>
        </p:scale>
        <p:origin x="100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03264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3934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18563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6</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700701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7</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67858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8</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251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9</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9079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10</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98304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1980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22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6079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71227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6466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54367910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76424896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89775383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8/29/18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2254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218772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4532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91037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1454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4527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02104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77CBB-7FF8-A647-84E2-FD8D184D816C}" type="datetimeFigureOut">
              <a:rPr lang="en-US" smtClean="0">
                <a:solidFill>
                  <a:prstClr val="black">
                    <a:tint val="75000"/>
                  </a:prstClr>
                </a:solidFill>
              </a:rPr>
              <a:pPr/>
              <a:t>8/29/18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7826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4134440680"/>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EE77CBB-7FF8-A647-84E2-FD8D184D816C}" type="datetimeFigureOut">
              <a:rPr lang="en-US" kern="1200" smtClean="0">
                <a:solidFill>
                  <a:prstClr val="black">
                    <a:tint val="75000"/>
                  </a:prstClr>
                </a:solidFill>
                <a:latin typeface="Calibri" panose="020F0502020204030204"/>
                <a:ea typeface=""/>
                <a:cs typeface=""/>
              </a:rPr>
              <a:pPr defTabSz="914400" rtl="0"/>
              <a:t>8/29/18</a:t>
            </a:fld>
            <a:endParaRPr lang="en-US" kern="1200" dirty="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dirty="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1F4F5C41-3E26-134C-AA1F-71DA5E70300F}" type="slidenum">
              <a:rPr lang="en-US" kern="1200" smtClean="0">
                <a:solidFill>
                  <a:prstClr val="black">
                    <a:tint val="75000"/>
                  </a:prstClr>
                </a:solidFill>
                <a:latin typeface="Calibri" panose="020F0502020204030204"/>
                <a:ea typeface=""/>
                <a:cs typeface=""/>
              </a:rPr>
              <a:pPr defTabSz="914400" rtl="0"/>
              <a:t>‹#›</a:t>
            </a:fld>
            <a:endParaRPr lang="en-US" kern="1200" dirty="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137660625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dirty="0"/>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3306918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Data Cubes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en-AU" dirty="0">
                <a:solidFill>
                  <a:srgbClr val="FFFFFF"/>
                </a:solidFill>
                <a:ea typeface="Arial Bold"/>
                <a:cs typeface="Arial Bold"/>
                <a:sym typeface="Arial Bold"/>
              </a:rPr>
              <a:t>Brian Killough, NASA, CEOS SEO</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2018 SIT Technical Workshop</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3,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3.6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EUMETSAT, Darmstadt, Germany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 – 14 September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381000"/>
            <a:ext cx="2507906" cy="993132"/>
          </a:xfrm>
          <a:prstGeom prst="rect">
            <a:avLst/>
          </a:prstGeom>
          <a:ln w="12700">
            <a:miter lim="400000"/>
          </a:ln>
        </p:spPr>
      </p:pic>
      <p:sp>
        <p:nvSpPr>
          <p:cNvPr id="5" name="Shape 10"/>
          <p:cNvSpPr txBox="1">
            <a:spLocks/>
          </p:cNvSpPr>
          <p:nvPr/>
        </p:nvSpPr>
        <p:spPr>
          <a:xfrm>
            <a:off x="622789" y="1466217"/>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04800"/>
            <a:ext cx="5334000" cy="461665"/>
          </a:xfrm>
        </p:spPr>
        <p:txBody>
          <a:bodyPr wrap="square">
            <a:spAutoFit/>
          </a:bodyPr>
          <a:lstStyle/>
          <a:p>
            <a:pPr algn="l" eaLnBrk="1" hangingPunct="1"/>
            <a:r>
              <a:rPr lang="en-US" sz="2400" b="1" dirty="0">
                <a:latin typeface="Tahoma" charset="0"/>
                <a:ea typeface="ＭＳ Ｐゴシック" charset="0"/>
                <a:cs typeface="ＭＳ Ｐゴシック" charset="0"/>
              </a:rPr>
              <a:t>More Data Exploitation Platforms</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5" name="Content Placeholder 2">
            <a:extLst>
              <a:ext uri="{FF2B5EF4-FFF2-40B4-BE49-F238E27FC236}">
                <a16:creationId xmlns:a16="http://schemas.microsoft.com/office/drawing/2014/main" id="{5D1DFB20-3FDF-3B48-A2BC-BF68C6894EEE}"/>
              </a:ext>
            </a:extLst>
          </p:cNvPr>
          <p:cNvSpPr txBox="1">
            <a:spLocks/>
          </p:cNvSpPr>
          <p:nvPr/>
        </p:nvSpPr>
        <p:spPr>
          <a:xfrm>
            <a:off x="228600" y="1219200"/>
            <a:ext cx="70104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lang="en-AU" sz="2000" b="1" kern="1200" dirty="0">
                <a:latin typeface="Calibri" charset="0"/>
                <a:ea typeface="ＭＳ Ｐゴシック" charset="0"/>
                <a:cs typeface="Calibri" charset="0"/>
              </a:rPr>
              <a:t>Data Cubes are NOT the only choice for exploiting CEOS data ... </a:t>
            </a:r>
            <a:br>
              <a:rPr lang="en-AU" sz="2000" b="1" kern="1200" dirty="0">
                <a:latin typeface="Calibri" charset="0"/>
                <a:ea typeface="ＭＳ Ｐゴシック" charset="0"/>
                <a:cs typeface="Calibri" charset="0"/>
              </a:rPr>
            </a:br>
            <a:endPar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lvl="0" indent="-265113" algn="l" defTabSz="914400" rtl="0">
              <a:buSzPct val="120000"/>
              <a:buFont typeface="Wingdings" charset="2"/>
              <a:buChar char="§"/>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GEOSS Common Infrastructure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(GCI) is a GEO foundational task to discover and access GEOSS datasets and services </a:t>
            </a:r>
          </a:p>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ESA’s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Thematic Exploitation Platforms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(TEPs) utilize a theme-based collaborative virtual environment with EO data and tools. </a:t>
            </a:r>
          </a:p>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Eu</a:t>
            </a:r>
            <a:r>
              <a:rPr lang="en-AU" sz="2000" kern="1200" dirty="0">
                <a:latin typeface="Calibri" charset="0"/>
                <a:ea typeface="ＭＳ Ｐゴシック" charset="0"/>
                <a:cs typeface="Calibri" charset="0"/>
              </a:rPr>
              <a:t>ropean Commission’s new Copernicus </a:t>
            </a:r>
            <a:r>
              <a:rPr lang="en-AU" sz="2000" b="1" kern="1200" dirty="0">
                <a:latin typeface="Calibri" charset="0"/>
                <a:ea typeface="ＭＳ Ｐゴシック" charset="0"/>
                <a:cs typeface="Calibri" charset="0"/>
              </a:rPr>
              <a:t>Data and Information Access Services </a:t>
            </a:r>
            <a:r>
              <a:rPr lang="en-AU" sz="2000" kern="1200" dirty="0">
                <a:latin typeface="Calibri" charset="0"/>
                <a:ea typeface="ＭＳ Ｐゴシック" charset="0"/>
                <a:cs typeface="Calibri" charset="0"/>
              </a:rPr>
              <a:t>(DIAS) platform will allow users efficient access to Sentinel data and computing resources. The ODC team (thru Geoscience Australia) is investigating options with several vendors to install the ODC technology on DIAS and run algorithms with Sentinel data.</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Google Earth Engine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ODC team is working with Google to take </a:t>
            </a:r>
            <a:r>
              <a:rPr lang="en-AU" sz="2000" kern="1200" dirty="0">
                <a:latin typeface="Calibri" charset="0"/>
                <a:ea typeface="ＭＳ Ｐゴシック" charset="0"/>
                <a:cs typeface="Calibri" charset="0"/>
              </a:rPr>
              <a:t>advantage of their ARD datasets and COG formats. Integrating GEE community algorithms are next. The issues with GEE are ... commercial dependency, limited analyses and datasets, unorganized algorithms, not for commercial use.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lang="en-AU" sz="2000" kern="1200" dirty="0">
              <a:latin typeface="Calibri" charset="0"/>
              <a:ea typeface="ＭＳ Ｐゴシック" charset="0"/>
              <a:cs typeface="Calibri" charset="0"/>
            </a:endParaRPr>
          </a:p>
        </p:txBody>
      </p:sp>
      <p:pic>
        <p:nvPicPr>
          <p:cNvPr id="2" name="Picture 1">
            <a:extLst>
              <a:ext uri="{FF2B5EF4-FFF2-40B4-BE49-F238E27FC236}">
                <a16:creationId xmlns:a16="http://schemas.microsoft.com/office/drawing/2014/main" id="{284B1A1C-7FD4-6B4F-84D8-5581C8C93021}"/>
              </a:ext>
            </a:extLst>
          </p:cNvPr>
          <p:cNvPicPr>
            <a:picLocks noChangeAspect="1"/>
          </p:cNvPicPr>
          <p:nvPr/>
        </p:nvPicPr>
        <p:blipFill>
          <a:blip r:embed="rId3"/>
          <a:stretch>
            <a:fillRect/>
          </a:stretch>
        </p:blipFill>
        <p:spPr>
          <a:xfrm>
            <a:off x="7398005" y="2590800"/>
            <a:ext cx="1441195" cy="777337"/>
          </a:xfrm>
          <a:prstGeom prst="rect">
            <a:avLst/>
          </a:prstGeom>
        </p:spPr>
      </p:pic>
      <p:pic>
        <p:nvPicPr>
          <p:cNvPr id="3" name="Picture 2">
            <a:extLst>
              <a:ext uri="{FF2B5EF4-FFF2-40B4-BE49-F238E27FC236}">
                <a16:creationId xmlns:a16="http://schemas.microsoft.com/office/drawing/2014/main" id="{A5292C2D-8237-0648-99A4-F5A8E2050F64}"/>
              </a:ext>
            </a:extLst>
          </p:cNvPr>
          <p:cNvPicPr>
            <a:picLocks noChangeAspect="1"/>
          </p:cNvPicPr>
          <p:nvPr/>
        </p:nvPicPr>
        <p:blipFill>
          <a:blip r:embed="rId4"/>
          <a:stretch>
            <a:fillRect/>
          </a:stretch>
        </p:blipFill>
        <p:spPr>
          <a:xfrm>
            <a:off x="7476819" y="3733800"/>
            <a:ext cx="1286181" cy="1130280"/>
          </a:xfrm>
          <a:prstGeom prst="rect">
            <a:avLst/>
          </a:prstGeom>
        </p:spPr>
      </p:pic>
      <p:pic>
        <p:nvPicPr>
          <p:cNvPr id="4" name="Picture 3">
            <a:extLst>
              <a:ext uri="{FF2B5EF4-FFF2-40B4-BE49-F238E27FC236}">
                <a16:creationId xmlns:a16="http://schemas.microsoft.com/office/drawing/2014/main" id="{9213B9A1-7970-2C41-B871-58A12E106DA8}"/>
              </a:ext>
            </a:extLst>
          </p:cNvPr>
          <p:cNvPicPr>
            <a:picLocks noChangeAspect="1"/>
          </p:cNvPicPr>
          <p:nvPr/>
        </p:nvPicPr>
        <p:blipFill>
          <a:blip r:embed="rId5"/>
          <a:stretch>
            <a:fillRect/>
          </a:stretch>
        </p:blipFill>
        <p:spPr>
          <a:xfrm>
            <a:off x="7464803" y="5194300"/>
            <a:ext cx="1299489" cy="1282700"/>
          </a:xfrm>
          <a:prstGeom prst="rect">
            <a:avLst/>
          </a:prstGeom>
        </p:spPr>
      </p:pic>
      <p:pic>
        <p:nvPicPr>
          <p:cNvPr id="6" name="Picture 5">
            <a:extLst>
              <a:ext uri="{FF2B5EF4-FFF2-40B4-BE49-F238E27FC236}">
                <a16:creationId xmlns:a16="http://schemas.microsoft.com/office/drawing/2014/main" id="{CBD6B45C-8DC8-4447-99A7-D502EE5095A3}"/>
              </a:ext>
            </a:extLst>
          </p:cNvPr>
          <p:cNvPicPr>
            <a:picLocks noChangeAspect="1"/>
          </p:cNvPicPr>
          <p:nvPr/>
        </p:nvPicPr>
        <p:blipFill>
          <a:blip r:embed="rId6"/>
          <a:stretch>
            <a:fillRect/>
          </a:stretch>
        </p:blipFill>
        <p:spPr>
          <a:xfrm>
            <a:off x="7159305" y="1905000"/>
            <a:ext cx="1984695" cy="609931"/>
          </a:xfrm>
          <a:prstGeom prst="rect">
            <a:avLst/>
          </a:prstGeom>
        </p:spPr>
      </p:pic>
    </p:spTree>
    <p:extLst>
      <p:ext uri="{BB962C8B-B14F-4D97-AF65-F5344CB8AC3E}">
        <p14:creationId xmlns:p14="http://schemas.microsoft.com/office/powerpoint/2010/main" val="162257329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FDA-02: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Collaborative Data </a:t>
            </a:r>
            <a:r>
              <a:rPr lang="en-AU" sz="2000" b="1" kern="1200" dirty="0">
                <a:latin typeface="Calibri" charset="0"/>
                <a:ea typeface="ＭＳ Ｐゴシック" charset="0"/>
                <a:cs typeface="Calibri" charset="0"/>
              </a:rPr>
              <a:t>Cube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Development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initiative has made significant progress with support from several agencies. More in this presentation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AGRI-08: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Vietnam Data Cube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Now operational due to support from CSIRO</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AGRI-09: </a:t>
            </a:r>
            <a:r>
              <a:rPr lang="en-AU" sz="2000" b="1" kern="1200" dirty="0">
                <a:latin typeface="Calibri" charset="0"/>
                <a:ea typeface="ＭＳ Ｐゴシック" charset="0"/>
                <a:cs typeface="Calibri" charset="0"/>
              </a:rPr>
              <a:t>GEOGLAM Rangelands (RAPP) Data Cubes </a:t>
            </a:r>
            <a:r>
              <a:rPr lang="en-AU" sz="2000" kern="1200" dirty="0">
                <a:latin typeface="Calibri" charset="0"/>
                <a:ea typeface="ＭＳ Ｐゴシック" charset="0"/>
                <a:cs typeface="Calibri" charset="0"/>
              </a:rPr>
              <a:t>... Demo in place in Kenya (with Livestock Institute). Continued testing of application algorithms.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CARB-18: </a:t>
            </a:r>
            <a:r>
              <a:rPr lang="en-AU" sz="2000" b="1" kern="1200" dirty="0">
                <a:latin typeface="Calibri" charset="0"/>
                <a:ea typeface="ＭＳ Ｐゴシック" charset="0"/>
                <a:cs typeface="Calibri" charset="0"/>
              </a:rPr>
              <a:t>Colombia Data Cube </a:t>
            </a:r>
            <a:r>
              <a:rPr lang="en-AU" sz="2000" kern="1200" dirty="0">
                <a:latin typeface="Calibri" charset="0"/>
                <a:ea typeface="ＭＳ Ｐゴシック" charset="0"/>
                <a:cs typeface="Calibri" charset="0"/>
              </a:rPr>
              <a:t>... Now operational and being used as part of their forest monitoring workflow and UNFCCC reporting.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SDG-03: </a:t>
            </a:r>
            <a:r>
              <a:rPr lang="en-AU" sz="2000" b="1" kern="1200" dirty="0">
                <a:latin typeface="Calibri" charset="0"/>
                <a:ea typeface="ＭＳ Ｐゴシック" charset="0"/>
                <a:cs typeface="Calibri" charset="0"/>
              </a:rPr>
              <a:t>Contribution of EO to SDGs </a:t>
            </a:r>
            <a:r>
              <a:rPr lang="en-AU" sz="2000" kern="1200" dirty="0">
                <a:latin typeface="Calibri" charset="0"/>
                <a:ea typeface="ＭＳ Ｐゴシック" charset="0"/>
                <a:cs typeface="Calibri" charset="0"/>
              </a:rPr>
              <a:t>... The Data Cube team is developing 3 algorithms to specifically address SDGs for demo at the </a:t>
            </a:r>
            <a:r>
              <a:rPr lang="en-AU" sz="2000" u="sng" kern="1200" dirty="0">
                <a:latin typeface="Calibri" charset="0"/>
                <a:ea typeface="ＭＳ Ｐゴシック" charset="0"/>
                <a:cs typeface="Calibri" charset="0"/>
              </a:rPr>
              <a:t>GEO Plenary</a:t>
            </a:r>
            <a:r>
              <a:rPr lang="en-AU" sz="2000" kern="1200" dirty="0">
                <a:latin typeface="Calibri" charset="0"/>
                <a:ea typeface="ＭＳ Ｐゴシック" charset="0"/>
                <a:cs typeface="Calibri" charset="0"/>
              </a:rPr>
              <a:t>.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VC-31: </a:t>
            </a:r>
            <a:r>
              <a:rPr lang="en-AU" sz="2000" b="1" kern="1200" dirty="0">
                <a:latin typeface="Calibri" charset="0"/>
                <a:ea typeface="ＭＳ Ｐゴシック" charset="0"/>
                <a:cs typeface="Calibri" charset="0"/>
              </a:rPr>
              <a:t>CARD4L Evaluation </a:t>
            </a:r>
            <a:r>
              <a:rPr lang="en-AU" sz="2000" kern="1200" dirty="0">
                <a:latin typeface="Calibri" charset="0"/>
                <a:ea typeface="ＭＳ Ｐゴシック" charset="0"/>
                <a:cs typeface="Calibri" charset="0"/>
              </a:rPr>
              <a:t>... Data Cubes are routinely using ARD (based on CARD4L requirements) and providing feedback to LSI-VC on such use.</a:t>
            </a:r>
          </a:p>
        </p:txBody>
      </p:sp>
      <p:sp>
        <p:nvSpPr>
          <p:cNvPr id="6" name="Title 1"/>
          <p:cNvSpPr>
            <a:spLocks noGrp="1"/>
          </p:cNvSpPr>
          <p:nvPr>
            <p:ph type="title"/>
          </p:nvPr>
        </p:nvSpPr>
        <p:spPr>
          <a:xfrm>
            <a:off x="2133600" y="304800"/>
            <a:ext cx="5257800" cy="523220"/>
          </a:xfrm>
        </p:spPr>
        <p:txBody>
          <a:bodyPr wrap="square">
            <a:spAutoFit/>
          </a:bodyPr>
          <a:lstStyle/>
          <a:p>
            <a:pPr algn="l" eaLnBrk="1" hangingPunct="1"/>
            <a:r>
              <a:rPr lang="en-US" sz="2800" b="1" dirty="0">
                <a:latin typeface="Tahoma" charset="0"/>
                <a:ea typeface="ＭＳ Ｐゴシック" charset="0"/>
                <a:cs typeface="ＭＳ Ｐゴシック" charset="0"/>
              </a:rPr>
              <a:t>Relevant CEOS Deliverables</a:t>
            </a:r>
          </a:p>
        </p:txBody>
      </p:sp>
    </p:spTree>
    <p:extLst>
      <p:ext uri="{BB962C8B-B14F-4D97-AF65-F5344CB8AC3E}">
        <p14:creationId xmlns:p14="http://schemas.microsoft.com/office/powerpoint/2010/main" val="259627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None/>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ODC = Open Data Cube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t>
            </a:r>
            <a:r>
              <a:rPr lang="en-AU" sz="2000" kern="1200" dirty="0">
                <a:latin typeface="Calibri" charset="0"/>
                <a:ea typeface="ＭＳ Ｐゴシック" charset="0"/>
                <a:cs typeface="Calibri" charset="0"/>
              </a:rPr>
              <a:t>www.opendatacube.org</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Started by several “ODC Partner” </a:t>
            </a:r>
            <a:r>
              <a:rPr lang="en-AU" sz="2000" kern="1200" dirty="0">
                <a:latin typeface="Calibri" charset="0"/>
                <a:ea typeface="ＭＳ Ｐゴシック" charset="0"/>
                <a:cs typeface="Calibri" charset="0"/>
              </a:rPr>
              <a:t>organizations in Jan 2017 as an open source data management solution with a community of contributors and users.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“ODC Partners” are ... GA, CSIRO, NASA-SEO (with AMA), </a:t>
            </a:r>
            <a:r>
              <a:rPr lang="en-AU" sz="2000" kern="1200" dirty="0">
                <a:latin typeface="Calibri" charset="0"/>
                <a:ea typeface="ＭＳ Ｐゴシック" charset="0"/>
                <a:cs typeface="Calibri" charset="0"/>
              </a:rPr>
              <a:t>USGS, and </a:t>
            </a:r>
            <a:br>
              <a:rPr lang="en-AU" sz="2000" kern="1200" dirty="0">
                <a:latin typeface="Calibri" charset="0"/>
                <a:ea typeface="ＭＳ Ｐゴシック" charset="0"/>
                <a:cs typeface="Calibri" charset="0"/>
              </a:rPr>
            </a:br>
            <a:r>
              <a:rPr lang="en-AU" sz="2000" kern="1200" dirty="0">
                <a:latin typeface="Calibri" charset="0"/>
                <a:ea typeface="ＭＳ Ｐゴシック" charset="0"/>
                <a:cs typeface="Calibri" charset="0"/>
              </a:rPr>
              <a:t>UK-Catapult. They meet monthly (via telecon) and have a detailed work plan.</a:t>
            </a:r>
          </a:p>
          <a:p>
            <a:pPr marL="264536" lvl="0" indent="-265113" algn="l" defTabSz="914400" rtl="0">
              <a:buSzPct val="120000"/>
              <a:buFont typeface="Wingdings" charset="2"/>
              <a:buChar cha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“ODC Steering Council” manages the technical development and open source </a:t>
            </a:r>
            <a:r>
              <a:rPr lang="en-AU" sz="2000" kern="1200" dirty="0">
                <a:latin typeface="Calibri" charset="0"/>
                <a:ea typeface="ＭＳ Ｐゴシック" charset="0"/>
                <a:cs typeface="Calibri" charset="0"/>
              </a:rPr>
              <a:t>code repository (https://github.com/opendatacube)</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0" marR="0" lvl="0" indent="0" algn="l" defTabSz="914400" rtl="0" eaLnBrk="1" fontAlgn="auto" latinLnBrk="0" hangingPunct="1">
              <a:lnSpc>
                <a:spcPct val="100000"/>
              </a:lnSpc>
              <a:spcBef>
                <a:spcPts val="500"/>
              </a:spcBef>
              <a:spcAft>
                <a:spcPts val="0"/>
              </a:spcAft>
              <a:buClrTx/>
              <a:buSzPct val="120000"/>
              <a:buNone/>
              <a:tabLst/>
              <a:defRPr/>
            </a:pPr>
            <a:r>
              <a:rPr lang="en-AU" sz="2000" b="1" kern="1200" dirty="0">
                <a:latin typeface="Calibri" charset="0"/>
                <a:ea typeface="ＭＳ Ｐゴシック" charset="0"/>
                <a:cs typeface="Calibri" charset="0"/>
              </a:rPr>
              <a:t>CDC = CEOS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An ”extension” of the ODC goals to demonstrate data cubes around the world and maximize the impact of CEOS satellite data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Focused on ARD, user needs, and global capacity building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Significant interest from the new GEO leader (Gilberto Camara)</a:t>
            </a:r>
          </a:p>
        </p:txBody>
      </p:sp>
      <p:sp>
        <p:nvSpPr>
          <p:cNvPr id="6" name="Title 1"/>
          <p:cNvSpPr>
            <a:spLocks noGrp="1"/>
          </p:cNvSpPr>
          <p:nvPr>
            <p:ph type="title"/>
          </p:nvPr>
        </p:nvSpPr>
        <p:spPr>
          <a:xfrm>
            <a:off x="2133600" y="304800"/>
            <a:ext cx="5257800" cy="584775"/>
          </a:xfrm>
        </p:spPr>
        <p:txBody>
          <a:bodyPr wrap="square">
            <a:spAutoFit/>
          </a:bodyPr>
          <a:lstStyle/>
          <a:p>
            <a:pPr algn="l" eaLnBrk="1" hangingPunct="1"/>
            <a:r>
              <a:rPr lang="en-US" b="1" dirty="0">
                <a:latin typeface="Tahoma" charset="0"/>
                <a:ea typeface="ＭＳ Ｐゴシック" charset="0"/>
                <a:cs typeface="ＭＳ Ｐゴシック" charset="0"/>
              </a:rPr>
              <a:t>What is ODC and CDC?</a:t>
            </a:r>
          </a:p>
        </p:txBody>
      </p:sp>
    </p:spTree>
    <p:extLst>
      <p:ext uri="{BB962C8B-B14F-4D97-AF65-F5344CB8AC3E}">
        <p14:creationId xmlns:p14="http://schemas.microsoft.com/office/powerpoint/2010/main" val="118936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4" y="303303"/>
            <a:ext cx="7991475" cy="612796"/>
          </a:xfrm>
          <a:ln w="12700">
            <a:miter lim="400000"/>
          </a:ln>
        </p:spPr>
        <p:txBody>
          <a:bodyPr wrap="square" lIns="0" tIns="0" rIns="0" bIns="0">
            <a:spAutoFit/>
          </a:bodyPr>
          <a:lstStyle/>
          <a:p>
            <a:pPr algn="l"/>
            <a:r>
              <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49 countries in 20 months</a:t>
            </a:r>
          </a:p>
        </p:txBody>
      </p:sp>
      <p:pic>
        <p:nvPicPr>
          <p:cNvPr id="8" name="Picture 7"/>
          <p:cNvPicPr>
            <a:picLocks noChangeAspect="1"/>
          </p:cNvPicPr>
          <p:nvPr/>
        </p:nvPicPr>
        <p:blipFill>
          <a:blip r:embed="rId2"/>
          <a:stretch>
            <a:fillRect/>
          </a:stretch>
        </p:blipFill>
        <p:spPr>
          <a:xfrm>
            <a:off x="59921" y="1066800"/>
            <a:ext cx="9017212" cy="4936542"/>
          </a:xfrm>
          <a:prstGeom prst="rect">
            <a:avLst/>
          </a:prstGeom>
        </p:spPr>
      </p:pic>
      <p:grpSp>
        <p:nvGrpSpPr>
          <p:cNvPr id="9" name="Group 8"/>
          <p:cNvGrpSpPr/>
          <p:nvPr/>
        </p:nvGrpSpPr>
        <p:grpSpPr>
          <a:xfrm>
            <a:off x="5686965" y="4789857"/>
            <a:ext cx="3476763" cy="1150246"/>
            <a:chOff x="5286237" y="4993746"/>
            <a:chExt cx="3476763" cy="1150246"/>
          </a:xfrm>
        </p:grpSpPr>
        <p:sp>
          <p:nvSpPr>
            <p:cNvPr id="10" name="Cube 9"/>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1" name="Cube 10"/>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2" name="TextBox 11"/>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Operational</a:t>
              </a:r>
            </a:p>
          </p:txBody>
        </p:sp>
        <p:sp>
          <p:nvSpPr>
            <p:cNvPr id="13" name="TextBox 12"/>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Development</a:t>
              </a:r>
            </a:p>
          </p:txBody>
        </p:sp>
        <p:sp>
          <p:nvSpPr>
            <p:cNvPr id="14" name="Cube 13"/>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5" name="TextBox 14"/>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Review or Expressed Interest</a:t>
              </a:r>
            </a:p>
          </p:txBody>
        </p:sp>
      </p:grpSp>
      <p:sp>
        <p:nvSpPr>
          <p:cNvPr id="16" name="Cube 15"/>
          <p:cNvSpPr>
            <a:spLocks noChangeAspect="1"/>
          </p:cNvSpPr>
          <p:nvPr/>
        </p:nvSpPr>
        <p:spPr>
          <a:xfrm>
            <a:off x="8229600" y="4551398"/>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17" name="Picture 16"/>
          <p:cNvPicPr>
            <a:picLocks noChangeAspect="1"/>
          </p:cNvPicPr>
          <p:nvPr/>
        </p:nvPicPr>
        <p:blipFill>
          <a:blip r:embed="rId3"/>
          <a:stretch>
            <a:fillRect/>
          </a:stretch>
        </p:blipFill>
        <p:spPr>
          <a:xfrm>
            <a:off x="4343400" y="2011071"/>
            <a:ext cx="304800" cy="317500"/>
          </a:xfrm>
          <a:prstGeom prst="rect">
            <a:avLst/>
          </a:prstGeom>
        </p:spPr>
      </p:pic>
      <p:sp>
        <p:nvSpPr>
          <p:cNvPr id="18" name="Cube 17"/>
          <p:cNvSpPr>
            <a:spLocks noChangeAspect="1"/>
          </p:cNvSpPr>
          <p:nvPr/>
        </p:nvSpPr>
        <p:spPr>
          <a:xfrm>
            <a:off x="1700022" y="3701574"/>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0" name="Cube 19"/>
          <p:cNvSpPr>
            <a:spLocks noChangeAspect="1"/>
          </p:cNvSpPr>
          <p:nvPr/>
        </p:nvSpPr>
        <p:spPr>
          <a:xfrm>
            <a:off x="7338822" y="31681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1" name="Cube 20"/>
          <p:cNvSpPr>
            <a:spLocks noChangeAspect="1"/>
          </p:cNvSpPr>
          <p:nvPr/>
        </p:nvSpPr>
        <p:spPr>
          <a:xfrm>
            <a:off x="5029200" y="19348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2" name="Cube 21"/>
          <p:cNvSpPr>
            <a:spLocks noChangeAspect="1"/>
          </p:cNvSpPr>
          <p:nvPr/>
        </p:nvSpPr>
        <p:spPr>
          <a:xfrm>
            <a:off x="8382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4" name="Cube 23"/>
          <p:cNvSpPr>
            <a:spLocks noChangeAspect="1"/>
          </p:cNvSpPr>
          <p:nvPr/>
        </p:nvSpPr>
        <p:spPr>
          <a:xfrm>
            <a:off x="7162800" y="3154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5" name="Cube 24"/>
          <p:cNvSpPr>
            <a:spLocks noChangeAspect="1"/>
          </p:cNvSpPr>
          <p:nvPr/>
        </p:nvSpPr>
        <p:spPr>
          <a:xfrm>
            <a:off x="6528709"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6" name="Cube 25"/>
          <p:cNvSpPr>
            <a:spLocks noChangeAspect="1"/>
          </p:cNvSpPr>
          <p:nvPr/>
        </p:nvSpPr>
        <p:spPr>
          <a:xfrm>
            <a:off x="4724400" y="2239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8" name="Cube 27"/>
          <p:cNvSpPr>
            <a:spLocks noChangeAspect="1"/>
          </p:cNvSpPr>
          <p:nvPr/>
        </p:nvSpPr>
        <p:spPr>
          <a:xfrm>
            <a:off x="1804309" y="4144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9" name="Cube 28"/>
          <p:cNvSpPr>
            <a:spLocks noChangeAspect="1"/>
          </p:cNvSpPr>
          <p:nvPr/>
        </p:nvSpPr>
        <p:spPr>
          <a:xfrm>
            <a:off x="1295400" y="3200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1" name="Cube 30"/>
          <p:cNvSpPr>
            <a:spLocks noChangeAspect="1"/>
          </p:cNvSpPr>
          <p:nvPr/>
        </p:nvSpPr>
        <p:spPr>
          <a:xfrm>
            <a:off x="1447800" y="33223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2" name="Cube 31"/>
          <p:cNvSpPr>
            <a:spLocks noChangeAspect="1"/>
          </p:cNvSpPr>
          <p:nvPr/>
        </p:nvSpPr>
        <p:spPr>
          <a:xfrm>
            <a:off x="990600" y="1858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3" name="Cube 32"/>
          <p:cNvSpPr>
            <a:spLocks noChangeAspect="1"/>
          </p:cNvSpPr>
          <p:nvPr/>
        </p:nvSpPr>
        <p:spPr>
          <a:xfrm>
            <a:off x="1956709" y="47999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4" name="Cube 33"/>
          <p:cNvSpPr>
            <a:spLocks noChangeAspect="1"/>
          </p:cNvSpPr>
          <p:nvPr/>
        </p:nvSpPr>
        <p:spPr>
          <a:xfrm>
            <a:off x="53340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5" name="Cube 34"/>
          <p:cNvSpPr>
            <a:spLocks noChangeAspect="1"/>
          </p:cNvSpPr>
          <p:nvPr/>
        </p:nvSpPr>
        <p:spPr>
          <a:xfrm>
            <a:off x="4825509" y="3419622"/>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7" name="Cube 36"/>
          <p:cNvSpPr>
            <a:spLocks noChangeAspect="1"/>
          </p:cNvSpPr>
          <p:nvPr/>
        </p:nvSpPr>
        <p:spPr>
          <a:xfrm>
            <a:off x="8839200" y="4119868"/>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8" name="Cube 37"/>
          <p:cNvSpPr>
            <a:spLocks noChangeAspect="1"/>
          </p:cNvSpPr>
          <p:nvPr/>
        </p:nvSpPr>
        <p:spPr>
          <a:xfrm>
            <a:off x="8738509"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9" name="Cube 38"/>
          <p:cNvSpPr>
            <a:spLocks noChangeAspect="1"/>
          </p:cNvSpPr>
          <p:nvPr/>
        </p:nvSpPr>
        <p:spPr>
          <a:xfrm>
            <a:off x="8915400"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0" name="Cube 39"/>
          <p:cNvSpPr>
            <a:spLocks noChangeAspect="1"/>
          </p:cNvSpPr>
          <p:nvPr/>
        </p:nvSpPr>
        <p:spPr>
          <a:xfrm>
            <a:off x="2362200" y="4876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1" name="Cube 40"/>
          <p:cNvSpPr>
            <a:spLocks noChangeAspect="1"/>
          </p:cNvSpPr>
          <p:nvPr/>
        </p:nvSpPr>
        <p:spPr>
          <a:xfrm>
            <a:off x="68580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2" name="Cube 41"/>
          <p:cNvSpPr>
            <a:spLocks noChangeAspect="1"/>
          </p:cNvSpPr>
          <p:nvPr/>
        </p:nvSpPr>
        <p:spPr>
          <a:xfrm>
            <a:off x="8357509" y="2392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6" name="Cube 45"/>
          <p:cNvSpPr>
            <a:spLocks noChangeAspect="1"/>
          </p:cNvSpPr>
          <p:nvPr/>
        </p:nvSpPr>
        <p:spPr>
          <a:xfrm>
            <a:off x="4852309" y="4754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7" name="Cube 46"/>
          <p:cNvSpPr>
            <a:spLocks noChangeAspect="1"/>
          </p:cNvSpPr>
          <p:nvPr/>
        </p:nvSpPr>
        <p:spPr>
          <a:xfrm>
            <a:off x="2514600" y="4190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8" name="Cube 47"/>
          <p:cNvSpPr>
            <a:spLocks noChangeAspect="1"/>
          </p:cNvSpPr>
          <p:nvPr/>
        </p:nvSpPr>
        <p:spPr>
          <a:xfrm>
            <a:off x="8839200" y="5257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9" name="Cube 48"/>
          <p:cNvSpPr>
            <a:spLocks noChangeAspect="1"/>
          </p:cNvSpPr>
          <p:nvPr/>
        </p:nvSpPr>
        <p:spPr>
          <a:xfrm>
            <a:off x="6629400" y="35045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0" name="Cube 49"/>
          <p:cNvSpPr>
            <a:spLocks noChangeAspect="1"/>
          </p:cNvSpPr>
          <p:nvPr/>
        </p:nvSpPr>
        <p:spPr>
          <a:xfrm>
            <a:off x="5486400" y="17824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1" name="Cube 50"/>
          <p:cNvSpPr>
            <a:spLocks noChangeAspect="1"/>
          </p:cNvSpPr>
          <p:nvPr/>
        </p:nvSpPr>
        <p:spPr>
          <a:xfrm>
            <a:off x="5334000" y="2133600"/>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2" name="Cube 51"/>
          <p:cNvSpPr>
            <a:spLocks noChangeAspect="1"/>
          </p:cNvSpPr>
          <p:nvPr/>
        </p:nvSpPr>
        <p:spPr>
          <a:xfrm>
            <a:off x="4953000" y="2161266"/>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3" name="Cube 52"/>
          <p:cNvSpPr>
            <a:spLocks noChangeAspect="1"/>
          </p:cNvSpPr>
          <p:nvPr/>
        </p:nvSpPr>
        <p:spPr>
          <a:xfrm>
            <a:off x="5919109" y="2620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4" name="Cube 53"/>
          <p:cNvSpPr>
            <a:spLocks noChangeAspect="1"/>
          </p:cNvSpPr>
          <p:nvPr/>
        </p:nvSpPr>
        <p:spPr>
          <a:xfrm>
            <a:off x="3886200" y="17965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5" name="TextBox 54"/>
          <p:cNvSpPr txBox="1"/>
          <p:nvPr/>
        </p:nvSpPr>
        <p:spPr>
          <a:xfrm>
            <a:off x="79852" y="6307575"/>
            <a:ext cx="87309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Helvetica" charset="0"/>
                <a:ea typeface="Helvetica" charset="0"/>
                <a:cs typeface="Helvetica" charset="0"/>
              </a:rPr>
              <a:t>Operational: </a:t>
            </a:r>
            <a:r>
              <a:rPr kumimoji="0" lang="en-US" sz="1400" b="0" i="0" u="none" strike="noStrike" kern="0" cap="none" spc="0" normalizeH="0" baseline="0" noProof="0" dirty="0">
                <a:ln>
                  <a:noFill/>
                </a:ln>
                <a:solidFill>
                  <a:srgbClr val="FFFF00"/>
                </a:solidFill>
                <a:effectLst/>
                <a:uLnTx/>
                <a:uFillTx/>
                <a:latin typeface="Helvetica" charset="0"/>
                <a:ea typeface="Helvetica" charset="0"/>
                <a:cs typeface="Helvetica" charset="0"/>
              </a:rPr>
              <a:t>Australia, Colombia, Switzerland, Taiwan, Kenya, Tanzania, Ghana, Sierra Leone, Senegal</a:t>
            </a:r>
            <a:endParaRPr kumimoji="0" lang="en-US" sz="1800" b="0" i="0" u="none" strike="noStrike" kern="0" cap="none" spc="0" normalizeH="0" baseline="0" noProof="0" dirty="0">
              <a:ln>
                <a:noFill/>
              </a:ln>
              <a:solidFill>
                <a:srgbClr val="FFFF00"/>
              </a:solidFill>
              <a:effectLst/>
              <a:uLnTx/>
              <a:uFillTx/>
              <a:latin typeface="Helvetica" charset="0"/>
              <a:ea typeface="Helvetica" charset="0"/>
              <a:cs typeface="Helvetica" charset="0"/>
            </a:endParaRPr>
          </a:p>
        </p:txBody>
      </p:sp>
      <p:sp>
        <p:nvSpPr>
          <p:cNvPr id="57" name="TextBox 56"/>
          <p:cNvSpPr txBox="1"/>
          <p:nvPr/>
        </p:nvSpPr>
        <p:spPr>
          <a:xfrm>
            <a:off x="5197654" y="4788694"/>
            <a:ext cx="441147" cy="1231106"/>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9</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6</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34</a:t>
            </a:r>
          </a:p>
        </p:txBody>
      </p:sp>
      <p:sp>
        <p:nvSpPr>
          <p:cNvPr id="56" name="Cube 55"/>
          <p:cNvSpPr>
            <a:spLocks noChangeAspect="1"/>
          </p:cNvSpPr>
          <p:nvPr/>
        </p:nvSpPr>
        <p:spPr>
          <a:xfrm>
            <a:off x="966109" y="2331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8" name="Cube 57"/>
          <p:cNvSpPr>
            <a:spLocks noChangeAspect="1"/>
          </p:cNvSpPr>
          <p:nvPr/>
        </p:nvSpPr>
        <p:spPr>
          <a:xfrm>
            <a:off x="8915400" y="4648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9" name="Cube 58"/>
          <p:cNvSpPr>
            <a:spLocks noChangeAspect="1"/>
          </p:cNvSpPr>
          <p:nvPr/>
        </p:nvSpPr>
        <p:spPr>
          <a:xfrm>
            <a:off x="7900309"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0" name="Cube 59"/>
          <p:cNvSpPr>
            <a:spLocks noChangeAspect="1"/>
          </p:cNvSpPr>
          <p:nvPr/>
        </p:nvSpPr>
        <p:spPr>
          <a:xfrm>
            <a:off x="7239000" y="3733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1" name="Cube 60"/>
          <p:cNvSpPr>
            <a:spLocks noChangeAspect="1"/>
          </p:cNvSpPr>
          <p:nvPr/>
        </p:nvSpPr>
        <p:spPr>
          <a:xfrm>
            <a:off x="1524000" y="3474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2" name="Picture 61"/>
          <p:cNvPicPr>
            <a:picLocks noChangeAspect="1"/>
          </p:cNvPicPr>
          <p:nvPr/>
        </p:nvPicPr>
        <p:blipFill>
          <a:blip r:embed="rId3"/>
          <a:stretch>
            <a:fillRect/>
          </a:stretch>
        </p:blipFill>
        <p:spPr>
          <a:xfrm>
            <a:off x="7772400" y="2882900"/>
            <a:ext cx="304800" cy="317500"/>
          </a:xfrm>
          <a:prstGeom prst="rect">
            <a:avLst/>
          </a:prstGeom>
        </p:spPr>
      </p:pic>
      <p:sp>
        <p:nvSpPr>
          <p:cNvPr id="68" name="Cube 67"/>
          <p:cNvSpPr>
            <a:spLocks noChangeAspect="1"/>
          </p:cNvSpPr>
          <p:nvPr/>
        </p:nvSpPr>
        <p:spPr>
          <a:xfrm>
            <a:off x="7391400" y="26811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9" name="Picture 68">
            <a:extLst>
              <a:ext uri="{FF2B5EF4-FFF2-40B4-BE49-F238E27FC236}">
                <a16:creationId xmlns:a16="http://schemas.microsoft.com/office/drawing/2014/main" id="{A04862B1-F5C7-EC46-89B7-D6A57FBD8A6D}"/>
              </a:ext>
            </a:extLst>
          </p:cNvPr>
          <p:cNvPicPr>
            <a:picLocks noChangeAspect="1"/>
          </p:cNvPicPr>
          <p:nvPr/>
        </p:nvPicPr>
        <p:blipFill>
          <a:blip r:embed="rId3"/>
          <a:stretch>
            <a:fillRect/>
          </a:stretch>
        </p:blipFill>
        <p:spPr>
          <a:xfrm>
            <a:off x="3581400" y="3111500"/>
            <a:ext cx="304800" cy="317500"/>
          </a:xfrm>
          <a:prstGeom prst="rect">
            <a:avLst/>
          </a:prstGeom>
        </p:spPr>
      </p:pic>
      <p:pic>
        <p:nvPicPr>
          <p:cNvPr id="70" name="Picture 69">
            <a:extLst>
              <a:ext uri="{FF2B5EF4-FFF2-40B4-BE49-F238E27FC236}">
                <a16:creationId xmlns:a16="http://schemas.microsoft.com/office/drawing/2014/main" id="{9B5A222A-D9AE-8D4A-B397-9E18C6AEB3C3}"/>
              </a:ext>
            </a:extLst>
          </p:cNvPr>
          <p:cNvPicPr>
            <a:picLocks noChangeAspect="1"/>
          </p:cNvPicPr>
          <p:nvPr/>
        </p:nvPicPr>
        <p:blipFill>
          <a:blip r:embed="rId3"/>
          <a:stretch>
            <a:fillRect/>
          </a:stretch>
        </p:blipFill>
        <p:spPr>
          <a:xfrm>
            <a:off x="3862578" y="3234331"/>
            <a:ext cx="304800" cy="317500"/>
          </a:xfrm>
          <a:prstGeom prst="rect">
            <a:avLst/>
          </a:prstGeom>
        </p:spPr>
      </p:pic>
      <p:pic>
        <p:nvPicPr>
          <p:cNvPr id="71" name="Picture 70">
            <a:extLst>
              <a:ext uri="{FF2B5EF4-FFF2-40B4-BE49-F238E27FC236}">
                <a16:creationId xmlns:a16="http://schemas.microsoft.com/office/drawing/2014/main" id="{B06823DC-A87E-5F48-A1C7-7AFFEAA490EC}"/>
              </a:ext>
            </a:extLst>
          </p:cNvPr>
          <p:cNvPicPr>
            <a:picLocks noChangeAspect="1"/>
          </p:cNvPicPr>
          <p:nvPr/>
        </p:nvPicPr>
        <p:blipFill>
          <a:blip r:embed="rId3"/>
          <a:stretch>
            <a:fillRect/>
          </a:stretch>
        </p:blipFill>
        <p:spPr>
          <a:xfrm>
            <a:off x="3581400" y="3429000"/>
            <a:ext cx="304800" cy="317500"/>
          </a:xfrm>
          <a:prstGeom prst="rect">
            <a:avLst/>
          </a:prstGeom>
        </p:spPr>
      </p:pic>
      <p:pic>
        <p:nvPicPr>
          <p:cNvPr id="72" name="Picture 71">
            <a:extLst>
              <a:ext uri="{FF2B5EF4-FFF2-40B4-BE49-F238E27FC236}">
                <a16:creationId xmlns:a16="http://schemas.microsoft.com/office/drawing/2014/main" id="{F9A1D457-B03D-294F-BD94-59A1FE36FB21}"/>
              </a:ext>
            </a:extLst>
          </p:cNvPr>
          <p:cNvPicPr>
            <a:picLocks noChangeAspect="1"/>
          </p:cNvPicPr>
          <p:nvPr/>
        </p:nvPicPr>
        <p:blipFill>
          <a:blip r:embed="rId3"/>
          <a:stretch>
            <a:fillRect/>
          </a:stretch>
        </p:blipFill>
        <p:spPr>
          <a:xfrm>
            <a:off x="5021152" y="3586162"/>
            <a:ext cx="304800" cy="317500"/>
          </a:xfrm>
          <a:prstGeom prst="rect">
            <a:avLst/>
          </a:prstGeom>
        </p:spPr>
      </p:pic>
      <p:pic>
        <p:nvPicPr>
          <p:cNvPr id="73" name="Picture 72">
            <a:extLst>
              <a:ext uri="{FF2B5EF4-FFF2-40B4-BE49-F238E27FC236}">
                <a16:creationId xmlns:a16="http://schemas.microsoft.com/office/drawing/2014/main" id="{AE612395-73BC-3846-89A8-4ECC34041F3C}"/>
              </a:ext>
            </a:extLst>
          </p:cNvPr>
          <p:cNvPicPr>
            <a:picLocks noChangeAspect="1"/>
          </p:cNvPicPr>
          <p:nvPr/>
        </p:nvPicPr>
        <p:blipFill>
          <a:blip r:embed="rId3"/>
          <a:stretch>
            <a:fillRect/>
          </a:stretch>
        </p:blipFill>
        <p:spPr>
          <a:xfrm>
            <a:off x="5013573" y="3914795"/>
            <a:ext cx="304800" cy="317500"/>
          </a:xfrm>
          <a:prstGeom prst="rect">
            <a:avLst/>
          </a:prstGeom>
        </p:spPr>
      </p:pic>
      <p:sp>
        <p:nvSpPr>
          <p:cNvPr id="75" name="Cube 74">
            <a:extLst>
              <a:ext uri="{FF2B5EF4-FFF2-40B4-BE49-F238E27FC236}">
                <a16:creationId xmlns:a16="http://schemas.microsoft.com/office/drawing/2014/main" id="{E70F0B3B-A62D-414A-93C5-E4A4CB1BA7E2}"/>
              </a:ext>
            </a:extLst>
          </p:cNvPr>
          <p:cNvSpPr>
            <a:spLocks noChangeAspect="1"/>
          </p:cNvSpPr>
          <p:nvPr/>
        </p:nvSpPr>
        <p:spPr>
          <a:xfrm>
            <a:off x="4267200" y="1905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6" name="Cube 75">
            <a:extLst>
              <a:ext uri="{FF2B5EF4-FFF2-40B4-BE49-F238E27FC236}">
                <a16:creationId xmlns:a16="http://schemas.microsoft.com/office/drawing/2014/main" id="{7F044420-2E74-2D4E-ABC1-73F29097BBB7}"/>
              </a:ext>
            </a:extLst>
          </p:cNvPr>
          <p:cNvSpPr>
            <a:spLocks noChangeAspect="1"/>
          </p:cNvSpPr>
          <p:nvPr/>
        </p:nvSpPr>
        <p:spPr>
          <a:xfrm>
            <a:off x="4495800" y="1828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7" name="Cube 76">
            <a:extLst>
              <a:ext uri="{FF2B5EF4-FFF2-40B4-BE49-F238E27FC236}">
                <a16:creationId xmlns:a16="http://schemas.microsoft.com/office/drawing/2014/main" id="{A65CAA06-FDA3-4645-A825-4923E82D0569}"/>
              </a:ext>
            </a:extLst>
          </p:cNvPr>
          <p:cNvSpPr>
            <a:spLocks noChangeAspect="1"/>
          </p:cNvSpPr>
          <p:nvPr/>
        </p:nvSpPr>
        <p:spPr>
          <a:xfrm>
            <a:off x="6236155" y="2761459"/>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8" name="Cube 77">
            <a:extLst>
              <a:ext uri="{FF2B5EF4-FFF2-40B4-BE49-F238E27FC236}">
                <a16:creationId xmlns:a16="http://schemas.microsoft.com/office/drawing/2014/main" id="{76604CF0-8164-0D48-9D03-68A2EC7052D1}"/>
              </a:ext>
            </a:extLst>
          </p:cNvPr>
          <p:cNvSpPr>
            <a:spLocks noChangeAspect="1"/>
          </p:cNvSpPr>
          <p:nvPr/>
        </p:nvSpPr>
        <p:spPr>
          <a:xfrm>
            <a:off x="38617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9" name="Cube 78">
            <a:extLst>
              <a:ext uri="{FF2B5EF4-FFF2-40B4-BE49-F238E27FC236}">
                <a16:creationId xmlns:a16="http://schemas.microsoft.com/office/drawing/2014/main" id="{9746E552-6D29-4049-B9B5-1BD351975835}"/>
              </a:ext>
            </a:extLst>
          </p:cNvPr>
          <p:cNvSpPr>
            <a:spLocks noChangeAspect="1"/>
          </p:cNvSpPr>
          <p:nvPr/>
        </p:nvSpPr>
        <p:spPr>
          <a:xfrm>
            <a:off x="40141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0" name="Cube 79">
            <a:extLst>
              <a:ext uri="{FF2B5EF4-FFF2-40B4-BE49-F238E27FC236}">
                <a16:creationId xmlns:a16="http://schemas.microsoft.com/office/drawing/2014/main" id="{B4E2A084-1933-FB4B-B359-2B8B9792ACA1}"/>
              </a:ext>
            </a:extLst>
          </p:cNvPr>
          <p:cNvSpPr>
            <a:spLocks noChangeAspect="1"/>
          </p:cNvSpPr>
          <p:nvPr/>
        </p:nvSpPr>
        <p:spPr>
          <a:xfrm>
            <a:off x="7620000" y="3779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1" name="Cube 80">
            <a:extLst>
              <a:ext uri="{FF2B5EF4-FFF2-40B4-BE49-F238E27FC236}">
                <a16:creationId xmlns:a16="http://schemas.microsoft.com/office/drawing/2014/main" id="{EE8A4857-86DC-3B47-A3EA-E4316B3927F7}"/>
              </a:ext>
            </a:extLst>
          </p:cNvPr>
          <p:cNvSpPr>
            <a:spLocks noChangeAspect="1"/>
          </p:cNvSpPr>
          <p:nvPr/>
        </p:nvSpPr>
        <p:spPr>
          <a:xfrm>
            <a:off x="1118509" y="3124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Tree>
    <p:extLst>
      <p:ext uri="{BB962C8B-B14F-4D97-AF65-F5344CB8AC3E}">
        <p14:creationId xmlns:p14="http://schemas.microsoft.com/office/powerpoint/2010/main" val="32486272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Africa Regional Data Cube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76200" y="1219200"/>
            <a:ext cx="8858250"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Launched in May 2018 for 5 countries (Kenya, Tanzania, Sierra Leone, Senegal, Ghana). Initially based on Landsat ARD, with S1, S2 and ALOS coming soon!</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Supported by Amazon (donated cloud services) and GPSDD (training)</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Recent web-based remote training for Ghana (July 31), Tanzania (August 16), and Sierra Leone (Aug 24). More training planned for late 2018.</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Initial support has been focused on algorithms to support desired use-cases for each country. These include ...</a:t>
            </a:r>
          </a:p>
        </p:txBody>
      </p:sp>
      <p:pic>
        <p:nvPicPr>
          <p:cNvPr id="3" name="Picture 2">
            <a:extLst>
              <a:ext uri="{FF2B5EF4-FFF2-40B4-BE49-F238E27FC236}">
                <a16:creationId xmlns:a16="http://schemas.microsoft.com/office/drawing/2014/main" id="{5113F79D-4BC1-D246-95A0-36B948165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5008928"/>
            <a:ext cx="3690937" cy="1685557"/>
          </a:xfrm>
          <a:prstGeom prst="rect">
            <a:avLst/>
          </a:prstGeom>
        </p:spPr>
      </p:pic>
      <p:sp>
        <p:nvSpPr>
          <p:cNvPr id="7" name="Content Placeholder 2">
            <a:extLst>
              <a:ext uri="{FF2B5EF4-FFF2-40B4-BE49-F238E27FC236}">
                <a16:creationId xmlns:a16="http://schemas.microsoft.com/office/drawing/2014/main" id="{A99FD51D-1681-6049-9F20-9AE82DD890C9}"/>
              </a:ext>
            </a:extLst>
          </p:cNvPr>
          <p:cNvSpPr txBox="1">
            <a:spLocks/>
          </p:cNvSpPr>
          <p:nvPr/>
        </p:nvSpPr>
        <p:spPr>
          <a:xfrm>
            <a:off x="76200" y="3429000"/>
            <a:ext cx="4953000"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Kenya:</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Dadaab Refugee Camp expansion, deforestation and vegetation extent, livestock rangelands</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Tanzania:</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Chenene Forest Reserve deforestation and agriculture phenology</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Ghana:</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Illegal mining (on right)</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Sierra Leone: </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Flooding and urbanization (below)</a:t>
            </a:r>
          </a:p>
        </p:txBody>
      </p:sp>
      <p:pic>
        <p:nvPicPr>
          <p:cNvPr id="4" name="Picture 3">
            <a:extLst>
              <a:ext uri="{FF2B5EF4-FFF2-40B4-BE49-F238E27FC236}">
                <a16:creationId xmlns:a16="http://schemas.microsoft.com/office/drawing/2014/main" id="{9F03DDD6-9EE3-2F4F-9F1E-660A513FB2CF}"/>
              </a:ext>
            </a:extLst>
          </p:cNvPr>
          <p:cNvPicPr>
            <a:picLocks noChangeAspect="1"/>
          </p:cNvPicPr>
          <p:nvPr/>
        </p:nvPicPr>
        <p:blipFill>
          <a:blip r:embed="rId4"/>
          <a:stretch>
            <a:fillRect/>
          </a:stretch>
        </p:blipFill>
        <p:spPr>
          <a:xfrm>
            <a:off x="5333998" y="3205672"/>
            <a:ext cx="1624647" cy="1594928"/>
          </a:xfrm>
          <a:prstGeom prst="rect">
            <a:avLst/>
          </a:prstGeom>
        </p:spPr>
      </p:pic>
      <p:pic>
        <p:nvPicPr>
          <p:cNvPr id="5" name="Picture 4">
            <a:extLst>
              <a:ext uri="{FF2B5EF4-FFF2-40B4-BE49-F238E27FC236}">
                <a16:creationId xmlns:a16="http://schemas.microsoft.com/office/drawing/2014/main" id="{6D5BF25F-DC09-A249-BF26-543E94EFDA94}"/>
              </a:ext>
            </a:extLst>
          </p:cNvPr>
          <p:cNvPicPr>
            <a:picLocks noChangeAspect="1"/>
          </p:cNvPicPr>
          <p:nvPr/>
        </p:nvPicPr>
        <p:blipFill>
          <a:blip r:embed="rId5"/>
          <a:stretch>
            <a:fillRect/>
          </a:stretch>
        </p:blipFill>
        <p:spPr>
          <a:xfrm>
            <a:off x="7142000" y="3218372"/>
            <a:ext cx="1601762" cy="1582228"/>
          </a:xfrm>
          <a:prstGeom prst="rect">
            <a:avLst/>
          </a:prstGeom>
        </p:spPr>
      </p:pic>
      <p:pic>
        <p:nvPicPr>
          <p:cNvPr id="6" name="Picture 5">
            <a:extLst>
              <a:ext uri="{FF2B5EF4-FFF2-40B4-BE49-F238E27FC236}">
                <a16:creationId xmlns:a16="http://schemas.microsoft.com/office/drawing/2014/main" id="{B6155A94-07A5-044C-8D90-A3DBFEDE7ECA}"/>
              </a:ext>
            </a:extLst>
          </p:cNvPr>
          <p:cNvPicPr>
            <a:picLocks noChangeAspect="1"/>
          </p:cNvPicPr>
          <p:nvPr/>
        </p:nvPicPr>
        <p:blipFill>
          <a:blip r:embed="rId6"/>
          <a:stretch>
            <a:fillRect/>
          </a:stretch>
        </p:blipFill>
        <p:spPr>
          <a:xfrm>
            <a:off x="1876656" y="5319148"/>
            <a:ext cx="3265550" cy="1310252"/>
          </a:xfrm>
          <a:prstGeom prst="rect">
            <a:avLst/>
          </a:prstGeom>
        </p:spPr>
      </p:pic>
      <p:pic>
        <p:nvPicPr>
          <p:cNvPr id="9" name="Picture 8">
            <a:extLst>
              <a:ext uri="{FF2B5EF4-FFF2-40B4-BE49-F238E27FC236}">
                <a16:creationId xmlns:a16="http://schemas.microsoft.com/office/drawing/2014/main" id="{1AD5CAAF-369B-134C-BA20-0302624B4462}"/>
              </a:ext>
            </a:extLst>
          </p:cNvPr>
          <p:cNvPicPr>
            <a:picLocks noChangeAspect="1"/>
          </p:cNvPicPr>
          <p:nvPr/>
        </p:nvPicPr>
        <p:blipFill>
          <a:blip r:embed="rId7"/>
          <a:stretch>
            <a:fillRect/>
          </a:stretch>
        </p:blipFill>
        <p:spPr>
          <a:xfrm>
            <a:off x="145815" y="5290343"/>
            <a:ext cx="1640354" cy="1404143"/>
          </a:xfrm>
          <a:prstGeom prst="rect">
            <a:avLst/>
          </a:prstGeom>
        </p:spPr>
      </p:pic>
    </p:spTree>
    <p:extLst>
      <p:ext uri="{BB962C8B-B14F-4D97-AF65-F5344CB8AC3E}">
        <p14:creationId xmlns:p14="http://schemas.microsoft.com/office/powerpoint/2010/main" val="11783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28600"/>
            <a:ext cx="5181600" cy="646331"/>
          </a:xfrm>
        </p:spPr>
        <p:txBody>
          <a:bodyPr wrap="square">
            <a:spAutoFit/>
          </a:bodyPr>
          <a:lstStyle/>
          <a:p>
            <a:pPr algn="l" eaLnBrk="1" hangingPunct="1"/>
            <a:r>
              <a:rPr lang="en-US" sz="3600" b="1" dirty="0">
                <a:latin typeface="Tahoma" charset="0"/>
                <a:ea typeface="ＭＳ Ｐゴシック" charset="0"/>
                <a:cs typeface="ＭＳ Ｐゴシック" charset="0"/>
              </a:rPr>
              <a:t>Digital Earth Africa</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5" name="Content Placeholder 2">
            <a:extLst>
              <a:ext uri="{FF2B5EF4-FFF2-40B4-BE49-F238E27FC236}">
                <a16:creationId xmlns:a16="http://schemas.microsoft.com/office/drawing/2014/main" id="{5D1DFB20-3FDF-3B48-A2BC-BF68C6894EEE}"/>
              </a:ext>
            </a:extLst>
          </p:cNvPr>
          <p:cNvSpPr txBox="1">
            <a:spLocks/>
          </p:cNvSpPr>
          <p:nvPr/>
        </p:nvSpPr>
        <p:spPr>
          <a:xfrm>
            <a:off x="228600" y="1212850"/>
            <a:ext cx="70866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lang="en-AU" b="1" kern="1200" dirty="0">
                <a:latin typeface="Calibri" charset="0"/>
                <a:ea typeface="ＭＳ Ｐゴシック" charset="0"/>
                <a:cs typeface="Calibri" charset="0"/>
              </a:rPr>
              <a:t>A new Data Cube initiative ... </a:t>
            </a:r>
            <a:endParaRPr kumimoji="0" lang="en-AU"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1" i="0" u="none" strike="noStrike" kern="1200" cap="none" spc="0" normalizeH="0" baseline="0" noProof="0" dirty="0">
                <a:ln>
                  <a:noFill/>
                </a:ln>
                <a:solidFill>
                  <a:srgbClr val="FF0000"/>
                </a:solidFill>
                <a:effectLst/>
                <a:uLnTx/>
                <a:uFillTx/>
                <a:latin typeface="Calibri" charset="0"/>
                <a:ea typeface="ＭＳ Ｐゴシック" charset="0"/>
                <a:cs typeface="Calibri" charset="0"/>
                <a:sym typeface="Arial Bold"/>
              </a:rPr>
              <a:t>Digital Earth Africa</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a new initiative undergoing initial planning to develop a full-continent EO program based on the Open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The effort is led by Stuart Minchen (Geoscience Australia) and Steven Ramage (GEO)</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 new </a:t>
            </a:r>
            <a:r>
              <a:rPr lang="en-AU" sz="1800" kern="1200" dirty="0">
                <a:latin typeface="Calibri" charset="0"/>
                <a:ea typeface="ＭＳ Ｐゴシック" charset="0"/>
                <a:cs typeface="Calibri" charset="0"/>
              </a:rPr>
              <a:t>Steering Committee has been formed to serve as an advisory body to provide inputs and recommendations on institutional arrangements, stakeholder engagement and operational plans.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The Steering Committee includes representatives from GA (lead), GEO, World Economic Forum (WEF), SANSA and CEOS.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They have specifically requested that Brian Killough (NASA SEO) be the </a:t>
            </a:r>
            <a:r>
              <a:rPr lang="en-AU" sz="1800" u="sng" kern="1200" dirty="0">
                <a:latin typeface="Calibri" charset="0"/>
                <a:ea typeface="ＭＳ Ｐゴシック" charset="0"/>
                <a:cs typeface="Calibri" charset="0"/>
              </a:rPr>
              <a:t>CEOS representative </a:t>
            </a:r>
            <a:r>
              <a:rPr lang="en-AU" sz="1800" kern="1200" dirty="0">
                <a:latin typeface="Calibri" charset="0"/>
                <a:ea typeface="ＭＳ Ｐゴシック" charset="0"/>
                <a:cs typeface="Calibri" charset="0"/>
              </a:rPr>
              <a:t>on the Steering Committee due to relevant experience with the Africa Regional Data Cube (ARDC). This is seen as a prototype to Digital Earth Africa. NASA supports this role. </a:t>
            </a:r>
            <a:br>
              <a:rPr lang="en-AU" sz="1800" kern="1200" dirty="0">
                <a:latin typeface="Calibri" charset="0"/>
                <a:ea typeface="ＭＳ Ｐゴシック" charset="0"/>
                <a:cs typeface="Calibri" charset="0"/>
              </a:rPr>
            </a:br>
            <a:br>
              <a:rPr lang="en-AU" sz="1800" kern="1200" dirty="0">
                <a:latin typeface="Calibri" charset="0"/>
                <a:ea typeface="ＭＳ Ｐゴシック" charset="0"/>
                <a:cs typeface="Calibri" charset="0"/>
              </a:rPr>
            </a:br>
            <a:r>
              <a:rPr lang="en-AU" b="1" kern="1200" dirty="0">
                <a:solidFill>
                  <a:srgbClr val="00B050"/>
                </a:solidFill>
                <a:latin typeface="Calibri" charset="0"/>
                <a:ea typeface="ＭＳ Ｐゴシック" charset="0"/>
                <a:cs typeface="Calibri" charset="0"/>
              </a:rPr>
              <a:t>* CEOS Decision for Principals </a:t>
            </a:r>
            <a:endParaRPr lang="en-AU" sz="1800" b="1" kern="1200" dirty="0">
              <a:solidFill>
                <a:srgbClr val="00B050"/>
              </a:solidFill>
              <a:latin typeface="Calibri" charset="0"/>
              <a:ea typeface="ＭＳ Ｐゴシック" charset="0"/>
              <a:cs typeface="Calibri" charset="0"/>
            </a:endParaRPr>
          </a:p>
          <a:p>
            <a:pPr marL="0" marR="0" lvl="0" indent="0" algn="l" defTabSz="914400" rtl="0" eaLnBrk="1" fontAlgn="auto" latinLnBrk="0" hangingPunct="1">
              <a:lnSpc>
                <a:spcPct val="100000"/>
              </a:lnSpc>
              <a:spcBef>
                <a:spcPts val="500"/>
              </a:spcBef>
              <a:spcAft>
                <a:spcPts val="0"/>
              </a:spcAft>
              <a:buClrTx/>
              <a:buSzPct val="120000"/>
              <a:buNone/>
              <a:tabLst/>
              <a:defRPr/>
            </a:pPr>
            <a:endPar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pic>
        <p:nvPicPr>
          <p:cNvPr id="2" name="Picture 1">
            <a:extLst>
              <a:ext uri="{FF2B5EF4-FFF2-40B4-BE49-F238E27FC236}">
                <a16:creationId xmlns:a16="http://schemas.microsoft.com/office/drawing/2014/main" id="{0F0A5C77-70C5-D547-BBC2-1C72A8CD360D}"/>
              </a:ext>
            </a:extLst>
          </p:cNvPr>
          <p:cNvPicPr>
            <a:picLocks noChangeAspect="1"/>
          </p:cNvPicPr>
          <p:nvPr/>
        </p:nvPicPr>
        <p:blipFill>
          <a:blip r:embed="rId3"/>
          <a:stretch>
            <a:fillRect/>
          </a:stretch>
        </p:blipFill>
        <p:spPr>
          <a:xfrm>
            <a:off x="7214572" y="1752600"/>
            <a:ext cx="1766013" cy="1752600"/>
          </a:xfrm>
          <a:prstGeom prst="rect">
            <a:avLst/>
          </a:prstGeom>
        </p:spPr>
      </p:pic>
    </p:spTree>
    <p:extLst>
      <p:ext uri="{BB962C8B-B14F-4D97-AF65-F5344CB8AC3E}">
        <p14:creationId xmlns:p14="http://schemas.microsoft.com/office/powerpoint/2010/main" val="413719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Analysis Ready Data (ARD) is no longer a desire of global users, but is now becoming a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requirement and an expectation</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Data Cube pilots are an ideal way to prove the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benefits of ARD</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as every pilot is using ARD. Most global users (not scientists or commercial groups) DO NOT desire, or feel comfortable, making their own ARD, but want it provided.</a:t>
            </a:r>
            <a:endPar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There is a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growing interest in radar data</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but few users understand its benefits or know how to use this data. Data Cube pilots are a great place to demonstrate open source radar algorithms on ARD.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CEOS needs to make it easier for global users to get ARD.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Landsat is easiest. ALOS is a bit harder, but the ARD is only annual mosaics. Sentinel-1 is even harder, as few users (outside Europe) understand the choices in the S1 Toolbox and lack application algorithms. The hardest is Sentinel-2, as few users (outside Europe) understand how to apply the Sen2Cor algorithm for pre-processing and also lack application algorithms.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209800" y="228600"/>
            <a:ext cx="4800600" cy="646331"/>
          </a:xfrm>
        </p:spPr>
        <p:txBody>
          <a:bodyPr wrap="square">
            <a:spAutoFit/>
          </a:bodyPr>
          <a:lstStyle/>
          <a:p>
            <a:pPr algn="l" eaLnBrk="1" hangingPunct="1"/>
            <a:r>
              <a:rPr lang="en-US" sz="3600" b="1" dirty="0">
                <a:latin typeface="Tahoma" charset="0"/>
                <a:ea typeface="ＭＳ Ｐゴシック" charset="0"/>
                <a:cs typeface="ＭＳ Ｐゴシック" charset="0"/>
              </a:rPr>
              <a:t>Thoughts on ARD</a:t>
            </a:r>
            <a:endParaRPr lang="en-US" sz="36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38577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295400"/>
            <a:ext cx="8712866"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2000" b="1" i="0" u="none" strike="noStrike" kern="1200" cap="none" spc="0" normalizeH="0" baseline="0" noProof="0" dirty="0">
                <a:ln>
                  <a:noFill/>
                </a:ln>
                <a:solidFill>
                  <a:srgbClr val="0070C0"/>
                </a:solidFill>
                <a:effectLst/>
                <a:uLnTx/>
                <a:uFillTx/>
                <a:latin typeface="Calibri" charset="0"/>
                <a:ea typeface="ＭＳ Ｐゴシック" charset="0"/>
                <a:cs typeface="Calibri" charset="0"/>
                <a:sym typeface="Arial Bold"/>
              </a:rPr>
              <a:t>Data Cubes with CEOS ARD is having a global impact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Switzerland</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their Data Cube to develop new snow detection algorithms and develop time series snow coverage maps.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UK-Rhea (commercial company) is using the Data Cube to develop a drought monitoring system for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Uganda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UK-Catapult is leading the “Common Sensing Project” to monitor climate change resilience in the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Pacific Islands </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using a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Taiwan</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monitor forest and vegetation restoration in landslide areas. They are also developing an algorithm for the detection of Pine Beetle outbreaks.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Uruguay</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adjust their water sampling approach to coincide with satellite overpasses in order to improve water quality data in their reservoirs.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Gates Foundation </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is using water extent time series data from the Lake Chad Data Cube to compare with their population density maps to strategically supply polio vaccines to small villages around the lake. Many of these villages become "isolated" during the rainy season and are only accessible for a small portion of the year.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1336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More Data Cube Use-Cases</a:t>
            </a:r>
            <a:endParaRPr lang="en-US" sz="28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52260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584775"/>
          </a:xfrm>
        </p:spPr>
        <p:txBody>
          <a:bodyPr wrap="square">
            <a:spAutoFit/>
          </a:bodyPr>
          <a:lstStyle/>
          <a:p>
            <a:pPr algn="l" eaLnBrk="1" hangingPunct="1"/>
            <a:r>
              <a:rPr lang="en-US" b="1" dirty="0">
                <a:latin typeface="Tahoma" charset="0"/>
                <a:ea typeface="ＭＳ Ｐゴシック" charset="0"/>
                <a:cs typeface="ＭＳ Ｐゴシック" charset="0"/>
              </a:rPr>
              <a:t>ALOS ARD in Data Cubes</a:t>
            </a:r>
            <a:endParaRPr lang="en-US" sz="36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1009650" y="4776626"/>
            <a:ext cx="3714750" cy="1713867"/>
          </a:xfrm>
        </p:spPr>
        <p:txBody>
          <a:bodyPr/>
          <a:lstStyle/>
          <a:p>
            <a:pPr marL="0" indent="0">
              <a:buNone/>
            </a:pPr>
            <a:r>
              <a:rPr lang="en-US" sz="1600" b="1" dirty="0"/>
              <a:t>Open Data Cube Results</a:t>
            </a:r>
          </a:p>
          <a:p>
            <a:pPr marL="0" indent="0">
              <a:buNone/>
            </a:pPr>
            <a:r>
              <a:rPr lang="en-US" sz="1400" dirty="0"/>
              <a:t>Land Change from 2010 to 2016 using an HV band threshold algorithm</a:t>
            </a:r>
          </a:p>
          <a:p>
            <a:pPr marL="0" indent="0">
              <a:buNone/>
            </a:pPr>
            <a:r>
              <a:rPr lang="en-US" sz="1400" dirty="0"/>
              <a:t>RED = Forest Loss </a:t>
            </a:r>
            <a:br>
              <a:rPr lang="en-US" sz="1400" dirty="0"/>
            </a:br>
            <a:r>
              <a:rPr lang="en-US" sz="1400" dirty="0"/>
              <a:t>GREEN = Vegetation Increase</a:t>
            </a:r>
            <a:br>
              <a:rPr lang="en-US" sz="1400" dirty="0"/>
            </a:br>
            <a:r>
              <a:rPr lang="en-US" sz="1400" dirty="0"/>
              <a:t>WHITE = Non-forest</a:t>
            </a:r>
            <a:br>
              <a:rPr lang="en-US" sz="1400" dirty="0"/>
            </a:br>
            <a:r>
              <a:rPr lang="en-US" sz="1400" dirty="0"/>
              <a:t>BLACK = No significant change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10" name="Picture 9">
            <a:extLst>
              <a:ext uri="{FF2B5EF4-FFF2-40B4-BE49-F238E27FC236}">
                <a16:creationId xmlns:a16="http://schemas.microsoft.com/office/drawing/2014/main" id="{4C986134-4055-FD4D-9D61-666E1077A561}"/>
              </a:ext>
            </a:extLst>
          </p:cNvPr>
          <p:cNvPicPr>
            <a:picLocks noChangeAspect="1"/>
          </p:cNvPicPr>
          <p:nvPr/>
        </p:nvPicPr>
        <p:blipFill>
          <a:blip r:embed="rId3"/>
          <a:stretch>
            <a:fillRect/>
          </a:stretch>
        </p:blipFill>
        <p:spPr>
          <a:xfrm>
            <a:off x="4667250" y="1371600"/>
            <a:ext cx="3392618" cy="3342008"/>
          </a:xfrm>
          <a:prstGeom prst="rect">
            <a:avLst/>
          </a:prstGeom>
        </p:spPr>
      </p:pic>
      <p:sp>
        <p:nvSpPr>
          <p:cNvPr id="11" name="Content Placeholder 2">
            <a:extLst>
              <a:ext uri="{FF2B5EF4-FFF2-40B4-BE49-F238E27FC236}">
                <a16:creationId xmlns:a16="http://schemas.microsoft.com/office/drawing/2014/main" id="{D692E5E8-0680-174F-8809-BB3E2748F88E}"/>
              </a:ext>
            </a:extLst>
          </p:cNvPr>
          <p:cNvSpPr txBox="1">
            <a:spLocks/>
          </p:cNvSpPr>
          <p:nvPr/>
        </p:nvSpPr>
        <p:spPr>
          <a:xfrm>
            <a:off x="4572000" y="4800600"/>
            <a:ext cx="3714750" cy="171386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defTabSz="914400" eaLnBrk="1" fontAlgn="auto" latinLnBrk="0" hangingPunct="1">
              <a:lnSpc>
                <a:spcPct val="100000"/>
              </a:lnSpc>
              <a:spcBef>
                <a:spcPts val="500"/>
              </a:spcBef>
              <a:spcAft>
                <a:spcPts val="0"/>
              </a:spcAft>
              <a:buClrTx/>
              <a:buSzPct val="100000"/>
              <a:buFont typeface="Arial"/>
              <a:buNone/>
              <a:tabLst/>
              <a:defRPr/>
            </a:pPr>
            <a:r>
              <a:rPr kumimoji="0" lang="en-US" sz="1600" b="1" i="0" u="none" strike="noStrike" kern="0" cap="none" spc="0" normalizeH="0" baseline="0" noProof="0" dirty="0">
                <a:ln>
                  <a:noFill/>
                </a:ln>
                <a:solidFill>
                  <a:srgbClr val="002569"/>
                </a:solidFill>
                <a:effectLst/>
                <a:uLnTx/>
                <a:uFillTx/>
                <a:latin typeface="Arial Bold"/>
                <a:sym typeface="Arial Bold"/>
              </a:rPr>
              <a:t>Global Forest Watch Results</a:t>
            </a:r>
          </a:p>
          <a:p>
            <a:pPr marL="0" marR="0" lvl="0" indent="0" defTabSz="914400" eaLnBrk="1" fontAlgn="auto" latinLnBrk="0" hangingPunct="1">
              <a:lnSpc>
                <a:spcPct val="100000"/>
              </a:lnSpc>
              <a:spcBef>
                <a:spcPts val="500"/>
              </a:spcBef>
              <a:spcAft>
                <a:spcPts val="0"/>
              </a:spcAft>
              <a:buClrTx/>
              <a:buSzPct val="100000"/>
              <a:buFont typeface="Arial"/>
              <a:buNone/>
              <a:tabLst/>
              <a:defRPr/>
            </a:pPr>
            <a:r>
              <a:rPr kumimoji="0" lang="en-US" sz="1400" b="0" i="0" u="none" strike="noStrike" kern="0" cap="none" spc="0" normalizeH="0" baseline="0" noProof="0" dirty="0">
                <a:ln>
                  <a:noFill/>
                </a:ln>
                <a:solidFill>
                  <a:srgbClr val="002569"/>
                </a:solidFill>
                <a:effectLst/>
                <a:uLnTx/>
                <a:uFillTx/>
                <a:latin typeface="Arial Bold"/>
                <a:sym typeface="Arial Bold"/>
              </a:rPr>
              <a:t>Deforestation from 2010 to 2016</a:t>
            </a:r>
          </a:p>
          <a:p>
            <a:pPr marL="0" marR="0" lvl="0" indent="0" defTabSz="914400" eaLnBrk="1" fontAlgn="auto" latinLnBrk="0" hangingPunct="1">
              <a:lnSpc>
                <a:spcPct val="100000"/>
              </a:lnSpc>
              <a:spcBef>
                <a:spcPts val="500"/>
              </a:spcBef>
              <a:spcAft>
                <a:spcPts val="0"/>
              </a:spcAft>
              <a:buClrTx/>
              <a:buSzPct val="100000"/>
              <a:buFont typeface="Arial"/>
              <a:buNone/>
              <a:tabLst/>
              <a:defRPr/>
            </a:pPr>
            <a:r>
              <a:rPr kumimoji="0" lang="en-US" sz="1400" b="0" i="0" u="none" strike="noStrike" kern="0" cap="none" spc="0" normalizeH="0" baseline="0" noProof="0" dirty="0">
                <a:ln>
                  <a:noFill/>
                </a:ln>
                <a:solidFill>
                  <a:srgbClr val="002569"/>
                </a:solidFill>
                <a:effectLst/>
                <a:uLnTx/>
                <a:uFillTx/>
                <a:latin typeface="Arial Bold"/>
                <a:sym typeface="Arial Bold"/>
              </a:rPr>
              <a:t>GREEN = Forest mask </a:t>
            </a:r>
            <a:br>
              <a:rPr kumimoji="0" lang="en-US" sz="1400" b="0" i="0" u="none" strike="noStrike" kern="0" cap="none" spc="0" normalizeH="0" baseline="0" noProof="0" dirty="0">
                <a:ln>
                  <a:noFill/>
                </a:ln>
                <a:solidFill>
                  <a:srgbClr val="002569"/>
                </a:solidFill>
                <a:effectLst/>
                <a:uLnTx/>
                <a:uFillTx/>
                <a:latin typeface="Arial Bold"/>
                <a:sym typeface="Arial Bold"/>
              </a:rPr>
            </a:br>
            <a:r>
              <a:rPr kumimoji="0" lang="en-US" sz="1400" b="0" i="0" u="none" strike="noStrike" kern="0" cap="none" spc="0" normalizeH="0" baseline="0" noProof="0" dirty="0">
                <a:ln>
                  <a:noFill/>
                </a:ln>
                <a:solidFill>
                  <a:srgbClr val="002569"/>
                </a:solidFill>
                <a:effectLst/>
                <a:uLnTx/>
                <a:uFillTx/>
                <a:latin typeface="Arial Bold"/>
                <a:sym typeface="Arial Bold"/>
              </a:rPr>
              <a:t>RED = Forest Loss</a:t>
            </a:r>
            <a:br>
              <a:rPr kumimoji="0" lang="en-US" sz="1400" b="0" i="0" u="none" strike="noStrike" kern="0" cap="none" spc="0" normalizeH="0" baseline="0" noProof="0" dirty="0">
                <a:ln>
                  <a:noFill/>
                </a:ln>
                <a:solidFill>
                  <a:srgbClr val="002569"/>
                </a:solidFill>
                <a:effectLst/>
                <a:uLnTx/>
                <a:uFillTx/>
                <a:latin typeface="Arial Bold"/>
                <a:sym typeface="Arial Bold"/>
              </a:rPr>
            </a:br>
            <a:r>
              <a:rPr kumimoji="0" lang="en-US" sz="1400" b="0" i="0" u="none" strike="noStrike" kern="0" cap="none" spc="0" normalizeH="0" baseline="0" noProof="0" dirty="0">
                <a:ln>
                  <a:noFill/>
                </a:ln>
                <a:solidFill>
                  <a:srgbClr val="002569"/>
                </a:solidFill>
                <a:effectLst/>
                <a:uLnTx/>
                <a:uFillTx/>
                <a:latin typeface="Arial Bold"/>
                <a:sym typeface="Arial Bold"/>
              </a:rPr>
              <a:t>WHITE = Non-forest</a:t>
            </a:r>
          </a:p>
        </p:txBody>
      </p:sp>
      <p:pic>
        <p:nvPicPr>
          <p:cNvPr id="3" name="Picture 2">
            <a:extLst>
              <a:ext uri="{FF2B5EF4-FFF2-40B4-BE49-F238E27FC236}">
                <a16:creationId xmlns:a16="http://schemas.microsoft.com/office/drawing/2014/main" id="{5705D36C-92E5-1E4F-86EB-0A461D8D3620}"/>
              </a:ext>
            </a:extLst>
          </p:cNvPr>
          <p:cNvPicPr>
            <a:picLocks noChangeAspect="1"/>
          </p:cNvPicPr>
          <p:nvPr/>
        </p:nvPicPr>
        <p:blipFill>
          <a:blip r:embed="rId4"/>
          <a:stretch>
            <a:fillRect/>
          </a:stretch>
        </p:blipFill>
        <p:spPr>
          <a:xfrm>
            <a:off x="1066800" y="1407936"/>
            <a:ext cx="3400425" cy="3316464"/>
          </a:xfrm>
          <a:prstGeom prst="rect">
            <a:avLst/>
          </a:prstGeom>
        </p:spPr>
      </p:pic>
    </p:spTree>
    <p:extLst>
      <p:ext uri="{BB962C8B-B14F-4D97-AF65-F5344CB8AC3E}">
        <p14:creationId xmlns:p14="http://schemas.microsoft.com/office/powerpoint/2010/main" val="3506228111"/>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9359</TotalTime>
  <Words>1013</Words>
  <Application>Microsoft Macintosh PowerPoint</Application>
  <PresentationFormat>On-screen Show (4:3)</PresentationFormat>
  <Paragraphs>82</Paragraphs>
  <Slides>10</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vt:i4>
      </vt:variant>
    </vt:vector>
  </HeadingPairs>
  <TitlesOfParts>
    <vt:vector size="27" baseType="lpstr">
      <vt:lpstr>Arial Unicode MS</vt:lpstr>
      <vt:lpstr>ＭＳ Ｐゴシック</vt:lpstr>
      <vt:lpstr>Arial</vt:lpstr>
      <vt:lpstr>Arial Bold</vt:lpstr>
      <vt:lpstr>Avenir Roman</vt:lpstr>
      <vt:lpstr>Calibri</vt:lpstr>
      <vt:lpstr>Calibri Light</vt:lpstr>
      <vt:lpstr>Century Gothic</vt:lpstr>
      <vt:lpstr>Droid Serif</vt:lpstr>
      <vt:lpstr>Helvetica</vt:lpstr>
      <vt:lpstr>Tahoma</vt:lpstr>
      <vt:lpstr>Times New Roman</vt:lpstr>
      <vt:lpstr>Wingdings</vt:lpstr>
      <vt:lpstr>Default</vt:lpstr>
      <vt:lpstr>3_Default</vt:lpstr>
      <vt:lpstr>2_Office Theme</vt:lpstr>
      <vt:lpstr>2_Default</vt:lpstr>
      <vt:lpstr>Data Cubes</vt:lpstr>
      <vt:lpstr>Relevant CEOS Deliverables</vt:lpstr>
      <vt:lpstr>What is ODC and CDC?</vt:lpstr>
      <vt:lpstr>49 countries in 20 months</vt:lpstr>
      <vt:lpstr>Africa Regional Data Cube</vt:lpstr>
      <vt:lpstr>Digital Earth Africa</vt:lpstr>
      <vt:lpstr>Thoughts on ARD</vt:lpstr>
      <vt:lpstr>More Data Cube Use-Cases</vt:lpstr>
      <vt:lpstr>ALOS ARD in Data Cubes</vt:lpstr>
      <vt:lpstr>More Data Exploitation Platforms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196</cp:revision>
  <dcterms:modified xsi:type="dcterms:W3CDTF">2018-08-29T23:36:28Z</dcterms:modified>
</cp:coreProperties>
</file>