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2" r:id="rId5"/>
    <p:sldId id="263" r:id="rId6"/>
    <p:sldId id="316" r:id="rId7"/>
    <p:sldId id="315" r:id="rId8"/>
    <p:sldId id="264" r:id="rId9"/>
    <p:sldId id="317" r:id="rId10"/>
    <p:sldId id="314" r:id="rId11"/>
    <p:sldId id="290" r:id="rId12"/>
    <p:sldId id="258" r:id="rId13"/>
    <p:sldId id="257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0964"/>
  </p:normalViewPr>
  <p:slideViewPr>
    <p:cSldViewPr>
      <p:cViewPr varScale="1">
        <p:scale>
          <a:sx n="104" d="100"/>
          <a:sy n="104" d="100"/>
        </p:scale>
        <p:origin x="178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Addendum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Optical: 700-1400 nm (VIS NIR) + 1400-3000 nm (SWIR) + 8000-14000 nm (thermal)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Optimal bandwidths and channel locations to-be-articulated; 1900, 2000, 2100 broadly useful for soil classification (applications in precision management)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Passive Microwave: emphasis on continuity (SMAP, AMSR-E, SMOS, TRMM)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SAR: C-band is highest priority, followed by X and L-band 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** Field Sizes (indicated in gray section)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X = All sizes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S = &lt; 1.5 ha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M = 1.5 - 15 ha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L = &gt; 15 ha</a:t>
            </a:r>
            <a:r>
              <a:rPr lang="en-US" dirty="0"/>
              <a:t> </a:t>
            </a:r>
          </a:p>
          <a:p>
            <a:pPr marL="342900" marR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*** General Guidance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Latency: &lt;2 days for most products and applications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Pre-processing levels: all to a minimum of terrain-corrected surface reflectance </a:t>
            </a:r>
            <a:r>
              <a:rPr lang="en-US" dirty="0"/>
              <a:t> </a:t>
            </a:r>
            <a:r>
              <a:rPr lang="en-US" sz="2400" b="0" i="0" u="none" strike="noStrike" dirty="0">
                <a:effectLst/>
                <a:latin typeface="+mn-lt"/>
                <a:ea typeface="+mn-ea"/>
                <a:cs typeface="+mn-cs"/>
                <a:sym typeface="Avenir Roman"/>
              </a:rPr>
              <a:t>Cirrus band must be included for atmospheric adjustment + bands for efficient cloud screening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70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anchor="t"/>
          <a:lstStyle>
            <a:lvl1pPr>
              <a:spcBef>
                <a:spcPts val="450"/>
              </a:spcBef>
              <a:defRPr>
                <a:latin typeface="Tw Cen MT" panose="020B0602020104020603" pitchFamily="34" charset="0"/>
              </a:defRPr>
            </a:lvl1pPr>
            <a:lvl2pPr>
              <a:spcBef>
                <a:spcPts val="450"/>
              </a:spcBef>
              <a:defRPr sz="1800">
                <a:latin typeface="Tw Cen MT" panose="020B0602020104020603" pitchFamily="34" charset="0"/>
              </a:defRPr>
            </a:lvl2pPr>
            <a:lvl3pPr>
              <a:spcBef>
                <a:spcPts val="450"/>
              </a:spcBef>
              <a:defRPr sz="1500">
                <a:latin typeface="Tw Cen MT" panose="020B0602020104020603" pitchFamily="34" charset="0"/>
              </a:defRPr>
            </a:lvl3pPr>
            <a:lvl4pPr>
              <a:spcBef>
                <a:spcPts val="450"/>
              </a:spcBef>
              <a:defRPr sz="1350">
                <a:latin typeface="Tw Cen MT" panose="020B0602020104020603" pitchFamily="34" charset="0"/>
              </a:defRPr>
            </a:lvl4pPr>
            <a:lvl5pPr>
              <a:spcBef>
                <a:spcPts val="450"/>
              </a:spcBef>
              <a:defRPr sz="1200"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1052" y="6336935"/>
            <a:ext cx="244298" cy="4039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FF09F551-F43D-4047-B22F-3DADC4AC0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DCB2550-9AF1-4F88-B5D2-49EE8D18D7A4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888ED71E-5BAB-4C35-9C87-2B3C9DA0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7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5058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3" y="3524256"/>
            <a:ext cx="2776538" cy="27749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3" y="565155"/>
            <a:ext cx="2776538" cy="27749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565153"/>
            <a:ext cx="5314950" cy="5734051"/>
          </a:xfrm>
          <a:prstGeom prst="rect">
            <a:avLst/>
          </a:prstGeom>
        </p:spPr>
        <p:txBody>
          <a:bodyPr lIns="91427" tIns="45716" rIns="91427" bIns="45716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89578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document_management/Meetings/SIT/SIT-33/Agenda/2018%20CEOS%20SIT%20Strategic%20Direction%20Discussion%20Paper%20v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erry.sawyer@noaa.gov" TargetMode="External"/><Relationship Id="rId2" Type="http://schemas.openxmlformats.org/officeDocument/2006/relationships/hyperlink" Target="mailto:george@symbioscomms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meetings/2018-sit-technical-workshop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692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rtl="0" latinLnBrk="1" hangingPunct="0"/>
            <a:r>
              <a:rPr lang="en-US" altLang="ja-JP" sz="3600" dirty="0"/>
              <a:t>CEOS Ad Hoc Working </a:t>
            </a:r>
            <a:br>
              <a:rPr lang="en-US" altLang="ja-JP" sz="3600" dirty="0"/>
            </a:br>
            <a:r>
              <a:rPr lang="en-US" altLang="ja-JP" sz="3600" dirty="0"/>
              <a:t>Group for GEOGLAM Update</a:t>
            </a:r>
            <a:endParaRPr lang="ja-JP" altLang="en-US" sz="3600" b="0" dirty="0">
              <a:solidFill>
                <a:srgbClr val="002569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Bradley </a:t>
            </a:r>
            <a:r>
              <a:rPr lang="en-US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Doorn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NASA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Philippe </a:t>
            </a:r>
            <a:r>
              <a:rPr lang="en-US" dirty="0" err="1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Maisongrande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CNES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Co-Chairs</a:t>
            </a: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2018 SIT Technical Workshop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Session and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4.5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EUMETSAT, Darmstadt, Germany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13 – 14 September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F7EB8-9427-AC41-B60C-164D52483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8150"/>
            <a:ext cx="6061329" cy="699516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GEOGLAM Workshop on Cloud Computing and Knowledge Management</a:t>
            </a:r>
            <a:br>
              <a:rPr lang="en-US" sz="2400" dirty="0"/>
            </a:br>
            <a:r>
              <a:rPr lang="en-US" sz="1600" dirty="0"/>
              <a:t>29-31 August 2018; </a:t>
            </a:r>
            <a:r>
              <a:rPr lang="en-US" sz="1600" dirty="0" err="1"/>
              <a:t>Sanya</a:t>
            </a:r>
            <a:r>
              <a:rPr lang="en-US" sz="1600" dirty="0"/>
              <a:t>, China (Host: RADI-CAS)</a:t>
            </a:r>
            <a:br>
              <a:rPr lang="en-US" sz="2000" dirty="0"/>
            </a:br>
            <a:r>
              <a:rPr lang="en-US" sz="2000" dirty="0"/>
              <a:t>								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ACA2E-8D6F-AD49-9FB1-0699930BA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13" y="1640484"/>
            <a:ext cx="5251448" cy="28912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002060"/>
                </a:solidFill>
              </a:rPr>
              <a:t>Cloud Computing is enabling big data analysis for agricultural monitoring (</a:t>
            </a:r>
            <a:r>
              <a:rPr lang="en-US" sz="1600" dirty="0">
                <a:solidFill>
                  <a:srgbClr val="002060"/>
                </a:solidFill>
              </a:rPr>
              <a:t>e.g. GEE, AWS, Alibaba, DIAS, Data Cube</a:t>
            </a:r>
            <a:r>
              <a:rPr lang="en-US" sz="1600" b="1" dirty="0">
                <a:solidFill>
                  <a:srgbClr val="002060"/>
                </a:solidFill>
              </a:rPr>
              <a:t>)</a:t>
            </a:r>
          </a:p>
          <a:p>
            <a:pPr>
              <a:spcBef>
                <a:spcPts val="300"/>
              </a:spcBef>
            </a:pPr>
            <a:r>
              <a:rPr lang="en-US" sz="1600" i="1" dirty="0">
                <a:solidFill>
                  <a:srgbClr val="002060"/>
                </a:solidFill>
              </a:rPr>
              <a:t>Increased volumes of accessible data in the cloud </a:t>
            </a:r>
          </a:p>
          <a:p>
            <a:pPr>
              <a:spcBef>
                <a:spcPts val="300"/>
              </a:spcBef>
            </a:pPr>
            <a:r>
              <a:rPr lang="en-US" sz="1600" i="1" dirty="0">
                <a:solidFill>
                  <a:srgbClr val="002060"/>
                </a:solidFill>
              </a:rPr>
              <a:t>Proliferation of tools</a:t>
            </a:r>
          </a:p>
          <a:p>
            <a:pPr>
              <a:spcBef>
                <a:spcPts val="300"/>
              </a:spcBef>
            </a:pPr>
            <a:r>
              <a:rPr lang="en-US" sz="1600" i="1" dirty="0">
                <a:solidFill>
                  <a:srgbClr val="002060"/>
                </a:solidFill>
              </a:rPr>
              <a:t>Increasing number of satellite-based products generated</a:t>
            </a:r>
          </a:p>
          <a:p>
            <a:pPr marL="0" indent="0" algn="ctr">
              <a:spcAft>
                <a:spcPts val="450"/>
              </a:spcAft>
              <a:buNone/>
            </a:pPr>
            <a:r>
              <a:rPr lang="en-US" sz="1800" b="1" dirty="0">
                <a:solidFill>
                  <a:srgbClr val="002060"/>
                </a:solidFill>
              </a:rPr>
              <a:t>Community requirement for guidance on best practices and coordinated data sharing. </a:t>
            </a:r>
            <a:endParaRPr lang="en-US" sz="18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600" b="1" dirty="0">
                <a:solidFill>
                  <a:srgbClr val="002060"/>
                </a:solidFill>
              </a:rPr>
              <a:t>Selected Workshop Outcomes: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Task Force established for coordinating cloud computing– focus on developing country capacity building</a:t>
            </a:r>
          </a:p>
          <a:p>
            <a:pPr marL="0" indent="0">
              <a:spcBef>
                <a:spcPts val="300"/>
              </a:spcBef>
              <a:buNone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14393-BC64-E74C-8349-118B1BE08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5190" y="1918436"/>
            <a:ext cx="3749402" cy="19202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2ACA2E-8D6F-AD49-9FB1-0699930BAED6}"/>
              </a:ext>
            </a:extLst>
          </p:cNvPr>
          <p:cNvSpPr txBox="1">
            <a:spLocks/>
          </p:cNvSpPr>
          <p:nvPr/>
        </p:nvSpPr>
        <p:spPr>
          <a:xfrm>
            <a:off x="178825" y="4495800"/>
            <a:ext cx="8904078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tIns="38099" rIns="38099" bIns="38099" anchor="t">
            <a:normAutofit/>
          </a:bodyPr>
          <a:lstStyle>
            <a:lvl1pPr marL="317455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1pPr>
            <a:lvl2pPr marL="634911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2pPr>
            <a:lvl3pPr marL="952365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3pPr>
            <a:lvl4pPr marL="1269821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4pPr>
            <a:lvl5pPr marL="1587276" marR="0" indent="-317455" algn="l" defTabSz="412691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w Cen MT" panose="020B0602020104020603" pitchFamily="34" charset="0"/>
                <a:ea typeface="+mn-ea"/>
                <a:cs typeface="+mn-cs"/>
                <a:sym typeface="Helvetica Light"/>
              </a:defRPr>
            </a:lvl5pPr>
            <a:lvl6pPr marL="1904732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222186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39641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57097" marR="0" indent="-317455" algn="l" defTabSz="412691" rtl="0" latinLnBrk="0">
              <a:lnSpc>
                <a:spcPct val="100000"/>
              </a:lnSpc>
              <a:spcBef>
                <a:spcPts val="295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Community Algorithms and Tools to be shared via a GEOGLAM TEP (Thematic Exploitation Platform) 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rgbClr val="002060"/>
                </a:solidFill>
              </a:rPr>
              <a:t>EU targeting ESA funding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Document and report archives through Knowledge Management Hub (GEOGLAM Sec)</a:t>
            </a:r>
          </a:p>
          <a:p>
            <a:pPr lvl="1">
              <a:spcBef>
                <a:spcPts val="300"/>
              </a:spcBef>
            </a:pPr>
            <a:r>
              <a:rPr lang="en-US" sz="1400" dirty="0">
                <a:solidFill>
                  <a:srgbClr val="002060"/>
                </a:solidFill>
              </a:rPr>
              <a:t>GEOGLAM Best Practices documentation given priority (Fund being established at </a:t>
            </a:r>
            <a:r>
              <a:rPr lang="en-US" sz="1400" dirty="0" err="1">
                <a:solidFill>
                  <a:srgbClr val="002060"/>
                </a:solidFill>
              </a:rPr>
              <a:t>GEOSec</a:t>
            </a:r>
            <a:r>
              <a:rPr lang="en-US" sz="1400" dirty="0">
                <a:solidFill>
                  <a:srgbClr val="002060"/>
                </a:solidFill>
              </a:rPr>
              <a:t>)</a:t>
            </a:r>
            <a:r>
              <a:rPr lang="en-US" sz="1600" dirty="0">
                <a:solidFill>
                  <a:srgbClr val="002060"/>
                </a:solidFill>
              </a:rPr>
              <a:t>   </a:t>
            </a:r>
          </a:p>
          <a:p>
            <a:pPr>
              <a:spcBef>
                <a:spcPts val="300"/>
              </a:spcBef>
            </a:pPr>
            <a:r>
              <a:rPr lang="en-US" sz="1600" dirty="0">
                <a:solidFill>
                  <a:srgbClr val="002060"/>
                </a:solidFill>
              </a:rPr>
              <a:t>Community Research Agenda in development (NASA Harvest with JECAM EC/Canada)</a:t>
            </a:r>
          </a:p>
        </p:txBody>
      </p:sp>
    </p:spTree>
    <p:extLst>
      <p:ext uri="{BB962C8B-B14F-4D97-AF65-F5344CB8AC3E}">
        <p14:creationId xmlns:p14="http://schemas.microsoft.com/office/powerpoint/2010/main" val="1691622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78794"/>
            <a:ext cx="5529175" cy="311016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-76200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2700" dirty="0"/>
              <a:t>GEOGLAM Actions in Response to Growing Requirements: </a:t>
            </a:r>
            <a:br>
              <a:rPr lang="en-US" sz="2400" i="1" dirty="0"/>
            </a:br>
            <a:r>
              <a:rPr lang="en-US" sz="2000" i="1" dirty="0">
                <a:sym typeface="Wingdings" panose="05000000000000000000" pitchFamily="2" charset="2"/>
              </a:rPr>
              <a:t>EO Data Coordination and Management TCT</a:t>
            </a:r>
            <a:r>
              <a:rPr lang="en-US" sz="2400" i="1" dirty="0">
                <a:sym typeface="Wingdings" panose="05000000000000000000" pitchFamily="2" charset="2"/>
              </a:rPr>
              <a:t> </a:t>
            </a:r>
            <a:endParaRPr lang="en-US" sz="27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9521" y="1240166"/>
            <a:ext cx="8221780" cy="3549605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Establish an active EO Data Coordination and Management Thematic Coordination Team (TCT) – within GEOGLAM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Currently seeking leadership within GEOGLAM for the “management” TCT  </a:t>
            </a:r>
          </a:p>
          <a:p>
            <a:r>
              <a:rPr lang="en-US" dirty="0">
                <a:sym typeface="Wingdings" panose="05000000000000000000" pitchFamily="2" charset="2"/>
              </a:rPr>
              <a:t>Next Steps on ARD+ and EAVs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Task force established by GEOGLAM, within TCT</a:t>
            </a:r>
            <a:endParaRPr lang="en-US" i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Established connection with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   with CEOS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271052" y="6388872"/>
            <a:ext cx="244298" cy="300082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C336D6-D171-424B-9E80-EFC71FE5A7C6}"/>
              </a:ext>
            </a:extLst>
          </p:cNvPr>
          <p:cNvSpPr/>
          <p:nvPr/>
        </p:nvSpPr>
        <p:spPr>
          <a:xfrm>
            <a:off x="4876800" y="5105400"/>
            <a:ext cx="681388" cy="627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rtl="0" hangingPunct="0"/>
            <a:endParaRPr lang="en-US" sz="24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780499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76200"/>
            <a:ext cx="51435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CEOS AHWG on GEOGLAM:</a:t>
            </a:r>
            <a:br>
              <a:rPr lang="en-US" dirty="0">
                <a:latin typeface="Tw Cen MT" panose="020B0602020104020603" pitchFamily="34" charset="0"/>
              </a:rPr>
            </a:br>
            <a:r>
              <a:rPr lang="en-US" dirty="0">
                <a:latin typeface="Tw Cen MT" panose="020B0602020104020603" pitchFamily="34" charset="0"/>
              </a:rPr>
              <a:t>2018-2019 Work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6961" y="1752600"/>
            <a:ext cx="7886700" cy="4800600"/>
          </a:xfrm>
        </p:spPr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CEOS Strategic Response to GEOGLAM’s new requirements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Initial feedback from AHWG to GEOGLAM:</a:t>
            </a:r>
          </a:p>
          <a:p>
            <a:pPr lvl="2"/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Add latency and traceability requirements,</a:t>
            </a:r>
          </a:p>
          <a:p>
            <a:pPr lvl="2"/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Review and </a:t>
            </a:r>
            <a:r>
              <a:rPr lang="en-US" sz="1900" dirty="0">
                <a:solidFill>
                  <a:srgbClr val="002060"/>
                </a:solidFill>
              </a:rPr>
              <a:t>provide feedback on CEOS </a:t>
            </a:r>
            <a:r>
              <a:rPr lang="en-US" sz="1900" dirty="0">
                <a:solidFill>
                  <a:srgbClr val="002060"/>
                </a:solidFill>
                <a:latin typeface="Tw Cen MT" panose="020B0602020104020603" pitchFamily="34" charset="0"/>
              </a:rPr>
              <a:t>“ARD</a:t>
            </a:r>
            <a:r>
              <a:rPr lang="en-US" sz="1900" dirty="0">
                <a:latin typeface="Tw Cen MT" panose="020B0602020104020603" pitchFamily="34" charset="0"/>
              </a:rPr>
              <a:t>+”, and </a:t>
            </a:r>
          </a:p>
          <a:p>
            <a:pPr lvl="2"/>
            <a:r>
              <a:rPr lang="en-US" sz="1900" dirty="0"/>
              <a:t>Provide full description of GEOGLAM Essential Agriculture Variable (</a:t>
            </a:r>
            <a:r>
              <a:rPr lang="en-US" sz="1900" dirty="0">
                <a:latin typeface="Tw Cen MT" panose="020B0602020104020603" pitchFamily="34" charset="0"/>
              </a:rPr>
              <a:t>EAVs) concept</a:t>
            </a:r>
          </a:p>
          <a:p>
            <a:r>
              <a:rPr lang="en-US" sz="2800" b="1" u="sng" dirty="0">
                <a:latin typeface="Tw Cen MT" panose="020B0602020104020603" pitchFamily="34" charset="0"/>
              </a:rPr>
              <a:t>Plenary Decision: 1 year extension on CEOS AHWG on GEOGLAM</a:t>
            </a:r>
          </a:p>
          <a:p>
            <a:pPr lvl="1"/>
            <a:r>
              <a:rPr lang="en-US" sz="2200" dirty="0">
                <a:latin typeface="Tw Cen MT" panose="020B0602020104020603" pitchFamily="34" charset="0"/>
              </a:rPr>
              <a:t>CEOS </a:t>
            </a:r>
            <a:r>
              <a:rPr lang="en-US" sz="2200" dirty="0"/>
              <a:t>Strategic Response to updated requirements and</a:t>
            </a:r>
            <a:endParaRPr lang="en-US" sz="2200" dirty="0">
              <a:latin typeface="Tw Cen MT" panose="020B0602020104020603" pitchFamily="34" charset="0"/>
            </a:endParaRP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Options</a:t>
            </a:r>
            <a:r>
              <a:rPr lang="en-US" sz="2000">
                <a:latin typeface="Tw Cen MT" panose="020B0602020104020603" pitchFamily="34" charset="0"/>
              </a:rPr>
              <a:t>/Decision </a:t>
            </a:r>
            <a:r>
              <a:rPr lang="en-US" sz="2000" dirty="0">
                <a:latin typeface="Tw Cen MT" panose="020B0602020104020603" pitchFamily="34" charset="0"/>
              </a:rPr>
              <a:t>on future of CEOS </a:t>
            </a:r>
            <a:r>
              <a:rPr lang="en-US" sz="2000" dirty="0"/>
              <a:t>support of </a:t>
            </a:r>
            <a:r>
              <a:rPr lang="en-US" sz="2000" dirty="0">
                <a:latin typeface="Tw Cen MT" panose="020B0602020104020603" pitchFamily="34" charset="0"/>
              </a:rPr>
              <a:t>GEOGLAM post-Plenary 2019</a:t>
            </a:r>
          </a:p>
          <a:p>
            <a:pPr marL="238092" lvl="1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" y="916463"/>
            <a:ext cx="561365" cy="22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0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940CD8A8-C858-7D4A-8B23-67E38FD8E614}"/>
              </a:ext>
            </a:extLst>
          </p:cNvPr>
          <p:cNvGrpSpPr/>
          <p:nvPr/>
        </p:nvGrpSpPr>
        <p:grpSpPr>
          <a:xfrm>
            <a:off x="102678" y="1327438"/>
            <a:ext cx="8998325" cy="5301962"/>
            <a:chOff x="102678" y="1327438"/>
            <a:chExt cx="8998325" cy="4467975"/>
          </a:xfrm>
        </p:grpSpPr>
        <p:sp>
          <p:nvSpPr>
            <p:cNvPr id="4" name="Right Arrow 3"/>
            <p:cNvSpPr/>
            <p:nvPr/>
          </p:nvSpPr>
          <p:spPr>
            <a:xfrm>
              <a:off x="315588" y="1327438"/>
              <a:ext cx="8785415" cy="9863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>
                  <a:latin typeface="Calibri" panose="020F0502020204030204" pitchFamily="34" charset="0"/>
                </a:rPr>
                <a:t>Sep-18   Oct-18   Nov-18   Dec-18   Jan-19   Feb-19   Mar-19   Apr-19   May-19   Jun-19   Jul-19   Aug-19   Sep-19   Oct-19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9107" y="2253124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107" y="3471987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9107" y="4690850"/>
              <a:ext cx="8381327" cy="11045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cxnSp>
          <p:nvCxnSpPr>
            <p:cNvPr id="9" name="Straight Connector 8"/>
            <p:cNvCxnSpPr>
              <a:cxnSpLocks/>
            </p:cNvCxnSpPr>
            <p:nvPr/>
          </p:nvCxnSpPr>
          <p:spPr>
            <a:xfrm>
              <a:off x="1031734" y="2010363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>
              <a:off x="1637625" y="2010363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2243516" y="2010362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2849408" y="2010361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/>
            </p:cNvCxnSpPr>
            <p:nvPr/>
          </p:nvCxnSpPr>
          <p:spPr>
            <a:xfrm>
              <a:off x="3455299" y="2010360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4061190" y="2010360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4667081" y="2010359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>
              <a:off x="5272973" y="2010358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5878864" y="2010357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6484755" y="2010357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>
              <a:off x="7054232" y="2010356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>
              <a:off x="7666193" y="2010355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8272084" y="2010354"/>
              <a:ext cx="0" cy="378505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6200000">
              <a:off x="-227799" y="5095595"/>
              <a:ext cx="1030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Decisions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143052" y="3839603"/>
              <a:ext cx="86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Actions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222872" y="2662802"/>
              <a:ext cx="102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w Cen MT" panose="020B0602020104020603" pitchFamily="34" charset="0"/>
                </a:rPr>
                <a:t>Meetings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189" y="2598047"/>
              <a:ext cx="564670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Annual Meeting</a:t>
              </a:r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1116702" y="2313814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8656" y="2598047"/>
              <a:ext cx="578722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Plenary</a:t>
              </a: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1722087" y="231381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2327978" y="2304204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2974077" y="2305971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3579462" y="2305969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4185353" y="229636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5357434" y="2304200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5963325" y="2294592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33335" y="2533817"/>
              <a:ext cx="47945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SIT</a:t>
              </a:r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540135" y="2309010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145520" y="2309007"/>
              <a:ext cx="163864" cy="151726"/>
            </a:xfrm>
            <a:prstGeom prst="star5">
              <a:avLst>
                <a:gd name="adj" fmla="val 26334"/>
                <a:gd name="hf" fmla="val 105146"/>
                <a:gd name="vf" fmla="val 1105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>
                <a:latin typeface="Tw Cen MT" panose="020B0602020104020603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59945" y="2515610"/>
              <a:ext cx="53559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Plenary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30425" y="2515610"/>
              <a:ext cx="479453" cy="5704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CEOS SIT TWS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081298" y="2586920"/>
              <a:ext cx="1293208" cy="438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Tw Cen MT" panose="020B0602020104020603" pitchFamily="34" charset="0"/>
                </a:rPr>
                <a:t>Core Group Meeting on Future Options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6585" y="2337253"/>
              <a:ext cx="539642" cy="213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88" dirty="0">
                  <a:latin typeface="Tw Cen MT" panose="020B0602020104020603" pitchFamily="34" charset="0"/>
                </a:rPr>
                <a:t>Telecon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6902" y="4765117"/>
              <a:ext cx="1104310" cy="38815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Feedback from CEOS on GEOGLAM AHWG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8879" y="3478989"/>
              <a:ext cx="599822" cy="10770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Respond to Req. v.2 and Evaluate AHWG future Options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40660" y="3772153"/>
              <a:ext cx="2733845" cy="4389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Develop Draft of Response to Req. v.2 and Develop Options for Future AHWG, including interactions with other groups in CEOS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691862" y="3478989"/>
              <a:ext cx="610199" cy="107707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Present Update on Req. v.2 Response and Fut. AHWG  Options to SIT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54792" y="3803082"/>
              <a:ext cx="2040459" cy="4389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Evaluate Req. v.2 Response and Future AHWG Options, with SIT comments.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647982" y="3478990"/>
              <a:ext cx="630171" cy="107707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Present Req. V.2 Response and Future AHWG  </a:t>
              </a:r>
              <a:r>
                <a:rPr lang="en-US" sz="9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Recome-ndations</a:t>
              </a:r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to SIT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78154" y="3600448"/>
              <a:ext cx="552280" cy="709107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Final Present-</a:t>
              </a:r>
              <a:r>
                <a:rPr lang="en-US" sz="9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ation</a:t>
              </a:r>
              <a:r>
                <a:rPr lang="en-US" sz="9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 to Plenary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81297" y="4743196"/>
              <a:ext cx="1293208" cy="26703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Finite Set of Options Developed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67081" y="4698008"/>
              <a:ext cx="634980" cy="10973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SIT feedback on Req. v.2 Response and  AHWG Options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90468" y="4698009"/>
              <a:ext cx="569477" cy="109739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SIT Assess Req. v.2 Resp. and select a Future AHWG Option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259945" y="4698008"/>
              <a:ext cx="570488" cy="10973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Approve Req. v.2 Resp. and Future AHWG Final Decision </a:t>
              </a:r>
            </a:p>
          </p:txBody>
        </p: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xfrm>
            <a:off x="367484" y="103992"/>
            <a:ext cx="8476915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100" dirty="0"/>
              <a:t>Timeline of Meetings, Actions, and Decisions </a:t>
            </a:r>
            <a:br>
              <a:rPr lang="en-US" sz="2100" dirty="0"/>
            </a:br>
            <a:r>
              <a:rPr lang="en-US" sz="2100" dirty="0"/>
              <a:t>on the question of the future of the </a:t>
            </a:r>
            <a:br>
              <a:rPr lang="en-US" sz="2100" dirty="0"/>
            </a:br>
            <a:r>
              <a:rPr lang="en-US" sz="2100" dirty="0"/>
              <a:t>CEOS Ad Hoc Working Group on GEOGLAM 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" y="916463"/>
            <a:ext cx="561365" cy="22240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23" y="898661"/>
            <a:ext cx="782079" cy="24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4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37564"/>
            <a:ext cx="8763000" cy="4706036"/>
          </a:xfrm>
        </p:spPr>
        <p:txBody>
          <a:bodyPr/>
          <a:lstStyle/>
          <a:p>
            <a:pPr mar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dirty="0"/>
              <a:t>Per </a:t>
            </a:r>
            <a:r>
              <a:rPr lang="en-US" sz="1400" i="1" dirty="0"/>
              <a:t>CEOS Governance and Processes, </a:t>
            </a:r>
            <a:r>
              <a:rPr lang="en-US" sz="1400" dirty="0"/>
              <a:t>the meeting objectives of the SIT Technical Workshop are to: report on the status of the CEOS Work Plan and actions to be implemented; prepare for CEOS participation and outreach at ministerial-level and other major events at the end of the calendar year, such as GEO Plenary, UNFCCC COP and SBSTA meetings; and to prepare the necessary information to make appropriate decisions at the CEOS Plenary.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Reporting on meetings is discouraged</a:t>
            </a:r>
            <a:r>
              <a:rPr lang="en-AU" sz="1400" dirty="0"/>
              <a:t>, except in support of discussion.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Background materials (</a:t>
            </a:r>
            <a:r>
              <a:rPr lang="en-AU" sz="1400" i="1" dirty="0"/>
              <a:t>e.g.</a:t>
            </a:r>
            <a:r>
              <a:rPr lang="en-AU" sz="1400" dirty="0"/>
              <a:t>, meeting minutes and discussion summary, content, presentations) should be provided for linkage on the SIT TW website for pre-reading and background reference.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The focus is on the status of deliverables, including those </a:t>
            </a:r>
            <a:r>
              <a:rPr lang="en-AU" sz="1400" b="1" dirty="0"/>
              <a:t>identified at SIT-33, in the CEOS Work Plan</a:t>
            </a:r>
            <a:r>
              <a:rPr lang="en-AU" sz="1400" dirty="0"/>
              <a:t>, and </a:t>
            </a:r>
            <a:r>
              <a:rPr lang="en-AU" sz="1400" b="1" dirty="0"/>
              <a:t>SIT-33 actions </a:t>
            </a:r>
            <a:r>
              <a:rPr lang="en-AU" sz="1400" dirty="0"/>
              <a:t>that are due at SIT TW or coming due at Plenary.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Contributions to GEO </a:t>
            </a:r>
            <a:r>
              <a:rPr lang="en-AU" sz="1400" dirty="0"/>
              <a:t>should be highlighted, </a:t>
            </a:r>
            <a:r>
              <a:rPr lang="en-AU" sz="1400" i="1" dirty="0"/>
              <a:t>e.g.</a:t>
            </a:r>
            <a:r>
              <a:rPr lang="en-AU" sz="1400" dirty="0"/>
              <a:t>, where are the connections and how do the VCs, WGs, and AHTs see themselves as contributing to GEO (including and also beyond what is listed in the GEO Work Programme).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b="1" dirty="0"/>
              <a:t>Items that need to be taken to Plenary need to be highlighted for discussion.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Please review “</a:t>
            </a:r>
            <a:r>
              <a:rPr lang="en-AU" sz="1400" i="1" dirty="0"/>
              <a:t>STRATEGIC DIRECTIONS AND PARTNERSHIPS FOR CEOS</a:t>
            </a:r>
            <a:br>
              <a:rPr lang="en-AU" sz="1400" i="1" dirty="0"/>
            </a:br>
            <a:r>
              <a:rPr lang="en-AU" sz="1400" i="1" dirty="0"/>
              <a:t>DISCUSSION PAPER” </a:t>
            </a:r>
            <a:r>
              <a:rPr lang="en-AU" sz="1400" dirty="0"/>
              <a:t>prepared by the NOAA SIT Chair Team for SIT-33, and reflect on the meeting objectives when preparing your materials. (</a:t>
            </a:r>
            <a:r>
              <a:rPr lang="en-AU" sz="1400" dirty="0">
                <a:hlinkClick r:id="rId2"/>
              </a:rPr>
              <a:t>here</a:t>
            </a:r>
            <a:r>
              <a:rPr lang="en-AU" sz="1400" dirty="0"/>
              <a:t>).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Content Guidance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943600"/>
            <a:ext cx="7391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solidFill>
                  <a:schemeClr val="tx2">
                    <a:lumMod val="50000"/>
                  </a:schemeClr>
                </a:solidFill>
              </a:rPr>
              <a:t>The focus of the SIT Technical Workshop will be not only on status reporting but more           importantly, on encouraging discussion among the Workshop participants.</a:t>
            </a:r>
            <a:endParaRPr kumimoji="0" lang="en-US" sz="1400" b="1" i="1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Presenters should name their files using the following convention: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AgendaItemNumber_LastName_Subject_Version.pptx </a:t>
            </a:r>
            <a:r>
              <a:rPr lang="en-US" sz="1400" i="1" dirty="0"/>
              <a:t>(e.g., CEOS SITTW2018_1.5_Holloway_Communications_v2.pptx)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Supporting documentation or links to be posted online is welcome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Materials should be sent to </a:t>
            </a:r>
            <a:r>
              <a:rPr lang="en-US" sz="1400" dirty="0">
                <a:hlinkClick r:id="rId2"/>
              </a:rPr>
              <a:t>george@symbioscomms.com</a:t>
            </a:r>
            <a:r>
              <a:rPr lang="en-US" sz="1400" dirty="0"/>
              <a:t> and </a:t>
            </a:r>
            <a:r>
              <a:rPr lang="en-US" sz="1400" dirty="0">
                <a:hlinkClick r:id="rId3"/>
              </a:rPr>
              <a:t>kerry.sawyer@noaa.gov</a:t>
            </a:r>
            <a:r>
              <a:rPr lang="en-US" sz="14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b="1" dirty="0"/>
              <a:t>Materials deadline: </a:t>
            </a:r>
            <a:r>
              <a:rPr lang="en-US" sz="1400" dirty="0"/>
              <a:t>no later than </a:t>
            </a:r>
            <a:r>
              <a:rPr lang="en-AU" sz="1400" dirty="0"/>
              <a:t>Wednesday 5</a:t>
            </a:r>
            <a:r>
              <a:rPr lang="en-AU" sz="1400" baseline="30000" dirty="0"/>
              <a:t>th</a:t>
            </a:r>
            <a:r>
              <a:rPr lang="en-AU" sz="1400" dirty="0"/>
              <a:t> September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Presenters should bring a copy of their presentation (</a:t>
            </a:r>
            <a:r>
              <a:rPr lang="en-US" sz="1400" i="1" dirty="0"/>
              <a:t>e.g.</a:t>
            </a:r>
            <a:r>
              <a:rPr lang="en-US" sz="1400" dirty="0"/>
              <a:t>, on a USB key) in case a last minute update is required</a:t>
            </a:r>
            <a:endParaRPr lang="en-A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Materials will be placed online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sz="1400" dirty="0">
                <a:hlinkClick r:id="rId4"/>
              </a:rPr>
              <a:t>http://</a:t>
            </a:r>
            <a:r>
              <a:rPr lang="en-AU" sz="1400" dirty="0" err="1">
                <a:hlinkClick r:id="rId4"/>
              </a:rPr>
              <a:t>ceos.org</a:t>
            </a:r>
            <a:r>
              <a:rPr lang="en-AU" sz="1400" dirty="0">
                <a:hlinkClick r:id="rId4"/>
              </a:rPr>
              <a:t>/meetings/2018-sit-technical-workshop/</a:t>
            </a:r>
            <a:endParaRPr lang="en-AU" sz="14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Submission Guidance</a:t>
            </a:r>
          </a:p>
        </p:txBody>
      </p:sp>
    </p:spTree>
    <p:extLst>
      <p:ext uri="{BB962C8B-B14F-4D97-AF65-F5344CB8AC3E}">
        <p14:creationId xmlns:p14="http://schemas.microsoft.com/office/powerpoint/2010/main" val="26013163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8397" y="1260445"/>
            <a:ext cx="8591581" cy="2870687"/>
            <a:chOff x="277861" y="1355075"/>
            <a:chExt cx="11455442" cy="3522687"/>
          </a:xfrm>
        </p:grpSpPr>
        <p:sp>
          <p:nvSpPr>
            <p:cNvPr id="6" name="Freeform 5"/>
            <p:cNvSpPr/>
            <p:nvPr/>
          </p:nvSpPr>
          <p:spPr>
            <a:xfrm>
              <a:off x="447344" y="1355075"/>
              <a:ext cx="1408955" cy="834800"/>
            </a:xfrm>
            <a:custGeom>
              <a:avLst/>
              <a:gdLst>
                <a:gd name="connsiteX0" fmla="*/ 0 w 1408955"/>
                <a:gd name="connsiteY0" fmla="*/ 49740 h 497398"/>
                <a:gd name="connsiteX1" fmla="*/ 49740 w 1408955"/>
                <a:gd name="connsiteY1" fmla="*/ 0 h 497398"/>
                <a:gd name="connsiteX2" fmla="*/ 1359215 w 1408955"/>
                <a:gd name="connsiteY2" fmla="*/ 0 h 497398"/>
                <a:gd name="connsiteX3" fmla="*/ 1408955 w 1408955"/>
                <a:gd name="connsiteY3" fmla="*/ 49740 h 497398"/>
                <a:gd name="connsiteX4" fmla="*/ 1408955 w 1408955"/>
                <a:gd name="connsiteY4" fmla="*/ 447658 h 497398"/>
                <a:gd name="connsiteX5" fmla="*/ 1359215 w 1408955"/>
                <a:gd name="connsiteY5" fmla="*/ 497398 h 497398"/>
                <a:gd name="connsiteX6" fmla="*/ 49740 w 1408955"/>
                <a:gd name="connsiteY6" fmla="*/ 497398 h 497398"/>
                <a:gd name="connsiteX7" fmla="*/ 0 w 1408955"/>
                <a:gd name="connsiteY7" fmla="*/ 447658 h 497398"/>
                <a:gd name="connsiteX8" fmla="*/ 0 w 1408955"/>
                <a:gd name="connsiteY8" fmla="*/ 49740 h 4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497398">
                  <a:moveTo>
                    <a:pt x="0" y="49740"/>
                  </a:moveTo>
                  <a:cubicBezTo>
                    <a:pt x="0" y="22269"/>
                    <a:pt x="22269" y="0"/>
                    <a:pt x="49740" y="0"/>
                  </a:cubicBezTo>
                  <a:lnTo>
                    <a:pt x="1359215" y="0"/>
                  </a:lnTo>
                  <a:cubicBezTo>
                    <a:pt x="1386686" y="0"/>
                    <a:pt x="1408955" y="22269"/>
                    <a:pt x="1408955" y="49740"/>
                  </a:cubicBezTo>
                  <a:lnTo>
                    <a:pt x="1408955" y="447658"/>
                  </a:lnTo>
                  <a:cubicBezTo>
                    <a:pt x="1408955" y="475129"/>
                    <a:pt x="1386686" y="497398"/>
                    <a:pt x="1359215" y="497398"/>
                  </a:cubicBezTo>
                  <a:lnTo>
                    <a:pt x="49740" y="497398"/>
                  </a:lnTo>
                  <a:cubicBezTo>
                    <a:pt x="22269" y="497398"/>
                    <a:pt x="0" y="475129"/>
                    <a:pt x="0" y="447658"/>
                  </a:cubicBezTo>
                  <a:lnTo>
                    <a:pt x="0" y="49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07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2010 </a:t>
              </a:r>
              <a:r>
                <a:rPr lang="en-US" sz="1200" kern="1200" dirty="0" err="1">
                  <a:latin typeface="Tw Cen MT" panose="020B0602020104020603" pitchFamily="34" charset="0"/>
                </a:rPr>
                <a:t>Defourny</a:t>
              </a:r>
              <a:r>
                <a:rPr lang="en-US" sz="1200" kern="1200" dirty="0">
                  <a:latin typeface="Tw Cen MT" panose="020B0602020104020603" pitchFamily="34" charset="0"/>
                </a:rPr>
                <a:t> Diagram	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277861" y="2177627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Conceptual requirements</a:t>
              </a:r>
            </a:p>
          </p:txBody>
        </p:sp>
        <p:sp>
          <p:nvSpPr>
            <p:cNvPr id="8" name="Freeform 7"/>
            <p:cNvSpPr/>
            <p:nvPr/>
          </p:nvSpPr>
          <p:spPr>
            <a:xfrm rot="21580867">
              <a:off x="2103717" y="1676124"/>
              <a:ext cx="524541" cy="350789"/>
            </a:xfrm>
            <a:custGeom>
              <a:avLst/>
              <a:gdLst>
                <a:gd name="connsiteX0" fmla="*/ 0 w 524542"/>
                <a:gd name="connsiteY0" fmla="*/ 70158 h 350789"/>
                <a:gd name="connsiteX1" fmla="*/ 349148 w 524542"/>
                <a:gd name="connsiteY1" fmla="*/ 70158 h 350789"/>
                <a:gd name="connsiteX2" fmla="*/ 349148 w 524542"/>
                <a:gd name="connsiteY2" fmla="*/ 0 h 350789"/>
                <a:gd name="connsiteX3" fmla="*/ 524542 w 524542"/>
                <a:gd name="connsiteY3" fmla="*/ 175395 h 350789"/>
                <a:gd name="connsiteX4" fmla="*/ 349148 w 524542"/>
                <a:gd name="connsiteY4" fmla="*/ 350789 h 350789"/>
                <a:gd name="connsiteX5" fmla="*/ 349148 w 524542"/>
                <a:gd name="connsiteY5" fmla="*/ 280631 h 350789"/>
                <a:gd name="connsiteX6" fmla="*/ 0 w 524542"/>
                <a:gd name="connsiteY6" fmla="*/ 280631 h 350789"/>
                <a:gd name="connsiteX7" fmla="*/ 0 w 524542"/>
                <a:gd name="connsiteY7" fmla="*/ 70158 h 3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542" h="350789">
                  <a:moveTo>
                    <a:pt x="0" y="70158"/>
                  </a:moveTo>
                  <a:lnTo>
                    <a:pt x="349148" y="70158"/>
                  </a:lnTo>
                  <a:lnTo>
                    <a:pt x="349148" y="0"/>
                  </a:lnTo>
                  <a:lnTo>
                    <a:pt x="524542" y="175395"/>
                  </a:lnTo>
                  <a:lnTo>
                    <a:pt x="349148" y="350789"/>
                  </a:lnTo>
                  <a:lnTo>
                    <a:pt x="349148" y="280631"/>
                  </a:lnTo>
                  <a:lnTo>
                    <a:pt x="0" y="280631"/>
                  </a:lnTo>
                  <a:lnTo>
                    <a:pt x="0" y="701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619" rIns="78927" bIns="52618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 kern="1200">
                <a:latin typeface="Tw Cen MT" panose="020B0602020104020603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2845986" y="1355075"/>
              <a:ext cx="1408955" cy="821449"/>
            </a:xfrm>
            <a:custGeom>
              <a:avLst/>
              <a:gdLst>
                <a:gd name="connsiteX0" fmla="*/ 0 w 1408955"/>
                <a:gd name="connsiteY0" fmla="*/ 49740 h 497398"/>
                <a:gd name="connsiteX1" fmla="*/ 49740 w 1408955"/>
                <a:gd name="connsiteY1" fmla="*/ 0 h 497398"/>
                <a:gd name="connsiteX2" fmla="*/ 1359215 w 1408955"/>
                <a:gd name="connsiteY2" fmla="*/ 0 h 497398"/>
                <a:gd name="connsiteX3" fmla="*/ 1408955 w 1408955"/>
                <a:gd name="connsiteY3" fmla="*/ 49740 h 497398"/>
                <a:gd name="connsiteX4" fmla="*/ 1408955 w 1408955"/>
                <a:gd name="connsiteY4" fmla="*/ 447658 h 497398"/>
                <a:gd name="connsiteX5" fmla="*/ 1359215 w 1408955"/>
                <a:gd name="connsiteY5" fmla="*/ 497398 h 497398"/>
                <a:gd name="connsiteX6" fmla="*/ 49740 w 1408955"/>
                <a:gd name="connsiteY6" fmla="*/ 497398 h 497398"/>
                <a:gd name="connsiteX7" fmla="*/ 0 w 1408955"/>
                <a:gd name="connsiteY7" fmla="*/ 447658 h 497398"/>
                <a:gd name="connsiteX8" fmla="*/ 0 w 1408955"/>
                <a:gd name="connsiteY8" fmla="*/ 49740 h 4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497398">
                  <a:moveTo>
                    <a:pt x="0" y="49740"/>
                  </a:moveTo>
                  <a:cubicBezTo>
                    <a:pt x="0" y="22269"/>
                    <a:pt x="22269" y="0"/>
                    <a:pt x="49740" y="0"/>
                  </a:cubicBezTo>
                  <a:lnTo>
                    <a:pt x="1359215" y="0"/>
                  </a:lnTo>
                  <a:cubicBezTo>
                    <a:pt x="1386686" y="0"/>
                    <a:pt x="1408955" y="22269"/>
                    <a:pt x="1408955" y="49740"/>
                  </a:cubicBezTo>
                  <a:lnTo>
                    <a:pt x="1408955" y="447658"/>
                  </a:lnTo>
                  <a:cubicBezTo>
                    <a:pt x="1408955" y="475129"/>
                    <a:pt x="1386686" y="497398"/>
                    <a:pt x="1359215" y="497398"/>
                  </a:cubicBezTo>
                  <a:lnTo>
                    <a:pt x="49740" y="497398"/>
                  </a:lnTo>
                  <a:cubicBezTo>
                    <a:pt x="22269" y="497398"/>
                    <a:pt x="0" y="475129"/>
                    <a:pt x="0" y="447658"/>
                  </a:cubicBezTo>
                  <a:lnTo>
                    <a:pt x="0" y="49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07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2012-2014 GEOGLAM </a:t>
              </a:r>
              <a:r>
                <a:rPr lang="en-US" sz="1200" kern="1200" dirty="0" err="1">
                  <a:latin typeface="Tw Cen MT" panose="020B0602020104020603" pitchFamily="34" charset="0"/>
                </a:rPr>
                <a:t>Reqs</a:t>
              </a:r>
              <a:r>
                <a:rPr lang="en-US" sz="1200" kern="1200" dirty="0">
                  <a:latin typeface="Tw Cen MT" panose="020B0602020104020603" pitchFamily="34" charset="0"/>
                </a:rPr>
                <a:t> v1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706717" y="2177627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Spatially explicit requirements by product/variable and by sensor type</a:t>
              </a:r>
            </a:p>
          </p:txBody>
        </p:sp>
        <p:sp>
          <p:nvSpPr>
            <p:cNvPr id="11" name="Freeform 10"/>
            <p:cNvSpPr/>
            <p:nvPr/>
          </p:nvSpPr>
          <p:spPr>
            <a:xfrm rot="28102">
              <a:off x="4520129" y="1679756"/>
              <a:ext cx="562236" cy="350789"/>
            </a:xfrm>
            <a:custGeom>
              <a:avLst/>
              <a:gdLst>
                <a:gd name="connsiteX0" fmla="*/ 0 w 562236"/>
                <a:gd name="connsiteY0" fmla="*/ 70158 h 350789"/>
                <a:gd name="connsiteX1" fmla="*/ 386842 w 562236"/>
                <a:gd name="connsiteY1" fmla="*/ 70158 h 350789"/>
                <a:gd name="connsiteX2" fmla="*/ 386842 w 562236"/>
                <a:gd name="connsiteY2" fmla="*/ 0 h 350789"/>
                <a:gd name="connsiteX3" fmla="*/ 562236 w 562236"/>
                <a:gd name="connsiteY3" fmla="*/ 175395 h 350789"/>
                <a:gd name="connsiteX4" fmla="*/ 386842 w 562236"/>
                <a:gd name="connsiteY4" fmla="*/ 350789 h 350789"/>
                <a:gd name="connsiteX5" fmla="*/ 386842 w 562236"/>
                <a:gd name="connsiteY5" fmla="*/ 280631 h 350789"/>
                <a:gd name="connsiteX6" fmla="*/ 0 w 562236"/>
                <a:gd name="connsiteY6" fmla="*/ 280631 h 350789"/>
                <a:gd name="connsiteX7" fmla="*/ 0 w 562236"/>
                <a:gd name="connsiteY7" fmla="*/ 70158 h 3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236" h="350789">
                  <a:moveTo>
                    <a:pt x="0" y="70158"/>
                  </a:moveTo>
                  <a:lnTo>
                    <a:pt x="386842" y="70158"/>
                  </a:lnTo>
                  <a:lnTo>
                    <a:pt x="386842" y="0"/>
                  </a:lnTo>
                  <a:lnTo>
                    <a:pt x="562236" y="175395"/>
                  </a:lnTo>
                  <a:lnTo>
                    <a:pt x="386842" y="350789"/>
                  </a:lnTo>
                  <a:lnTo>
                    <a:pt x="386842" y="280631"/>
                  </a:lnTo>
                  <a:lnTo>
                    <a:pt x="0" y="280631"/>
                  </a:lnTo>
                  <a:lnTo>
                    <a:pt x="0" y="701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52619" rIns="78927" bIns="52618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 kern="1200">
                <a:latin typeface="Tw Cen MT" panose="020B06020201040206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15731" y="1355075"/>
              <a:ext cx="1408955" cy="843386"/>
            </a:xfrm>
            <a:custGeom>
              <a:avLst/>
              <a:gdLst>
                <a:gd name="connsiteX0" fmla="*/ 0 w 1408955"/>
                <a:gd name="connsiteY0" fmla="*/ 50002 h 500018"/>
                <a:gd name="connsiteX1" fmla="*/ 50002 w 1408955"/>
                <a:gd name="connsiteY1" fmla="*/ 0 h 500018"/>
                <a:gd name="connsiteX2" fmla="*/ 1358953 w 1408955"/>
                <a:gd name="connsiteY2" fmla="*/ 0 h 500018"/>
                <a:gd name="connsiteX3" fmla="*/ 1408955 w 1408955"/>
                <a:gd name="connsiteY3" fmla="*/ 50002 h 500018"/>
                <a:gd name="connsiteX4" fmla="*/ 1408955 w 1408955"/>
                <a:gd name="connsiteY4" fmla="*/ 450016 h 500018"/>
                <a:gd name="connsiteX5" fmla="*/ 1358953 w 1408955"/>
                <a:gd name="connsiteY5" fmla="*/ 500018 h 500018"/>
                <a:gd name="connsiteX6" fmla="*/ 50002 w 1408955"/>
                <a:gd name="connsiteY6" fmla="*/ 500018 h 500018"/>
                <a:gd name="connsiteX7" fmla="*/ 0 w 1408955"/>
                <a:gd name="connsiteY7" fmla="*/ 450016 h 500018"/>
                <a:gd name="connsiteX8" fmla="*/ 0 w 1408955"/>
                <a:gd name="connsiteY8" fmla="*/ 50002 h 50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500018">
                  <a:moveTo>
                    <a:pt x="0" y="50002"/>
                  </a:moveTo>
                  <a:cubicBezTo>
                    <a:pt x="0" y="22387"/>
                    <a:pt x="22387" y="0"/>
                    <a:pt x="50002" y="0"/>
                  </a:cubicBezTo>
                  <a:lnTo>
                    <a:pt x="1358953" y="0"/>
                  </a:lnTo>
                  <a:cubicBezTo>
                    <a:pt x="1386568" y="0"/>
                    <a:pt x="1408955" y="22387"/>
                    <a:pt x="1408955" y="50002"/>
                  </a:cubicBezTo>
                  <a:lnTo>
                    <a:pt x="1408955" y="450016"/>
                  </a:lnTo>
                  <a:cubicBezTo>
                    <a:pt x="1408955" y="477631"/>
                    <a:pt x="1386568" y="500018"/>
                    <a:pt x="1358953" y="500018"/>
                  </a:cubicBezTo>
                  <a:lnTo>
                    <a:pt x="50002" y="500018"/>
                  </a:lnTo>
                  <a:cubicBezTo>
                    <a:pt x="22387" y="500018"/>
                    <a:pt x="0" y="477631"/>
                    <a:pt x="0" y="450016"/>
                  </a:cubicBezTo>
                  <a:lnTo>
                    <a:pt x="0" y="500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725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2016-2017</a:t>
              </a:r>
            </a:p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R&amp;D-driven Refresh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135573" y="2177955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Question template to R&amp;D sites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New variables 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Minimum vs. preferred 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21599767">
              <a:off x="6977108" y="1689638"/>
              <a:ext cx="535133" cy="350789"/>
            </a:xfrm>
            <a:custGeom>
              <a:avLst/>
              <a:gdLst>
                <a:gd name="connsiteX0" fmla="*/ 0 w 535133"/>
                <a:gd name="connsiteY0" fmla="*/ 70158 h 350789"/>
                <a:gd name="connsiteX1" fmla="*/ 359739 w 535133"/>
                <a:gd name="connsiteY1" fmla="*/ 70158 h 350789"/>
                <a:gd name="connsiteX2" fmla="*/ 359739 w 535133"/>
                <a:gd name="connsiteY2" fmla="*/ 0 h 350789"/>
                <a:gd name="connsiteX3" fmla="*/ 535133 w 535133"/>
                <a:gd name="connsiteY3" fmla="*/ 175395 h 350789"/>
                <a:gd name="connsiteX4" fmla="*/ 359739 w 535133"/>
                <a:gd name="connsiteY4" fmla="*/ 350789 h 350789"/>
                <a:gd name="connsiteX5" fmla="*/ 359739 w 535133"/>
                <a:gd name="connsiteY5" fmla="*/ 280631 h 350789"/>
                <a:gd name="connsiteX6" fmla="*/ 0 w 535133"/>
                <a:gd name="connsiteY6" fmla="*/ 280631 h 350789"/>
                <a:gd name="connsiteX7" fmla="*/ 0 w 535133"/>
                <a:gd name="connsiteY7" fmla="*/ 70158 h 3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133" h="350789">
                  <a:moveTo>
                    <a:pt x="0" y="70158"/>
                  </a:moveTo>
                  <a:lnTo>
                    <a:pt x="359739" y="70158"/>
                  </a:lnTo>
                  <a:lnTo>
                    <a:pt x="359739" y="0"/>
                  </a:lnTo>
                  <a:lnTo>
                    <a:pt x="535133" y="175395"/>
                  </a:lnTo>
                  <a:lnTo>
                    <a:pt x="359739" y="350789"/>
                  </a:lnTo>
                  <a:lnTo>
                    <a:pt x="359739" y="280631"/>
                  </a:lnTo>
                  <a:lnTo>
                    <a:pt x="0" y="280631"/>
                  </a:lnTo>
                  <a:lnTo>
                    <a:pt x="0" y="701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2619" rIns="78928" bIns="52618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 kern="1200">
                <a:latin typeface="Tw Cen MT" panose="020B06020201040206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34373" y="1355075"/>
              <a:ext cx="1408955" cy="841475"/>
            </a:xfrm>
            <a:custGeom>
              <a:avLst/>
              <a:gdLst>
                <a:gd name="connsiteX0" fmla="*/ 0 w 1408955"/>
                <a:gd name="connsiteY0" fmla="*/ 49740 h 497398"/>
                <a:gd name="connsiteX1" fmla="*/ 49740 w 1408955"/>
                <a:gd name="connsiteY1" fmla="*/ 0 h 497398"/>
                <a:gd name="connsiteX2" fmla="*/ 1359215 w 1408955"/>
                <a:gd name="connsiteY2" fmla="*/ 0 h 497398"/>
                <a:gd name="connsiteX3" fmla="*/ 1408955 w 1408955"/>
                <a:gd name="connsiteY3" fmla="*/ 49740 h 497398"/>
                <a:gd name="connsiteX4" fmla="*/ 1408955 w 1408955"/>
                <a:gd name="connsiteY4" fmla="*/ 447658 h 497398"/>
                <a:gd name="connsiteX5" fmla="*/ 1359215 w 1408955"/>
                <a:gd name="connsiteY5" fmla="*/ 497398 h 497398"/>
                <a:gd name="connsiteX6" fmla="*/ 49740 w 1408955"/>
                <a:gd name="connsiteY6" fmla="*/ 497398 h 497398"/>
                <a:gd name="connsiteX7" fmla="*/ 0 w 1408955"/>
                <a:gd name="connsiteY7" fmla="*/ 447658 h 497398"/>
                <a:gd name="connsiteX8" fmla="*/ 0 w 1408955"/>
                <a:gd name="connsiteY8" fmla="*/ 49740 h 4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497398">
                  <a:moveTo>
                    <a:pt x="0" y="49740"/>
                  </a:moveTo>
                  <a:cubicBezTo>
                    <a:pt x="0" y="22269"/>
                    <a:pt x="22269" y="0"/>
                    <a:pt x="49740" y="0"/>
                  </a:cubicBezTo>
                  <a:lnTo>
                    <a:pt x="1359215" y="0"/>
                  </a:lnTo>
                  <a:cubicBezTo>
                    <a:pt x="1386686" y="0"/>
                    <a:pt x="1408955" y="22269"/>
                    <a:pt x="1408955" y="49740"/>
                  </a:cubicBezTo>
                  <a:lnTo>
                    <a:pt x="1408955" y="447658"/>
                  </a:lnTo>
                  <a:cubicBezTo>
                    <a:pt x="1408955" y="475129"/>
                    <a:pt x="1386686" y="497398"/>
                    <a:pt x="1359215" y="497398"/>
                  </a:cubicBezTo>
                  <a:lnTo>
                    <a:pt x="49740" y="497398"/>
                  </a:lnTo>
                  <a:cubicBezTo>
                    <a:pt x="22269" y="497398"/>
                    <a:pt x="0" y="475129"/>
                    <a:pt x="0" y="447658"/>
                  </a:cubicBezTo>
                  <a:lnTo>
                    <a:pt x="0" y="49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07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2017 </a:t>
              </a:r>
            </a:p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CEOS Meeting 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7564430" y="2177627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Discussion of R&amp;D results, recognition of need for operational perspective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State of use unknown</a:t>
              </a:r>
            </a:p>
          </p:txBody>
        </p:sp>
        <p:sp>
          <p:nvSpPr>
            <p:cNvPr id="17" name="Freeform 16"/>
            <p:cNvSpPr/>
            <p:nvPr/>
          </p:nvSpPr>
          <p:spPr>
            <a:xfrm rot="21590592">
              <a:off x="9400856" y="1686177"/>
              <a:ext cx="545963" cy="350789"/>
            </a:xfrm>
            <a:custGeom>
              <a:avLst/>
              <a:gdLst>
                <a:gd name="connsiteX0" fmla="*/ 0 w 545963"/>
                <a:gd name="connsiteY0" fmla="*/ 70158 h 350789"/>
                <a:gd name="connsiteX1" fmla="*/ 370569 w 545963"/>
                <a:gd name="connsiteY1" fmla="*/ 70158 h 350789"/>
                <a:gd name="connsiteX2" fmla="*/ 370569 w 545963"/>
                <a:gd name="connsiteY2" fmla="*/ 0 h 350789"/>
                <a:gd name="connsiteX3" fmla="*/ 545963 w 545963"/>
                <a:gd name="connsiteY3" fmla="*/ 175395 h 350789"/>
                <a:gd name="connsiteX4" fmla="*/ 370569 w 545963"/>
                <a:gd name="connsiteY4" fmla="*/ 350789 h 350789"/>
                <a:gd name="connsiteX5" fmla="*/ 370569 w 545963"/>
                <a:gd name="connsiteY5" fmla="*/ 280631 h 350789"/>
                <a:gd name="connsiteX6" fmla="*/ 0 w 545963"/>
                <a:gd name="connsiteY6" fmla="*/ 280631 h 350789"/>
                <a:gd name="connsiteX7" fmla="*/ 0 w 545963"/>
                <a:gd name="connsiteY7" fmla="*/ 70158 h 35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963" h="350789">
                  <a:moveTo>
                    <a:pt x="0" y="70158"/>
                  </a:moveTo>
                  <a:lnTo>
                    <a:pt x="370569" y="70158"/>
                  </a:lnTo>
                  <a:lnTo>
                    <a:pt x="370569" y="0"/>
                  </a:lnTo>
                  <a:lnTo>
                    <a:pt x="545963" y="175395"/>
                  </a:lnTo>
                  <a:lnTo>
                    <a:pt x="370569" y="350789"/>
                  </a:lnTo>
                  <a:lnTo>
                    <a:pt x="370569" y="280631"/>
                  </a:lnTo>
                  <a:lnTo>
                    <a:pt x="0" y="280631"/>
                  </a:lnTo>
                  <a:lnTo>
                    <a:pt x="0" y="7015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52619" rIns="78928" bIns="52618" numCol="1" spcCol="1270" anchor="ctr" anchorCtr="0">
              <a:noAutofit/>
            </a:bodyPr>
            <a:lstStyle/>
            <a:p>
              <a:pPr algn="ctr" defTabSz="3667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25" kern="1200">
                <a:latin typeface="Tw Cen MT" panose="020B0602020104020603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0173444" y="1355075"/>
              <a:ext cx="1408955" cy="834800"/>
            </a:xfrm>
            <a:custGeom>
              <a:avLst/>
              <a:gdLst>
                <a:gd name="connsiteX0" fmla="*/ 0 w 1408955"/>
                <a:gd name="connsiteY0" fmla="*/ 49740 h 497398"/>
                <a:gd name="connsiteX1" fmla="*/ 49740 w 1408955"/>
                <a:gd name="connsiteY1" fmla="*/ 0 h 497398"/>
                <a:gd name="connsiteX2" fmla="*/ 1359215 w 1408955"/>
                <a:gd name="connsiteY2" fmla="*/ 0 h 497398"/>
                <a:gd name="connsiteX3" fmla="*/ 1408955 w 1408955"/>
                <a:gd name="connsiteY3" fmla="*/ 49740 h 497398"/>
                <a:gd name="connsiteX4" fmla="*/ 1408955 w 1408955"/>
                <a:gd name="connsiteY4" fmla="*/ 447658 h 497398"/>
                <a:gd name="connsiteX5" fmla="*/ 1359215 w 1408955"/>
                <a:gd name="connsiteY5" fmla="*/ 497398 h 497398"/>
                <a:gd name="connsiteX6" fmla="*/ 49740 w 1408955"/>
                <a:gd name="connsiteY6" fmla="*/ 497398 h 497398"/>
                <a:gd name="connsiteX7" fmla="*/ 0 w 1408955"/>
                <a:gd name="connsiteY7" fmla="*/ 447658 h 497398"/>
                <a:gd name="connsiteX8" fmla="*/ 0 w 1408955"/>
                <a:gd name="connsiteY8" fmla="*/ 49740 h 4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8955" h="497398">
                  <a:moveTo>
                    <a:pt x="0" y="49740"/>
                  </a:moveTo>
                  <a:cubicBezTo>
                    <a:pt x="0" y="22269"/>
                    <a:pt x="22269" y="0"/>
                    <a:pt x="49740" y="0"/>
                  </a:cubicBezTo>
                  <a:lnTo>
                    <a:pt x="1359215" y="0"/>
                  </a:lnTo>
                  <a:cubicBezTo>
                    <a:pt x="1386686" y="0"/>
                    <a:pt x="1408955" y="22269"/>
                    <a:pt x="1408955" y="49740"/>
                  </a:cubicBezTo>
                  <a:lnTo>
                    <a:pt x="1408955" y="447658"/>
                  </a:lnTo>
                  <a:cubicBezTo>
                    <a:pt x="1408955" y="475129"/>
                    <a:pt x="1386686" y="497398"/>
                    <a:pt x="1359215" y="497398"/>
                  </a:cubicBezTo>
                  <a:lnTo>
                    <a:pt x="49740" y="497398"/>
                  </a:lnTo>
                  <a:cubicBezTo>
                    <a:pt x="22269" y="497398"/>
                    <a:pt x="0" y="475129"/>
                    <a:pt x="0" y="447658"/>
                  </a:cubicBezTo>
                  <a:lnTo>
                    <a:pt x="0" y="497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170070" numCol="1" spcCol="1270" anchor="t" anchorCtr="0">
              <a:noAutofit/>
            </a:bodyPr>
            <a:lstStyle/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latin typeface="Tw Cen MT" panose="020B0602020104020603" pitchFamily="34" charset="0"/>
                </a:rPr>
                <a:t>2018</a:t>
              </a:r>
            </a:p>
            <a:p>
              <a:pPr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err="1">
                  <a:latin typeface="Tw Cen MT" panose="020B0602020104020603" pitchFamily="34" charset="0"/>
                </a:rPr>
                <a:t>Ispra</a:t>
              </a:r>
              <a:r>
                <a:rPr lang="en-US" sz="1200" kern="1200" dirty="0">
                  <a:latin typeface="Tw Cen MT" panose="020B0602020104020603" pitchFamily="34" charset="0"/>
                </a:rPr>
                <a:t> Meeting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9993286" y="2177627"/>
              <a:ext cx="1740017" cy="2699807"/>
            </a:xfrm>
            <a:custGeom>
              <a:avLst/>
              <a:gdLst>
                <a:gd name="connsiteX0" fmla="*/ 0 w 1740017"/>
                <a:gd name="connsiteY0" fmla="*/ 174002 h 2699807"/>
                <a:gd name="connsiteX1" fmla="*/ 174002 w 1740017"/>
                <a:gd name="connsiteY1" fmla="*/ 0 h 2699807"/>
                <a:gd name="connsiteX2" fmla="*/ 1566015 w 1740017"/>
                <a:gd name="connsiteY2" fmla="*/ 0 h 2699807"/>
                <a:gd name="connsiteX3" fmla="*/ 1740017 w 1740017"/>
                <a:gd name="connsiteY3" fmla="*/ 174002 h 2699807"/>
                <a:gd name="connsiteX4" fmla="*/ 1740017 w 1740017"/>
                <a:gd name="connsiteY4" fmla="*/ 2525805 h 2699807"/>
                <a:gd name="connsiteX5" fmla="*/ 1566015 w 1740017"/>
                <a:gd name="connsiteY5" fmla="*/ 2699807 h 2699807"/>
                <a:gd name="connsiteX6" fmla="*/ 174002 w 1740017"/>
                <a:gd name="connsiteY6" fmla="*/ 2699807 h 2699807"/>
                <a:gd name="connsiteX7" fmla="*/ 0 w 1740017"/>
                <a:gd name="connsiteY7" fmla="*/ 2525805 h 2699807"/>
                <a:gd name="connsiteX8" fmla="*/ 0 w 1740017"/>
                <a:gd name="connsiteY8" fmla="*/ 174002 h 269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0017" h="2699807">
                  <a:moveTo>
                    <a:pt x="0" y="174002"/>
                  </a:moveTo>
                  <a:cubicBezTo>
                    <a:pt x="0" y="77903"/>
                    <a:pt x="77903" y="0"/>
                    <a:pt x="174002" y="0"/>
                  </a:cubicBezTo>
                  <a:lnTo>
                    <a:pt x="1566015" y="0"/>
                  </a:lnTo>
                  <a:cubicBezTo>
                    <a:pt x="1662114" y="0"/>
                    <a:pt x="1740017" y="77903"/>
                    <a:pt x="1740017" y="174002"/>
                  </a:cubicBezTo>
                  <a:lnTo>
                    <a:pt x="1740017" y="2525805"/>
                  </a:lnTo>
                  <a:cubicBezTo>
                    <a:pt x="1740017" y="2621904"/>
                    <a:pt x="1662114" y="2699807"/>
                    <a:pt x="1566015" y="2699807"/>
                  </a:cubicBezTo>
                  <a:lnTo>
                    <a:pt x="174002" y="2699807"/>
                  </a:lnTo>
                  <a:cubicBezTo>
                    <a:pt x="77903" y="2699807"/>
                    <a:pt x="0" y="2621904"/>
                    <a:pt x="0" y="2525805"/>
                  </a:cubicBezTo>
                  <a:lnTo>
                    <a:pt x="0" y="1740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566" tIns="123566" rIns="123566" bIns="123566" numCol="1" spcCol="1270" anchor="t" anchorCtr="0">
              <a:noAutofit/>
            </a:bodyPr>
            <a:lstStyle/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Survey deployed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National Users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Regional Users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Global Users </a:t>
              </a:r>
            </a:p>
            <a:p>
              <a:pPr marL="128588" lvl="1" indent="-128588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>
                  <a:latin typeface="Tw Cen MT" panose="020B0602020104020603" pitchFamily="34" charset="0"/>
                </a:rPr>
                <a:t>Platforms for Use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E16E76-DBDF-0B44-A5F7-3DD0B55880DE}"/>
              </a:ext>
            </a:extLst>
          </p:cNvPr>
          <p:cNvGrpSpPr/>
          <p:nvPr/>
        </p:nvGrpSpPr>
        <p:grpSpPr>
          <a:xfrm>
            <a:off x="108102" y="4242924"/>
            <a:ext cx="8584207" cy="2615076"/>
            <a:chOff x="108102" y="4662254"/>
            <a:chExt cx="8584207" cy="18147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7266" y="5455684"/>
              <a:ext cx="1178421" cy="724691"/>
            </a:xfrm>
            <a:prstGeom prst="rect">
              <a:avLst/>
            </a:prstGeom>
          </p:spPr>
        </p:pic>
        <p:pic>
          <p:nvPicPr>
            <p:cNvPr id="20" name="Picture 19" descr="defourny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8102" y="4807906"/>
              <a:ext cx="1672721" cy="1255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651" y="4791464"/>
              <a:ext cx="1457297" cy="143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4863" y="4809027"/>
              <a:ext cx="1512431" cy="141266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0802" y="4662254"/>
              <a:ext cx="1121507" cy="18147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40487" y="5412731"/>
              <a:ext cx="1110194" cy="85787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39845" y="4896812"/>
              <a:ext cx="1116892" cy="608117"/>
            </a:xfrm>
            <a:prstGeom prst="rect">
              <a:avLst/>
            </a:prstGeom>
          </p:spPr>
        </p:pic>
        <p:pic>
          <p:nvPicPr>
            <p:cNvPr id="26" name="Picture 2" descr="C:\Users\ireshef\Documents\GEO\GEOGLAM\ceos\maps\best_avail_2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0800" y="4899552"/>
              <a:ext cx="1176047" cy="6070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478101B8-B8E0-4D48-8AC3-D2E4B8FBE610}"/>
              </a:ext>
            </a:extLst>
          </p:cNvPr>
          <p:cNvSpPr txBox="1">
            <a:spLocks/>
          </p:cNvSpPr>
          <p:nvPr/>
        </p:nvSpPr>
        <p:spPr>
          <a:xfrm>
            <a:off x="-403795" y="266273"/>
            <a:ext cx="7886700" cy="994172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Tw Cen MT" panose="020B0602020104020603" pitchFamily="34" charset="0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/>
              <a:t>Requirements Summary: Timeline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0750" y="29308"/>
            <a:ext cx="47625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Requirements Reboot: </a:t>
            </a:r>
            <a:br>
              <a:rPr lang="en-US" dirty="0"/>
            </a:br>
            <a:r>
              <a:rPr lang="en-US" dirty="0"/>
              <a:t>Sources of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Original Requirements Document (2012-2014)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Requirements Template sent to JECAM &amp; Asia-</a:t>
            </a:r>
            <a:r>
              <a:rPr lang="en-US" dirty="0" err="1"/>
              <a:t>RiCE</a:t>
            </a:r>
            <a:r>
              <a:rPr lang="en-US" dirty="0"/>
              <a:t> sites (2016)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GEOGLAM Requirements Survey (2017-2018)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Survey responses were not sufficient to update requirements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Extended the survey and planned a Workshop to finish requirements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 err="1"/>
              <a:t>Ispra</a:t>
            </a:r>
            <a:r>
              <a:rPr lang="en-US" dirty="0"/>
              <a:t>-JRC Requirements Meeting (April 2018):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Presentation Templates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Collective Discussion + breakout groups</a:t>
            </a:r>
          </a:p>
          <a:p>
            <a:pPr marL="385763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 err="1"/>
              <a:t>Sanya</a:t>
            </a:r>
            <a:r>
              <a:rPr lang="en-US" dirty="0"/>
              <a:t>, China Meeting in September 2018 on ICT, Data Management, and Knowledge Hub</a:t>
            </a:r>
          </a:p>
          <a:p>
            <a:pPr marL="811790" lvl="1" indent="-385763">
              <a:spcBef>
                <a:spcPts val="900"/>
              </a:spcBef>
              <a:buFont typeface="+mj-lt"/>
              <a:buAutoNum type="arabicPeriod"/>
            </a:pPr>
            <a:r>
              <a:rPr lang="en-US" dirty="0"/>
              <a:t>Future concepts (e.g. Training, Best Practices)</a:t>
            </a:r>
          </a:p>
          <a:p>
            <a:pPr>
              <a:spcBef>
                <a:spcPts val="9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71052" y="6440809"/>
            <a:ext cx="244298" cy="196208"/>
          </a:xfrm>
        </p:spPr>
        <p:txBody>
          <a:bodyPr/>
          <a:lstStyle/>
          <a:p>
            <a:fld id="{86CB4B4D-7CA3-9044-876B-883B54F867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617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DSC01035.JPG">
            <a:extLst>
              <a:ext uri="{FF2B5EF4-FFF2-40B4-BE49-F238E27FC236}">
                <a16:creationId xmlns:a16="http://schemas.microsoft.com/office/drawing/2014/main" id="{F7FF7312-AE01-E142-A6FC-066FF0A5F1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2096" y="2051894"/>
            <a:ext cx="6437443" cy="266928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9677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GEOGLAM Workshop on Operational User </a:t>
            </a: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Reqs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CSA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Montreal July 10-11, 2012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4460818" y="5762630"/>
            <a:ext cx="140663" cy="246221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Tw Cen MT" panose="020B0602020104020603" pitchFamily="34" charset="0"/>
              </a:rPr>
              <a:pPr/>
              <a:t>6</a:t>
            </a:fld>
            <a:endParaRPr lang="en-US">
              <a:latin typeface="Tw Cen MT" panose="020B06020201040206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457" y="962600"/>
            <a:ext cx="4967963" cy="2869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248" y="1449005"/>
            <a:ext cx="2971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Original Req. Group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327500D-801E-A248-8084-76479250E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677" y="5385224"/>
            <a:ext cx="47965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rgbClr val="005FAA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66FF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 i="1">
                <a:solidFill>
                  <a:srgbClr val="0066FF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Tw Cen MT" panose="020B0602020104020603" pitchFamily="34" charset="0"/>
              </a:rPr>
              <a:t>Global Agriculture Monitoring Experts and Major Data Providers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CE6E3-5377-0B48-AAD3-513B9076DF07}"/>
              </a:ext>
            </a:extLst>
          </p:cNvPr>
          <p:cNvSpPr txBox="1"/>
          <p:nvPr/>
        </p:nvSpPr>
        <p:spPr>
          <a:xfrm>
            <a:off x="3689334" y="4885486"/>
            <a:ext cx="1542967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342900" latinLnBrk="1" hangingPunct="0"/>
            <a:r>
              <a:rPr lang="en-US" b="1" dirty="0">
                <a:solidFill>
                  <a:srgbClr val="002060"/>
                </a:solidFill>
                <a:latin typeface="Tw Cen MT" panose="020B0602020104020603" pitchFamily="34" charset="0"/>
              </a:rPr>
              <a:t>16 participants </a:t>
            </a:r>
          </a:p>
        </p:txBody>
      </p:sp>
    </p:spTree>
    <p:extLst>
      <p:ext uri="{BB962C8B-B14F-4D97-AF65-F5344CB8AC3E}">
        <p14:creationId xmlns:p14="http://schemas.microsoft.com/office/powerpoint/2010/main" val="142811842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1426362"/>
            <a:ext cx="5697900" cy="5126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FF09F551-F43D-4047-B22F-3DADC4AC05F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828800"/>
            <a:ext cx="2601657" cy="1738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defTabSz="619125" rtl="0" hangingPunct="0"/>
            <a:r>
              <a:rPr lang="en-US" sz="2700" dirty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Original Requirements Table </a:t>
            </a:r>
          </a:p>
          <a:p>
            <a:pPr defTabSz="619125" rtl="0" hangingPunct="0"/>
            <a:r>
              <a:rPr lang="en-US" sz="2700" dirty="0">
                <a:solidFill>
                  <a:srgbClr val="000000"/>
                </a:solidFill>
                <a:latin typeface="Tw Cen MT" panose="020B0602020104020603" pitchFamily="34" charset="0"/>
                <a:sym typeface="Helvetica Light"/>
              </a:rPr>
              <a:t>(2012-2014)</a:t>
            </a:r>
          </a:p>
        </p:txBody>
      </p:sp>
    </p:spTree>
    <p:extLst>
      <p:ext uri="{BB962C8B-B14F-4D97-AF65-F5344CB8AC3E}">
        <p14:creationId xmlns:p14="http://schemas.microsoft.com/office/powerpoint/2010/main" val="386409585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1196772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GEOGLAM Workshop on Operational User </a:t>
            </a: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Reqs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EC JRC, DG GROW Support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US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Ispra</a:t>
            </a: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17-18 April 2018 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4460818" y="5762630"/>
            <a:ext cx="140663" cy="246221"/>
          </a:xfrm>
        </p:spPr>
        <p:txBody>
          <a:bodyPr/>
          <a:lstStyle/>
          <a:p>
            <a:fld id="{86CB4B4D-7CA3-9044-876B-883B54F8677D}" type="slidenum">
              <a:rPr lang="en-US" smtClean="0">
                <a:latin typeface="Tw Cen MT" panose="020B0602020104020603" pitchFamily="34" charset="0"/>
              </a:rPr>
              <a:pPr/>
              <a:t>8</a:t>
            </a:fld>
            <a:endParaRPr lang="en-US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534" y="2087064"/>
            <a:ext cx="6969807" cy="2642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373" y="5102593"/>
            <a:ext cx="6546053" cy="1546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b="1" dirty="0">
                <a:latin typeface="Tw Cen MT" panose="020B0602020104020603" pitchFamily="34" charset="0"/>
              </a:rPr>
              <a:t>More diverse, greater numbers – </a:t>
            </a:r>
          </a:p>
          <a:p>
            <a:pPr algn="ctr" defTabSz="342900" latinLnBrk="1" hangingPunct="0"/>
            <a:r>
              <a:rPr lang="en-US" sz="2400" dirty="0">
                <a:latin typeface="Tw Cen MT" panose="020B0602020104020603" pitchFamily="34" charset="0"/>
              </a:rPr>
              <a:t>representative of growing community </a:t>
            </a:r>
          </a:p>
          <a:p>
            <a:pPr algn="ctr" defTabSz="342900" latinLnBrk="1" hangingPunct="0"/>
            <a:r>
              <a:rPr lang="en-US" sz="2400" dirty="0">
                <a:latin typeface="Tw Cen MT" panose="020B0602020104020603" pitchFamily="34" charset="0"/>
              </a:rPr>
              <a:t>priorities and visibility of EO in key decision making processes </a:t>
            </a:r>
            <a:endParaRPr lang="en-US" sz="2400" dirty="0">
              <a:solidFill>
                <a:srgbClr val="002569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59457" y="962600"/>
            <a:ext cx="4967963" cy="286927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/>
            <a:endParaRPr lang="en-US" altLang="en-US" sz="1200" dirty="0">
              <a:solidFill>
                <a:schemeClr val="tx2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8022" y="4756346"/>
            <a:ext cx="27432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b="1" dirty="0">
                <a:solidFill>
                  <a:srgbClr val="002569"/>
                </a:solidFill>
                <a:latin typeface="Tw Cen MT" panose="020B0602020104020603" pitchFamily="34" charset="0"/>
              </a:rPr>
              <a:t>40 participants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5248" y="1449005"/>
            <a:ext cx="2971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 defTabSz="342900" latinLnBrk="1" hangingPunct="0"/>
            <a:r>
              <a:rPr lang="en-US" sz="2400" dirty="0">
                <a:solidFill>
                  <a:srgbClr val="FF0000"/>
                </a:solidFill>
                <a:latin typeface="Tw Cen MT" panose="020B0602020104020603" pitchFamily="34" charset="0"/>
              </a:rPr>
              <a:t>The New Req. Group</a:t>
            </a:r>
          </a:p>
        </p:txBody>
      </p:sp>
    </p:spTree>
    <p:extLst>
      <p:ext uri="{BB962C8B-B14F-4D97-AF65-F5344CB8AC3E}">
        <p14:creationId xmlns:p14="http://schemas.microsoft.com/office/powerpoint/2010/main" val="31291912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256DE-70C5-0E40-9C79-E71165A91E2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EDE51-ED39-2F43-9F9E-D6C771414949}"/>
              </a:ext>
            </a:extLst>
          </p:cNvPr>
          <p:cNvSpPr txBox="1"/>
          <p:nvPr/>
        </p:nvSpPr>
        <p:spPr>
          <a:xfrm>
            <a:off x="2491837" y="142984"/>
            <a:ext cx="4963857" cy="907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619125" rtl="0" hangingPunct="0"/>
            <a:r>
              <a:rPr lang="en-US" sz="2700" dirty="0">
                <a:solidFill>
                  <a:schemeClr val="bg1"/>
                </a:solidFill>
                <a:latin typeface="Tw Cen MT" panose="020B0602020104020603" pitchFamily="34" charset="0"/>
                <a:sym typeface="Helvetica Light"/>
              </a:rPr>
              <a:t>New Requirements Table </a:t>
            </a:r>
          </a:p>
          <a:p>
            <a:pPr algn="ctr" defTabSz="619125" rtl="0" hangingPunct="0"/>
            <a:r>
              <a:rPr lang="en-US" sz="2700" dirty="0">
                <a:solidFill>
                  <a:schemeClr val="bg1"/>
                </a:solidFill>
                <a:latin typeface="Tw Cen MT" panose="020B0602020104020603" pitchFamily="34" charset="0"/>
                <a:sym typeface="Helvetica Light"/>
              </a:rPr>
              <a:t>(2014-2018)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8531"/>
            <a:ext cx="9144000" cy="506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122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10848</TotalTime>
  <Words>1235</Words>
  <Application>Microsoft Macintosh PowerPoint</Application>
  <PresentationFormat>On-screen Show (4:3)</PresentationFormat>
  <Paragraphs>138</Paragraphs>
  <Slides>13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Helvetica Light</vt:lpstr>
      <vt:lpstr>Proxima Nova Regular</vt:lpstr>
      <vt:lpstr>Tw Cen MT</vt:lpstr>
      <vt:lpstr>Wingdings</vt:lpstr>
      <vt:lpstr>Default</vt:lpstr>
      <vt:lpstr>CEOS Ad Hoc Working  Group for GEOGLAM Update</vt:lpstr>
      <vt:lpstr>PowerPoint Presentation</vt:lpstr>
      <vt:lpstr>PowerPoint Presentation</vt:lpstr>
      <vt:lpstr>PowerPoint Presentation</vt:lpstr>
      <vt:lpstr>Requirements Reboot:  Sources of Information</vt:lpstr>
      <vt:lpstr>GEOGLAM Workshop on Operational User Reqs CSA Montreal July 10-11, 2012</vt:lpstr>
      <vt:lpstr>PowerPoint Presentation</vt:lpstr>
      <vt:lpstr>GEOGLAM Workshop on Operational User Reqs EC JRC, DG GROW Support Ispra 17-18 April 2018 </vt:lpstr>
      <vt:lpstr>PowerPoint Presentation</vt:lpstr>
      <vt:lpstr>GEOGLAM Workshop on Cloud Computing and Knowledge Management 29-31 August 2018; Sanya, China (Host: RADI-CAS)         </vt:lpstr>
      <vt:lpstr>GEOGLAM Actions in Response to Growing Requirements:  EO Data Coordination and Management TCT </vt:lpstr>
      <vt:lpstr>CEOS AHWG on GEOGLAM: 2018-2019 Work Plan</vt:lpstr>
      <vt:lpstr>Timeline of Meetings, Actions, and Decisions  on the question of the future of the  CEOS Ad Hoc Working Group on GEOGLAM 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193</cp:revision>
  <dcterms:modified xsi:type="dcterms:W3CDTF">2018-09-12T08:25:27Z</dcterms:modified>
</cp:coreProperties>
</file>