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59" r:id="rId3"/>
    <p:sldId id="261" r:id="rId4"/>
    <p:sldId id="262" r:id="rId5"/>
    <p:sldId id="263" r:id="rId6"/>
    <p:sldId id="264" r:id="rId7"/>
    <p:sldId id="266" r:id="rId8"/>
    <p:sldId id="265" r:id="rId9"/>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14"/>
    <p:restoredTop sz="86869"/>
  </p:normalViewPr>
  <p:slideViewPr>
    <p:cSldViewPr>
      <p:cViewPr varScale="1">
        <p:scale>
          <a:sx n="63" d="100"/>
          <a:sy n="63" d="100"/>
        </p:scale>
        <p:origin x="160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53056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457200" eaLnBrk="1" fontAlgn="auto" latinLnBrk="0" hangingPunct="1">
              <a:lnSpc>
                <a:spcPct val="125000"/>
              </a:lnSpc>
              <a:spcBef>
                <a:spcPts val="0"/>
              </a:spcBef>
              <a:spcAft>
                <a:spcPts val="0"/>
              </a:spcAft>
              <a:buClrTx/>
              <a:buSzTx/>
              <a:buFontTx/>
              <a:buNone/>
              <a:tabLst/>
              <a:defRPr/>
            </a:pPr>
            <a:r>
              <a:rPr lang="en-US" sz="2400" i="1" dirty="0">
                <a:effectLst/>
                <a:latin typeface="+mn-lt"/>
                <a:ea typeface="+mn-ea"/>
                <a:cs typeface="+mn-cs"/>
                <a:sym typeface="Avenir Roman"/>
              </a:rPr>
              <a:t>In the event that the permanent mechanisms described in the preceding paragraphs are judged to be insufficient for CEOS to undertake a particular activity, the capability exists for the Plenary to create Ad Hoc Teams. The Plenary assigns short-term objectives to each Ad Hoc Team and defines the team lifetime when the team is created. The primary reporting path for an Ad Hoc Team is either to the CEOS Chair or to the SIT Chair, as designated by the Plenary according to the purpose and function of the Ad Hoc Team. Annually, the Plenary reviews all Ad Hoc Teams for continuation, termination, or transition to a permanent mechanism.</a:t>
            </a:r>
            <a:endParaRPr lang="en-AU" sz="2400" dirty="0">
              <a:effectLst/>
              <a:latin typeface="+mn-lt"/>
              <a:ea typeface="+mn-ea"/>
              <a:cs typeface="+mn-cs"/>
              <a:sym typeface="Avenir Roman"/>
            </a:endParaRPr>
          </a:p>
          <a:p>
            <a:endParaRPr lang="en-US" dirty="0"/>
          </a:p>
        </p:txBody>
      </p:sp>
    </p:spTree>
    <p:extLst>
      <p:ext uri="{BB962C8B-B14F-4D97-AF65-F5344CB8AC3E}">
        <p14:creationId xmlns:p14="http://schemas.microsoft.com/office/powerpoint/2010/main" val="19823557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TW2018, 13-14 Sept 2018</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AU" sz="4200" b="1" dirty="0">
                <a:solidFill>
                  <a:srgbClr val="FFFFFF"/>
                </a:solidFill>
                <a:latin typeface="+mj-lt"/>
              </a:rPr>
              <a:t>CEOS Ad hoc Teams</a:t>
            </a:r>
            <a:br>
              <a:rPr lang="en-AU" sz="4200" b="1" dirty="0">
                <a:solidFill>
                  <a:srgbClr val="FFFFFF"/>
                </a:solidFill>
                <a:latin typeface="+mj-lt"/>
              </a:rPr>
            </a:br>
            <a:r>
              <a:rPr lang="en-AU" sz="2400" b="0" dirty="0">
                <a:solidFill>
                  <a:srgbClr val="FFFFFF"/>
                </a:solidFill>
                <a:latin typeface="+mj-lt"/>
              </a:rPr>
              <a:t>Lifecycle &amp; Processes</a:t>
            </a:r>
            <a:endParaRPr sz="4200" b="0" dirty="0">
              <a:solidFill>
                <a:srgbClr val="FFFFFF"/>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defTabSz="914400">
              <a:lnSpc>
                <a:spcPct val="150000"/>
              </a:lnSpc>
              <a:defRPr>
                <a:solidFill>
                  <a:srgbClr val="000000"/>
                </a:solidFill>
              </a:defRPr>
            </a:pPr>
            <a:r>
              <a:rPr lang="en-AU" dirty="0">
                <a:solidFill>
                  <a:srgbClr val="FFFFFF"/>
                </a:solidFill>
                <a:ea typeface="Arial Bold"/>
                <a:cs typeface="Arial Bold"/>
                <a:sym typeface="Arial Bold"/>
              </a:rPr>
              <a:t>S Ward, NOAA SIT Chair Team</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CEOS 2018 SIT Technical Workshop</a:t>
            </a: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Session 6 </a:t>
            </a:r>
            <a:r>
              <a:rPr dirty="0">
                <a:solidFill>
                  <a:srgbClr val="FFFFFF"/>
                </a:solidFill>
                <a:latin typeface="+mj-lt"/>
                <a:ea typeface="Arial Bold"/>
                <a:cs typeface="Arial Bold"/>
                <a:sym typeface="Arial Bold"/>
              </a:rPr>
              <a:t>Agenda Item </a:t>
            </a:r>
            <a:r>
              <a:rPr lang="en-AU" dirty="0">
                <a:solidFill>
                  <a:srgbClr val="FFFFFF"/>
                </a:solidFill>
                <a:latin typeface="+mj-lt"/>
                <a:ea typeface="Arial Bold"/>
                <a:cs typeface="Arial Bold"/>
                <a:sym typeface="Arial Bold"/>
              </a:rPr>
              <a:t>6.3</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EUMETSAT, Darmstadt, Germany</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13 – 14 September 2018</a:t>
            </a:r>
            <a:endParaRPr dirty="0">
              <a:solidFill>
                <a:srgbClr val="FFFFFF"/>
              </a:solidFill>
              <a:latin typeface="+mj-lt"/>
              <a:ea typeface="Arial Bold"/>
              <a:cs typeface="Arial Bold"/>
              <a:sym typeface="Arial Bold"/>
            </a:endParaRPr>
          </a:p>
        </p:txBody>
      </p:sp>
      <p:pic>
        <p:nvPicPr>
          <p:cNvPr id="12" name="ceos_logo.png"/>
          <p:cNvPicPr/>
          <p:nvPr/>
        </p:nvPicPr>
        <p:blipFill>
          <a:blip r:embed="rId3">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237564"/>
            <a:ext cx="8763000" cy="4706036"/>
          </a:xfrm>
        </p:spPr>
        <p:txBody>
          <a:bodyPr/>
          <a:lstStyle/>
          <a:p>
            <a:r>
              <a:rPr lang="en-US" b="1" i="1" dirty="0"/>
              <a:t>SIT-33-11:</a:t>
            </a:r>
            <a:r>
              <a:rPr lang="en-US" i="1" dirty="0"/>
              <a:t> </a:t>
            </a:r>
            <a:r>
              <a:rPr lang="en-US" b="1" i="1" dirty="0"/>
              <a:t>Include CEOS Ad hoc Team lifecycle and processes as an agenda item on 2018 SIT Technical Workshop. (Rationale: SIT Chair has proposed that CEOS address inconsistencies in the operation of different types of groups across the structure.)</a:t>
            </a:r>
            <a:endParaRPr lang="en-AU" dirty="0"/>
          </a:p>
          <a:p>
            <a:pPr lvl="1">
              <a:buFont typeface="System Font Regular"/>
              <a:buChar char="-"/>
            </a:pPr>
            <a:r>
              <a:rPr lang="en-US" sz="1800" dirty="0"/>
              <a:t>reflect &amp; report on group trajectory and lifecycle in relation to their thematic initiatives; clear understanding as to outlook &amp; evolution and requirement &amp; objectives for CEOS participation; </a:t>
            </a:r>
            <a:endParaRPr lang="en-AU" sz="1800" dirty="0"/>
          </a:p>
          <a:p>
            <a:pPr lvl="1">
              <a:buFont typeface="System Font Regular"/>
              <a:buChar char="-"/>
            </a:pPr>
            <a:r>
              <a:rPr lang="en-US" sz="1800" dirty="0"/>
              <a:t>consider geometry &amp; capacity required to sustain efforts; options for continuity of progress beyond ad hoc arrangements;</a:t>
            </a:r>
            <a:endParaRPr lang="en-AU" sz="1800" dirty="0"/>
          </a:p>
          <a:p>
            <a:pPr lvl="1">
              <a:buFont typeface="System Font Regular"/>
              <a:buChar char="-"/>
            </a:pPr>
            <a:r>
              <a:rPr lang="en-US" sz="1800" dirty="0"/>
              <a:t>explore opportunities for synergies and efficiencies across the CEOS structure and our various processes and meetings, seeking consistency wherever possible. </a:t>
            </a:r>
          </a:p>
          <a:p>
            <a:pPr lvl="1">
              <a:buFont typeface="System Font Regular"/>
              <a:buChar char="-"/>
            </a:pPr>
            <a:endParaRPr lang="en-US" sz="1800" dirty="0"/>
          </a:p>
          <a:p>
            <a:pPr>
              <a:buFont typeface="System Font Regular"/>
              <a:buChar char="-"/>
            </a:pPr>
            <a:r>
              <a:rPr lang="en-US" sz="1800" dirty="0"/>
              <a:t>Presentation of facts in support of debate. Pre-consultation with AHT Leads in relation to their intentions</a:t>
            </a:r>
          </a:p>
          <a:p>
            <a:pPr>
              <a:buFont typeface="System Font Regular"/>
              <a:buChar char="-"/>
            </a:pPr>
            <a:r>
              <a:rPr lang="en-US" sz="1800" dirty="0"/>
              <a:t>Looking for consensus for Plenary decision – or actions to get there by Brussels</a:t>
            </a:r>
            <a:endParaRPr lang="en-AU" sz="1800" dirty="0"/>
          </a:p>
        </p:txBody>
      </p:sp>
      <p:sp>
        <p:nvSpPr>
          <p:cNvPr id="3" name="Slide Number Placeholder 2"/>
          <p:cNvSpPr>
            <a:spLocks noGrp="1"/>
          </p:cNvSpPr>
          <p:nvPr>
            <p:ph type="sldNum" sz="quarter" idx="2"/>
          </p:nvPr>
        </p:nvSpPr>
        <p:spPr/>
        <p:txBody>
          <a:bodyPr/>
          <a:lstStyle/>
          <a:p>
            <a:pPr lvl="0"/>
            <a:fld id="{86CB4B4D-7CA3-9044-876B-883B54F8677D}" type="slidenum">
              <a:rPr lang="uk-UA" smtClean="0"/>
              <a:t>2</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b="1" dirty="0"/>
              <a:t>Objectives and approach</a:t>
            </a:r>
          </a:p>
        </p:txBody>
      </p:sp>
    </p:spTree>
    <p:extLst>
      <p:ext uri="{BB962C8B-B14F-4D97-AF65-F5344CB8AC3E}">
        <p14:creationId xmlns:p14="http://schemas.microsoft.com/office/powerpoint/2010/main" val="197432378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752600"/>
            <a:ext cx="8763000" cy="4706036"/>
          </a:xfrm>
        </p:spPr>
        <p:txBody>
          <a:bodyPr/>
          <a:lstStyle/>
          <a:p>
            <a:r>
              <a:rPr lang="en-AU" b="1" dirty="0"/>
              <a:t>Current teams</a:t>
            </a:r>
          </a:p>
          <a:p>
            <a:endParaRPr lang="en-AU" b="1" dirty="0"/>
          </a:p>
          <a:p>
            <a:r>
              <a:rPr lang="en-AU" b="1" dirty="0"/>
              <a:t>Current procedures</a:t>
            </a:r>
          </a:p>
          <a:p>
            <a:endParaRPr lang="en-AU" b="1" dirty="0"/>
          </a:p>
          <a:p>
            <a:r>
              <a:rPr lang="en-AU" b="1" dirty="0"/>
              <a:t>Team proposed plans &amp; outlook</a:t>
            </a:r>
          </a:p>
          <a:p>
            <a:endParaRPr lang="en-AU" b="1" dirty="0"/>
          </a:p>
          <a:p>
            <a:r>
              <a:rPr lang="en-AU" b="1" dirty="0"/>
              <a:t>Issues for TW debate and Plenary decision</a:t>
            </a:r>
          </a:p>
        </p:txBody>
      </p:sp>
      <p:sp>
        <p:nvSpPr>
          <p:cNvPr id="3" name="Slide Number Placeholder 2"/>
          <p:cNvSpPr>
            <a:spLocks noGrp="1"/>
          </p:cNvSpPr>
          <p:nvPr>
            <p:ph type="sldNum" sz="quarter" idx="2"/>
          </p:nvPr>
        </p:nvSpPr>
        <p:spPr/>
        <p:txBody>
          <a:bodyPr/>
          <a:lstStyle/>
          <a:p>
            <a:pPr lvl="0"/>
            <a:fld id="{86CB4B4D-7CA3-9044-876B-883B54F8677D}" type="slidenum">
              <a:rPr lang="uk-UA" smtClean="0"/>
              <a:t>3</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b="1" dirty="0"/>
              <a:t>Contents</a:t>
            </a:r>
          </a:p>
        </p:txBody>
      </p:sp>
    </p:spTree>
    <p:extLst>
      <p:ext uri="{BB962C8B-B14F-4D97-AF65-F5344CB8AC3E}">
        <p14:creationId xmlns:p14="http://schemas.microsoft.com/office/powerpoint/2010/main" val="183560488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2"/>
          </p:nvPr>
        </p:nvSpPr>
        <p:spPr/>
        <p:txBody>
          <a:bodyPr/>
          <a:lstStyle/>
          <a:p>
            <a:pPr lvl="0"/>
            <a:fld id="{86CB4B4D-7CA3-9044-876B-883B54F8677D}" type="slidenum">
              <a:rPr lang="uk-UA" smtClean="0"/>
              <a:t>4</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b="1" dirty="0"/>
              <a:t>Current Teams</a:t>
            </a:r>
          </a:p>
        </p:txBody>
      </p:sp>
      <p:graphicFrame>
        <p:nvGraphicFramePr>
          <p:cNvPr id="7" name="Table 6">
            <a:extLst>
              <a:ext uri="{FF2B5EF4-FFF2-40B4-BE49-F238E27FC236}">
                <a16:creationId xmlns:a16="http://schemas.microsoft.com/office/drawing/2014/main" id="{FD862BD5-49F3-A84E-8176-805F68DF4511}"/>
              </a:ext>
            </a:extLst>
          </p:cNvPr>
          <p:cNvGraphicFramePr>
            <a:graphicFrameLocks noGrp="1"/>
          </p:cNvGraphicFramePr>
          <p:nvPr>
            <p:extLst>
              <p:ext uri="{D42A27DB-BD31-4B8C-83A1-F6EECF244321}">
                <p14:modId xmlns:p14="http://schemas.microsoft.com/office/powerpoint/2010/main" val="2428533871"/>
              </p:ext>
            </p:extLst>
          </p:nvPr>
        </p:nvGraphicFramePr>
        <p:xfrm>
          <a:off x="990600" y="1828801"/>
          <a:ext cx="5105400" cy="3725663"/>
        </p:xfrm>
        <a:graphic>
          <a:graphicData uri="http://schemas.openxmlformats.org/drawingml/2006/table">
            <a:tbl>
              <a:tblPr firstRow="1" bandRow="1">
                <a:tableStyleId>{35758FB7-9AC5-4552-8A53-C91805E547FA}</a:tableStyleId>
              </a:tblPr>
              <a:tblGrid>
                <a:gridCol w="1116805">
                  <a:extLst>
                    <a:ext uri="{9D8B030D-6E8A-4147-A177-3AD203B41FA5}">
                      <a16:colId xmlns:a16="http://schemas.microsoft.com/office/drawing/2014/main" val="1300698946"/>
                    </a:ext>
                  </a:extLst>
                </a:gridCol>
                <a:gridCol w="1435894">
                  <a:extLst>
                    <a:ext uri="{9D8B030D-6E8A-4147-A177-3AD203B41FA5}">
                      <a16:colId xmlns:a16="http://schemas.microsoft.com/office/drawing/2014/main" val="3172984409"/>
                    </a:ext>
                  </a:extLst>
                </a:gridCol>
                <a:gridCol w="1515666">
                  <a:extLst>
                    <a:ext uri="{9D8B030D-6E8A-4147-A177-3AD203B41FA5}">
                      <a16:colId xmlns:a16="http://schemas.microsoft.com/office/drawing/2014/main" val="1525817241"/>
                    </a:ext>
                  </a:extLst>
                </a:gridCol>
                <a:gridCol w="1037035">
                  <a:extLst>
                    <a:ext uri="{9D8B030D-6E8A-4147-A177-3AD203B41FA5}">
                      <a16:colId xmlns:a16="http://schemas.microsoft.com/office/drawing/2014/main" val="3087282074"/>
                    </a:ext>
                  </a:extLst>
                </a:gridCol>
              </a:tblGrid>
              <a:tr h="481827">
                <a:tc>
                  <a:txBody>
                    <a:bodyPr/>
                    <a:lstStyle/>
                    <a:p>
                      <a:pPr algn="ctr">
                        <a:spcBef>
                          <a:spcPts val="600"/>
                        </a:spcBef>
                        <a:spcAft>
                          <a:spcPts val="600"/>
                        </a:spcAft>
                      </a:pPr>
                      <a:r>
                        <a:rPr lang="en-US" sz="1400" dirty="0"/>
                        <a:t>Team</a:t>
                      </a:r>
                    </a:p>
                  </a:txBody>
                  <a:tcPr>
                    <a:solidFill>
                      <a:schemeClr val="tx2">
                        <a:lumMod val="50000"/>
                      </a:schemeClr>
                    </a:solidFill>
                  </a:tcPr>
                </a:tc>
                <a:tc>
                  <a:txBody>
                    <a:bodyPr/>
                    <a:lstStyle/>
                    <a:p>
                      <a:pPr algn="ctr">
                        <a:spcBef>
                          <a:spcPts val="300"/>
                        </a:spcBef>
                        <a:spcAft>
                          <a:spcPts val="300"/>
                        </a:spcAft>
                      </a:pPr>
                      <a:r>
                        <a:rPr lang="en-US" sz="1400" dirty="0"/>
                        <a:t>External Interface</a:t>
                      </a:r>
                    </a:p>
                  </a:txBody>
                  <a:tcPr>
                    <a:solidFill>
                      <a:schemeClr val="tx2">
                        <a:lumMod val="50000"/>
                      </a:schemeClr>
                    </a:solidFill>
                  </a:tcPr>
                </a:tc>
                <a:tc>
                  <a:txBody>
                    <a:bodyPr/>
                    <a:lstStyle/>
                    <a:p>
                      <a:pPr algn="ctr">
                        <a:spcBef>
                          <a:spcPts val="300"/>
                        </a:spcBef>
                        <a:spcAft>
                          <a:spcPts val="300"/>
                        </a:spcAft>
                      </a:pPr>
                      <a:r>
                        <a:rPr lang="en-US" sz="1400" dirty="0"/>
                        <a:t>Formed</a:t>
                      </a:r>
                    </a:p>
                  </a:txBody>
                  <a:tcPr>
                    <a:solidFill>
                      <a:schemeClr val="tx2">
                        <a:lumMod val="50000"/>
                      </a:schemeClr>
                    </a:solidFill>
                  </a:tcPr>
                </a:tc>
                <a:tc>
                  <a:txBody>
                    <a:bodyPr/>
                    <a:lstStyle/>
                    <a:p>
                      <a:pPr algn="ctr">
                        <a:spcBef>
                          <a:spcPts val="300"/>
                        </a:spcBef>
                        <a:spcAft>
                          <a:spcPts val="300"/>
                        </a:spcAft>
                      </a:pPr>
                      <a:r>
                        <a:rPr lang="en-US" sz="1400" dirty="0"/>
                        <a:t>Report</a:t>
                      </a:r>
                    </a:p>
                  </a:txBody>
                  <a:tcPr>
                    <a:solidFill>
                      <a:schemeClr val="tx2">
                        <a:lumMod val="50000"/>
                      </a:schemeClr>
                    </a:solidFill>
                  </a:tcPr>
                </a:tc>
                <a:extLst>
                  <a:ext uri="{0D108BD9-81ED-4DB2-BD59-A6C34878D82A}">
                    <a16:rowId xmlns:a16="http://schemas.microsoft.com/office/drawing/2014/main" val="1848923431"/>
                  </a:ext>
                </a:extLst>
              </a:tr>
              <a:tr h="867287">
                <a:tc>
                  <a:txBody>
                    <a:bodyPr/>
                    <a:lstStyle/>
                    <a:p>
                      <a:pPr algn="l">
                        <a:spcBef>
                          <a:spcPts val="1200"/>
                        </a:spcBef>
                      </a:pPr>
                      <a:r>
                        <a:rPr lang="en-US" sz="1400" b="1" dirty="0"/>
                        <a:t>SDCG for GFOI</a:t>
                      </a:r>
                    </a:p>
                  </a:txBody>
                  <a:tcPr/>
                </a:tc>
                <a:tc>
                  <a:txBody>
                    <a:bodyPr/>
                    <a:lstStyle/>
                    <a:p>
                      <a:pPr algn="ctr"/>
                      <a:r>
                        <a:rPr lang="en-US" sz="1400" dirty="0"/>
                        <a:t>GFOI</a:t>
                      </a:r>
                      <a:br>
                        <a:rPr lang="en-US" sz="1400" dirty="0"/>
                      </a:br>
                      <a:r>
                        <a:rPr lang="en-US" sz="1400" dirty="0"/>
                        <a:t>(GEO Flagship)</a:t>
                      </a:r>
                    </a:p>
                  </a:txBody>
                  <a:tcPr/>
                </a:tc>
                <a:tc>
                  <a:txBody>
                    <a:bodyPr/>
                    <a:lstStyle/>
                    <a:p>
                      <a:pPr algn="ctr"/>
                      <a:r>
                        <a:rPr lang="en-US" sz="1400" dirty="0"/>
                        <a:t>2011 </a:t>
                      </a:r>
                      <a:br>
                        <a:rPr lang="en-US" sz="1400" dirty="0"/>
                      </a:br>
                      <a:r>
                        <a:rPr lang="en-US" sz="1400" dirty="0"/>
                        <a:t>(before CEOS Governance &amp; Processes doc)</a:t>
                      </a:r>
                    </a:p>
                  </a:txBody>
                  <a:tcPr/>
                </a:tc>
                <a:tc>
                  <a:txBody>
                    <a:bodyPr/>
                    <a:lstStyle/>
                    <a:p>
                      <a:pPr algn="ctr"/>
                      <a:r>
                        <a:rPr lang="en-US" sz="1400" dirty="0"/>
                        <a:t>CEOS Chair</a:t>
                      </a:r>
                    </a:p>
                  </a:txBody>
                  <a:tcPr/>
                </a:tc>
                <a:extLst>
                  <a:ext uri="{0D108BD9-81ED-4DB2-BD59-A6C34878D82A}">
                    <a16:rowId xmlns:a16="http://schemas.microsoft.com/office/drawing/2014/main" val="2059743652"/>
                  </a:ext>
                </a:extLst>
              </a:tr>
              <a:tr h="867287">
                <a:tc>
                  <a:txBody>
                    <a:bodyPr/>
                    <a:lstStyle/>
                    <a:p>
                      <a:pPr algn="l">
                        <a:spcBef>
                          <a:spcPts val="1200"/>
                        </a:spcBef>
                      </a:pPr>
                      <a:r>
                        <a:rPr lang="en-US" sz="1400" b="1" dirty="0"/>
                        <a:t>Ad-hoc WG for GEOGLAM</a:t>
                      </a:r>
                    </a:p>
                  </a:txBody>
                  <a:tcPr/>
                </a:tc>
                <a:tc>
                  <a:txBody>
                    <a:bodyPr/>
                    <a:lstStyle/>
                    <a:p>
                      <a:pPr algn="ctr"/>
                      <a:r>
                        <a:rPr lang="en-US" sz="1400" dirty="0"/>
                        <a:t>GEOGLAM</a:t>
                      </a:r>
                      <a:br>
                        <a:rPr lang="en-US" sz="1400" dirty="0"/>
                      </a:br>
                      <a:r>
                        <a:rPr lang="en-US" sz="1400" dirty="0"/>
                        <a:t>(GEO Flagship)</a:t>
                      </a:r>
                    </a:p>
                  </a:txBody>
                  <a:tcPr/>
                </a:tc>
                <a:tc>
                  <a:txBody>
                    <a:bodyPr/>
                    <a:lstStyle/>
                    <a:p>
                      <a:pPr algn="ctr"/>
                      <a:r>
                        <a:rPr lang="en-US" sz="1400" dirty="0"/>
                        <a:t>2012</a:t>
                      </a:r>
                      <a:br>
                        <a:rPr lang="en-US" sz="1400" dirty="0"/>
                      </a:br>
                      <a:r>
                        <a:rPr lang="en-US" sz="1400" dirty="0"/>
                        <a:t>(before CEOS Governance &amp; Processes doc)</a:t>
                      </a:r>
                    </a:p>
                  </a:txBody>
                  <a:tcPr/>
                </a:tc>
                <a:tc>
                  <a:txBody>
                    <a:bodyPr/>
                    <a:lstStyle/>
                    <a:p>
                      <a:pPr algn="ctr"/>
                      <a:r>
                        <a:rPr lang="en-US" sz="1400" dirty="0"/>
                        <a:t>CEOS Chair</a:t>
                      </a:r>
                    </a:p>
                  </a:txBody>
                  <a:tcPr/>
                </a:tc>
                <a:extLst>
                  <a:ext uri="{0D108BD9-81ED-4DB2-BD59-A6C34878D82A}">
                    <a16:rowId xmlns:a16="http://schemas.microsoft.com/office/drawing/2014/main" val="352232608"/>
                  </a:ext>
                </a:extLst>
              </a:tr>
              <a:tr h="586223">
                <a:tc>
                  <a:txBody>
                    <a:bodyPr/>
                    <a:lstStyle/>
                    <a:p>
                      <a:pPr algn="l">
                        <a:spcBef>
                          <a:spcPts val="1200"/>
                        </a:spcBef>
                      </a:pPr>
                      <a:r>
                        <a:rPr lang="en-US" sz="1400" b="1" dirty="0"/>
                        <a:t>FDA</a:t>
                      </a:r>
                    </a:p>
                  </a:txBody>
                  <a:tcPr/>
                </a:tc>
                <a:tc>
                  <a:txBody>
                    <a:bodyPr/>
                    <a:lstStyle/>
                    <a:p>
                      <a:pPr algn="ctr"/>
                      <a:r>
                        <a:rPr lang="en-US" sz="1400" dirty="0"/>
                        <a:t>-</a:t>
                      </a:r>
                    </a:p>
                  </a:txBody>
                  <a:tcPr/>
                </a:tc>
                <a:tc>
                  <a:txBody>
                    <a:bodyPr/>
                    <a:lstStyle/>
                    <a:p>
                      <a:pPr algn="ctr"/>
                      <a:r>
                        <a:rPr lang="en-US" sz="1400" dirty="0"/>
                        <a:t>2015</a:t>
                      </a:r>
                    </a:p>
                  </a:txBody>
                  <a:tcPr/>
                </a:tc>
                <a:tc>
                  <a:txBody>
                    <a:bodyPr/>
                    <a:lstStyle/>
                    <a:p>
                      <a:pPr algn="ctr"/>
                      <a:r>
                        <a:rPr lang="en-US" sz="1400" dirty="0"/>
                        <a:t>CEOS Chair</a:t>
                      </a:r>
                    </a:p>
                  </a:txBody>
                  <a:tcPr/>
                </a:tc>
                <a:extLst>
                  <a:ext uri="{0D108BD9-81ED-4DB2-BD59-A6C34878D82A}">
                    <a16:rowId xmlns:a16="http://schemas.microsoft.com/office/drawing/2014/main" val="2136350812"/>
                  </a:ext>
                </a:extLst>
              </a:tr>
              <a:tr h="626375">
                <a:tc>
                  <a:txBody>
                    <a:bodyPr/>
                    <a:lstStyle/>
                    <a:p>
                      <a:pPr algn="l">
                        <a:spcBef>
                          <a:spcPts val="1200"/>
                        </a:spcBef>
                      </a:pPr>
                      <a:r>
                        <a:rPr lang="en-US" sz="1400" b="1" dirty="0"/>
                        <a:t>SDGs</a:t>
                      </a:r>
                    </a:p>
                  </a:txBody>
                  <a:tcPr/>
                </a:tc>
                <a:tc>
                  <a:txBody>
                    <a:bodyPr/>
                    <a:lstStyle/>
                    <a:p>
                      <a:pPr algn="ctr"/>
                      <a:r>
                        <a:rPr lang="en-US" sz="1400" dirty="0"/>
                        <a:t>GEO, EO4SDGs</a:t>
                      </a:r>
                      <a:br>
                        <a:rPr lang="en-US" sz="1400" dirty="0"/>
                      </a:br>
                      <a:r>
                        <a:rPr lang="en-US" sz="1400" dirty="0"/>
                        <a:t>(GEO Priority)</a:t>
                      </a:r>
                    </a:p>
                  </a:txBody>
                  <a:tcPr/>
                </a:tc>
                <a:tc>
                  <a:txBody>
                    <a:bodyPr/>
                    <a:lstStyle/>
                    <a:p>
                      <a:pPr algn="ctr"/>
                      <a:r>
                        <a:rPr lang="en-US" sz="1400" dirty="0"/>
                        <a:t>2016</a:t>
                      </a:r>
                    </a:p>
                  </a:txBody>
                  <a:tcPr/>
                </a:tc>
                <a:tc>
                  <a:txBody>
                    <a:bodyPr/>
                    <a:lstStyle/>
                    <a:p>
                      <a:pPr algn="ctr"/>
                      <a:r>
                        <a:rPr lang="en-US" sz="1400" dirty="0"/>
                        <a:t>SIT Chair</a:t>
                      </a:r>
                    </a:p>
                  </a:txBody>
                  <a:tcPr/>
                </a:tc>
                <a:extLst>
                  <a:ext uri="{0D108BD9-81ED-4DB2-BD59-A6C34878D82A}">
                    <a16:rowId xmlns:a16="http://schemas.microsoft.com/office/drawing/2014/main" val="267803228"/>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661449807"/>
              </p:ext>
            </p:extLst>
          </p:nvPr>
        </p:nvGraphicFramePr>
        <p:xfrm>
          <a:off x="6477000" y="1828801"/>
          <a:ext cx="1752600" cy="3725663"/>
        </p:xfrm>
        <a:graphic>
          <a:graphicData uri="http://schemas.openxmlformats.org/drawingml/2006/table">
            <a:tbl>
              <a:tblPr firstRow="1" bandRow="1">
                <a:tableStyleId>{35758FB7-9AC5-4552-8A53-C91805E547FA}</a:tableStyleId>
              </a:tblPr>
              <a:tblGrid>
                <a:gridCol w="1752600">
                  <a:extLst>
                    <a:ext uri="{9D8B030D-6E8A-4147-A177-3AD203B41FA5}">
                      <a16:colId xmlns:a16="http://schemas.microsoft.com/office/drawing/2014/main" val="3717973694"/>
                    </a:ext>
                  </a:extLst>
                </a:gridCol>
              </a:tblGrid>
              <a:tr h="500846">
                <a:tc>
                  <a:txBody>
                    <a:bodyPr/>
                    <a:lstStyle/>
                    <a:p>
                      <a:pPr algn="ctr">
                        <a:spcBef>
                          <a:spcPts val="300"/>
                        </a:spcBef>
                        <a:spcAft>
                          <a:spcPts val="300"/>
                        </a:spcAft>
                      </a:pPr>
                      <a:r>
                        <a:rPr lang="en-US" sz="1400" dirty="0"/>
                        <a:t>Internal Links</a:t>
                      </a:r>
                    </a:p>
                  </a:txBody>
                  <a:tcPr>
                    <a:solidFill>
                      <a:schemeClr val="accent3">
                        <a:lumMod val="50000"/>
                      </a:schemeClr>
                    </a:solidFill>
                  </a:tcPr>
                </a:tc>
                <a:extLst>
                  <a:ext uri="{0D108BD9-81ED-4DB2-BD59-A6C34878D82A}">
                    <a16:rowId xmlns:a16="http://schemas.microsoft.com/office/drawing/2014/main" val="1809390042"/>
                  </a:ext>
                </a:extLst>
              </a:tr>
              <a:tr h="982177">
                <a:tc>
                  <a:txBody>
                    <a:bodyPr/>
                    <a:lstStyle/>
                    <a:p>
                      <a:pPr algn="ctr"/>
                      <a:r>
                        <a:rPr lang="en-US" sz="1400" dirty="0"/>
                        <a:t>LSI-VC &amp; </a:t>
                      </a:r>
                      <a:br>
                        <a:rPr lang="en-US" sz="1400" dirty="0"/>
                      </a:br>
                      <a:r>
                        <a:rPr lang="en-US" sz="1400" dirty="0"/>
                        <a:t>GEOGLAM AHWG</a:t>
                      </a:r>
                      <a:br>
                        <a:rPr lang="en-US" sz="1400" dirty="0"/>
                      </a:br>
                      <a:r>
                        <a:rPr lang="en-US" sz="1400" dirty="0"/>
                        <a:t>(</a:t>
                      </a:r>
                      <a:r>
                        <a:rPr lang="en-US" sz="1400" dirty="0" err="1"/>
                        <a:t>inc</a:t>
                      </a:r>
                      <a:r>
                        <a:rPr lang="en-US" sz="1400" dirty="0"/>
                        <a:t> joint meetings)</a:t>
                      </a:r>
                    </a:p>
                  </a:txBody>
                  <a:tcPr>
                    <a:solidFill>
                      <a:schemeClr val="accent3">
                        <a:lumMod val="75000"/>
                        <a:alpha val="40000"/>
                      </a:schemeClr>
                    </a:solidFill>
                  </a:tcPr>
                </a:tc>
                <a:extLst>
                  <a:ext uri="{0D108BD9-81ED-4DB2-BD59-A6C34878D82A}">
                    <a16:rowId xmlns:a16="http://schemas.microsoft.com/office/drawing/2014/main" val="925022441"/>
                  </a:ext>
                </a:extLst>
              </a:tr>
              <a:tr h="982177">
                <a:tc>
                  <a:txBody>
                    <a:bodyPr/>
                    <a:lstStyle/>
                    <a:p>
                      <a:pPr algn="ctr"/>
                      <a:r>
                        <a:rPr lang="en-US" sz="1400" dirty="0"/>
                        <a:t>LSI-VC &amp; </a:t>
                      </a:r>
                      <a:br>
                        <a:rPr lang="en-US" sz="1400" dirty="0"/>
                      </a:br>
                      <a:r>
                        <a:rPr lang="en-US" sz="1400" dirty="0"/>
                        <a:t>GEOGLAM AHWG</a:t>
                      </a:r>
                      <a:br>
                        <a:rPr lang="en-US" sz="1400" dirty="0"/>
                      </a:br>
                      <a:r>
                        <a:rPr lang="en-US" sz="1400" dirty="0"/>
                        <a:t>(</a:t>
                      </a:r>
                      <a:r>
                        <a:rPr lang="en-US" sz="1400" dirty="0" err="1"/>
                        <a:t>inc</a:t>
                      </a:r>
                      <a:r>
                        <a:rPr lang="en-US" sz="1400" dirty="0"/>
                        <a:t> joint meetings) </a:t>
                      </a:r>
                    </a:p>
                  </a:txBody>
                  <a:tcPr>
                    <a:solidFill>
                      <a:schemeClr val="accent3">
                        <a:lumMod val="60000"/>
                        <a:lumOff val="40000"/>
                      </a:schemeClr>
                    </a:solidFill>
                  </a:tcPr>
                </a:tc>
                <a:extLst>
                  <a:ext uri="{0D108BD9-81ED-4DB2-BD59-A6C34878D82A}">
                    <a16:rowId xmlns:a16="http://schemas.microsoft.com/office/drawing/2014/main" val="2360233753"/>
                  </a:ext>
                </a:extLst>
              </a:tr>
              <a:tr h="609363">
                <a:tc>
                  <a:txBody>
                    <a:bodyPr/>
                    <a:lstStyle/>
                    <a:p>
                      <a:pPr algn="ctr"/>
                      <a:r>
                        <a:rPr lang="en-US" sz="1400" dirty="0"/>
                        <a:t>WGISS &amp; LSI-VC</a:t>
                      </a:r>
                    </a:p>
                  </a:txBody>
                  <a:tcPr>
                    <a:solidFill>
                      <a:schemeClr val="accent3">
                        <a:lumMod val="75000"/>
                        <a:alpha val="40000"/>
                      </a:schemeClr>
                    </a:solidFill>
                  </a:tcPr>
                </a:tc>
                <a:extLst>
                  <a:ext uri="{0D108BD9-81ED-4DB2-BD59-A6C34878D82A}">
                    <a16:rowId xmlns:a16="http://schemas.microsoft.com/office/drawing/2014/main" val="1783122314"/>
                  </a:ext>
                </a:extLst>
              </a:tr>
              <a:tr h="651100">
                <a:tc>
                  <a:txBody>
                    <a:bodyPr/>
                    <a:lstStyle/>
                    <a:p>
                      <a:pPr algn="ctr"/>
                      <a:r>
                        <a:rPr lang="en-US" sz="1400" dirty="0"/>
                        <a:t>EVERYTHING?!</a:t>
                      </a:r>
                    </a:p>
                  </a:txBody>
                  <a:tcPr>
                    <a:solidFill>
                      <a:schemeClr val="accent3">
                        <a:lumMod val="60000"/>
                        <a:lumOff val="40000"/>
                      </a:schemeClr>
                    </a:solidFill>
                  </a:tcPr>
                </a:tc>
                <a:extLst>
                  <a:ext uri="{0D108BD9-81ED-4DB2-BD59-A6C34878D82A}">
                    <a16:rowId xmlns:a16="http://schemas.microsoft.com/office/drawing/2014/main" val="133235399"/>
                  </a:ext>
                </a:extLst>
              </a:tr>
            </a:tbl>
          </a:graphicData>
        </a:graphic>
      </p:graphicFrame>
    </p:spTree>
    <p:extLst>
      <p:ext uri="{BB962C8B-B14F-4D97-AF65-F5344CB8AC3E}">
        <p14:creationId xmlns:p14="http://schemas.microsoft.com/office/powerpoint/2010/main" val="84959086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2"/>
          </p:nvPr>
        </p:nvSpPr>
        <p:spPr/>
        <p:txBody>
          <a:bodyPr/>
          <a:lstStyle/>
          <a:p>
            <a:pPr lvl="0"/>
            <a:fld id="{86CB4B4D-7CA3-9044-876B-883B54F8677D}" type="slidenum">
              <a:rPr lang="uk-UA" smtClean="0"/>
              <a:t>5</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b="1" dirty="0"/>
              <a:t>Current Procedures</a:t>
            </a:r>
          </a:p>
        </p:txBody>
      </p:sp>
      <p:graphicFrame>
        <p:nvGraphicFramePr>
          <p:cNvPr id="7" name="Table 6">
            <a:extLst>
              <a:ext uri="{FF2B5EF4-FFF2-40B4-BE49-F238E27FC236}">
                <a16:creationId xmlns:a16="http://schemas.microsoft.com/office/drawing/2014/main" id="{FD862BD5-49F3-A84E-8176-805F68DF4511}"/>
              </a:ext>
            </a:extLst>
          </p:cNvPr>
          <p:cNvGraphicFramePr>
            <a:graphicFrameLocks noGrp="1"/>
          </p:cNvGraphicFramePr>
          <p:nvPr>
            <p:extLst>
              <p:ext uri="{D42A27DB-BD31-4B8C-83A1-F6EECF244321}">
                <p14:modId xmlns:p14="http://schemas.microsoft.com/office/powerpoint/2010/main" val="75951191"/>
              </p:ext>
            </p:extLst>
          </p:nvPr>
        </p:nvGraphicFramePr>
        <p:xfrm>
          <a:off x="1066800" y="1752600"/>
          <a:ext cx="7543802" cy="4327818"/>
        </p:xfrm>
        <a:graphic>
          <a:graphicData uri="http://schemas.openxmlformats.org/drawingml/2006/table">
            <a:tbl>
              <a:tblPr firstRow="1" bandRow="1">
                <a:tableStyleId>{35758FB7-9AC5-4552-8A53-C91805E547FA}</a:tableStyleId>
              </a:tblPr>
              <a:tblGrid>
                <a:gridCol w="864394">
                  <a:extLst>
                    <a:ext uri="{9D8B030D-6E8A-4147-A177-3AD203B41FA5}">
                      <a16:colId xmlns:a16="http://schemas.microsoft.com/office/drawing/2014/main" val="1300698946"/>
                    </a:ext>
                  </a:extLst>
                </a:gridCol>
                <a:gridCol w="1414463">
                  <a:extLst>
                    <a:ext uri="{9D8B030D-6E8A-4147-A177-3AD203B41FA5}">
                      <a16:colId xmlns:a16="http://schemas.microsoft.com/office/drawing/2014/main" val="3172984409"/>
                    </a:ext>
                  </a:extLst>
                </a:gridCol>
                <a:gridCol w="1493044">
                  <a:extLst>
                    <a:ext uri="{9D8B030D-6E8A-4147-A177-3AD203B41FA5}">
                      <a16:colId xmlns:a16="http://schemas.microsoft.com/office/drawing/2014/main" val="1525817241"/>
                    </a:ext>
                  </a:extLst>
                </a:gridCol>
                <a:gridCol w="2095499">
                  <a:extLst>
                    <a:ext uri="{9D8B030D-6E8A-4147-A177-3AD203B41FA5}">
                      <a16:colId xmlns:a16="http://schemas.microsoft.com/office/drawing/2014/main" val="3087282074"/>
                    </a:ext>
                  </a:extLst>
                </a:gridCol>
                <a:gridCol w="762000">
                  <a:extLst>
                    <a:ext uri="{9D8B030D-6E8A-4147-A177-3AD203B41FA5}">
                      <a16:colId xmlns:a16="http://schemas.microsoft.com/office/drawing/2014/main" val="1440434823"/>
                    </a:ext>
                  </a:extLst>
                </a:gridCol>
                <a:gridCol w="914402">
                  <a:extLst>
                    <a:ext uri="{9D8B030D-6E8A-4147-A177-3AD203B41FA5}">
                      <a16:colId xmlns:a16="http://schemas.microsoft.com/office/drawing/2014/main" val="1414353404"/>
                    </a:ext>
                  </a:extLst>
                </a:gridCol>
              </a:tblGrid>
              <a:tr h="533058">
                <a:tc>
                  <a:txBody>
                    <a:bodyPr/>
                    <a:lstStyle/>
                    <a:p>
                      <a:pPr algn="ctr">
                        <a:spcBef>
                          <a:spcPts val="600"/>
                        </a:spcBef>
                        <a:spcAft>
                          <a:spcPts val="600"/>
                        </a:spcAft>
                      </a:pPr>
                      <a:r>
                        <a:rPr lang="en-US" sz="1200" dirty="0"/>
                        <a:t>Entity</a:t>
                      </a:r>
                    </a:p>
                  </a:txBody>
                  <a:tcPr>
                    <a:solidFill>
                      <a:schemeClr val="tx2">
                        <a:lumMod val="50000"/>
                      </a:schemeClr>
                    </a:solidFill>
                  </a:tcPr>
                </a:tc>
                <a:tc>
                  <a:txBody>
                    <a:bodyPr/>
                    <a:lstStyle/>
                    <a:p>
                      <a:pPr algn="ctr">
                        <a:spcBef>
                          <a:spcPts val="300"/>
                        </a:spcBef>
                        <a:spcAft>
                          <a:spcPts val="300"/>
                        </a:spcAft>
                      </a:pPr>
                      <a:r>
                        <a:rPr lang="en-US" sz="1200" dirty="0"/>
                        <a:t>Formation</a:t>
                      </a:r>
                    </a:p>
                  </a:txBody>
                  <a:tcPr>
                    <a:solidFill>
                      <a:schemeClr val="tx2">
                        <a:lumMod val="50000"/>
                      </a:schemeClr>
                    </a:solidFill>
                  </a:tcPr>
                </a:tc>
                <a:tc>
                  <a:txBody>
                    <a:bodyPr/>
                    <a:lstStyle/>
                    <a:p>
                      <a:pPr algn="ctr">
                        <a:spcBef>
                          <a:spcPts val="300"/>
                        </a:spcBef>
                        <a:spcAft>
                          <a:spcPts val="300"/>
                        </a:spcAft>
                      </a:pPr>
                      <a:r>
                        <a:rPr lang="en-US" sz="1200" dirty="0"/>
                        <a:t>Responsible</a:t>
                      </a:r>
                    </a:p>
                  </a:txBody>
                  <a:tcPr>
                    <a:solidFill>
                      <a:schemeClr val="tx2">
                        <a:lumMod val="50000"/>
                      </a:schemeClr>
                    </a:solidFill>
                  </a:tcPr>
                </a:tc>
                <a:tc>
                  <a:txBody>
                    <a:bodyPr/>
                    <a:lstStyle/>
                    <a:p>
                      <a:pPr algn="ctr">
                        <a:spcBef>
                          <a:spcPts val="300"/>
                        </a:spcBef>
                        <a:spcAft>
                          <a:spcPts val="300"/>
                        </a:spcAft>
                      </a:pPr>
                      <a:r>
                        <a:rPr lang="en-US" sz="1200" dirty="0"/>
                        <a:t>Reporting</a:t>
                      </a:r>
                    </a:p>
                  </a:txBody>
                  <a:tcPr>
                    <a:solidFill>
                      <a:schemeClr val="tx2">
                        <a:lumMod val="50000"/>
                      </a:schemeClr>
                    </a:solidFill>
                  </a:tcPr>
                </a:tc>
                <a:tc>
                  <a:txBody>
                    <a:bodyPr/>
                    <a:lstStyle/>
                    <a:p>
                      <a:pPr algn="ctr">
                        <a:spcBef>
                          <a:spcPts val="300"/>
                        </a:spcBef>
                        <a:spcAft>
                          <a:spcPts val="300"/>
                        </a:spcAft>
                      </a:pPr>
                      <a:r>
                        <a:rPr lang="en-US" sz="1200" dirty="0"/>
                        <a:t>CEOS WP</a:t>
                      </a:r>
                    </a:p>
                  </a:txBody>
                  <a:tcPr>
                    <a:solidFill>
                      <a:schemeClr val="tx2">
                        <a:lumMod val="50000"/>
                      </a:schemeClr>
                    </a:solidFill>
                  </a:tcPr>
                </a:tc>
                <a:tc>
                  <a:txBody>
                    <a:bodyPr/>
                    <a:lstStyle/>
                    <a:p>
                      <a:pPr algn="ctr">
                        <a:spcBef>
                          <a:spcPts val="300"/>
                        </a:spcBef>
                        <a:spcAft>
                          <a:spcPts val="300"/>
                        </a:spcAft>
                      </a:pPr>
                      <a:r>
                        <a:rPr lang="en-US" sz="1200" dirty="0"/>
                        <a:t>Term</a:t>
                      </a:r>
                    </a:p>
                  </a:txBody>
                  <a:tcPr>
                    <a:solidFill>
                      <a:schemeClr val="tx2">
                        <a:lumMod val="50000"/>
                      </a:schemeClr>
                    </a:solidFill>
                  </a:tcPr>
                </a:tc>
                <a:extLst>
                  <a:ext uri="{0D108BD9-81ED-4DB2-BD59-A6C34878D82A}">
                    <a16:rowId xmlns:a16="http://schemas.microsoft.com/office/drawing/2014/main" val="1848923431"/>
                  </a:ext>
                </a:extLst>
              </a:tr>
              <a:tr h="838542">
                <a:tc>
                  <a:txBody>
                    <a:bodyPr/>
                    <a:lstStyle/>
                    <a:p>
                      <a:pPr algn="l">
                        <a:spcBef>
                          <a:spcPts val="1200"/>
                        </a:spcBef>
                      </a:pPr>
                      <a:r>
                        <a:rPr lang="en-US" sz="1400" b="1" dirty="0"/>
                        <a:t>WGs</a:t>
                      </a:r>
                    </a:p>
                    <a:p>
                      <a:pPr algn="l">
                        <a:spcBef>
                          <a:spcPts val="1200"/>
                        </a:spcBef>
                      </a:pPr>
                      <a:r>
                        <a:rPr lang="en-US" sz="1400" b="1" dirty="0"/>
                        <a:t>(5)</a:t>
                      </a:r>
                    </a:p>
                  </a:txBody>
                  <a:tcPr/>
                </a:tc>
                <a:tc>
                  <a:txBody>
                    <a:bodyPr/>
                    <a:lstStyle/>
                    <a:p>
                      <a:pPr algn="ctr"/>
                      <a:r>
                        <a:rPr lang="en-US" sz="1100" dirty="0"/>
                        <a:t>CEOS Plenary</a:t>
                      </a:r>
                      <a:br>
                        <a:rPr lang="en-US" sz="1100" dirty="0"/>
                      </a:br>
                      <a:r>
                        <a:rPr lang="en-US" sz="1100" dirty="0"/>
                        <a:t>decision</a:t>
                      </a:r>
                    </a:p>
                  </a:txBody>
                  <a:tcPr/>
                </a:tc>
                <a:tc>
                  <a:txBody>
                    <a:bodyPr/>
                    <a:lstStyle/>
                    <a:p>
                      <a:pPr algn="ctr"/>
                      <a:r>
                        <a:rPr lang="en-US" sz="1100" dirty="0">
                          <a:solidFill>
                            <a:schemeClr val="dk1"/>
                          </a:solidFill>
                          <a:effectLst/>
                          <a:latin typeface="+mn-lt"/>
                          <a:ea typeface="+mn-ea"/>
                          <a:cs typeface="+mn-cs"/>
                          <a:sym typeface="Calibri"/>
                        </a:rPr>
                        <a:t>CEOS Chair </a:t>
                      </a:r>
                      <a:br>
                        <a:rPr lang="en-US" sz="1100" dirty="0">
                          <a:solidFill>
                            <a:schemeClr val="dk1"/>
                          </a:solidFill>
                          <a:effectLst/>
                          <a:latin typeface="+mn-lt"/>
                          <a:ea typeface="+mn-ea"/>
                          <a:cs typeface="+mn-cs"/>
                          <a:sym typeface="Calibri"/>
                        </a:rPr>
                      </a:br>
                      <a:r>
                        <a:rPr lang="en-US" sz="1100" dirty="0">
                          <a:solidFill>
                            <a:schemeClr val="dk1"/>
                          </a:solidFill>
                          <a:effectLst/>
                          <a:latin typeface="+mn-lt"/>
                          <a:ea typeface="+mn-ea"/>
                          <a:cs typeface="+mn-cs"/>
                          <a:sym typeface="Calibri"/>
                        </a:rPr>
                        <a:t>(SIT Chair secondary if agreed)</a:t>
                      </a:r>
                      <a:r>
                        <a:rPr lang="en-AU" sz="1100" dirty="0">
                          <a:effectLst/>
                        </a:rPr>
                        <a:t> </a:t>
                      </a:r>
                      <a:endParaRPr lang="en-US" sz="1100" dirty="0"/>
                    </a:p>
                  </a:txBody>
                  <a:tcPr/>
                </a:tc>
                <a:tc>
                  <a:txBody>
                    <a:bodyPr/>
                    <a:lstStyle/>
                    <a:p>
                      <a:pPr algn="l"/>
                      <a:r>
                        <a:rPr lang="en-US" sz="1100" dirty="0">
                          <a:solidFill>
                            <a:schemeClr val="dk1"/>
                          </a:solidFill>
                          <a:effectLst/>
                          <a:latin typeface="+mn-lt"/>
                          <a:ea typeface="+mn-ea"/>
                          <a:cs typeface="+mn-cs"/>
                          <a:sym typeface="Calibri"/>
                        </a:rPr>
                        <a:t>- Monthly to CEOS SEC telecons</a:t>
                      </a:r>
                      <a:br>
                        <a:rPr lang="en-US" sz="1100" dirty="0">
                          <a:solidFill>
                            <a:schemeClr val="dk1"/>
                          </a:solidFill>
                          <a:effectLst/>
                          <a:latin typeface="+mn-lt"/>
                          <a:ea typeface="+mn-ea"/>
                          <a:cs typeface="+mn-cs"/>
                          <a:sym typeface="Calibri"/>
                        </a:rPr>
                      </a:br>
                      <a:r>
                        <a:rPr lang="en-US" sz="1100" dirty="0">
                          <a:solidFill>
                            <a:schemeClr val="dk1"/>
                          </a:solidFill>
                          <a:effectLst/>
                          <a:latin typeface="+mn-lt"/>
                          <a:ea typeface="+mn-ea"/>
                          <a:cs typeface="+mn-cs"/>
                          <a:sym typeface="Calibri"/>
                        </a:rPr>
                        <a:t>- Annually to CEOS Plenary</a:t>
                      </a:r>
                      <a:br>
                        <a:rPr lang="en-US" sz="1100" dirty="0">
                          <a:solidFill>
                            <a:schemeClr val="dk1"/>
                          </a:solidFill>
                          <a:effectLst/>
                          <a:latin typeface="+mn-lt"/>
                          <a:ea typeface="+mn-ea"/>
                          <a:cs typeface="+mn-cs"/>
                          <a:sym typeface="Calibri"/>
                        </a:rPr>
                      </a:br>
                      <a:r>
                        <a:rPr lang="en-US" sz="1100" dirty="0">
                          <a:solidFill>
                            <a:schemeClr val="dk1"/>
                          </a:solidFill>
                          <a:effectLst/>
                          <a:latin typeface="+mn-lt"/>
                          <a:ea typeface="+mn-ea"/>
                          <a:cs typeface="+mn-cs"/>
                          <a:sym typeface="Calibri"/>
                        </a:rPr>
                        <a:t>- Recently added to SIT Chair tag-ups and VC-WG day</a:t>
                      </a:r>
                      <a:r>
                        <a:rPr lang="en-AU" sz="1100" dirty="0">
                          <a:effectLst/>
                        </a:rPr>
                        <a:t> </a:t>
                      </a:r>
                      <a:endParaRPr lang="en-US" sz="1100" dirty="0"/>
                    </a:p>
                  </a:txBody>
                  <a:tcPr/>
                </a:tc>
                <a:tc>
                  <a:txBody>
                    <a:bodyPr/>
                    <a:lstStyle/>
                    <a:p>
                      <a:pPr algn="ctr"/>
                      <a:r>
                        <a:rPr lang="en-US" sz="1100" dirty="0"/>
                        <a:t>48 active targets</a:t>
                      </a:r>
                    </a:p>
                  </a:txBody>
                  <a:tcPr/>
                </a:tc>
                <a:tc>
                  <a:txBody>
                    <a:bodyPr/>
                    <a:lstStyle/>
                    <a:p>
                      <a:pPr algn="ctr"/>
                      <a:r>
                        <a:rPr lang="en-US" sz="1100" dirty="0"/>
                        <a:t>Permanent</a:t>
                      </a:r>
                    </a:p>
                  </a:txBody>
                  <a:tcPr/>
                </a:tc>
                <a:extLst>
                  <a:ext uri="{0D108BD9-81ED-4DB2-BD59-A6C34878D82A}">
                    <a16:rowId xmlns:a16="http://schemas.microsoft.com/office/drawing/2014/main" val="2059743652"/>
                  </a:ext>
                </a:extLst>
              </a:tr>
              <a:tr h="1066117">
                <a:tc>
                  <a:txBody>
                    <a:bodyPr/>
                    <a:lstStyle/>
                    <a:p>
                      <a:pPr algn="l">
                        <a:spcBef>
                          <a:spcPts val="1200"/>
                        </a:spcBef>
                      </a:pPr>
                      <a:r>
                        <a:rPr lang="en-US" sz="1400" b="1" dirty="0"/>
                        <a:t>VCs</a:t>
                      </a:r>
                    </a:p>
                    <a:p>
                      <a:pPr algn="l">
                        <a:spcBef>
                          <a:spcPts val="1200"/>
                        </a:spcBef>
                      </a:pPr>
                      <a:r>
                        <a:rPr lang="en-US" sz="1400" b="1" dirty="0"/>
                        <a:t>(7)</a:t>
                      </a:r>
                    </a:p>
                  </a:txBody>
                  <a:tcPr/>
                </a:tc>
                <a:tc>
                  <a:txBody>
                    <a:bodyPr/>
                    <a:lstStyle/>
                    <a:p>
                      <a:pPr algn="ctr"/>
                      <a:r>
                        <a:rPr lang="en-US" sz="1100" dirty="0">
                          <a:solidFill>
                            <a:schemeClr val="dk1"/>
                          </a:solidFill>
                          <a:effectLst/>
                          <a:latin typeface="+mn-lt"/>
                          <a:ea typeface="+mn-ea"/>
                          <a:cs typeface="+mn-cs"/>
                          <a:sym typeface="Calibri"/>
                        </a:rPr>
                        <a:t>CEOS SIT decision, following the VC Process Paper. Rigorous leadership and resourcing criteria</a:t>
                      </a:r>
                      <a:r>
                        <a:rPr lang="en-AU" sz="1100" dirty="0">
                          <a:effectLst/>
                        </a:rPr>
                        <a:t> </a:t>
                      </a:r>
                      <a:endParaRPr lang="en-US" sz="1100" dirty="0"/>
                    </a:p>
                  </a:txBody>
                  <a:tcPr/>
                </a:tc>
                <a:tc>
                  <a:txBody>
                    <a:bodyPr/>
                    <a:lstStyle/>
                    <a:p>
                      <a:pPr algn="ctr"/>
                      <a:r>
                        <a:rPr lang="en-US" sz="1100" dirty="0">
                          <a:solidFill>
                            <a:schemeClr val="dk1"/>
                          </a:solidFill>
                          <a:effectLst/>
                          <a:latin typeface="+mn-lt"/>
                          <a:ea typeface="+mn-ea"/>
                          <a:cs typeface="+mn-cs"/>
                          <a:sym typeface="Calibri"/>
                        </a:rPr>
                        <a:t>SIT Chair </a:t>
                      </a:r>
                      <a:br>
                        <a:rPr lang="en-US" sz="1100" dirty="0">
                          <a:solidFill>
                            <a:schemeClr val="dk1"/>
                          </a:solidFill>
                          <a:effectLst/>
                          <a:latin typeface="+mn-lt"/>
                          <a:ea typeface="+mn-ea"/>
                          <a:cs typeface="+mn-cs"/>
                          <a:sym typeface="Calibri"/>
                        </a:rPr>
                      </a:br>
                      <a:r>
                        <a:rPr lang="en-US" sz="1100" dirty="0">
                          <a:solidFill>
                            <a:schemeClr val="dk1"/>
                          </a:solidFill>
                          <a:effectLst/>
                          <a:latin typeface="+mn-lt"/>
                          <a:ea typeface="+mn-ea"/>
                          <a:cs typeface="+mn-cs"/>
                          <a:sym typeface="Calibri"/>
                        </a:rPr>
                        <a:t>(CEOS Chair secondary if agreed) </a:t>
                      </a:r>
                      <a:endParaRPr lang="en-US" sz="1100" dirty="0"/>
                    </a:p>
                  </a:txBody>
                  <a:tcPr/>
                </a:tc>
                <a:tc>
                  <a:txBody>
                    <a:bodyPr/>
                    <a:lstStyle/>
                    <a:p>
                      <a:pPr algn="l"/>
                      <a:r>
                        <a:rPr lang="en-US" sz="1100" dirty="0">
                          <a:solidFill>
                            <a:schemeClr val="dk1"/>
                          </a:solidFill>
                          <a:effectLst/>
                          <a:latin typeface="+mn-lt"/>
                          <a:ea typeface="+mn-ea"/>
                          <a:cs typeface="+mn-cs"/>
                          <a:sym typeface="Calibri"/>
                        </a:rPr>
                        <a:t>- SIT Chair tag-ups &amp; VC-WG day</a:t>
                      </a:r>
                      <a:br>
                        <a:rPr lang="en-US" sz="1100" dirty="0">
                          <a:solidFill>
                            <a:schemeClr val="dk1"/>
                          </a:solidFill>
                          <a:effectLst/>
                          <a:latin typeface="+mn-lt"/>
                          <a:ea typeface="+mn-ea"/>
                          <a:cs typeface="+mn-cs"/>
                          <a:sym typeface="Calibri"/>
                        </a:rPr>
                      </a:br>
                      <a:r>
                        <a:rPr lang="en-US" sz="1100" dirty="0">
                          <a:solidFill>
                            <a:schemeClr val="dk1"/>
                          </a:solidFill>
                          <a:effectLst/>
                          <a:latin typeface="+mn-lt"/>
                          <a:ea typeface="+mn-ea"/>
                          <a:cs typeface="+mn-cs"/>
                          <a:sym typeface="Calibri"/>
                        </a:rPr>
                        <a:t>- SIT and SIT TW meetings</a:t>
                      </a:r>
                      <a:br>
                        <a:rPr lang="en-US" sz="1100" dirty="0">
                          <a:solidFill>
                            <a:schemeClr val="dk1"/>
                          </a:solidFill>
                          <a:effectLst/>
                          <a:latin typeface="+mn-lt"/>
                          <a:ea typeface="+mn-ea"/>
                          <a:cs typeface="+mn-cs"/>
                          <a:sym typeface="Calibri"/>
                        </a:rPr>
                      </a:br>
                      <a:r>
                        <a:rPr lang="en-US" sz="1100" dirty="0">
                          <a:solidFill>
                            <a:schemeClr val="dk1"/>
                          </a:solidFill>
                          <a:effectLst/>
                          <a:latin typeface="+mn-lt"/>
                          <a:ea typeface="+mn-ea"/>
                          <a:cs typeface="+mn-cs"/>
                          <a:sym typeface="Calibri"/>
                        </a:rPr>
                        <a:t>- Typically covered at Plenary (SIT Chair compendium)</a:t>
                      </a:r>
                      <a:br>
                        <a:rPr lang="en-US" sz="1100" dirty="0">
                          <a:solidFill>
                            <a:schemeClr val="dk1"/>
                          </a:solidFill>
                          <a:effectLst/>
                          <a:latin typeface="+mn-lt"/>
                          <a:ea typeface="+mn-ea"/>
                          <a:cs typeface="+mn-cs"/>
                          <a:sym typeface="Calibri"/>
                        </a:rPr>
                      </a:br>
                      <a:r>
                        <a:rPr lang="en-US" sz="1100" dirty="0">
                          <a:solidFill>
                            <a:schemeClr val="dk1"/>
                          </a:solidFill>
                          <a:effectLst/>
                          <a:latin typeface="+mn-lt"/>
                          <a:ea typeface="+mn-ea"/>
                          <a:cs typeface="+mn-cs"/>
                          <a:sym typeface="Calibri"/>
                        </a:rPr>
                        <a:t>- Not included in CEOS SEC telecons</a:t>
                      </a:r>
                      <a:r>
                        <a:rPr lang="en-AU" sz="1100" dirty="0">
                          <a:effectLst/>
                        </a:rPr>
                        <a:t> </a:t>
                      </a:r>
                      <a:endParaRPr lang="en-US" sz="1100" dirty="0"/>
                    </a:p>
                  </a:txBody>
                  <a:tcPr/>
                </a:tc>
                <a:tc>
                  <a:txBody>
                    <a:bodyPr/>
                    <a:lstStyle/>
                    <a:p>
                      <a:pPr algn="ctr"/>
                      <a:r>
                        <a:rPr lang="en-US" sz="1100" dirty="0"/>
                        <a:t>17 active targets</a:t>
                      </a:r>
                    </a:p>
                  </a:txBody>
                  <a:tcPr/>
                </a:tc>
                <a:tc>
                  <a:txBody>
                    <a:bodyPr/>
                    <a:lstStyle/>
                    <a:p>
                      <a:pPr algn="ctr"/>
                      <a:r>
                        <a:rPr lang="en-US" sz="1100" dirty="0"/>
                        <a:t>Permanent</a:t>
                      </a:r>
                    </a:p>
                  </a:txBody>
                  <a:tcPr/>
                </a:tc>
                <a:extLst>
                  <a:ext uri="{0D108BD9-81ED-4DB2-BD59-A6C34878D82A}">
                    <a16:rowId xmlns:a16="http://schemas.microsoft.com/office/drawing/2014/main" val="352232608"/>
                  </a:ext>
                </a:extLst>
              </a:tr>
              <a:tr h="648554">
                <a:tc>
                  <a:txBody>
                    <a:bodyPr/>
                    <a:lstStyle/>
                    <a:p>
                      <a:pPr algn="l">
                        <a:spcBef>
                          <a:spcPts val="1200"/>
                        </a:spcBef>
                      </a:pPr>
                      <a:r>
                        <a:rPr lang="en-US" sz="1400" b="1" dirty="0"/>
                        <a:t>AHTs</a:t>
                      </a:r>
                    </a:p>
                    <a:p>
                      <a:pPr algn="l">
                        <a:spcBef>
                          <a:spcPts val="1200"/>
                        </a:spcBef>
                      </a:pPr>
                      <a:r>
                        <a:rPr lang="en-US" sz="1400" b="1" dirty="0"/>
                        <a:t>(4)</a:t>
                      </a:r>
                    </a:p>
                  </a:txBody>
                  <a:tcPr/>
                </a:tc>
                <a:tc>
                  <a:txBody>
                    <a:bodyPr/>
                    <a:lstStyle/>
                    <a:p>
                      <a:pPr algn="ctr"/>
                      <a:r>
                        <a:rPr lang="en-US" sz="1100" dirty="0">
                          <a:solidFill>
                            <a:schemeClr val="dk1"/>
                          </a:solidFill>
                          <a:effectLst/>
                          <a:latin typeface="+mn-lt"/>
                          <a:ea typeface="+mn-ea"/>
                          <a:cs typeface="+mn-cs"/>
                          <a:sym typeface="Calibri"/>
                        </a:rPr>
                        <a:t>CEOS Plenary decision. Light on specifics and on leadership and resourcing.</a:t>
                      </a:r>
                      <a:endParaRPr lang="en-US" sz="1100" dirty="0"/>
                    </a:p>
                  </a:txBody>
                  <a:tcPr/>
                </a:tc>
                <a:tc>
                  <a:txBody>
                    <a:bodyPr/>
                    <a:lstStyle/>
                    <a:p>
                      <a:pPr algn="ctr"/>
                      <a:r>
                        <a:rPr lang="en-US" sz="1100" dirty="0">
                          <a:solidFill>
                            <a:schemeClr val="dk1"/>
                          </a:solidFill>
                          <a:effectLst/>
                          <a:latin typeface="+mn-lt"/>
                          <a:ea typeface="+mn-ea"/>
                          <a:cs typeface="+mn-cs"/>
                          <a:sym typeface="Calibri"/>
                        </a:rPr>
                        <a:t>CEOS Chair </a:t>
                      </a:r>
                      <a:br>
                        <a:rPr lang="en-US" sz="1100" dirty="0">
                          <a:solidFill>
                            <a:schemeClr val="dk1"/>
                          </a:solidFill>
                          <a:effectLst/>
                          <a:latin typeface="+mn-lt"/>
                          <a:ea typeface="+mn-ea"/>
                          <a:cs typeface="+mn-cs"/>
                          <a:sym typeface="Calibri"/>
                        </a:rPr>
                      </a:br>
                      <a:r>
                        <a:rPr lang="en-US" sz="1100" u="sng" dirty="0">
                          <a:solidFill>
                            <a:schemeClr val="dk1"/>
                          </a:solidFill>
                          <a:effectLst/>
                          <a:latin typeface="+mn-lt"/>
                          <a:ea typeface="+mn-ea"/>
                          <a:cs typeface="+mn-cs"/>
                          <a:sym typeface="Calibri"/>
                        </a:rPr>
                        <a:t>or</a:t>
                      </a:r>
                      <a:r>
                        <a:rPr lang="en-US" sz="1100" dirty="0">
                          <a:solidFill>
                            <a:schemeClr val="dk1"/>
                          </a:solidFill>
                          <a:effectLst/>
                          <a:latin typeface="+mn-lt"/>
                          <a:ea typeface="+mn-ea"/>
                          <a:cs typeface="+mn-cs"/>
                          <a:sym typeface="Calibri"/>
                        </a:rPr>
                        <a:t> SIT Chair.</a:t>
                      </a:r>
                      <a:r>
                        <a:rPr lang="en-AU" sz="1100" dirty="0">
                          <a:effectLst/>
                        </a:rPr>
                        <a:t> </a:t>
                      </a:r>
                      <a:endParaRPr lang="en-US" sz="1100" dirty="0"/>
                    </a:p>
                  </a:txBody>
                  <a:tcPr/>
                </a:tc>
                <a:tc>
                  <a:txBody>
                    <a:bodyPr/>
                    <a:lstStyle/>
                    <a:p>
                      <a:pPr algn="l"/>
                      <a:r>
                        <a:rPr lang="en-US" sz="1100" dirty="0">
                          <a:solidFill>
                            <a:schemeClr val="dk1"/>
                          </a:solidFill>
                          <a:effectLst/>
                          <a:latin typeface="+mn-lt"/>
                          <a:ea typeface="+mn-ea"/>
                          <a:cs typeface="+mn-cs"/>
                          <a:sym typeface="Calibri"/>
                        </a:rPr>
                        <a:t>- Routine reporting dropped from CEOS SEC telecons in 2018</a:t>
                      </a:r>
                      <a:br>
                        <a:rPr lang="en-US" sz="1100" dirty="0">
                          <a:solidFill>
                            <a:schemeClr val="dk1"/>
                          </a:solidFill>
                          <a:effectLst/>
                          <a:latin typeface="+mn-lt"/>
                          <a:ea typeface="+mn-ea"/>
                          <a:cs typeface="+mn-cs"/>
                          <a:sym typeface="Calibri"/>
                        </a:rPr>
                      </a:br>
                      <a:r>
                        <a:rPr lang="en-US" sz="1100" dirty="0">
                          <a:solidFill>
                            <a:schemeClr val="dk1"/>
                          </a:solidFill>
                          <a:effectLst/>
                          <a:latin typeface="+mn-lt"/>
                          <a:ea typeface="+mn-ea"/>
                          <a:cs typeface="+mn-cs"/>
                          <a:sym typeface="Calibri"/>
                        </a:rPr>
                        <a:t>- Added to SIT Chair tag-ups in 2018</a:t>
                      </a:r>
                      <a:r>
                        <a:rPr lang="en-AU" sz="1100" dirty="0">
                          <a:solidFill>
                            <a:schemeClr val="dk1"/>
                          </a:solidFill>
                          <a:effectLst/>
                          <a:latin typeface="+mn-lt"/>
                          <a:ea typeface="+mn-ea"/>
                          <a:cs typeface="+mn-cs"/>
                          <a:sym typeface="Calibri"/>
                        </a:rPr>
                        <a:t/>
                      </a:r>
                      <a:br>
                        <a:rPr lang="en-AU" sz="1100" dirty="0">
                          <a:solidFill>
                            <a:schemeClr val="dk1"/>
                          </a:solidFill>
                          <a:effectLst/>
                          <a:latin typeface="+mn-lt"/>
                          <a:ea typeface="+mn-ea"/>
                          <a:cs typeface="+mn-cs"/>
                          <a:sym typeface="Calibri"/>
                        </a:rPr>
                      </a:br>
                      <a:r>
                        <a:rPr lang="en-AU" sz="1100" dirty="0">
                          <a:solidFill>
                            <a:schemeClr val="dk1"/>
                          </a:solidFill>
                          <a:effectLst/>
                          <a:latin typeface="+mn-lt"/>
                          <a:ea typeface="+mn-ea"/>
                          <a:cs typeface="+mn-cs"/>
                          <a:sym typeface="Calibri"/>
                        </a:rPr>
                        <a:t>- </a:t>
                      </a:r>
                      <a:r>
                        <a:rPr lang="en-US" sz="1100" dirty="0">
                          <a:solidFill>
                            <a:schemeClr val="dk1"/>
                          </a:solidFill>
                          <a:effectLst/>
                          <a:latin typeface="+mn-lt"/>
                          <a:ea typeface="+mn-ea"/>
                          <a:cs typeface="+mn-cs"/>
                          <a:sym typeface="Calibri"/>
                        </a:rPr>
                        <a:t>Added to VC/WG day agenda in 2018</a:t>
                      </a:r>
                      <a:br>
                        <a:rPr lang="en-US" sz="1100" dirty="0">
                          <a:solidFill>
                            <a:schemeClr val="dk1"/>
                          </a:solidFill>
                          <a:effectLst/>
                          <a:latin typeface="+mn-lt"/>
                          <a:ea typeface="+mn-ea"/>
                          <a:cs typeface="+mn-cs"/>
                          <a:sym typeface="Calibri"/>
                        </a:rPr>
                      </a:br>
                      <a:r>
                        <a:rPr lang="en-US" sz="1100" dirty="0">
                          <a:solidFill>
                            <a:schemeClr val="dk1"/>
                          </a:solidFill>
                          <a:effectLst/>
                          <a:latin typeface="+mn-lt"/>
                          <a:ea typeface="+mn-ea"/>
                          <a:cs typeface="+mn-cs"/>
                          <a:sym typeface="Calibri"/>
                        </a:rPr>
                        <a:t>- As agenda dictates at SIT and Plenary meetings</a:t>
                      </a:r>
                      <a:r>
                        <a:rPr lang="en-AU" sz="1100" dirty="0">
                          <a:effectLst/>
                        </a:rPr>
                        <a:t> </a:t>
                      </a:r>
                      <a:endParaRPr lang="en-US" sz="1100" dirty="0"/>
                    </a:p>
                  </a:txBody>
                  <a:tcPr/>
                </a:tc>
                <a:tc>
                  <a:txBody>
                    <a:bodyPr/>
                    <a:lstStyle/>
                    <a:p>
                      <a:pPr algn="ctr"/>
                      <a:r>
                        <a:rPr lang="en-US" sz="1100" dirty="0"/>
                        <a:t>9 active targets</a:t>
                      </a:r>
                    </a:p>
                  </a:txBody>
                  <a:tcPr/>
                </a:tc>
                <a:tc>
                  <a:txBody>
                    <a:bodyPr/>
                    <a:lstStyle/>
                    <a:p>
                      <a:pPr algn="ctr"/>
                      <a:r>
                        <a:rPr lang="en-US" sz="1100" dirty="0">
                          <a:solidFill>
                            <a:schemeClr val="dk1"/>
                          </a:solidFill>
                          <a:effectLst/>
                          <a:latin typeface="+mn-lt"/>
                          <a:ea typeface="+mn-ea"/>
                          <a:cs typeface="+mn-cs"/>
                          <a:sym typeface="Calibri"/>
                        </a:rPr>
                        <a:t>Defined when created with annual renewal at Plenary</a:t>
                      </a:r>
                      <a:r>
                        <a:rPr lang="en-AU" sz="1100" dirty="0">
                          <a:effectLst/>
                        </a:rPr>
                        <a:t> </a:t>
                      </a:r>
                      <a:endParaRPr lang="en-US" sz="1100" dirty="0"/>
                    </a:p>
                  </a:txBody>
                  <a:tcPr/>
                </a:tc>
                <a:extLst>
                  <a:ext uri="{0D108BD9-81ED-4DB2-BD59-A6C34878D82A}">
                    <a16:rowId xmlns:a16="http://schemas.microsoft.com/office/drawing/2014/main" val="2136350812"/>
                  </a:ext>
                </a:extLst>
              </a:tr>
            </a:tbl>
          </a:graphicData>
        </a:graphic>
      </p:graphicFrame>
    </p:spTree>
    <p:extLst>
      <p:ext uri="{BB962C8B-B14F-4D97-AF65-F5344CB8AC3E}">
        <p14:creationId xmlns:p14="http://schemas.microsoft.com/office/powerpoint/2010/main" val="419829498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2"/>
          </p:nvPr>
        </p:nvSpPr>
        <p:spPr/>
        <p:txBody>
          <a:bodyPr/>
          <a:lstStyle/>
          <a:p>
            <a:pPr lvl="0"/>
            <a:fld id="{86CB4B4D-7CA3-9044-876B-883B54F8677D}" type="slidenum">
              <a:rPr lang="uk-UA" smtClean="0"/>
              <a:t>6</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b="1" dirty="0"/>
              <a:t>Current Team Plans</a:t>
            </a:r>
          </a:p>
        </p:txBody>
      </p:sp>
      <p:graphicFrame>
        <p:nvGraphicFramePr>
          <p:cNvPr id="7" name="Table 6">
            <a:extLst>
              <a:ext uri="{FF2B5EF4-FFF2-40B4-BE49-F238E27FC236}">
                <a16:creationId xmlns:a16="http://schemas.microsoft.com/office/drawing/2014/main" id="{FD862BD5-49F3-A84E-8176-805F68DF4511}"/>
              </a:ext>
            </a:extLst>
          </p:cNvPr>
          <p:cNvGraphicFramePr>
            <a:graphicFrameLocks noGrp="1"/>
          </p:cNvGraphicFramePr>
          <p:nvPr>
            <p:extLst>
              <p:ext uri="{D42A27DB-BD31-4B8C-83A1-F6EECF244321}">
                <p14:modId xmlns:p14="http://schemas.microsoft.com/office/powerpoint/2010/main" val="1413451202"/>
              </p:ext>
            </p:extLst>
          </p:nvPr>
        </p:nvGraphicFramePr>
        <p:xfrm>
          <a:off x="609600" y="1828800"/>
          <a:ext cx="6934200" cy="3520440"/>
        </p:xfrm>
        <a:graphic>
          <a:graphicData uri="http://schemas.openxmlformats.org/drawingml/2006/table">
            <a:tbl>
              <a:tblPr firstRow="1" bandRow="1">
                <a:tableStyleId>{35758FB7-9AC5-4552-8A53-C91805E547FA}</a:tableStyleId>
              </a:tblPr>
              <a:tblGrid>
                <a:gridCol w="1516856">
                  <a:extLst>
                    <a:ext uri="{9D8B030D-6E8A-4147-A177-3AD203B41FA5}">
                      <a16:colId xmlns:a16="http://schemas.microsoft.com/office/drawing/2014/main" val="1300698946"/>
                    </a:ext>
                  </a:extLst>
                </a:gridCol>
                <a:gridCol w="1378744">
                  <a:extLst>
                    <a:ext uri="{9D8B030D-6E8A-4147-A177-3AD203B41FA5}">
                      <a16:colId xmlns:a16="http://schemas.microsoft.com/office/drawing/2014/main" val="3172984409"/>
                    </a:ext>
                  </a:extLst>
                </a:gridCol>
                <a:gridCol w="1676400">
                  <a:extLst>
                    <a:ext uri="{9D8B030D-6E8A-4147-A177-3AD203B41FA5}">
                      <a16:colId xmlns:a16="http://schemas.microsoft.com/office/drawing/2014/main" val="1525817241"/>
                    </a:ext>
                  </a:extLst>
                </a:gridCol>
                <a:gridCol w="2362200">
                  <a:extLst>
                    <a:ext uri="{9D8B030D-6E8A-4147-A177-3AD203B41FA5}">
                      <a16:colId xmlns:a16="http://schemas.microsoft.com/office/drawing/2014/main" val="3087282074"/>
                    </a:ext>
                  </a:extLst>
                </a:gridCol>
              </a:tblGrid>
              <a:tr h="304800">
                <a:tc>
                  <a:txBody>
                    <a:bodyPr/>
                    <a:lstStyle/>
                    <a:p>
                      <a:pPr algn="ctr">
                        <a:spcBef>
                          <a:spcPts val="600"/>
                        </a:spcBef>
                        <a:spcAft>
                          <a:spcPts val="600"/>
                        </a:spcAft>
                      </a:pPr>
                      <a:r>
                        <a:rPr lang="en-US" sz="1200" dirty="0"/>
                        <a:t>Team</a:t>
                      </a:r>
                    </a:p>
                  </a:txBody>
                  <a:tcPr>
                    <a:solidFill>
                      <a:schemeClr val="tx2">
                        <a:lumMod val="50000"/>
                      </a:schemeClr>
                    </a:solidFill>
                  </a:tcPr>
                </a:tc>
                <a:tc>
                  <a:txBody>
                    <a:bodyPr/>
                    <a:lstStyle/>
                    <a:p>
                      <a:pPr algn="ctr">
                        <a:spcBef>
                          <a:spcPts val="300"/>
                        </a:spcBef>
                        <a:spcAft>
                          <a:spcPts val="300"/>
                        </a:spcAft>
                      </a:pPr>
                      <a:r>
                        <a:rPr lang="en-US" sz="1200" dirty="0"/>
                        <a:t>Active agencies</a:t>
                      </a:r>
                    </a:p>
                  </a:txBody>
                  <a:tcPr>
                    <a:solidFill>
                      <a:schemeClr val="tx2">
                        <a:lumMod val="50000"/>
                      </a:schemeClr>
                    </a:solidFill>
                  </a:tcPr>
                </a:tc>
                <a:tc>
                  <a:txBody>
                    <a:bodyPr/>
                    <a:lstStyle/>
                    <a:p>
                      <a:pPr algn="ctr">
                        <a:spcBef>
                          <a:spcPts val="300"/>
                        </a:spcBef>
                        <a:spcAft>
                          <a:spcPts val="300"/>
                        </a:spcAft>
                      </a:pPr>
                      <a:r>
                        <a:rPr lang="en-US" sz="1200" dirty="0"/>
                        <a:t>Outlook</a:t>
                      </a:r>
                    </a:p>
                  </a:txBody>
                  <a:tcPr>
                    <a:solidFill>
                      <a:schemeClr val="tx2">
                        <a:lumMod val="50000"/>
                      </a:schemeClr>
                    </a:solidFill>
                  </a:tcPr>
                </a:tc>
                <a:tc>
                  <a:txBody>
                    <a:bodyPr/>
                    <a:lstStyle/>
                    <a:p>
                      <a:pPr algn="ctr">
                        <a:spcBef>
                          <a:spcPts val="300"/>
                        </a:spcBef>
                        <a:spcAft>
                          <a:spcPts val="300"/>
                        </a:spcAft>
                      </a:pPr>
                      <a:r>
                        <a:rPr lang="en-US" sz="1200" dirty="0"/>
                        <a:t>Plans</a:t>
                      </a:r>
                    </a:p>
                  </a:txBody>
                  <a:tcPr>
                    <a:solidFill>
                      <a:schemeClr val="tx2">
                        <a:lumMod val="50000"/>
                      </a:schemeClr>
                    </a:solidFill>
                  </a:tcPr>
                </a:tc>
                <a:extLst>
                  <a:ext uri="{0D108BD9-81ED-4DB2-BD59-A6C34878D82A}">
                    <a16:rowId xmlns:a16="http://schemas.microsoft.com/office/drawing/2014/main" val="1848923431"/>
                  </a:ext>
                </a:extLst>
              </a:tr>
              <a:tr h="370840">
                <a:tc>
                  <a:txBody>
                    <a:bodyPr/>
                    <a:lstStyle/>
                    <a:p>
                      <a:pPr algn="l">
                        <a:spcBef>
                          <a:spcPts val="1200"/>
                        </a:spcBef>
                      </a:pPr>
                      <a:r>
                        <a:rPr lang="en-US" sz="1100" b="1" dirty="0"/>
                        <a:t>SDCG for GFOI</a:t>
                      </a:r>
                    </a:p>
                  </a:txBody>
                  <a:tcPr/>
                </a:tc>
                <a:tc>
                  <a:txBody>
                    <a:bodyPr/>
                    <a:lstStyle/>
                    <a:p>
                      <a:pPr algn="ctr"/>
                      <a:r>
                        <a:rPr lang="en-US" sz="1100" b="1" dirty="0"/>
                        <a:t>JAXA, ESA, UKSA, </a:t>
                      </a:r>
                      <a:r>
                        <a:rPr lang="en-US" sz="1100" dirty="0"/>
                        <a:t>SEO, DLR, CSA</a:t>
                      </a:r>
                    </a:p>
                  </a:txBody>
                  <a:tcPr/>
                </a:tc>
                <a:tc>
                  <a:txBody>
                    <a:bodyPr/>
                    <a:lstStyle/>
                    <a:p>
                      <a:pPr algn="ctr"/>
                      <a:r>
                        <a:rPr lang="en-US" sz="1100" dirty="0"/>
                        <a:t>Resources an issue.</a:t>
                      </a:r>
                    </a:p>
                    <a:p>
                      <a:pPr algn="ctr"/>
                      <a:r>
                        <a:rPr lang="en-US" sz="1100" dirty="0"/>
                        <a:t>GFOI Phase 2.</a:t>
                      </a:r>
                    </a:p>
                  </a:txBody>
                  <a:tcPr/>
                </a:tc>
                <a:tc>
                  <a:txBody>
                    <a:bodyPr/>
                    <a:lstStyle/>
                    <a:p>
                      <a:pPr algn="ctr"/>
                      <a:r>
                        <a:rPr lang="en-US" sz="1100" dirty="0"/>
                        <a:t>2017 poll concluded a stand-alone team is preferred. But subject to confirmed critical mass of participation and operating capacity.</a:t>
                      </a:r>
                    </a:p>
                  </a:txBody>
                  <a:tcPr/>
                </a:tc>
                <a:extLst>
                  <a:ext uri="{0D108BD9-81ED-4DB2-BD59-A6C34878D82A}">
                    <a16:rowId xmlns:a16="http://schemas.microsoft.com/office/drawing/2014/main" val="2059743652"/>
                  </a:ext>
                </a:extLst>
              </a:tr>
              <a:tr h="370840">
                <a:tc>
                  <a:txBody>
                    <a:bodyPr/>
                    <a:lstStyle/>
                    <a:p>
                      <a:pPr algn="l">
                        <a:spcBef>
                          <a:spcPts val="1200"/>
                        </a:spcBef>
                      </a:pPr>
                      <a:r>
                        <a:rPr lang="en-US" sz="1100" b="1" dirty="0"/>
                        <a:t>Ad-hoc WG for GEOGLAM</a:t>
                      </a:r>
                    </a:p>
                  </a:txBody>
                  <a:tcPr/>
                </a:tc>
                <a:tc>
                  <a:txBody>
                    <a:bodyPr/>
                    <a:lstStyle/>
                    <a:p>
                      <a:pPr algn="ctr"/>
                      <a:r>
                        <a:rPr lang="en-US" sz="1100" b="1" dirty="0">
                          <a:solidFill>
                            <a:schemeClr val="dk1"/>
                          </a:solidFill>
                          <a:effectLst/>
                          <a:latin typeface="+mn-lt"/>
                          <a:ea typeface="+mn-ea"/>
                          <a:cs typeface="+mn-cs"/>
                          <a:sym typeface="Calibri"/>
                        </a:rPr>
                        <a:t>NASA, CNES, </a:t>
                      </a:r>
                      <a:r>
                        <a:rPr lang="en-US" sz="1100" b="0" dirty="0">
                          <a:solidFill>
                            <a:schemeClr val="dk1"/>
                          </a:solidFill>
                          <a:effectLst/>
                          <a:latin typeface="+mn-lt"/>
                          <a:ea typeface="+mn-ea"/>
                          <a:cs typeface="+mn-cs"/>
                          <a:sym typeface="Calibri"/>
                        </a:rPr>
                        <a:t>CSA, JAXA, ESA, CONAE, CSIRO, ISRO, SANSA</a:t>
                      </a:r>
                      <a:r>
                        <a:rPr lang="en-AU" sz="1100" b="0" dirty="0">
                          <a:effectLst/>
                        </a:rPr>
                        <a:t> </a:t>
                      </a:r>
                      <a:endParaRPr lang="en-US" sz="1100" b="0" dirty="0"/>
                    </a:p>
                  </a:txBody>
                  <a:tcPr/>
                </a:tc>
                <a:tc>
                  <a:txBody>
                    <a:bodyPr/>
                    <a:lstStyle/>
                    <a:p>
                      <a:pPr algn="ctr"/>
                      <a:r>
                        <a:rPr lang="en-US" sz="1100" dirty="0"/>
                        <a:t>Foresee vibrant and engaged GEOGLAM relationship</a:t>
                      </a:r>
                    </a:p>
                  </a:txBody>
                  <a:tcPr/>
                </a:tc>
                <a:tc>
                  <a:txBody>
                    <a:bodyPr/>
                    <a:lstStyle/>
                    <a:p>
                      <a:pPr algn="ctr"/>
                      <a:r>
                        <a:rPr lang="en-US" sz="1100" dirty="0"/>
                        <a:t>Stand-alone group for a further year with recommendations to CEOS thereafter.</a:t>
                      </a:r>
                    </a:p>
                  </a:txBody>
                  <a:tcPr/>
                </a:tc>
                <a:extLst>
                  <a:ext uri="{0D108BD9-81ED-4DB2-BD59-A6C34878D82A}">
                    <a16:rowId xmlns:a16="http://schemas.microsoft.com/office/drawing/2014/main" val="352232608"/>
                  </a:ext>
                </a:extLst>
              </a:tr>
              <a:tr h="370840">
                <a:tc>
                  <a:txBody>
                    <a:bodyPr/>
                    <a:lstStyle/>
                    <a:p>
                      <a:pPr algn="l">
                        <a:spcBef>
                          <a:spcPts val="1200"/>
                        </a:spcBef>
                      </a:pPr>
                      <a:r>
                        <a:rPr lang="en-US" sz="1100" b="1" dirty="0"/>
                        <a:t>FDA</a:t>
                      </a:r>
                    </a:p>
                  </a:txBody>
                  <a:tcPr/>
                </a:tc>
                <a:tc>
                  <a:txBody>
                    <a:bodyPr/>
                    <a:lstStyle/>
                    <a:p>
                      <a:pPr algn="ctr"/>
                      <a:r>
                        <a:rPr lang="en-US" sz="1100" b="1" dirty="0"/>
                        <a:t>ESA, CSIRO, USGS</a:t>
                      </a:r>
                    </a:p>
                  </a:txBody>
                  <a:tcPr/>
                </a:tc>
                <a:tc>
                  <a:txBody>
                    <a:bodyPr/>
                    <a:lstStyle/>
                    <a:p>
                      <a:pPr algn="ctr"/>
                      <a:r>
                        <a:rPr lang="en-US" sz="1100" dirty="0"/>
                        <a:t>Roadmap created – can be absorbed largely within WGISS and LSI</a:t>
                      </a:r>
                    </a:p>
                  </a:txBody>
                  <a:tcPr/>
                </a:tc>
                <a:tc>
                  <a:txBody>
                    <a:bodyPr/>
                    <a:lstStyle/>
                    <a:p>
                      <a:pPr algn="ctr"/>
                      <a:r>
                        <a:rPr lang="en-US" sz="1100" dirty="0"/>
                        <a:t>Conclusion at Plenary</a:t>
                      </a:r>
                    </a:p>
                  </a:txBody>
                  <a:tcPr/>
                </a:tc>
                <a:extLst>
                  <a:ext uri="{0D108BD9-81ED-4DB2-BD59-A6C34878D82A}">
                    <a16:rowId xmlns:a16="http://schemas.microsoft.com/office/drawing/2014/main" val="2136350812"/>
                  </a:ext>
                </a:extLst>
              </a:tr>
              <a:tr h="370840">
                <a:tc>
                  <a:txBody>
                    <a:bodyPr/>
                    <a:lstStyle/>
                    <a:p>
                      <a:pPr algn="l">
                        <a:spcBef>
                          <a:spcPts val="1200"/>
                        </a:spcBef>
                      </a:pPr>
                      <a:r>
                        <a:rPr lang="en-US" sz="1100" b="1" dirty="0"/>
                        <a:t>SDGs</a:t>
                      </a:r>
                    </a:p>
                  </a:txBody>
                  <a:tcPr/>
                </a:tc>
                <a:tc>
                  <a:txBody>
                    <a:bodyPr/>
                    <a:lstStyle/>
                    <a:p>
                      <a:pPr algn="ctr"/>
                      <a:r>
                        <a:rPr lang="en-US" sz="1100" b="1" dirty="0"/>
                        <a:t>ESA, CSIRO, </a:t>
                      </a:r>
                      <a:r>
                        <a:rPr lang="en-US" sz="1100" dirty="0"/>
                        <a:t>NASA, JAXA</a:t>
                      </a:r>
                    </a:p>
                  </a:txBody>
                  <a:tcPr/>
                </a:tc>
                <a:tc>
                  <a:txBody>
                    <a:bodyPr/>
                    <a:lstStyle/>
                    <a:p>
                      <a:pPr algn="ctr"/>
                      <a:r>
                        <a:rPr lang="en-US" sz="1100" dirty="0"/>
                        <a:t>Substantial implementation plan developed</a:t>
                      </a:r>
                    </a:p>
                  </a:txBody>
                  <a:tcPr/>
                </a:tc>
                <a:tc>
                  <a:txBody>
                    <a:bodyPr/>
                    <a:lstStyle/>
                    <a:p>
                      <a:pPr algn="ctr"/>
                      <a:r>
                        <a:rPr lang="en-US" sz="1100" dirty="0"/>
                        <a:t>Participation and resources have not been forthcoming. Team advocates a permanent structure but critical mass needs to be determined.</a:t>
                      </a:r>
                    </a:p>
                  </a:txBody>
                  <a:tcPr/>
                </a:tc>
                <a:extLst>
                  <a:ext uri="{0D108BD9-81ED-4DB2-BD59-A6C34878D82A}">
                    <a16:rowId xmlns:a16="http://schemas.microsoft.com/office/drawing/2014/main" val="267803228"/>
                  </a:ext>
                </a:extLst>
              </a:tr>
            </a:tbl>
          </a:graphicData>
        </a:graphic>
      </p:graphicFrame>
      <p:sp>
        <p:nvSpPr>
          <p:cNvPr id="5" name="Rectangle 4">
            <a:extLst>
              <a:ext uri="{FF2B5EF4-FFF2-40B4-BE49-F238E27FC236}">
                <a16:creationId xmlns:a16="http://schemas.microsoft.com/office/drawing/2014/main" id="{BD2C200A-92B5-8244-82AA-CD78BB3D87AE}"/>
              </a:ext>
            </a:extLst>
          </p:cNvPr>
          <p:cNvSpPr/>
          <p:nvPr/>
        </p:nvSpPr>
        <p:spPr>
          <a:xfrm>
            <a:off x="6977271" y="2968451"/>
            <a:ext cx="2629202" cy="40011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000" b="1" cap="none" spc="0" dirty="0">
                <a:ln/>
                <a:solidFill>
                  <a:schemeClr val="accent3"/>
                </a:solidFill>
                <a:effectLst/>
              </a:rPr>
              <a:t>1-year +</a:t>
            </a:r>
          </a:p>
        </p:txBody>
      </p:sp>
      <p:sp>
        <p:nvSpPr>
          <p:cNvPr id="10" name="Rectangle 9">
            <a:extLst>
              <a:ext uri="{FF2B5EF4-FFF2-40B4-BE49-F238E27FC236}">
                <a16:creationId xmlns:a16="http://schemas.microsoft.com/office/drawing/2014/main" id="{3194B886-7023-1440-B134-9E7E432394F4}"/>
              </a:ext>
            </a:extLst>
          </p:cNvPr>
          <p:cNvSpPr/>
          <p:nvPr/>
        </p:nvSpPr>
        <p:spPr>
          <a:xfrm>
            <a:off x="7652114" y="2115150"/>
            <a:ext cx="1279516" cy="523220"/>
          </a:xfrm>
          <a:prstGeom prst="rect">
            <a:avLst/>
          </a:prstGeom>
          <a:noFill/>
        </p:spPr>
        <p:txBody>
          <a:bodyPr wrap="none" lIns="91440" tIns="45720" rIns="91440" bIns="45720">
            <a:spAutoFit/>
          </a:bodyPr>
          <a:lstStyle/>
          <a:p>
            <a:pPr algn="ctr"/>
            <a:r>
              <a:rPr lang="en-US" sz="1400" b="1" cap="none" spc="0" dirty="0">
                <a:ln w="6600">
                  <a:solidFill>
                    <a:schemeClr val="accent2"/>
                  </a:solidFill>
                  <a:prstDash val="solid"/>
                </a:ln>
                <a:solidFill>
                  <a:srgbClr val="FFFFFF"/>
                </a:solidFill>
                <a:effectLst>
                  <a:outerShdw dist="38100" dir="2700000" algn="tl" rotWithShape="0">
                    <a:schemeClr val="accent2"/>
                  </a:outerShdw>
                </a:effectLst>
              </a:rPr>
              <a:t>Participation</a:t>
            </a:r>
          </a:p>
          <a:p>
            <a:pPr algn="ctr"/>
            <a:r>
              <a:rPr lang="en-US" sz="1400" b="1" cap="none" spc="0" dirty="0">
                <a:ln w="6600">
                  <a:solidFill>
                    <a:schemeClr val="accent2"/>
                  </a:solidFill>
                  <a:prstDash val="solid"/>
                </a:ln>
                <a:solidFill>
                  <a:srgbClr val="FFFFFF"/>
                </a:solidFill>
                <a:effectLst>
                  <a:outerShdw dist="38100" dir="2700000" algn="tl" rotWithShape="0">
                    <a:schemeClr val="accent2"/>
                  </a:outerShdw>
                </a:effectLst>
              </a:rPr>
              <a:t>&amp; Resources</a:t>
            </a:r>
          </a:p>
        </p:txBody>
      </p:sp>
      <p:sp>
        <p:nvSpPr>
          <p:cNvPr id="11" name="Rectangle 10">
            <a:extLst>
              <a:ext uri="{FF2B5EF4-FFF2-40B4-BE49-F238E27FC236}">
                <a16:creationId xmlns:a16="http://schemas.microsoft.com/office/drawing/2014/main" id="{F99A1007-56C6-A941-987C-2ED3E859ABD1}"/>
              </a:ext>
            </a:extLst>
          </p:cNvPr>
          <p:cNvSpPr/>
          <p:nvPr/>
        </p:nvSpPr>
        <p:spPr>
          <a:xfrm>
            <a:off x="7652114" y="4114800"/>
            <a:ext cx="1279516" cy="523220"/>
          </a:xfrm>
          <a:prstGeom prst="rect">
            <a:avLst/>
          </a:prstGeom>
          <a:noFill/>
        </p:spPr>
        <p:txBody>
          <a:bodyPr wrap="none" lIns="91440" tIns="45720" rIns="91440" bIns="45720">
            <a:spAutoFit/>
          </a:bodyPr>
          <a:lstStyle/>
          <a:p>
            <a:pPr algn="ctr"/>
            <a:r>
              <a:rPr lang="en-US" sz="1400" b="1" cap="none" spc="0" dirty="0">
                <a:ln w="6600">
                  <a:solidFill>
                    <a:schemeClr val="accent2"/>
                  </a:solidFill>
                  <a:prstDash val="solid"/>
                </a:ln>
                <a:solidFill>
                  <a:srgbClr val="FFFFFF"/>
                </a:solidFill>
                <a:effectLst>
                  <a:outerShdw dist="38100" dir="2700000" algn="tl" rotWithShape="0">
                    <a:schemeClr val="accent2"/>
                  </a:outerShdw>
                </a:effectLst>
              </a:rPr>
              <a:t>Participation</a:t>
            </a:r>
          </a:p>
          <a:p>
            <a:pPr algn="ctr"/>
            <a:r>
              <a:rPr lang="en-US" sz="1400" b="1" cap="none" spc="0" dirty="0">
                <a:ln w="6600">
                  <a:solidFill>
                    <a:schemeClr val="accent2"/>
                  </a:solidFill>
                  <a:prstDash val="solid"/>
                </a:ln>
                <a:solidFill>
                  <a:srgbClr val="FFFFFF"/>
                </a:solidFill>
                <a:effectLst>
                  <a:outerShdw dist="38100" dir="2700000" algn="tl" rotWithShape="0">
                    <a:schemeClr val="accent2"/>
                  </a:outerShdw>
                </a:effectLst>
              </a:rPr>
              <a:t>&amp; Resources</a:t>
            </a:r>
          </a:p>
        </p:txBody>
      </p:sp>
      <p:sp>
        <p:nvSpPr>
          <p:cNvPr id="13" name="Rectangle 12">
            <a:extLst>
              <a:ext uri="{FF2B5EF4-FFF2-40B4-BE49-F238E27FC236}">
                <a16:creationId xmlns:a16="http://schemas.microsoft.com/office/drawing/2014/main" id="{363CD59C-F7B8-C341-B050-F1888D1DAA0F}"/>
              </a:ext>
            </a:extLst>
          </p:cNvPr>
          <p:cNvSpPr/>
          <p:nvPr/>
        </p:nvSpPr>
        <p:spPr>
          <a:xfrm>
            <a:off x="7692562" y="3577966"/>
            <a:ext cx="915635" cy="400110"/>
          </a:xfrm>
          <a:prstGeom prst="rect">
            <a:avLst/>
          </a:prstGeom>
          <a:noFill/>
        </p:spPr>
        <p:txBody>
          <a:bodyPr wrap="none" lIns="91440" tIns="45720" rIns="91440" bIns="45720">
            <a:spAutoFit/>
          </a:bodyPr>
          <a:lstStyle/>
          <a:p>
            <a:pPr algn="ctr"/>
            <a:r>
              <a:rPr lang="en-US" sz="2000" b="1" cap="none" spc="50" dirty="0">
                <a:ln w="0"/>
                <a:solidFill>
                  <a:schemeClr val="bg2"/>
                </a:solidFill>
                <a:effectLst>
                  <a:innerShdw blurRad="63500" dist="50800" dir="13500000">
                    <a:srgbClr val="000000">
                      <a:alpha val="50000"/>
                    </a:srgbClr>
                  </a:innerShdw>
                </a:effectLst>
              </a:rPr>
              <a:t>Close</a:t>
            </a:r>
          </a:p>
        </p:txBody>
      </p:sp>
    </p:spTree>
    <p:extLst>
      <p:ext uri="{BB962C8B-B14F-4D97-AF65-F5344CB8AC3E}">
        <p14:creationId xmlns:p14="http://schemas.microsoft.com/office/powerpoint/2010/main" val="241752723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60867" y="1447800"/>
            <a:ext cx="8763000" cy="4706036"/>
          </a:xfrm>
        </p:spPr>
        <p:txBody>
          <a:bodyPr/>
          <a:lstStyle/>
          <a:p>
            <a:r>
              <a:rPr lang="en-AU" dirty="0"/>
              <a:t>AHT mechanism have provided an effective and efficient mechanism to scope and progress new topics for CEOS</a:t>
            </a:r>
          </a:p>
          <a:p>
            <a:r>
              <a:rPr lang="en-AU" dirty="0"/>
              <a:t>Some consistency improvements lately</a:t>
            </a:r>
          </a:p>
          <a:p>
            <a:pPr lvl="1">
              <a:buFont typeface="System Font Regular"/>
              <a:buChar char="-"/>
            </a:pPr>
            <a:r>
              <a:rPr lang="en-AU" dirty="0"/>
              <a:t>VC/WG/AHT calls and day</a:t>
            </a:r>
          </a:p>
          <a:p>
            <a:pPr lvl="1">
              <a:buFont typeface="System Font Regular"/>
              <a:buChar char="-"/>
            </a:pPr>
            <a:r>
              <a:rPr lang="en-AU" dirty="0"/>
              <a:t>Further scope for consistency in reporting?</a:t>
            </a:r>
          </a:p>
          <a:p>
            <a:pPr lvl="1">
              <a:buFont typeface="System Font Regular"/>
              <a:buChar char="-"/>
            </a:pPr>
            <a:r>
              <a:rPr lang="en-AU" dirty="0" err="1"/>
              <a:t>eg</a:t>
            </a:r>
            <a:r>
              <a:rPr lang="en-AU" dirty="0"/>
              <a:t> a </a:t>
            </a:r>
            <a:r>
              <a:rPr lang="en-AU" u="sng" dirty="0"/>
              <a:t>curated</a:t>
            </a:r>
            <a:r>
              <a:rPr lang="en-AU" dirty="0"/>
              <a:t> reports item to monthly SEC that covers all</a:t>
            </a:r>
          </a:p>
          <a:p>
            <a:r>
              <a:rPr lang="en-AU" dirty="0"/>
              <a:t>Three teams propose to progress</a:t>
            </a:r>
          </a:p>
          <a:p>
            <a:pPr lvl="1">
              <a:buFont typeface="System Font Regular"/>
              <a:buChar char="-"/>
            </a:pPr>
            <a:r>
              <a:rPr lang="en-AU" dirty="0"/>
              <a:t>SDGs has lots of plans but needs participation and capacity</a:t>
            </a:r>
          </a:p>
          <a:p>
            <a:pPr lvl="1">
              <a:buFont typeface="System Font Regular"/>
              <a:buChar char="-"/>
            </a:pPr>
            <a:r>
              <a:rPr lang="en-AU" dirty="0"/>
              <a:t>GEOGLAM wants a year’s grace to formulate way forward</a:t>
            </a:r>
          </a:p>
          <a:p>
            <a:pPr lvl="1">
              <a:buFont typeface="System Font Regular"/>
              <a:buChar char="-"/>
            </a:pPr>
            <a:r>
              <a:rPr lang="en-AU" dirty="0"/>
              <a:t>SDCG is taking stock of agency support for GFOI Phase 2</a:t>
            </a:r>
          </a:p>
          <a:p>
            <a:pPr>
              <a:buFont typeface="Arial" panose="020B0604020202020204" pitchFamily="34" charset="0"/>
              <a:buChar char="•"/>
            </a:pPr>
            <a:r>
              <a:rPr lang="en-AU" dirty="0"/>
              <a:t>Current annual processes should be adequate for review but perhaps need more active application &amp; less rubberstamping?</a:t>
            </a:r>
          </a:p>
          <a:p>
            <a:endParaRPr lang="en-AU" dirty="0"/>
          </a:p>
          <a:p>
            <a:pPr marL="426027" lvl="1" indent="0">
              <a:buNone/>
            </a:pPr>
            <a:endParaRPr lang="en-AU" b="1" dirty="0"/>
          </a:p>
        </p:txBody>
      </p:sp>
      <p:sp>
        <p:nvSpPr>
          <p:cNvPr id="3" name="Slide Number Placeholder 2"/>
          <p:cNvSpPr>
            <a:spLocks noGrp="1"/>
          </p:cNvSpPr>
          <p:nvPr>
            <p:ph type="sldNum" sz="quarter" idx="2"/>
          </p:nvPr>
        </p:nvSpPr>
        <p:spPr/>
        <p:txBody>
          <a:bodyPr/>
          <a:lstStyle/>
          <a:p>
            <a:pPr lvl="0"/>
            <a:fld id="{86CB4B4D-7CA3-9044-876B-883B54F8677D}" type="slidenum">
              <a:rPr lang="uk-UA" smtClean="0"/>
              <a:t>7</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b="1" dirty="0"/>
              <a:t>Assessment</a:t>
            </a:r>
          </a:p>
        </p:txBody>
      </p:sp>
    </p:spTree>
    <p:extLst>
      <p:ext uri="{BB962C8B-B14F-4D97-AF65-F5344CB8AC3E}">
        <p14:creationId xmlns:p14="http://schemas.microsoft.com/office/powerpoint/2010/main" val="117634784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752600"/>
            <a:ext cx="8763000" cy="4706036"/>
          </a:xfrm>
        </p:spPr>
        <p:txBody>
          <a:bodyPr/>
          <a:lstStyle/>
          <a:p>
            <a:pPr marL="457200" indent="-457200">
              <a:buFont typeface="+mj-lt"/>
              <a:buAutoNum type="arabicPeriod"/>
            </a:pPr>
            <a:r>
              <a:rPr lang="en-AU" b="1" dirty="0"/>
              <a:t>Reflect on the AHT proposal and issues arising</a:t>
            </a:r>
          </a:p>
          <a:p>
            <a:pPr marL="457200" indent="-457200">
              <a:buFont typeface="+mj-lt"/>
              <a:buAutoNum type="arabicPeriod"/>
            </a:pPr>
            <a:endParaRPr lang="en-AU" b="1" dirty="0"/>
          </a:p>
          <a:p>
            <a:pPr marL="457200" indent="-457200">
              <a:buFont typeface="+mj-lt"/>
              <a:buAutoNum type="arabicPeriod"/>
            </a:pPr>
            <a:r>
              <a:rPr lang="en-AU" b="1" dirty="0"/>
              <a:t>Opportunities to improve related procedures</a:t>
            </a:r>
          </a:p>
          <a:p>
            <a:pPr marL="883227" lvl="1" indent="-457200">
              <a:buFont typeface="Arial" panose="020B0604020202020204" pitchFamily="34" charset="0"/>
              <a:buChar char="•"/>
            </a:pPr>
            <a:r>
              <a:rPr lang="en-AU" dirty="0"/>
              <a:t>Formation</a:t>
            </a:r>
          </a:p>
          <a:p>
            <a:pPr marL="883227" lvl="1" indent="-457200">
              <a:buFont typeface="Arial" panose="020B0604020202020204" pitchFamily="34" charset="0"/>
              <a:buChar char="•"/>
            </a:pPr>
            <a:r>
              <a:rPr lang="en-AU" dirty="0"/>
              <a:t>Reporting and operation (</a:t>
            </a:r>
            <a:r>
              <a:rPr lang="en-AU" dirty="0" err="1"/>
              <a:t>eg</a:t>
            </a:r>
            <a:r>
              <a:rPr lang="en-AU" dirty="0"/>
              <a:t> SEC suggestion)</a:t>
            </a:r>
          </a:p>
          <a:p>
            <a:pPr marL="883227" lvl="1" indent="-457200">
              <a:buFont typeface="Arial" panose="020B0604020202020204" pitchFamily="34" charset="0"/>
              <a:buChar char="•"/>
            </a:pPr>
            <a:r>
              <a:rPr lang="en-AU" dirty="0"/>
              <a:t>Review, renewal, closure/evolution</a:t>
            </a:r>
          </a:p>
          <a:p>
            <a:endParaRPr lang="en-AU" b="1" dirty="0"/>
          </a:p>
          <a:p>
            <a:pPr marL="457200" indent="-457200">
              <a:buFont typeface="+mj-lt"/>
              <a:buAutoNum type="arabicPeriod" startAt="3"/>
            </a:pPr>
            <a:r>
              <a:rPr lang="en-AU" b="1" dirty="0"/>
              <a:t>Specific solutions for those AHTs that continue on</a:t>
            </a:r>
          </a:p>
          <a:p>
            <a:pPr marL="883227" lvl="1" indent="-457200">
              <a:buFont typeface="Arial" panose="020B0604020202020204" pitchFamily="34" charset="0"/>
              <a:buChar char="•"/>
            </a:pPr>
            <a:r>
              <a:rPr lang="en-AU" dirty="0"/>
              <a:t>VC, WG vehicles</a:t>
            </a:r>
          </a:p>
          <a:p>
            <a:pPr marL="883227" lvl="1" indent="-457200">
              <a:buFont typeface="Arial" panose="020B0604020202020204" pitchFamily="34" charset="0"/>
              <a:buChar char="•"/>
            </a:pPr>
            <a:r>
              <a:rPr lang="en-AU" dirty="0"/>
              <a:t>Migration (like FDA)</a:t>
            </a:r>
          </a:p>
          <a:p>
            <a:pPr marL="426027" lvl="1" indent="0">
              <a:buNone/>
            </a:pPr>
            <a:endParaRPr lang="en-AU" dirty="0"/>
          </a:p>
          <a:p>
            <a:pPr marL="457200" indent="-457200">
              <a:buFont typeface="+mj-lt"/>
              <a:buAutoNum type="arabicPeriod" startAt="3"/>
            </a:pPr>
            <a:r>
              <a:rPr lang="en-AU" b="1" dirty="0"/>
              <a:t>Recommendations for Plenary and actions to firm them up</a:t>
            </a:r>
          </a:p>
          <a:p>
            <a:pPr marL="426027" lvl="1" indent="0">
              <a:buNone/>
            </a:pPr>
            <a:endParaRPr lang="en-AU" b="1" dirty="0"/>
          </a:p>
        </p:txBody>
      </p:sp>
      <p:sp>
        <p:nvSpPr>
          <p:cNvPr id="3" name="Slide Number Placeholder 2"/>
          <p:cNvSpPr>
            <a:spLocks noGrp="1"/>
          </p:cNvSpPr>
          <p:nvPr>
            <p:ph type="sldNum" sz="quarter" idx="2"/>
          </p:nvPr>
        </p:nvSpPr>
        <p:spPr/>
        <p:txBody>
          <a:bodyPr/>
          <a:lstStyle/>
          <a:p>
            <a:pPr lvl="0"/>
            <a:fld id="{86CB4B4D-7CA3-9044-876B-883B54F8677D}" type="slidenum">
              <a:rPr lang="uk-UA" smtClean="0"/>
              <a:t>8</a:t>
            </a:fld>
            <a:endParaRPr lang="uk-UA"/>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b="1" dirty="0"/>
              <a:t>Issues for discussion</a:t>
            </a:r>
          </a:p>
        </p:txBody>
      </p:sp>
    </p:spTree>
    <p:extLst>
      <p:ext uri="{BB962C8B-B14F-4D97-AF65-F5344CB8AC3E}">
        <p14:creationId xmlns:p14="http://schemas.microsoft.com/office/powerpoint/2010/main" val="2027925898"/>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9321</TotalTime>
  <Words>774</Words>
  <Application>Microsoft Office PowerPoint</Application>
  <PresentationFormat>On-screen Show (4:3)</PresentationFormat>
  <Paragraphs>137</Paragraphs>
  <Slides>8</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Arial</vt:lpstr>
      <vt:lpstr>Arial Bold</vt:lpstr>
      <vt:lpstr>Avenir Roman</vt:lpstr>
      <vt:lpstr>Calibri</vt:lpstr>
      <vt:lpstr>Courier New</vt:lpstr>
      <vt:lpstr>Droid Serif</vt:lpstr>
      <vt:lpstr>Helvetica</vt:lpstr>
      <vt:lpstr>Proxima Nova Regular</vt:lpstr>
      <vt:lpstr>System Font Regular</vt:lpstr>
      <vt:lpstr>Wingdings</vt:lpstr>
      <vt:lpstr>Default</vt:lpstr>
      <vt:lpstr>CEOS Ad hoc Teams Lifecycle &amp; Processes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Kerry Sawyer</cp:lastModifiedBy>
  <cp:revision>178</cp:revision>
  <dcterms:modified xsi:type="dcterms:W3CDTF">2018-09-09T09:30:11Z</dcterms:modified>
</cp:coreProperties>
</file>