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9" r:id="rId3"/>
    <p:sldId id="261" r:id="rId4"/>
    <p:sldId id="262" r:id="rId5"/>
    <p:sldId id="263" r:id="rId6"/>
    <p:sldId id="264" r:id="rId7"/>
    <p:sldId id="266" r:id="rId8"/>
    <p:sldId id="265" r:id="rId9"/>
    <p:sldId id="601" r:id="rId10"/>
    <p:sldId id="605" r:id="rId11"/>
    <p:sldId id="610" r:id="rId12"/>
    <p:sldId id="314" r:id="rId13"/>
    <p:sldId id="607" r:id="rId14"/>
    <p:sldId id="312" r:id="rId15"/>
    <p:sldId id="606" r:id="rId16"/>
    <p:sldId id="609"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p:restoredTop sz="86882"/>
  </p:normalViewPr>
  <p:slideViewPr>
    <p:cSldViewPr>
      <p:cViewPr varScale="1">
        <p:scale>
          <a:sx n="109" d="100"/>
          <a:sy n="109" d="100"/>
        </p:scale>
        <p:origin x="174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25000"/>
              </a:lnSpc>
              <a:spcBef>
                <a:spcPts val="0"/>
              </a:spcBef>
              <a:spcAft>
                <a:spcPts val="0"/>
              </a:spcAft>
              <a:buClrTx/>
              <a:buSzTx/>
              <a:buFontTx/>
              <a:buNone/>
              <a:tabLst/>
              <a:defRPr/>
            </a:pPr>
            <a:r>
              <a:rPr lang="en-US" sz="2400" i="1" dirty="0">
                <a:effectLst/>
                <a:latin typeface="+mn-lt"/>
                <a:ea typeface="+mn-ea"/>
                <a:cs typeface="+mn-cs"/>
                <a:sym typeface="Avenir Roman"/>
              </a:rPr>
              <a:t>In the event that the permanent mechanisms described in the preceding paragraphs are judged to be insufficient for CEOS to undertake a particular activity, the capability exists for the Plenary to create Ad Hoc Teams. The Plenary assigns short-term objectives to each Ad Hoc Team and defines the team lifetime when the team is created. The primary reporting path for an Ad Hoc Team is either to the CEOS Chair or to the SIT Chair, as designated by the Plenary according to the purpose and function of the Ad Hoc Team. Annually, the Plenary reviews all Ad Hoc Teams for continuation, termination, or transition to a permanent mechanism.</a:t>
            </a:r>
            <a:endParaRPr lang="en-AU" sz="2400" dirty="0">
              <a:effectLst/>
              <a:latin typeface="+mn-lt"/>
              <a:ea typeface="+mn-ea"/>
              <a:cs typeface="+mn-cs"/>
              <a:sym typeface="Avenir Roman"/>
            </a:endParaRPr>
          </a:p>
          <a:p>
            <a:endParaRPr lang="en-US" dirty="0"/>
          </a:p>
        </p:txBody>
      </p:sp>
    </p:spTree>
    <p:extLst>
      <p:ext uri="{BB962C8B-B14F-4D97-AF65-F5344CB8AC3E}">
        <p14:creationId xmlns:p14="http://schemas.microsoft.com/office/powerpoint/2010/main" val="1982355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10</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446174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11</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647542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365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13</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225099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672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15</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2447530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16</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051884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TW2018, 13-14 Sept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B16E3AB-8152-4C0F-AF27-CE4ED75772B0}" type="datetimeFigureOut">
              <a:rPr lang="en-US" smtClean="0"/>
              <a:pPr/>
              <a:t>9/14/18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239000" y="6546850"/>
            <a:ext cx="1905000" cy="246221"/>
          </a:xfrm>
          <a:prstGeom prst="rect">
            <a:avLst/>
          </a:prstGeom>
        </p:spPr>
        <p:txBody>
          <a:bodyPr/>
          <a:lstStyle/>
          <a:p>
            <a:fld id="{1917B5BD-2987-4E60-A91D-AE799D5A13FB}" type="slidenum">
              <a:rPr lang="en-US" smtClean="0"/>
              <a:pPr/>
              <a:t>‹#›</a:t>
            </a:fld>
            <a:endParaRPr lang="en-US"/>
          </a:p>
        </p:txBody>
      </p:sp>
    </p:spTree>
    <p:extLst>
      <p:ext uri="{BB962C8B-B14F-4D97-AF65-F5344CB8AC3E}">
        <p14:creationId xmlns:p14="http://schemas.microsoft.com/office/powerpoint/2010/main" val="361784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193215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a:solidFill>
                  <a:srgbClr val="FFFFFF"/>
                </a:solidFill>
                <a:latin typeface="+mj-lt"/>
              </a:rPr>
              <a:t>CEOS Ad hoc Teams</a:t>
            </a:r>
            <a:br>
              <a:rPr lang="en-AU" sz="4200" b="1" dirty="0">
                <a:solidFill>
                  <a:srgbClr val="FFFFFF"/>
                </a:solidFill>
                <a:latin typeface="+mj-lt"/>
              </a:rPr>
            </a:br>
            <a:r>
              <a:rPr lang="en-AU" sz="2400" b="0" dirty="0">
                <a:solidFill>
                  <a:srgbClr val="FFFFFF"/>
                </a:solidFill>
                <a:latin typeface="+mj-lt"/>
              </a:rPr>
              <a:t>Lifecycle &amp; Processes</a:t>
            </a:r>
            <a:endParaRPr sz="4200" b="0"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AU" dirty="0">
                <a:solidFill>
                  <a:srgbClr val="FFFFFF"/>
                </a:solidFill>
                <a:ea typeface="Arial Bold"/>
                <a:cs typeface="Arial Bold"/>
                <a:sym typeface="Arial Bold"/>
              </a:rPr>
              <a:t>S Ward, NOAA SIT Chair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2018 SIT Technical Workshop</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6 </a:t>
            </a:r>
            <a:r>
              <a:rPr dirty="0">
                <a:solidFill>
                  <a:srgbClr val="FFFFFF"/>
                </a:solidFill>
                <a:latin typeface="+mj-lt"/>
                <a:ea typeface="Arial Bold"/>
                <a:cs typeface="Arial Bold"/>
                <a:sym typeface="Arial Bold"/>
              </a:rPr>
              <a:t>Agenda Item </a:t>
            </a:r>
            <a:r>
              <a:rPr lang="en-AU" dirty="0">
                <a:solidFill>
                  <a:srgbClr val="FFFFFF"/>
                </a:solidFill>
                <a:latin typeface="+mj-lt"/>
                <a:ea typeface="Arial Bold"/>
                <a:cs typeface="Arial Bold"/>
                <a:sym typeface="Arial Bold"/>
              </a:rPr>
              <a:t>6.3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EUMETSAT, Darmstadt, Germany</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13 – 14 September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8" name="Content Placeholder 2"/>
          <p:cNvSpPr txBox="1">
            <a:spLocks/>
          </p:cNvSpPr>
          <p:nvPr/>
        </p:nvSpPr>
        <p:spPr>
          <a:xfrm>
            <a:off x="228600" y="1447800"/>
            <a:ext cx="8712866" cy="5105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algn="l" defTabSz="914400" rtl="0">
              <a:buSzPct val="120000"/>
            </a:pPr>
            <a:r>
              <a:rPr lang="en-AU" sz="2800" kern="1200" dirty="0">
                <a:latin typeface="Calibri" charset="0"/>
                <a:ea typeface="ＭＳ Ｐゴシック" charset="0"/>
                <a:cs typeface="Calibri" charset="0"/>
              </a:rPr>
              <a:t>SDCG for GFOI and GEOGLAM teams are “Ad Hoc”, yet have existed for many years and have demonstrated significant contributions to </a:t>
            </a:r>
            <a:r>
              <a:rPr lang="en-AU" sz="2800" u="sng" kern="1200" dirty="0">
                <a:latin typeface="Calibri" charset="0"/>
                <a:ea typeface="ＭＳ Ｐゴシック" charset="0"/>
                <a:cs typeface="Calibri" charset="0"/>
              </a:rPr>
              <a:t>GEO flagships</a:t>
            </a:r>
            <a:r>
              <a:rPr lang="en-AU" sz="2800" kern="1200" dirty="0">
                <a:latin typeface="Calibri" charset="0"/>
                <a:ea typeface="ＭＳ Ｐゴシック" charset="0"/>
                <a:cs typeface="Calibri" charset="0"/>
              </a:rPr>
              <a:t>. </a:t>
            </a:r>
          </a:p>
          <a:p>
            <a:pPr algn="l" defTabSz="914400" rtl="0">
              <a:buSzPct val="120000"/>
            </a:pPr>
            <a:r>
              <a:rPr lang="en-AU" sz="2800" kern="1200" dirty="0">
                <a:latin typeface="Calibri" charset="0"/>
                <a:ea typeface="ＭＳ Ｐゴシック" charset="0"/>
                <a:cs typeface="Calibri" charset="0"/>
              </a:rPr>
              <a:t>Continued annual approvals create uncertainty in the CEOS support to GEO flagships. Most agree that there is a need for a </a:t>
            </a:r>
            <a:r>
              <a:rPr lang="en-AU" sz="2800" u="sng" kern="1200" dirty="0">
                <a:latin typeface="Calibri" charset="0"/>
                <a:ea typeface="ＭＳ Ｐゴシック" charset="0"/>
                <a:cs typeface="Calibri" charset="0"/>
              </a:rPr>
              <a:t>permanent solution</a:t>
            </a:r>
            <a:r>
              <a:rPr lang="en-AU" sz="2800" kern="1200" dirty="0">
                <a:latin typeface="Calibri" charset="0"/>
                <a:ea typeface="ＭＳ Ｐゴシック" charset="0"/>
                <a:cs typeface="Calibri" charset="0"/>
              </a:rPr>
              <a:t>. </a:t>
            </a:r>
          </a:p>
          <a:p>
            <a:pPr algn="l" defTabSz="914400" rtl="0">
              <a:buSzPct val="120000"/>
            </a:pPr>
            <a:r>
              <a:rPr lang="en-AU" sz="2800" u="sng" kern="1200" dirty="0">
                <a:latin typeface="Calibri" charset="0"/>
                <a:ea typeface="ＭＳ Ｐゴシック" charset="0"/>
                <a:cs typeface="Calibri" charset="0"/>
              </a:rPr>
              <a:t>Secretariat support </a:t>
            </a:r>
            <a:r>
              <a:rPr lang="en-AU" sz="2800" kern="1200" dirty="0">
                <a:latin typeface="Calibri" charset="0"/>
                <a:ea typeface="ＭＳ Ｐゴシック" charset="0"/>
                <a:cs typeface="Calibri" charset="0"/>
              </a:rPr>
              <a:t>is needed for LSI and Ad Hoc teams, and there is an annual concern about funding.</a:t>
            </a:r>
          </a:p>
          <a:p>
            <a:pPr algn="l" defTabSz="914400" rtl="0">
              <a:buSzPct val="120000"/>
            </a:pPr>
            <a:r>
              <a:rPr lang="en-AU" sz="2800" kern="1200" dirty="0">
                <a:latin typeface="Calibri" charset="0"/>
                <a:ea typeface="ＭＳ Ｐゴシック" charset="0"/>
                <a:cs typeface="Calibri" charset="0"/>
              </a:rPr>
              <a:t>LSI-VC and Ad-Hoc teams are NOT </a:t>
            </a:r>
            <a:r>
              <a:rPr lang="en-AU" sz="2800" u="sng" kern="1200" dirty="0">
                <a:latin typeface="Calibri" charset="0"/>
                <a:ea typeface="ＭＳ Ｐゴシック" charset="0"/>
                <a:cs typeface="Calibri" charset="0"/>
              </a:rPr>
              <a:t>reporting</a:t>
            </a:r>
            <a:r>
              <a:rPr lang="en-AU" sz="2800" kern="1200" dirty="0">
                <a:latin typeface="Calibri" charset="0"/>
                <a:ea typeface="ＭＳ Ｐゴシック" charset="0"/>
                <a:cs typeface="Calibri" charset="0"/>
              </a:rPr>
              <a:t> to CEOS SEC, which is an additional concern.</a:t>
            </a:r>
          </a:p>
          <a:p>
            <a:pPr marL="0" lvl="0" indent="0" algn="l" defTabSz="914400" rtl="0">
              <a:buSzPct val="120000"/>
              <a:buNone/>
            </a:pPr>
            <a:endParaRPr lang="en-AU" sz="2800" kern="1200" dirty="0">
              <a:latin typeface="Calibri" charset="0"/>
              <a:ea typeface="ＭＳ Ｐゴシック" charset="0"/>
              <a:cs typeface="Calibri" charset="0"/>
            </a:endParaRPr>
          </a:p>
        </p:txBody>
      </p:sp>
      <p:sp>
        <p:nvSpPr>
          <p:cNvPr id="6" name="Title 1"/>
          <p:cNvSpPr>
            <a:spLocks noGrp="1"/>
          </p:cNvSpPr>
          <p:nvPr>
            <p:ph type="title"/>
          </p:nvPr>
        </p:nvSpPr>
        <p:spPr>
          <a:xfrm>
            <a:off x="2209800" y="268069"/>
            <a:ext cx="5105400" cy="707886"/>
          </a:xfrm>
        </p:spPr>
        <p:txBody>
          <a:bodyPr wrap="square">
            <a:spAutoFit/>
          </a:bodyPr>
          <a:lstStyle/>
          <a:p>
            <a:pPr algn="ctr" eaLnBrk="1" hangingPunct="1"/>
            <a:r>
              <a:rPr lang="en-US" sz="4000" b="1" dirty="0">
                <a:latin typeface="Tahoma" charset="0"/>
                <a:ea typeface="ＭＳ Ｐゴシック" charset="0"/>
                <a:cs typeface="ＭＳ Ｐゴシック" charset="0"/>
              </a:rPr>
              <a:t>Current Situation</a:t>
            </a:r>
          </a:p>
        </p:txBody>
      </p:sp>
    </p:spTree>
    <p:extLst>
      <p:ext uri="{BB962C8B-B14F-4D97-AF65-F5344CB8AC3E}">
        <p14:creationId xmlns:p14="http://schemas.microsoft.com/office/powerpoint/2010/main" val="909279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8" name="Content Placeholder 2"/>
          <p:cNvSpPr txBox="1">
            <a:spLocks/>
          </p:cNvSpPr>
          <p:nvPr/>
        </p:nvSpPr>
        <p:spPr>
          <a:xfrm>
            <a:off x="228600" y="1447800"/>
            <a:ext cx="8712866" cy="5105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500"/>
              </a:spcBef>
              <a:spcAft>
                <a:spcPts val="0"/>
              </a:spcAft>
              <a:buClrTx/>
              <a:buSzPct val="120000"/>
              <a:buNone/>
              <a:tabLst/>
              <a:defRPr/>
            </a:pPr>
            <a:r>
              <a:rPr kumimoji="0" lang="en-AU" sz="2800" b="1"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3 Options Considered</a:t>
            </a:r>
          </a:p>
          <a:p>
            <a:pPr marL="513773" marR="0" lvl="0" indent="-514350" algn="l" defTabSz="914400" rtl="0" eaLnBrk="1" fontAlgn="auto" latinLnBrk="0" hangingPunct="1">
              <a:lnSpc>
                <a:spcPct val="100000"/>
              </a:lnSpc>
              <a:spcBef>
                <a:spcPts val="500"/>
              </a:spcBef>
              <a:spcAft>
                <a:spcPts val="0"/>
              </a:spcAft>
              <a:buClrTx/>
              <a:buFont typeface="+mj-lt"/>
              <a:buAutoNum type="arabicPeriod"/>
              <a:tabLst/>
              <a:defRPr/>
            </a:pPr>
            <a:r>
              <a:rPr kumimoji="0" lang="en-AU"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Status Quo – Continued annual renewal of Ad Hoc Teams</a:t>
            </a:r>
          </a:p>
          <a:p>
            <a:pPr marL="513773" marR="0" lvl="0" indent="-514350" algn="l" defTabSz="914400" rtl="0" eaLnBrk="1" fontAlgn="auto" latinLnBrk="0" hangingPunct="1">
              <a:lnSpc>
                <a:spcPct val="100000"/>
              </a:lnSpc>
              <a:spcBef>
                <a:spcPts val="500"/>
              </a:spcBef>
              <a:spcAft>
                <a:spcPts val="0"/>
              </a:spcAft>
              <a:buClrTx/>
              <a:buFont typeface="+mj-lt"/>
              <a:buAutoNum type="arabicPeriod"/>
              <a:tabLst/>
              <a:defRPr/>
            </a:pPr>
            <a:r>
              <a:rPr lang="en-AU" kern="1200" dirty="0">
                <a:latin typeface="Calibri" charset="0"/>
                <a:ea typeface="ＭＳ Ｐゴシック" charset="0"/>
                <a:cs typeface="Calibri" charset="0"/>
              </a:rPr>
              <a:t>Create one (or more) new WGs or VCs to address Forests and Ag</a:t>
            </a:r>
          </a:p>
          <a:p>
            <a:pPr marL="513773" marR="0" lvl="0" indent="-514350" algn="l" defTabSz="914400" rtl="0" eaLnBrk="1" fontAlgn="auto" latinLnBrk="0" hangingPunct="1">
              <a:lnSpc>
                <a:spcPct val="100000"/>
              </a:lnSpc>
              <a:spcBef>
                <a:spcPts val="500"/>
              </a:spcBef>
              <a:spcAft>
                <a:spcPts val="0"/>
              </a:spcAft>
              <a:buClrTx/>
              <a:buFont typeface="+mj-lt"/>
              <a:buAutoNum type="arabicPeriod"/>
              <a:tabLst/>
              <a:defRPr/>
            </a:pPr>
            <a:r>
              <a:rPr kumimoji="0" lang="en-AU"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Merge </a:t>
            </a:r>
            <a:r>
              <a:rPr lang="en-AU" kern="1200" dirty="0">
                <a:latin typeface="Calibri" charset="0"/>
                <a:ea typeface="ＭＳ Ｐゴシック" charset="0"/>
                <a:cs typeface="Calibri" charset="0"/>
              </a:rPr>
              <a:t>Forest/Ag groups into LSI-VC (now or later)</a:t>
            </a:r>
          </a:p>
        </p:txBody>
      </p:sp>
      <p:sp>
        <p:nvSpPr>
          <p:cNvPr id="6" name="Title 1"/>
          <p:cNvSpPr>
            <a:spLocks noGrp="1"/>
          </p:cNvSpPr>
          <p:nvPr>
            <p:ph type="title"/>
          </p:nvPr>
        </p:nvSpPr>
        <p:spPr>
          <a:xfrm>
            <a:off x="2057400" y="228600"/>
            <a:ext cx="5334000" cy="707886"/>
          </a:xfrm>
        </p:spPr>
        <p:txBody>
          <a:bodyPr wrap="square">
            <a:spAutoFit/>
          </a:bodyPr>
          <a:lstStyle/>
          <a:p>
            <a:pPr algn="ctr" eaLnBrk="1" hangingPunct="1"/>
            <a:r>
              <a:rPr lang="en-US" sz="4000" b="1" dirty="0">
                <a:latin typeface="Tahoma" charset="0"/>
                <a:ea typeface="ＭＳ Ｐゴシック" charset="0"/>
                <a:cs typeface="ＭＳ Ｐゴシック" charset="0"/>
              </a:rPr>
              <a:t>Options</a:t>
            </a:r>
          </a:p>
        </p:txBody>
      </p:sp>
    </p:spTree>
    <p:extLst>
      <p:ext uri="{BB962C8B-B14F-4D97-AF65-F5344CB8AC3E}">
        <p14:creationId xmlns:p14="http://schemas.microsoft.com/office/powerpoint/2010/main" val="3116676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1ECA3-4C49-9F47-8083-67FED1F472A1}"/>
              </a:ext>
            </a:extLst>
          </p:cNvPr>
          <p:cNvSpPr>
            <a:spLocks noGrp="1"/>
          </p:cNvSpPr>
          <p:nvPr>
            <p:ph type="title"/>
          </p:nvPr>
        </p:nvSpPr>
        <p:spPr>
          <a:xfrm>
            <a:off x="1871662" y="1092995"/>
            <a:ext cx="6129338" cy="445796"/>
          </a:xfrm>
        </p:spPr>
        <p:txBody>
          <a:bodyPr/>
          <a:lstStyle/>
          <a:p>
            <a:pPr algn="l"/>
            <a:r>
              <a:rPr lang="en-GB" sz="2100" dirty="0"/>
              <a:t>Pros and Cons of Options 2 &amp; 3</a:t>
            </a:r>
          </a:p>
        </p:txBody>
      </p:sp>
      <p:graphicFrame>
        <p:nvGraphicFramePr>
          <p:cNvPr id="5" name="Content Placeholder 4">
            <a:extLst>
              <a:ext uri="{FF2B5EF4-FFF2-40B4-BE49-F238E27FC236}">
                <a16:creationId xmlns:a16="http://schemas.microsoft.com/office/drawing/2014/main" id="{EC693C59-1C33-DF4C-A592-AC2E08FE242C}"/>
              </a:ext>
            </a:extLst>
          </p:cNvPr>
          <p:cNvGraphicFramePr>
            <a:graphicFrameLocks noGrp="1"/>
          </p:cNvGraphicFramePr>
          <p:nvPr>
            <p:ph idx="1"/>
            <p:extLst/>
          </p:nvPr>
        </p:nvGraphicFramePr>
        <p:xfrm>
          <a:off x="381000" y="1315893"/>
          <a:ext cx="8576673" cy="6515100"/>
        </p:xfrm>
        <a:graphic>
          <a:graphicData uri="http://schemas.openxmlformats.org/drawingml/2006/table">
            <a:tbl>
              <a:tblPr firstRow="1" bandRow="1">
                <a:tableStyleId>{5940675A-B579-460E-94D1-54222C63F5DA}</a:tableStyleId>
              </a:tblPr>
              <a:tblGrid>
                <a:gridCol w="478473">
                  <a:extLst>
                    <a:ext uri="{9D8B030D-6E8A-4147-A177-3AD203B41FA5}">
                      <a16:colId xmlns:a16="http://schemas.microsoft.com/office/drawing/2014/main" val="3581163358"/>
                    </a:ext>
                  </a:extLst>
                </a:gridCol>
                <a:gridCol w="2699400">
                  <a:extLst>
                    <a:ext uri="{9D8B030D-6E8A-4147-A177-3AD203B41FA5}">
                      <a16:colId xmlns:a16="http://schemas.microsoft.com/office/drawing/2014/main" val="1334072882"/>
                    </a:ext>
                  </a:extLst>
                </a:gridCol>
                <a:gridCol w="2699400">
                  <a:extLst>
                    <a:ext uri="{9D8B030D-6E8A-4147-A177-3AD203B41FA5}">
                      <a16:colId xmlns:a16="http://schemas.microsoft.com/office/drawing/2014/main" val="1038990158"/>
                    </a:ext>
                  </a:extLst>
                </a:gridCol>
                <a:gridCol w="2699400">
                  <a:extLst>
                    <a:ext uri="{9D8B030D-6E8A-4147-A177-3AD203B41FA5}">
                      <a16:colId xmlns:a16="http://schemas.microsoft.com/office/drawing/2014/main" val="1341214809"/>
                    </a:ext>
                  </a:extLst>
                </a:gridCol>
              </a:tblGrid>
              <a:tr h="712869">
                <a:tc>
                  <a:txBody>
                    <a:bodyPr/>
                    <a:lstStyle/>
                    <a:p>
                      <a:endParaRPr lang="en-GB" sz="1100" dirty="0"/>
                    </a:p>
                  </a:txBody>
                  <a:tcPr marL="68580" marR="68580" marT="34290" marB="34290"/>
                </a:tc>
                <a:tc>
                  <a:txBody>
                    <a:bodyPr/>
                    <a:lstStyle/>
                    <a:p>
                      <a:pPr algn="ctr"/>
                      <a:r>
                        <a:rPr lang="en-GB" sz="2000" b="1" dirty="0"/>
                        <a:t>Option 1</a:t>
                      </a:r>
                    </a:p>
                    <a:p>
                      <a:pPr algn="ctr"/>
                      <a:r>
                        <a:rPr kumimoji="0" lang="en-AU" sz="2000" b="1"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Status Quo</a:t>
                      </a:r>
                      <a:endParaRPr lang="en-GB" sz="2000" b="1" dirty="0"/>
                    </a:p>
                  </a:txBody>
                  <a:tcPr marL="68580" marR="68580" marT="34290" marB="34290"/>
                </a:tc>
                <a:tc>
                  <a:txBody>
                    <a:bodyPr/>
                    <a:lstStyle/>
                    <a:p>
                      <a:pPr algn="ctr"/>
                      <a:r>
                        <a:rPr lang="en-GB" sz="2000" b="1" dirty="0"/>
                        <a:t>Option 2</a:t>
                      </a:r>
                    </a:p>
                    <a:p>
                      <a:pPr algn="ctr"/>
                      <a:r>
                        <a:rPr lang="en-AU" sz="2000" b="1" kern="1200" dirty="0">
                          <a:latin typeface="Calibri" charset="0"/>
                          <a:ea typeface="ＭＳ Ｐゴシック" charset="0"/>
                          <a:cs typeface="Calibri" charset="0"/>
                        </a:rPr>
                        <a:t>New WGs / VCs</a:t>
                      </a:r>
                      <a:endParaRPr lang="en-GB" sz="2000" b="1" dirty="0"/>
                    </a:p>
                  </a:txBody>
                  <a:tcPr marL="68580" marR="68580" marT="34290" marB="34290"/>
                </a:tc>
                <a:tc>
                  <a:txBody>
                    <a:bodyPr/>
                    <a:lstStyle/>
                    <a:p>
                      <a:pPr algn="ctr"/>
                      <a:r>
                        <a:rPr lang="en-GB" sz="2000" b="1" dirty="0"/>
                        <a:t>Option 3</a:t>
                      </a:r>
                    </a:p>
                    <a:p>
                      <a:pPr algn="ctr"/>
                      <a:r>
                        <a:rPr lang="en-GB" sz="2000" b="1" dirty="0"/>
                        <a:t>New LSI-VC Subgroups</a:t>
                      </a:r>
                    </a:p>
                  </a:txBody>
                  <a:tcPr marL="68580" marR="68580" marT="34290" marB="34290"/>
                </a:tc>
                <a:extLst>
                  <a:ext uri="{0D108BD9-81ED-4DB2-BD59-A6C34878D82A}">
                    <a16:rowId xmlns:a16="http://schemas.microsoft.com/office/drawing/2014/main" val="4006469280"/>
                  </a:ext>
                </a:extLst>
              </a:tr>
              <a:tr h="1434927">
                <a:tc>
                  <a:txBody>
                    <a:bodyPr/>
                    <a:lstStyle/>
                    <a:p>
                      <a:pPr algn="l"/>
                      <a:r>
                        <a:rPr lang="en-GB" sz="1200" b="1" dirty="0"/>
                        <a:t>Pros</a:t>
                      </a:r>
                    </a:p>
                  </a:txBody>
                  <a:tcPr marL="68580" marR="68580" marT="34290" marB="34290"/>
                </a:tc>
                <a:tc>
                  <a:txBody>
                    <a:bodyPr/>
                    <a:lstStyle/>
                    <a:p>
                      <a:pPr marL="171450" indent="-171450" algn="l">
                        <a:buFont typeface="Arial" panose="020B0604020202020204" pitchFamily="34" charset="0"/>
                        <a:buChar char="•"/>
                      </a:pPr>
                      <a:r>
                        <a:rPr lang="en-GB" sz="1200" b="1" dirty="0"/>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GB" sz="1200" b="1" dirty="0"/>
                        <a:t>Permanent existence</a:t>
                      </a:r>
                    </a:p>
                    <a:p>
                      <a:pPr marL="171450" marR="0" lvl="0" indent="-171450" algn="l" defTabSz="45720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b="1" dirty="0"/>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US" sz="1200" b="1" dirty="0"/>
                        <a:t>Operational efficiencies – SEC support and combined meetings</a:t>
                      </a:r>
                    </a:p>
                    <a:p>
                      <a:pPr marL="171450" indent="-171450" algn="l">
                        <a:buFont typeface="Arial" panose="020B0604020202020204" pitchFamily="34" charset="0"/>
                        <a:buChar char="•"/>
                      </a:pPr>
                      <a:r>
                        <a:rPr lang="en-US" sz="1200" b="1" dirty="0"/>
                        <a:t>Technical efficiencies – ARD and interoperability, consolidated and optimized missions and measurements</a:t>
                      </a:r>
                    </a:p>
                    <a:p>
                      <a:pPr marL="171450" indent="-171450" algn="l">
                        <a:buFont typeface="Arial" panose="020B0604020202020204" pitchFamily="34" charset="0"/>
                        <a:buChar char="•"/>
                      </a:pPr>
                      <a:r>
                        <a:rPr lang="en-US" sz="1200" b="1" dirty="0"/>
                        <a:t>Strategic efficiencies – GEO, UN</a:t>
                      </a:r>
                    </a:p>
                  </a:txBody>
                  <a:tcPr marL="68580" marR="68580" marT="34290" marB="34290"/>
                </a:tc>
                <a:extLst>
                  <a:ext uri="{0D108BD9-81ED-4DB2-BD59-A6C34878D82A}">
                    <a16:rowId xmlns:a16="http://schemas.microsoft.com/office/drawing/2014/main" val="2363831182"/>
                  </a:ext>
                </a:extLst>
              </a:tr>
              <a:tr h="1457657">
                <a:tc>
                  <a:txBody>
                    <a:bodyPr/>
                    <a:lstStyle/>
                    <a:p>
                      <a:pPr algn="l"/>
                      <a:r>
                        <a:rPr lang="en-GB" sz="1200" b="1" dirty="0"/>
                        <a:t>Cons</a:t>
                      </a:r>
                    </a:p>
                  </a:txBody>
                  <a:tcPr marL="68580" marR="68580" marT="34290" marB="34290"/>
                </a:tc>
                <a:tc>
                  <a:txBody>
                    <a:bodyPr/>
                    <a:lstStyle/>
                    <a:p>
                      <a:pPr marL="171450" indent="-171450" algn="l">
                        <a:buFont typeface="Arial" panose="020B0604020202020204" pitchFamily="34" charset="0"/>
                        <a:buChar char="•"/>
                      </a:pPr>
                      <a:r>
                        <a:rPr lang="en-GB" sz="1200" b="1" dirty="0"/>
                        <a:t>Continued annual renewal and related uncertainty</a:t>
                      </a:r>
                    </a:p>
                    <a:p>
                      <a:pPr marL="171450" indent="-171450" algn="l">
                        <a:buFont typeface="Arial" panose="020B0604020202020204" pitchFamily="34" charset="0"/>
                        <a:buChar char="•"/>
                      </a:pPr>
                      <a:r>
                        <a:rPr lang="en-GB" sz="1200" b="1" dirty="0"/>
                        <a:t>Annual uncertainty with SEC support</a:t>
                      </a:r>
                    </a:p>
                  </a:txBody>
                  <a:tcPr marL="68580" marR="68580" marT="34290" marB="34290"/>
                </a:tc>
                <a:tc>
                  <a:txBody>
                    <a:bodyPr/>
                    <a:lstStyle/>
                    <a:p>
                      <a:pPr marL="171450" indent="-171450" algn="l">
                        <a:buFont typeface="Arial" panose="020B0604020202020204" pitchFamily="34" charset="0"/>
                        <a:buChar char="•"/>
                      </a:pPr>
                      <a:r>
                        <a:rPr lang="en-GB" sz="1200" b="1" dirty="0"/>
                        <a:t>Additional administrative overhead for the new WGs / VCs as well as for other CEOS organizational entities (Chair, SIT, CEO, SEO)</a:t>
                      </a:r>
                    </a:p>
                    <a:p>
                      <a:pPr marL="171450" indent="-171450" algn="l">
                        <a:buFont typeface="Arial" panose="020B0604020202020204" pitchFamily="34" charset="0"/>
                        <a:buChar char="•"/>
                      </a:pPr>
                      <a:r>
                        <a:rPr lang="en-GB" sz="1200" b="1" dirty="0"/>
                        <a:t>Additional SEC support</a:t>
                      </a:r>
                    </a:p>
                  </a:txBody>
                  <a:tcPr marL="68580" marR="68580" marT="34290" marB="34290"/>
                </a:tc>
                <a:tc>
                  <a:txBody>
                    <a:bodyPr/>
                    <a:lstStyle/>
                    <a:p>
                      <a:pPr marL="171450" indent="-171450" algn="l">
                        <a:buFont typeface="Arial" panose="020B0604020202020204" pitchFamily="34" charset="0"/>
                        <a:buChar char="•"/>
                      </a:pPr>
                      <a:r>
                        <a:rPr lang="en-US" sz="1200" b="1" dirty="0"/>
                        <a:t>Risk losing “identity” to outside stakeholders and direct access to CEOS Agencies</a:t>
                      </a:r>
                    </a:p>
                    <a:p>
                      <a:pPr marL="171450" indent="-171450" algn="l">
                        <a:buFont typeface="Arial" panose="020B0604020202020204" pitchFamily="34" charset="0"/>
                        <a:buChar char="•"/>
                      </a:pPr>
                      <a:r>
                        <a:rPr lang="en-US" sz="1200" b="1" dirty="0"/>
                        <a:t>Risk losing visibility and reporting time at major CEOS meetings</a:t>
                      </a:r>
                    </a:p>
                    <a:p>
                      <a:pPr marL="171450" indent="-171450" algn="l">
                        <a:buFont typeface="Arial" panose="020B0604020202020204" pitchFamily="34" charset="0"/>
                        <a:buChar char="•"/>
                      </a:pPr>
                      <a:r>
                        <a:rPr lang="en-US" sz="1200" b="1" dirty="0"/>
                        <a:t>Will other GEO initiatives (e.g., GEOBON) seek to have the same arrangement under LSI-VC and add complexity to the solution?</a:t>
                      </a:r>
                    </a:p>
                    <a:p>
                      <a:pPr marL="171450" indent="-171450" algn="l">
                        <a:buFont typeface="Arial" panose="020B0604020202020204" pitchFamily="34" charset="0"/>
                        <a:buChar char="•"/>
                      </a:pPr>
                      <a:r>
                        <a:rPr lang="en-US" sz="1200" b="1" dirty="0"/>
                        <a:t>Concern of LSI-VC taking on too much since its “revitalization”. The team has proven it can produce significant results and that with Forests and Ag maintaining their leadership structure and resources, there would be little remaining concern or additional LSI-VC leadership burden.</a:t>
                      </a:r>
                    </a:p>
                  </a:txBody>
                  <a:tcPr marL="68580" marR="68580" marT="34290" marB="34290"/>
                </a:tc>
                <a:extLst>
                  <a:ext uri="{0D108BD9-81ED-4DB2-BD59-A6C34878D82A}">
                    <a16:rowId xmlns:a16="http://schemas.microsoft.com/office/drawing/2014/main" val="4076698848"/>
                  </a:ext>
                </a:extLst>
              </a:tr>
            </a:tbl>
          </a:graphicData>
        </a:graphic>
      </p:graphicFrame>
      <p:sp>
        <p:nvSpPr>
          <p:cNvPr id="6" name="Title 1">
            <a:extLst>
              <a:ext uri="{FF2B5EF4-FFF2-40B4-BE49-F238E27FC236}">
                <a16:creationId xmlns:a16="http://schemas.microsoft.com/office/drawing/2014/main" id="{A98716F7-62EB-4819-B049-1779F6E19A47}"/>
              </a:ext>
            </a:extLst>
          </p:cNvPr>
          <p:cNvSpPr txBox="1">
            <a:spLocks/>
          </p:cNvSpPr>
          <p:nvPr/>
        </p:nvSpPr>
        <p:spPr>
          <a:xfrm>
            <a:off x="2057400" y="228600"/>
            <a:ext cx="5334000" cy="707886"/>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sz="4000" b="1">
                <a:latin typeface="Tahoma" charset="0"/>
                <a:ea typeface="ＭＳ Ｐゴシック" charset="0"/>
                <a:cs typeface="ＭＳ Ｐゴシック" charset="0"/>
              </a:rPr>
              <a:t>Pros and Cons</a:t>
            </a:r>
            <a:endParaRPr lang="en-US" sz="4000" b="1" dirty="0">
              <a:latin typeface="Tahoma" charset="0"/>
              <a:ea typeface="ＭＳ Ｐゴシック" charset="0"/>
              <a:cs typeface="ＭＳ Ｐゴシック" charset="0"/>
            </a:endParaRPr>
          </a:p>
        </p:txBody>
      </p:sp>
    </p:spTree>
    <p:extLst>
      <p:ext uri="{BB962C8B-B14F-4D97-AF65-F5344CB8AC3E}">
        <p14:creationId xmlns:p14="http://schemas.microsoft.com/office/powerpoint/2010/main" val="21861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8" name="Content Placeholder 2"/>
          <p:cNvSpPr txBox="1">
            <a:spLocks/>
          </p:cNvSpPr>
          <p:nvPr/>
        </p:nvSpPr>
        <p:spPr>
          <a:xfrm>
            <a:off x="228600" y="1447800"/>
            <a:ext cx="8915400" cy="5105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264536" lvl="0" indent="-265113" algn="l" defTabSz="914400" rtl="0">
              <a:buSzPct val="120000"/>
              <a:buFont typeface="Wingdings" charset="2"/>
              <a:buChar char="§"/>
            </a:pPr>
            <a:r>
              <a:rPr lang="en-AU" sz="2800" b="1" kern="1200" dirty="0">
                <a:solidFill>
                  <a:schemeClr val="tx1">
                    <a:lumMod val="50000"/>
                  </a:schemeClr>
                </a:solidFill>
                <a:latin typeface="Calibri" charset="0"/>
                <a:ea typeface="ＭＳ Ｐゴシック" charset="0"/>
                <a:cs typeface="Calibri" charset="0"/>
              </a:rPr>
              <a:t>LSI-VC</a:t>
            </a:r>
            <a:r>
              <a:rPr lang="en-AU" sz="2800" kern="1200" dirty="0">
                <a:solidFill>
                  <a:schemeClr val="tx1">
                    <a:lumMod val="50000"/>
                  </a:schemeClr>
                </a:solidFill>
                <a:latin typeface="Calibri" charset="0"/>
                <a:ea typeface="ＭＳ Ｐゴシック" charset="0"/>
                <a:cs typeface="Calibri" charset="0"/>
              </a:rPr>
              <a:t> &gt; </a:t>
            </a:r>
            <a:r>
              <a:rPr lang="en-AU" sz="2800" u="sng" kern="1200" dirty="0">
                <a:solidFill>
                  <a:schemeClr val="tx1">
                    <a:lumMod val="50000"/>
                  </a:schemeClr>
                </a:solidFill>
                <a:latin typeface="Calibri" charset="0"/>
                <a:ea typeface="ＭＳ Ｐゴシック" charset="0"/>
                <a:cs typeface="Calibri" charset="0"/>
              </a:rPr>
              <a:t>maintains</a:t>
            </a:r>
            <a:r>
              <a:rPr lang="en-AU" sz="2800" kern="1200" dirty="0">
                <a:solidFill>
                  <a:schemeClr val="tx1">
                    <a:lumMod val="50000"/>
                  </a:schemeClr>
                </a:solidFill>
                <a:latin typeface="Calibri" charset="0"/>
                <a:ea typeface="ＭＳ Ｐゴシック" charset="0"/>
                <a:cs typeface="Calibri" charset="0"/>
              </a:rPr>
              <a:t> existing work (ARD, Interoperability), </a:t>
            </a:r>
            <a:br>
              <a:rPr lang="en-AU" sz="2800" kern="1200" dirty="0">
                <a:solidFill>
                  <a:schemeClr val="tx1">
                    <a:lumMod val="50000"/>
                  </a:schemeClr>
                </a:solidFill>
                <a:latin typeface="Calibri" charset="0"/>
                <a:ea typeface="ＭＳ Ｐゴシック" charset="0"/>
                <a:cs typeface="Calibri" charset="0"/>
              </a:rPr>
            </a:br>
            <a:r>
              <a:rPr lang="en-AU" sz="2800" kern="1200" dirty="0">
                <a:solidFill>
                  <a:schemeClr val="tx1">
                    <a:lumMod val="50000"/>
                  </a:schemeClr>
                </a:solidFill>
                <a:latin typeface="Calibri" charset="0"/>
                <a:ea typeface="ＭＳ Ｐゴシック" charset="0"/>
                <a:cs typeface="Calibri" charset="0"/>
              </a:rPr>
              <a:t>adds new Forests and Ag subgroups </a:t>
            </a:r>
          </a:p>
          <a:p>
            <a:pPr marL="264536" lvl="0" indent="-265113" algn="l" defTabSz="914400" rtl="0">
              <a:buSzPct val="120000"/>
              <a:buFont typeface="Wingdings" charset="2"/>
              <a:buChar char="§"/>
            </a:pPr>
            <a:r>
              <a:rPr lang="en-AU" sz="2800" b="1" kern="1200" dirty="0">
                <a:solidFill>
                  <a:schemeClr val="tx1">
                    <a:lumMod val="50000"/>
                  </a:schemeClr>
                </a:solidFill>
                <a:latin typeface="Calibri" charset="0"/>
                <a:ea typeface="ＭＳ Ｐゴシック" charset="0"/>
                <a:cs typeface="Calibri" charset="0"/>
              </a:rPr>
              <a:t>SDCG for GFOI </a:t>
            </a:r>
            <a:r>
              <a:rPr lang="en-AU" sz="2800" kern="1200" dirty="0">
                <a:solidFill>
                  <a:schemeClr val="tx1">
                    <a:lumMod val="50000"/>
                  </a:schemeClr>
                </a:solidFill>
                <a:latin typeface="Calibri" charset="0"/>
                <a:ea typeface="ＭＳ Ｐゴシック" charset="0"/>
                <a:cs typeface="Calibri" charset="0"/>
              </a:rPr>
              <a:t>&gt; </a:t>
            </a:r>
            <a:r>
              <a:rPr lang="en-AU" sz="2800" u="sng" kern="1200" dirty="0">
                <a:solidFill>
                  <a:schemeClr val="tx1">
                    <a:lumMod val="50000"/>
                  </a:schemeClr>
                </a:solidFill>
                <a:latin typeface="Calibri" charset="0"/>
                <a:ea typeface="ＭＳ Ｐゴシック" charset="0"/>
                <a:cs typeface="Calibri" charset="0"/>
              </a:rPr>
              <a:t>transition </a:t>
            </a:r>
            <a:r>
              <a:rPr lang="en-AU" sz="2800" kern="1200" dirty="0">
                <a:solidFill>
                  <a:schemeClr val="tx1">
                    <a:lumMod val="50000"/>
                  </a:schemeClr>
                </a:solidFill>
                <a:latin typeface="Calibri" charset="0"/>
                <a:ea typeface="ＭＳ Ｐゴシック" charset="0"/>
                <a:cs typeface="Calibri" charset="0"/>
              </a:rPr>
              <a:t>&gt; New LSI-VC Forests Subgroup</a:t>
            </a:r>
          </a:p>
          <a:p>
            <a:pPr marL="264536" lvl="0" indent="-265113" algn="l" defTabSz="914400" rtl="0">
              <a:buSzPct val="120000"/>
              <a:buFont typeface="Wingdings" charset="2"/>
              <a:buChar char="§"/>
            </a:pPr>
            <a:r>
              <a:rPr lang="en-AU" sz="2800" b="1" kern="1200" dirty="0">
                <a:solidFill>
                  <a:schemeClr val="tx1">
                    <a:lumMod val="50000"/>
                  </a:schemeClr>
                </a:solidFill>
                <a:latin typeface="Calibri" charset="0"/>
                <a:ea typeface="ＭＳ Ｐゴシック" charset="0"/>
                <a:cs typeface="Calibri" charset="0"/>
              </a:rPr>
              <a:t>GEOGLAM </a:t>
            </a:r>
            <a:r>
              <a:rPr lang="en-AU" sz="2800" kern="1200" dirty="0">
                <a:solidFill>
                  <a:schemeClr val="tx1">
                    <a:lumMod val="50000"/>
                  </a:schemeClr>
                </a:solidFill>
                <a:latin typeface="Calibri" charset="0"/>
                <a:ea typeface="ＭＳ Ｐゴシック" charset="0"/>
                <a:cs typeface="Calibri" charset="0"/>
              </a:rPr>
              <a:t>&gt; </a:t>
            </a:r>
            <a:r>
              <a:rPr lang="en-AU" sz="2800" u="sng" kern="1200" dirty="0">
                <a:solidFill>
                  <a:schemeClr val="tx1">
                    <a:lumMod val="50000"/>
                  </a:schemeClr>
                </a:solidFill>
                <a:latin typeface="Calibri" charset="0"/>
                <a:ea typeface="ＭＳ Ｐゴシック" charset="0"/>
                <a:cs typeface="Calibri" charset="0"/>
              </a:rPr>
              <a:t>transition</a:t>
            </a:r>
            <a:r>
              <a:rPr lang="en-AU" sz="2800" kern="1200" dirty="0">
                <a:solidFill>
                  <a:schemeClr val="tx1">
                    <a:lumMod val="50000"/>
                  </a:schemeClr>
                </a:solidFill>
                <a:latin typeface="Calibri" charset="0"/>
                <a:ea typeface="ＭＳ Ｐゴシック" charset="0"/>
                <a:cs typeface="Calibri" charset="0"/>
              </a:rPr>
              <a:t> &gt; New LSI-VC Ag Subgroup</a:t>
            </a:r>
          </a:p>
          <a:p>
            <a:pPr marL="264536" lvl="0" indent="-265113" algn="l" defTabSz="914400" rtl="0">
              <a:buSzPct val="120000"/>
              <a:buFont typeface="Wingdings" charset="2"/>
              <a:buChar char="§"/>
            </a:pPr>
            <a:endParaRPr lang="en-AU" sz="2800" b="1" kern="1200" dirty="0">
              <a:solidFill>
                <a:schemeClr val="tx1">
                  <a:lumMod val="50000"/>
                </a:schemeClr>
              </a:solidFill>
              <a:latin typeface="Calibri" charset="0"/>
              <a:ea typeface="ＭＳ Ｐゴシック" charset="0"/>
              <a:cs typeface="Calibri" charset="0"/>
            </a:endParaRPr>
          </a:p>
          <a:p>
            <a:pPr marL="264536" lvl="0" indent="-265113" algn="l" defTabSz="914400" rtl="0">
              <a:buSzPct val="120000"/>
              <a:buFont typeface="Wingdings" charset="2"/>
              <a:buChar char="§"/>
            </a:pPr>
            <a:r>
              <a:rPr lang="en-AU" sz="2800" b="1" kern="1200" dirty="0">
                <a:solidFill>
                  <a:schemeClr val="tx1">
                    <a:lumMod val="50000"/>
                  </a:schemeClr>
                </a:solidFill>
                <a:latin typeface="Calibri" charset="0"/>
                <a:ea typeface="ＭＳ Ｐゴシック" charset="0"/>
                <a:cs typeface="Calibri" charset="0"/>
              </a:rPr>
              <a:t>FDA</a:t>
            </a:r>
            <a:r>
              <a:rPr lang="en-AU" sz="2800" kern="1200" dirty="0">
                <a:solidFill>
                  <a:schemeClr val="tx1">
                    <a:lumMod val="50000"/>
                  </a:schemeClr>
                </a:solidFill>
                <a:latin typeface="Calibri" charset="0"/>
                <a:ea typeface="ＭＳ Ｐゴシック" charset="0"/>
                <a:cs typeface="Calibri" charset="0"/>
              </a:rPr>
              <a:t> &gt; </a:t>
            </a:r>
            <a:r>
              <a:rPr lang="en-AU" sz="2800" u="sng" kern="1200" dirty="0">
                <a:solidFill>
                  <a:schemeClr val="tx1">
                    <a:lumMod val="50000"/>
                  </a:schemeClr>
                </a:solidFill>
                <a:latin typeface="Calibri" charset="0"/>
                <a:ea typeface="ＭＳ Ｐゴシック" charset="0"/>
                <a:cs typeface="Calibri" charset="0"/>
              </a:rPr>
              <a:t>transition </a:t>
            </a:r>
            <a:r>
              <a:rPr lang="en-AU" sz="2800" kern="1200" dirty="0">
                <a:solidFill>
                  <a:schemeClr val="tx1">
                    <a:lumMod val="50000"/>
                  </a:schemeClr>
                </a:solidFill>
                <a:latin typeface="Calibri" charset="0"/>
                <a:ea typeface="ＭＳ Ｐゴシック" charset="0"/>
                <a:cs typeface="Calibri" charset="0"/>
              </a:rPr>
              <a:t>&gt; Tasks moved to WGISS, LSI-VC, and SEO</a:t>
            </a:r>
          </a:p>
          <a:p>
            <a:pPr marL="264536" indent="-265113" algn="l" defTabSz="914400" rtl="0">
              <a:buSzPct val="120000"/>
              <a:buFont typeface="Wingdings" charset="2"/>
              <a:buChar char="§"/>
            </a:pPr>
            <a:endParaRPr lang="en-AU" sz="2800" kern="1200" dirty="0">
              <a:solidFill>
                <a:schemeClr val="tx1">
                  <a:lumMod val="50000"/>
                </a:schemeClr>
              </a:solidFill>
              <a:latin typeface="Calibri" charset="0"/>
              <a:ea typeface="ＭＳ Ｐゴシック" charset="0"/>
              <a:cs typeface="Calibri" charset="0"/>
            </a:endParaRPr>
          </a:p>
          <a:p>
            <a:pPr marL="264536" indent="-265113" algn="l" defTabSz="914400" rtl="0">
              <a:buSzPct val="120000"/>
              <a:buFont typeface="Wingdings" charset="2"/>
              <a:buChar char="§"/>
            </a:pPr>
            <a:r>
              <a:rPr lang="en-AU" sz="2800" kern="1200" dirty="0">
                <a:solidFill>
                  <a:schemeClr val="tx1">
                    <a:lumMod val="50000"/>
                  </a:schemeClr>
                </a:solidFill>
                <a:latin typeface="Calibri" charset="0"/>
                <a:ea typeface="ＭＳ Ｐゴシック" charset="0"/>
                <a:cs typeface="Calibri" charset="0"/>
              </a:rPr>
              <a:t>SEC support can be leveraged across all groups for operational efficiencies</a:t>
            </a:r>
          </a:p>
        </p:txBody>
      </p:sp>
      <p:sp>
        <p:nvSpPr>
          <p:cNvPr id="6" name="Title 1"/>
          <p:cNvSpPr>
            <a:spLocks noGrp="1"/>
          </p:cNvSpPr>
          <p:nvPr>
            <p:ph type="title"/>
          </p:nvPr>
        </p:nvSpPr>
        <p:spPr>
          <a:xfrm>
            <a:off x="2133600" y="228600"/>
            <a:ext cx="5334000" cy="707886"/>
          </a:xfrm>
        </p:spPr>
        <p:txBody>
          <a:bodyPr wrap="square">
            <a:spAutoFit/>
          </a:bodyPr>
          <a:lstStyle/>
          <a:p>
            <a:pPr algn="ctr" eaLnBrk="1" hangingPunct="1"/>
            <a:r>
              <a:rPr lang="en-US" sz="4000" b="1" dirty="0">
                <a:latin typeface="Tahoma" charset="0"/>
                <a:ea typeface="ＭＳ Ｐゴシック" charset="0"/>
                <a:cs typeface="ＭＳ Ｐゴシック" charset="0"/>
              </a:rPr>
              <a:t>Proposed Solution</a:t>
            </a:r>
          </a:p>
        </p:txBody>
      </p:sp>
    </p:spTree>
    <p:extLst>
      <p:ext uri="{BB962C8B-B14F-4D97-AF65-F5344CB8AC3E}">
        <p14:creationId xmlns:p14="http://schemas.microsoft.com/office/powerpoint/2010/main" val="796878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a:extLst>
              <a:ext uri="{FF2B5EF4-FFF2-40B4-BE49-F238E27FC236}">
                <a16:creationId xmlns:a16="http://schemas.microsoft.com/office/drawing/2014/main" id="{0B3B855D-EE2D-CD44-B895-21ACA0967137}"/>
              </a:ext>
            </a:extLst>
          </p:cNvPr>
          <p:cNvCxnSpPr>
            <a:cxnSpLocks/>
          </p:cNvCxnSpPr>
          <p:nvPr/>
        </p:nvCxnSpPr>
        <p:spPr bwMode="auto">
          <a:xfrm>
            <a:off x="914400" y="2209800"/>
            <a:ext cx="0" cy="2884230"/>
          </a:xfrm>
          <a:prstGeom prst="straightConnector1">
            <a:avLst/>
          </a:prstGeom>
          <a:ln w="50800">
            <a:solidFill>
              <a:srgbClr val="FF0000"/>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cxnSp>
        <p:nvCxnSpPr>
          <p:cNvPr id="43" name="Straight Arrow Connector 42">
            <a:extLst>
              <a:ext uri="{FF2B5EF4-FFF2-40B4-BE49-F238E27FC236}">
                <a16:creationId xmlns:a16="http://schemas.microsoft.com/office/drawing/2014/main" id="{AB91D33B-8E80-4E46-A823-6480E8B1635C}"/>
              </a:ext>
            </a:extLst>
          </p:cNvPr>
          <p:cNvCxnSpPr>
            <a:cxnSpLocks/>
          </p:cNvCxnSpPr>
          <p:nvPr/>
        </p:nvCxnSpPr>
        <p:spPr bwMode="auto">
          <a:xfrm>
            <a:off x="1524000" y="2365301"/>
            <a:ext cx="685800" cy="0"/>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42" name="Straight Arrow Connector 41">
            <a:extLst>
              <a:ext uri="{FF2B5EF4-FFF2-40B4-BE49-F238E27FC236}">
                <a16:creationId xmlns:a16="http://schemas.microsoft.com/office/drawing/2014/main" id="{0F18294F-70A7-C843-A7C2-8CCD460211C1}"/>
              </a:ext>
            </a:extLst>
          </p:cNvPr>
          <p:cNvCxnSpPr>
            <a:cxnSpLocks/>
          </p:cNvCxnSpPr>
          <p:nvPr/>
        </p:nvCxnSpPr>
        <p:spPr bwMode="auto">
          <a:xfrm flipV="1">
            <a:off x="5791200" y="4800599"/>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31" name="Straight Arrow Connector 30">
            <a:extLst>
              <a:ext uri="{FF2B5EF4-FFF2-40B4-BE49-F238E27FC236}">
                <a16:creationId xmlns:a16="http://schemas.microsoft.com/office/drawing/2014/main" id="{368771C2-EC16-594C-AF03-F19BF5A62C7B}"/>
              </a:ext>
            </a:extLst>
          </p:cNvPr>
          <p:cNvCxnSpPr>
            <a:cxnSpLocks/>
          </p:cNvCxnSpPr>
          <p:nvPr/>
        </p:nvCxnSpPr>
        <p:spPr bwMode="auto">
          <a:xfrm flipH="1">
            <a:off x="2405119" y="4800599"/>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cxnSp>
        <p:nvCxnSpPr>
          <p:cNvPr id="34" name="Straight Arrow Connector 33">
            <a:extLst>
              <a:ext uri="{FF2B5EF4-FFF2-40B4-BE49-F238E27FC236}">
                <a16:creationId xmlns:a16="http://schemas.microsoft.com/office/drawing/2014/main" id="{454FCA24-53FE-8D48-8590-C185F7388955}"/>
              </a:ext>
            </a:extLst>
          </p:cNvPr>
          <p:cNvCxnSpPr>
            <a:cxnSpLocks/>
          </p:cNvCxnSpPr>
          <p:nvPr/>
        </p:nvCxnSpPr>
        <p:spPr bwMode="auto">
          <a:xfrm flipH="1">
            <a:off x="2434094" y="3471422"/>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2" name="Title 1"/>
          <p:cNvSpPr>
            <a:spLocks noGrp="1"/>
          </p:cNvSpPr>
          <p:nvPr>
            <p:ph type="title"/>
          </p:nvPr>
        </p:nvSpPr>
        <p:spPr>
          <a:xfrm>
            <a:off x="1981200" y="284202"/>
            <a:ext cx="5486400" cy="553998"/>
          </a:xfrm>
          <a:ln w="12700">
            <a:miter lim="400000"/>
          </a:ln>
        </p:spPr>
        <p:txBody>
          <a:bodyPr wrap="square" lIns="0" tIns="0" rIns="0" bIns="0">
            <a:spAutoFit/>
          </a:bodyPr>
          <a:lstStyle/>
          <a:p>
            <a:pPr algn="ctr"/>
            <a:r>
              <a:rPr lang="en-US" sz="3600" b="1" dirty="0">
                <a:latin typeface="Proxima Nova Regular"/>
                <a:ea typeface="Proxima Nova Regular"/>
                <a:cs typeface="Proxima Nova Regular"/>
              </a:rPr>
              <a:t>New LSI-VC Plan</a:t>
            </a:r>
          </a:p>
        </p:txBody>
      </p:sp>
      <p:sp>
        <p:nvSpPr>
          <p:cNvPr id="10" name="Rectangle 9"/>
          <p:cNvSpPr/>
          <p:nvPr/>
        </p:nvSpPr>
        <p:spPr>
          <a:xfrm>
            <a:off x="2211923" y="1524000"/>
            <a:ext cx="3124200" cy="1175265"/>
          </a:xfrm>
          <a:prstGeom prst="rect">
            <a:avLst/>
          </a:prstGeom>
          <a:solidFill>
            <a:schemeClr val="accent4">
              <a:lumMod val="25000"/>
              <a:lumOff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400" b="1" dirty="0">
                <a:solidFill>
                  <a:srgbClr val="001335"/>
                </a:solidFill>
                <a:latin typeface="Calibri"/>
                <a:cs typeface="Calibri"/>
              </a:rPr>
              <a:t>Land Surface Imaging</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1" u="none" strike="noStrike" kern="0" cap="none" spc="0" normalizeH="0" baseline="0" noProof="0" dirty="0">
                <a:ln>
                  <a:noFill/>
                </a:ln>
                <a:solidFill>
                  <a:srgbClr val="001335"/>
                </a:solidFill>
                <a:effectLst/>
                <a:uLnTx/>
                <a:uFillTx/>
                <a:latin typeface="Calibri"/>
                <a:cs typeface="Calibri"/>
              </a:rPr>
              <a:t>Virtual Constellation (LSI-VC)</a:t>
            </a:r>
          </a:p>
        </p:txBody>
      </p:sp>
      <p:sp>
        <p:nvSpPr>
          <p:cNvPr id="4" name="TextBox 3"/>
          <p:cNvSpPr txBox="1"/>
          <p:nvPr/>
        </p:nvSpPr>
        <p:spPr>
          <a:xfrm>
            <a:off x="6944594" y="1776131"/>
            <a:ext cx="2504206" cy="86177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600" dirty="0"/>
              <a:t>ARD</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kumimoji="0" lang="en-US" sz="1600" b="0" i="0" u="none" strike="noStrike" kern="0" cap="none" spc="0" normalizeH="0" baseline="0" noProof="0" dirty="0">
                <a:ln>
                  <a:noFill/>
                </a:ln>
                <a:solidFill>
                  <a:srgbClr val="002569"/>
                </a:solidFill>
                <a:effectLst/>
                <a:uLnTx/>
                <a:uFillTx/>
              </a:rPr>
              <a:t>Interoperability</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600" dirty="0"/>
              <a:t>Requirements/Gaps</a:t>
            </a:r>
            <a:endParaRPr kumimoji="0" lang="en-US" sz="1600" b="0" i="0" u="none" strike="noStrike" kern="0" cap="none" spc="0" normalizeH="0" baseline="0" noProof="0" dirty="0">
              <a:ln>
                <a:noFill/>
              </a:ln>
              <a:solidFill>
                <a:srgbClr val="002569"/>
              </a:solidFill>
              <a:effectLst/>
              <a:uLnTx/>
              <a:uFillTx/>
            </a:endParaRPr>
          </a:p>
        </p:txBody>
      </p:sp>
      <p:sp>
        <p:nvSpPr>
          <p:cNvPr id="13" name="Rectangle 12"/>
          <p:cNvSpPr/>
          <p:nvPr/>
        </p:nvSpPr>
        <p:spPr>
          <a:xfrm>
            <a:off x="278432" y="1770688"/>
            <a:ext cx="1258694" cy="773370"/>
          </a:xfrm>
          <a:prstGeom prst="rect">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400" b="1" i="1" dirty="0">
                <a:solidFill>
                  <a:srgbClr val="002569">
                    <a:lumMod val="50000"/>
                  </a:srgbClr>
                </a:solidFill>
                <a:latin typeface="Calibri"/>
                <a:cs typeface="Calibri"/>
              </a:rPr>
              <a:t>SEC Support</a:t>
            </a:r>
            <a:endParaRPr kumimoji="0" lang="en-US" sz="2400" b="1" i="1" u="none" strike="noStrike" kern="0" cap="none" spc="0" normalizeH="0" baseline="0" noProof="0" dirty="0">
              <a:ln>
                <a:noFill/>
              </a:ln>
              <a:solidFill>
                <a:srgbClr val="002569">
                  <a:lumMod val="50000"/>
                </a:srgbClr>
              </a:solidFill>
              <a:effectLst/>
              <a:uLnTx/>
              <a:uFillTx/>
              <a:latin typeface="Calibri"/>
              <a:cs typeface="Calibri"/>
            </a:endParaRPr>
          </a:p>
        </p:txBody>
      </p:sp>
      <p:sp>
        <p:nvSpPr>
          <p:cNvPr id="23" name="Rectangle 22"/>
          <p:cNvSpPr/>
          <p:nvPr/>
        </p:nvSpPr>
        <p:spPr>
          <a:xfrm>
            <a:off x="2933602" y="3048000"/>
            <a:ext cx="2868936"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400" b="1" dirty="0">
                <a:solidFill>
                  <a:srgbClr val="002569">
                    <a:lumMod val="50000"/>
                  </a:srgbClr>
                </a:solidFill>
                <a:latin typeface="Calibri"/>
                <a:cs typeface="Calibri"/>
              </a:rPr>
              <a:t>Forests Subgroup</a:t>
            </a:r>
            <a:endParaRPr kumimoji="0" lang="en-US" sz="2400" b="1" u="none" strike="noStrike" kern="0" cap="none" spc="0" normalizeH="0" baseline="0" noProof="0" dirty="0">
              <a:ln>
                <a:noFill/>
              </a:ln>
              <a:solidFill>
                <a:srgbClr val="002569">
                  <a:lumMod val="50000"/>
                </a:srgbClr>
              </a:solidFill>
              <a:effectLst/>
              <a:uLnTx/>
              <a:uFillTx/>
              <a:latin typeface="Calibri"/>
              <a:cs typeface="Calibri"/>
            </a:endParaRPr>
          </a:p>
        </p:txBody>
      </p:sp>
      <p:sp>
        <p:nvSpPr>
          <p:cNvPr id="24" name="TextBox 23"/>
          <p:cNvSpPr txBox="1"/>
          <p:nvPr/>
        </p:nvSpPr>
        <p:spPr>
          <a:xfrm>
            <a:off x="5824691" y="1770688"/>
            <a:ext cx="598880" cy="30777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t>Tasks</a:t>
            </a:r>
            <a:endParaRPr kumimoji="0" lang="en-US" sz="1400" b="1" i="0" u="none" strike="noStrike" kern="0" cap="none" spc="0" normalizeH="0" baseline="0" noProof="0" dirty="0">
              <a:ln>
                <a:noFill/>
              </a:ln>
              <a:solidFill>
                <a:srgbClr val="002569"/>
              </a:solidFill>
              <a:effectLst/>
              <a:uLnTx/>
              <a:uFillTx/>
            </a:endParaRPr>
          </a:p>
        </p:txBody>
      </p:sp>
      <p:cxnSp>
        <p:nvCxnSpPr>
          <p:cNvPr id="25" name="Straight Arrow Connector 24"/>
          <p:cNvCxnSpPr>
            <a:cxnSpLocks/>
          </p:cNvCxnSpPr>
          <p:nvPr/>
        </p:nvCxnSpPr>
        <p:spPr bwMode="auto">
          <a:xfrm flipV="1">
            <a:off x="5336123" y="2099296"/>
            <a:ext cx="151757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27" name="Rectangle 26">
            <a:extLst>
              <a:ext uri="{FF2B5EF4-FFF2-40B4-BE49-F238E27FC236}">
                <a16:creationId xmlns:a16="http://schemas.microsoft.com/office/drawing/2014/main" id="{2D852E3F-98B8-F44B-82C0-3C21DF1FC964}"/>
              </a:ext>
            </a:extLst>
          </p:cNvPr>
          <p:cNvSpPr/>
          <p:nvPr/>
        </p:nvSpPr>
        <p:spPr>
          <a:xfrm>
            <a:off x="2933601" y="4343400"/>
            <a:ext cx="3203095"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400" b="1" dirty="0">
                <a:solidFill>
                  <a:srgbClr val="002569">
                    <a:lumMod val="50000"/>
                  </a:srgbClr>
                </a:solidFill>
                <a:latin typeface="Calibri"/>
                <a:cs typeface="Calibri"/>
              </a:rPr>
              <a:t>Agriculture Subgroup</a:t>
            </a:r>
            <a:endParaRPr kumimoji="0" lang="en-US" sz="2400" b="1" u="none" strike="noStrike" kern="0" cap="none" spc="0" normalizeH="0" baseline="0" noProof="0" dirty="0">
              <a:ln>
                <a:noFill/>
              </a:ln>
              <a:solidFill>
                <a:srgbClr val="002569">
                  <a:lumMod val="50000"/>
                </a:srgbClr>
              </a:solidFill>
              <a:effectLst/>
              <a:uLnTx/>
              <a:uFillTx/>
              <a:latin typeface="Calibri"/>
              <a:cs typeface="Calibri"/>
            </a:endParaRPr>
          </a:p>
        </p:txBody>
      </p:sp>
      <p:cxnSp>
        <p:nvCxnSpPr>
          <p:cNvPr id="28" name="Straight Arrow Connector 27">
            <a:extLst>
              <a:ext uri="{FF2B5EF4-FFF2-40B4-BE49-F238E27FC236}">
                <a16:creationId xmlns:a16="http://schemas.microsoft.com/office/drawing/2014/main" id="{0EB934CA-F698-A647-B25C-0DFE6BAF6BD9}"/>
              </a:ext>
            </a:extLst>
          </p:cNvPr>
          <p:cNvCxnSpPr>
            <a:cxnSpLocks/>
          </p:cNvCxnSpPr>
          <p:nvPr/>
        </p:nvCxnSpPr>
        <p:spPr bwMode="auto">
          <a:xfrm>
            <a:off x="2434094" y="2667000"/>
            <a:ext cx="0" cy="2133599"/>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35" name="TextBox 34">
            <a:extLst>
              <a:ext uri="{FF2B5EF4-FFF2-40B4-BE49-F238E27FC236}">
                <a16:creationId xmlns:a16="http://schemas.microsoft.com/office/drawing/2014/main" id="{97352338-353D-FE40-923A-45A5B4E8A668}"/>
              </a:ext>
            </a:extLst>
          </p:cNvPr>
          <p:cNvSpPr txBox="1"/>
          <p:nvPr/>
        </p:nvSpPr>
        <p:spPr>
          <a:xfrm>
            <a:off x="4736841" y="2644067"/>
            <a:ext cx="643764"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rgbClr val="002569"/>
                </a:solidFill>
                <a:effectLst/>
                <a:uLnTx/>
                <a:uFillTx/>
              </a:rPr>
              <a:t>Chair</a:t>
            </a:r>
          </a:p>
        </p:txBody>
      </p:sp>
      <p:sp>
        <p:nvSpPr>
          <p:cNvPr id="36" name="TextBox 35">
            <a:extLst>
              <a:ext uri="{FF2B5EF4-FFF2-40B4-BE49-F238E27FC236}">
                <a16:creationId xmlns:a16="http://schemas.microsoft.com/office/drawing/2014/main" id="{4BD0DD7D-519F-5E40-9633-EC2F7A52D4C5}"/>
              </a:ext>
            </a:extLst>
          </p:cNvPr>
          <p:cNvSpPr txBox="1"/>
          <p:nvPr/>
        </p:nvSpPr>
        <p:spPr>
          <a:xfrm>
            <a:off x="5181600" y="3745470"/>
            <a:ext cx="605292"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dirty="0"/>
              <a:t>Lead</a:t>
            </a:r>
            <a:endParaRPr kumimoji="0" lang="en-US" sz="1800" i="0" u="none" strike="noStrike" kern="0" cap="none" spc="0" normalizeH="0" baseline="0" noProof="0" dirty="0">
              <a:ln>
                <a:noFill/>
              </a:ln>
              <a:solidFill>
                <a:srgbClr val="002569"/>
              </a:solidFill>
              <a:effectLst/>
              <a:uLnTx/>
              <a:uFillTx/>
            </a:endParaRPr>
          </a:p>
        </p:txBody>
      </p:sp>
      <p:sp>
        <p:nvSpPr>
          <p:cNvPr id="38" name="TextBox 37">
            <a:extLst>
              <a:ext uri="{FF2B5EF4-FFF2-40B4-BE49-F238E27FC236}">
                <a16:creationId xmlns:a16="http://schemas.microsoft.com/office/drawing/2014/main" id="{9E5EB694-9AF1-4F4E-8854-29B73547BC5A}"/>
              </a:ext>
            </a:extLst>
          </p:cNvPr>
          <p:cNvSpPr txBox="1"/>
          <p:nvPr/>
        </p:nvSpPr>
        <p:spPr>
          <a:xfrm>
            <a:off x="5580398" y="5056080"/>
            <a:ext cx="605292"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dirty="0"/>
              <a:t>Lead</a:t>
            </a:r>
            <a:endParaRPr kumimoji="0" lang="en-US" sz="1800" i="0" u="none" strike="noStrike" kern="0" cap="none" spc="0" normalizeH="0" baseline="0" noProof="0" dirty="0">
              <a:ln>
                <a:noFill/>
              </a:ln>
              <a:solidFill>
                <a:srgbClr val="002569"/>
              </a:solidFill>
              <a:effectLst/>
              <a:uLnTx/>
              <a:uFillTx/>
            </a:endParaRPr>
          </a:p>
        </p:txBody>
      </p:sp>
      <p:sp>
        <p:nvSpPr>
          <p:cNvPr id="39" name="TextBox 38">
            <a:extLst>
              <a:ext uri="{FF2B5EF4-FFF2-40B4-BE49-F238E27FC236}">
                <a16:creationId xmlns:a16="http://schemas.microsoft.com/office/drawing/2014/main" id="{0C61D674-697A-7149-8413-099D0D9E64B1}"/>
              </a:ext>
            </a:extLst>
          </p:cNvPr>
          <p:cNvSpPr txBox="1"/>
          <p:nvPr/>
        </p:nvSpPr>
        <p:spPr>
          <a:xfrm>
            <a:off x="6934200" y="3124200"/>
            <a:ext cx="1905000" cy="1600436"/>
          </a:xfrm>
          <a:prstGeom prst="rect">
            <a:avLst/>
          </a:prstGeom>
          <a:noFill/>
          <a:ln w="25400" cap="flat">
            <a:solidFill>
              <a:schemeClr val="tx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t>External</a:t>
            </a:r>
            <a:r>
              <a:rPr lang="en-US" sz="1400" dirty="0"/>
              <a:t> </a:t>
            </a:r>
            <a:r>
              <a:rPr lang="en-US" sz="1400" b="1" dirty="0"/>
              <a:t>Policy </a:t>
            </a:r>
            <a:br>
              <a:rPr lang="en-US" sz="1400" dirty="0"/>
            </a:br>
            <a:r>
              <a:rPr lang="en-US" sz="1400" dirty="0"/>
              <a:t>coordination</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t>Satellite Data </a:t>
            </a:r>
            <a:br>
              <a:rPr lang="en-US" sz="1400" dirty="0"/>
            </a:br>
            <a:r>
              <a:rPr lang="en-US" sz="1400" dirty="0"/>
              <a:t>(requirements, </a:t>
            </a:r>
            <a:br>
              <a:rPr lang="en-US" sz="1400" dirty="0"/>
            </a:br>
            <a:r>
              <a:rPr lang="en-US" sz="1400" dirty="0"/>
              <a:t>ARD production, </a:t>
            </a:r>
            <a:br>
              <a:rPr lang="en-US" sz="1400" dirty="0"/>
            </a:br>
            <a:r>
              <a:rPr lang="en-US" sz="1400" dirty="0"/>
              <a:t>access, tools, </a:t>
            </a:r>
            <a:br>
              <a:rPr lang="en-US" sz="1400" dirty="0"/>
            </a:br>
            <a:r>
              <a:rPr lang="en-US" sz="1400" dirty="0"/>
              <a:t>data services)</a:t>
            </a:r>
          </a:p>
        </p:txBody>
      </p:sp>
      <p:cxnSp>
        <p:nvCxnSpPr>
          <p:cNvPr id="41" name="Straight Arrow Connector 40">
            <a:extLst>
              <a:ext uri="{FF2B5EF4-FFF2-40B4-BE49-F238E27FC236}">
                <a16:creationId xmlns:a16="http://schemas.microsoft.com/office/drawing/2014/main" id="{068F7FE3-F2EF-D449-AFEC-F14DA8D2EAA3}"/>
              </a:ext>
            </a:extLst>
          </p:cNvPr>
          <p:cNvCxnSpPr>
            <a:cxnSpLocks/>
          </p:cNvCxnSpPr>
          <p:nvPr/>
        </p:nvCxnSpPr>
        <p:spPr bwMode="auto">
          <a:xfrm flipV="1">
            <a:off x="5793013" y="3398047"/>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45" name="Straight Arrow Connector 44">
            <a:extLst>
              <a:ext uri="{FF2B5EF4-FFF2-40B4-BE49-F238E27FC236}">
                <a16:creationId xmlns:a16="http://schemas.microsoft.com/office/drawing/2014/main" id="{AA7EA410-FA1D-DA44-ACDF-29B103A25FD1}"/>
              </a:ext>
            </a:extLst>
          </p:cNvPr>
          <p:cNvCxnSpPr>
            <a:cxnSpLocks/>
          </p:cNvCxnSpPr>
          <p:nvPr/>
        </p:nvCxnSpPr>
        <p:spPr bwMode="auto">
          <a:xfrm flipV="1">
            <a:off x="1589080" y="3628873"/>
            <a:ext cx="1264016" cy="260219"/>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47" name="Straight Arrow Connector 46">
            <a:extLst>
              <a:ext uri="{FF2B5EF4-FFF2-40B4-BE49-F238E27FC236}">
                <a16:creationId xmlns:a16="http://schemas.microsoft.com/office/drawing/2014/main" id="{7DC714BD-7682-BD48-9363-332E9513D7BB}"/>
              </a:ext>
            </a:extLst>
          </p:cNvPr>
          <p:cNvCxnSpPr>
            <a:cxnSpLocks/>
            <a:stCxn id="29" idx="3"/>
          </p:cNvCxnSpPr>
          <p:nvPr/>
        </p:nvCxnSpPr>
        <p:spPr bwMode="auto">
          <a:xfrm flipV="1">
            <a:off x="1524000" y="5000380"/>
            <a:ext cx="1348072" cy="192890"/>
          </a:xfrm>
          <a:prstGeom prst="straightConnector1">
            <a:avLst/>
          </a:prstGeom>
          <a:ln w="50800">
            <a:solidFill>
              <a:srgbClr val="FF0000"/>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49" name="TextBox 48">
            <a:extLst>
              <a:ext uri="{FF2B5EF4-FFF2-40B4-BE49-F238E27FC236}">
                <a16:creationId xmlns:a16="http://schemas.microsoft.com/office/drawing/2014/main" id="{20ECD537-8339-B540-AA7C-9B1B106185B2}"/>
              </a:ext>
            </a:extLst>
          </p:cNvPr>
          <p:cNvSpPr txBox="1"/>
          <p:nvPr/>
        </p:nvSpPr>
        <p:spPr>
          <a:xfrm>
            <a:off x="5883044" y="3045025"/>
            <a:ext cx="598880" cy="30777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t>Tasks</a:t>
            </a:r>
            <a:endParaRPr kumimoji="0" lang="en-US" sz="1400" b="1" i="0" u="none" strike="noStrike" kern="0" cap="none" spc="0" normalizeH="0" baseline="0" noProof="0" dirty="0">
              <a:ln>
                <a:noFill/>
              </a:ln>
              <a:solidFill>
                <a:srgbClr val="002569"/>
              </a:solidFill>
              <a:effectLst/>
              <a:uLnTx/>
              <a:uFillTx/>
            </a:endParaRPr>
          </a:p>
        </p:txBody>
      </p:sp>
      <p:sp>
        <p:nvSpPr>
          <p:cNvPr id="50" name="TextBox 49">
            <a:extLst>
              <a:ext uri="{FF2B5EF4-FFF2-40B4-BE49-F238E27FC236}">
                <a16:creationId xmlns:a16="http://schemas.microsoft.com/office/drawing/2014/main" id="{02BCC39E-4573-1544-8E66-01FAD1BA065E}"/>
              </a:ext>
            </a:extLst>
          </p:cNvPr>
          <p:cNvSpPr txBox="1"/>
          <p:nvPr/>
        </p:nvSpPr>
        <p:spPr>
          <a:xfrm>
            <a:off x="6182920" y="4419600"/>
            <a:ext cx="598880" cy="30777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t>Tasks</a:t>
            </a:r>
            <a:endParaRPr kumimoji="0" lang="en-US" sz="1400" b="1" i="0" u="none" strike="noStrike" kern="0" cap="none" spc="0" normalizeH="0" baseline="0" noProof="0" dirty="0">
              <a:ln>
                <a:noFill/>
              </a:ln>
              <a:solidFill>
                <a:srgbClr val="002569"/>
              </a:solidFill>
              <a:effectLst/>
              <a:uLnTx/>
              <a:uFillTx/>
            </a:endParaRPr>
          </a:p>
        </p:txBody>
      </p:sp>
      <p:sp>
        <p:nvSpPr>
          <p:cNvPr id="26" name="Rectangle 25">
            <a:extLst>
              <a:ext uri="{FF2B5EF4-FFF2-40B4-BE49-F238E27FC236}">
                <a16:creationId xmlns:a16="http://schemas.microsoft.com/office/drawing/2014/main" id="{25D47E53-B328-B045-8DA0-DDD07CE9F130}"/>
              </a:ext>
            </a:extLst>
          </p:cNvPr>
          <p:cNvSpPr/>
          <p:nvPr/>
        </p:nvSpPr>
        <p:spPr>
          <a:xfrm>
            <a:off x="265306" y="3473666"/>
            <a:ext cx="1258694" cy="773370"/>
          </a:xfrm>
          <a:prstGeom prst="rect">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400" b="1" i="1" dirty="0">
                <a:solidFill>
                  <a:srgbClr val="002569">
                    <a:lumMod val="50000"/>
                  </a:srgbClr>
                </a:solidFill>
                <a:latin typeface="Calibri"/>
                <a:cs typeface="Calibri"/>
              </a:rPr>
              <a:t>SEC Support</a:t>
            </a:r>
            <a:endParaRPr kumimoji="0" lang="en-US" sz="2400" b="1" i="1" u="none" strike="noStrike" kern="0" cap="none" spc="0" normalizeH="0" baseline="0" noProof="0" dirty="0">
              <a:ln>
                <a:noFill/>
              </a:ln>
              <a:solidFill>
                <a:srgbClr val="002569">
                  <a:lumMod val="50000"/>
                </a:srgbClr>
              </a:solidFill>
              <a:effectLst/>
              <a:uLnTx/>
              <a:uFillTx/>
              <a:latin typeface="Calibri"/>
              <a:cs typeface="Calibri"/>
            </a:endParaRPr>
          </a:p>
        </p:txBody>
      </p:sp>
      <p:sp>
        <p:nvSpPr>
          <p:cNvPr id="29" name="Rectangle 28">
            <a:extLst>
              <a:ext uri="{FF2B5EF4-FFF2-40B4-BE49-F238E27FC236}">
                <a16:creationId xmlns:a16="http://schemas.microsoft.com/office/drawing/2014/main" id="{517DCEAD-065D-D049-80D8-D22DC9A72D8F}"/>
              </a:ext>
            </a:extLst>
          </p:cNvPr>
          <p:cNvSpPr/>
          <p:nvPr/>
        </p:nvSpPr>
        <p:spPr>
          <a:xfrm>
            <a:off x="265306" y="4806585"/>
            <a:ext cx="1258694" cy="773370"/>
          </a:xfrm>
          <a:prstGeom prst="rect">
            <a:avLst/>
          </a:prstGeom>
          <a:solidFill>
            <a:schemeClr val="accent1">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2400" b="1" i="1" dirty="0">
                <a:solidFill>
                  <a:srgbClr val="002569">
                    <a:lumMod val="50000"/>
                  </a:srgbClr>
                </a:solidFill>
                <a:latin typeface="Calibri"/>
                <a:cs typeface="Calibri"/>
              </a:rPr>
              <a:t>SEC Support</a:t>
            </a:r>
            <a:endParaRPr kumimoji="0" lang="en-US" sz="2400" b="1" i="1" u="none" strike="noStrike" kern="0" cap="none" spc="0" normalizeH="0" baseline="0" noProof="0" dirty="0">
              <a:ln>
                <a:noFill/>
              </a:ln>
              <a:solidFill>
                <a:srgbClr val="002569">
                  <a:lumMod val="50000"/>
                </a:srgbClr>
              </a:solidFill>
              <a:effectLst/>
              <a:uLnTx/>
              <a:uFillTx/>
              <a:latin typeface="Calibri"/>
              <a:cs typeface="Calibri"/>
            </a:endParaRPr>
          </a:p>
        </p:txBody>
      </p:sp>
    </p:spTree>
    <p:extLst>
      <p:ext uri="{BB962C8B-B14F-4D97-AF65-F5344CB8AC3E}">
        <p14:creationId xmlns:p14="http://schemas.microsoft.com/office/powerpoint/2010/main" val="3865308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8" name="Content Placeholder 2"/>
          <p:cNvSpPr txBox="1">
            <a:spLocks/>
          </p:cNvSpPr>
          <p:nvPr/>
        </p:nvSpPr>
        <p:spPr>
          <a:xfrm>
            <a:off x="228600" y="1447800"/>
            <a:ext cx="8915400" cy="5105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algn="l" defTabSz="914400" rtl="0" eaLnBrk="1" fontAlgn="auto" latinLnBrk="0" hangingPunct="1">
              <a:lnSpc>
                <a:spcPct val="100000"/>
              </a:lnSpc>
              <a:spcBef>
                <a:spcPts val="500"/>
              </a:spcBef>
              <a:spcAft>
                <a:spcPts val="0"/>
              </a:spcAft>
              <a:buClrTx/>
              <a:buSzPct val="120000"/>
              <a:buFont typeface="Arial"/>
              <a:buNone/>
              <a:tabLst/>
              <a:defRPr/>
            </a:pPr>
            <a:r>
              <a:rPr lang="en-AU" sz="2000" b="1" kern="1200" dirty="0">
                <a:latin typeface="Calibri" charset="0"/>
                <a:ea typeface="ＭＳ Ｐゴシック" charset="0"/>
                <a:cs typeface="Calibri" charset="0"/>
              </a:rPr>
              <a:t>Reporting and Meetings</a:t>
            </a:r>
            <a:endParaRPr kumimoji="0" lang="en-AU" sz="2000" b="1"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endParaRPr>
          </a:p>
          <a:p>
            <a:pPr marL="264536" marR="0" lvl="0" indent="-265113" algn="l" defTabSz="914400" rtl="0" eaLnBrk="1" fontAlgn="auto" latinLnBrk="0" hangingPunct="1">
              <a:lnSpc>
                <a:spcPct val="100000"/>
              </a:lnSpc>
              <a:spcBef>
                <a:spcPts val="500"/>
              </a:spcBef>
              <a:spcAft>
                <a:spcPts val="0"/>
              </a:spcAft>
              <a:buClrTx/>
              <a:buSzPct val="120000"/>
              <a:buFont typeface="Wingdings" charset="2"/>
              <a:buChar char="§"/>
              <a:tabLst/>
              <a:defRPr/>
            </a:pP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Topical subgroups (</a:t>
            </a:r>
            <a:r>
              <a:rPr lang="en-AU" sz="2000" kern="1200" dirty="0">
                <a:latin typeface="Calibri" charset="0"/>
                <a:ea typeface="ＭＳ Ｐゴシック" charset="0"/>
                <a:cs typeface="Calibri" charset="0"/>
              </a:rPr>
              <a:t>Forests</a:t>
            </a: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 and Ag</a:t>
            </a:r>
            <a:r>
              <a:rPr lang="en-AU" sz="2000" kern="1200" dirty="0">
                <a:latin typeface="Calibri" charset="0"/>
                <a:ea typeface="ＭＳ Ｐゴシック" charset="0"/>
                <a:cs typeface="Calibri" charset="0"/>
              </a:rPr>
              <a:t>) continue </a:t>
            </a: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to have their own focused meetings, as needed</a:t>
            </a:r>
            <a:endParaRPr lang="en-AU" sz="2000" kern="1200" dirty="0">
              <a:latin typeface="Calibri" charset="0"/>
              <a:ea typeface="ＭＳ Ｐゴシック" charset="0"/>
              <a:cs typeface="Calibri" charset="0"/>
            </a:endParaRPr>
          </a:p>
          <a:p>
            <a:pPr marL="264536" marR="0" lvl="0" indent="-265113" algn="l" defTabSz="914400" rtl="0" eaLnBrk="1" fontAlgn="auto" latinLnBrk="0" hangingPunct="1">
              <a:lnSpc>
                <a:spcPct val="100000"/>
              </a:lnSpc>
              <a:spcBef>
                <a:spcPts val="500"/>
              </a:spcBef>
              <a:spcAft>
                <a:spcPts val="0"/>
              </a:spcAft>
              <a:buClrTx/>
              <a:buSzPct val="120000"/>
              <a:buFont typeface="Wingdings" charset="2"/>
              <a:buChar char="§"/>
              <a:tabLst/>
              <a:defRPr/>
            </a:pP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Continue ”broader” joint meeting, bringing together LSI-VC, </a:t>
            </a:r>
            <a:r>
              <a:rPr lang="en-AU" sz="2000" kern="1200" dirty="0">
                <a:latin typeface="Calibri" charset="0"/>
                <a:ea typeface="ＭＳ Ｐゴシック" charset="0"/>
                <a:cs typeface="Calibri" charset="0"/>
              </a:rPr>
              <a:t>Forests, and Ag</a:t>
            </a:r>
            <a:endPar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endParaRPr>
          </a:p>
          <a:p>
            <a:pPr marL="264536" marR="0" lvl="0" indent="-265113" algn="l" defTabSz="914400" rtl="0" eaLnBrk="1" fontAlgn="auto" latinLnBrk="0" hangingPunct="1">
              <a:lnSpc>
                <a:spcPct val="100000"/>
              </a:lnSpc>
              <a:spcBef>
                <a:spcPts val="500"/>
              </a:spcBef>
              <a:spcAft>
                <a:spcPts val="0"/>
              </a:spcAft>
              <a:buClrTx/>
              <a:buSzPct val="120000"/>
              <a:buFont typeface="Wingdings" charset="2"/>
              <a:buChar char="§"/>
              <a:tabLst/>
              <a:defRPr/>
            </a:pP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Add </a:t>
            </a:r>
            <a:r>
              <a:rPr lang="en-AU" sz="2000" kern="1200" dirty="0">
                <a:latin typeface="Calibri" charset="0"/>
                <a:ea typeface="ＭＳ Ｐゴシック" charset="0"/>
                <a:cs typeface="Calibri" charset="0"/>
              </a:rPr>
              <a:t>Forests and Ag </a:t>
            </a: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Subgroup reports to CEOS Plenary as part of the GEO session (reporting on GEO Flagship contributions)</a:t>
            </a:r>
            <a:b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br>
            <a:endPar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endParaRPr>
          </a:p>
          <a:p>
            <a:pPr marL="0" marR="0" lvl="0" indent="0" algn="l" defTabSz="914400" rtl="0" eaLnBrk="1" fontAlgn="auto" latinLnBrk="0" hangingPunct="1">
              <a:lnSpc>
                <a:spcPct val="100000"/>
              </a:lnSpc>
              <a:spcBef>
                <a:spcPts val="500"/>
              </a:spcBef>
              <a:spcAft>
                <a:spcPts val="0"/>
              </a:spcAft>
              <a:buClrTx/>
              <a:buSzPct val="120000"/>
              <a:buFont typeface="Arial"/>
              <a:buNone/>
              <a:tabLst/>
              <a:defRPr/>
            </a:pPr>
            <a:r>
              <a:rPr lang="en-AU" sz="2000" b="1" kern="1200" dirty="0">
                <a:latin typeface="Calibri" charset="0"/>
                <a:ea typeface="ＭＳ Ｐゴシック" charset="0"/>
                <a:cs typeface="Calibri" charset="0"/>
              </a:rPr>
              <a:t>SEC Funding</a:t>
            </a:r>
            <a:endParaRPr kumimoji="0" lang="en-AU" sz="2000" b="1"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endParaRPr>
          </a:p>
          <a:p>
            <a:pPr marL="264536" marR="0" lvl="0" indent="-265113" algn="l" defTabSz="914400" rtl="0" eaLnBrk="1" fontAlgn="auto" latinLnBrk="0" hangingPunct="1">
              <a:lnSpc>
                <a:spcPct val="100000"/>
              </a:lnSpc>
              <a:spcBef>
                <a:spcPts val="500"/>
              </a:spcBef>
              <a:spcAft>
                <a:spcPts val="0"/>
              </a:spcAft>
              <a:buClrTx/>
              <a:buSzPct val="120000"/>
              <a:buFont typeface="Wingdings" charset="2"/>
              <a:buChar char="§"/>
              <a:tabLst/>
              <a:defRPr/>
            </a:pPr>
            <a:r>
              <a:rPr lang="en-AU" sz="2000" kern="1200" dirty="0">
                <a:latin typeface="Calibri" charset="0"/>
                <a:ea typeface="ＭＳ Ｐゴシック" charset="0"/>
                <a:cs typeface="Calibri" charset="0"/>
              </a:rPr>
              <a:t>Total SEC support estimated at 1.0 FTE + travel (~$150K $US per year)</a:t>
            </a:r>
          </a:p>
          <a:p>
            <a:pPr marL="264536" marR="0" lvl="0" indent="-265113" algn="l" defTabSz="914400" rtl="0" eaLnBrk="1" fontAlgn="auto" latinLnBrk="0" hangingPunct="1">
              <a:lnSpc>
                <a:spcPct val="100000"/>
              </a:lnSpc>
              <a:spcBef>
                <a:spcPts val="500"/>
              </a:spcBef>
              <a:spcAft>
                <a:spcPts val="0"/>
              </a:spcAft>
              <a:buClrTx/>
              <a:buSzPct val="120000"/>
              <a:buFont typeface="Wingdings" charset="2"/>
              <a:buChar char="§"/>
              <a:tabLst/>
              <a:defRPr/>
            </a:pP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CEOS-SEO (NASA) and ESA </a:t>
            </a:r>
            <a:r>
              <a:rPr lang="en-AU" sz="2000" kern="1200" dirty="0">
                <a:latin typeface="Calibri" charset="0"/>
                <a:ea typeface="ＭＳ Ｐゴシック" charset="0"/>
                <a:cs typeface="Calibri" charset="0"/>
              </a:rPr>
              <a:t>are evaluating a plan</a:t>
            </a: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 to support the </a:t>
            </a:r>
            <a:r>
              <a:rPr lang="en-AU" sz="2000" kern="1200" dirty="0">
                <a:latin typeface="Calibri" charset="0"/>
                <a:ea typeface="ＭＳ Ｐゴシック" charset="0"/>
                <a:cs typeface="Calibri" charset="0"/>
              </a:rPr>
              <a:t>SEC for 2 years. A decision is expected by the 2018 CEOS Plenary.</a:t>
            </a:r>
          </a:p>
          <a:p>
            <a:pPr marL="264536" marR="0" lvl="0" indent="-265113" algn="l" defTabSz="914400" rtl="0" eaLnBrk="1" fontAlgn="auto" latinLnBrk="0" hangingPunct="1">
              <a:lnSpc>
                <a:spcPct val="100000"/>
              </a:lnSpc>
              <a:spcBef>
                <a:spcPts val="500"/>
              </a:spcBef>
              <a:spcAft>
                <a:spcPts val="0"/>
              </a:spcAft>
              <a:buClrTx/>
              <a:buSzPct val="120000"/>
              <a:buFont typeface="Wingdings" charset="2"/>
              <a:buChar char="§"/>
              <a:tabLst/>
              <a:defRPr/>
            </a:pPr>
            <a:r>
              <a:rPr lang="en-AU" sz="2000" kern="1200" dirty="0">
                <a:latin typeface="Calibri" charset="0"/>
                <a:ea typeface="ＭＳ Ｐゴシック" charset="0"/>
                <a:cs typeface="Calibri" charset="0"/>
              </a:rPr>
              <a:t>Additional or future</a:t>
            </a:r>
            <a:r>
              <a:rPr kumimoji="0" lang="en-AU" sz="2000" b="0" i="0" u="none" strike="noStrike" kern="1200" cap="none" spc="0" normalizeH="0" baseline="0" noProof="0" dirty="0">
                <a:ln>
                  <a:noFill/>
                </a:ln>
                <a:solidFill>
                  <a:srgbClr val="002569"/>
                </a:solidFill>
                <a:effectLst/>
                <a:uLnTx/>
                <a:uFillTx/>
                <a:latin typeface="Calibri" charset="0"/>
                <a:ea typeface="ＭＳ Ｐゴシック" charset="0"/>
                <a:cs typeface="Calibri" charset="0"/>
                <a:sym typeface="Arial Bold"/>
              </a:rPr>
              <a:t> funding support will </a:t>
            </a:r>
            <a:r>
              <a:rPr lang="en-AU" sz="2000" kern="1200" dirty="0">
                <a:latin typeface="Calibri" charset="0"/>
                <a:ea typeface="ＭＳ Ｐゴシック" charset="0"/>
                <a:cs typeface="Calibri" charset="0"/>
              </a:rPr>
              <a:t>be explored with JAXA, USGS, CSIRO, other interested space agencies and external stakeholders (GEO, GFOI, GEOGLAM)</a:t>
            </a:r>
          </a:p>
        </p:txBody>
      </p:sp>
      <p:sp>
        <p:nvSpPr>
          <p:cNvPr id="6" name="Title 1"/>
          <p:cNvSpPr>
            <a:spLocks noGrp="1"/>
          </p:cNvSpPr>
          <p:nvPr>
            <p:ph type="title"/>
          </p:nvPr>
        </p:nvSpPr>
        <p:spPr>
          <a:xfrm>
            <a:off x="2057400" y="228600"/>
            <a:ext cx="5334000" cy="707886"/>
          </a:xfrm>
        </p:spPr>
        <p:txBody>
          <a:bodyPr wrap="square">
            <a:spAutoFit/>
          </a:bodyPr>
          <a:lstStyle/>
          <a:p>
            <a:pPr algn="ctr" eaLnBrk="1" hangingPunct="1"/>
            <a:r>
              <a:rPr lang="en-US" sz="4000" b="1" dirty="0">
                <a:latin typeface="Tahoma" charset="0"/>
                <a:ea typeface="ＭＳ Ｐゴシック" charset="0"/>
                <a:cs typeface="ＭＳ Ｐゴシック" charset="0"/>
              </a:rPr>
              <a:t>Other Topics</a:t>
            </a:r>
          </a:p>
        </p:txBody>
      </p:sp>
    </p:spTree>
    <p:extLst>
      <p:ext uri="{BB962C8B-B14F-4D97-AF65-F5344CB8AC3E}">
        <p14:creationId xmlns:p14="http://schemas.microsoft.com/office/powerpoint/2010/main" val="1687522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816100" y="6284913"/>
            <a:ext cx="949325" cy="3444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8" name="Content Placeholder 2"/>
          <p:cNvSpPr txBox="1">
            <a:spLocks/>
          </p:cNvSpPr>
          <p:nvPr/>
        </p:nvSpPr>
        <p:spPr>
          <a:xfrm>
            <a:off x="381000" y="1295400"/>
            <a:ext cx="8534400" cy="5334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lvl="0" indent="0" algn="l" defTabSz="914400" rtl="0">
              <a:buSzPct val="120000"/>
              <a:buNone/>
              <a:defRPr/>
            </a:pPr>
            <a:r>
              <a:rPr lang="en-AU" b="1" kern="1200" dirty="0">
                <a:latin typeface="Calibri" charset="0"/>
                <a:ea typeface="ＭＳ Ｐゴシック" charset="0"/>
                <a:cs typeface="Calibri" charset="0"/>
              </a:rPr>
              <a:t>SIT-TW</a:t>
            </a:r>
            <a:r>
              <a:rPr lang="en-AU" kern="1200" dirty="0">
                <a:latin typeface="Calibri" charset="0"/>
                <a:ea typeface="ＭＳ Ｐゴシック" charset="0"/>
                <a:cs typeface="Calibri" charset="0"/>
              </a:rPr>
              <a:t> (September 2018)</a:t>
            </a:r>
          </a:p>
          <a:p>
            <a:pPr marL="264536" lvl="0" indent="-265113" algn="l" defTabSz="914400" rtl="0">
              <a:buSzPct val="120000"/>
              <a:buFont typeface="Wingdings" charset="2"/>
              <a:buChar char="§"/>
              <a:defRPr/>
            </a:pPr>
            <a:r>
              <a:rPr lang="en-AU" kern="1200" dirty="0">
                <a:latin typeface="Calibri" charset="0"/>
                <a:ea typeface="ＭＳ Ｐゴシック" charset="0"/>
                <a:cs typeface="Calibri" charset="0"/>
              </a:rPr>
              <a:t>Present proposal for review and comment</a:t>
            </a:r>
          </a:p>
          <a:p>
            <a:pPr marL="0" lvl="0" indent="0" algn="l" defTabSz="914400" rtl="0">
              <a:buSzPct val="120000"/>
              <a:buNone/>
              <a:defRPr/>
            </a:pPr>
            <a:br>
              <a:rPr lang="en-AU" kern="1200" dirty="0">
                <a:latin typeface="Calibri" charset="0"/>
                <a:ea typeface="ＭＳ Ｐゴシック" charset="0"/>
                <a:cs typeface="Calibri" charset="0"/>
              </a:rPr>
            </a:br>
            <a:r>
              <a:rPr lang="en-AU" b="1" kern="1200" dirty="0">
                <a:latin typeface="Calibri" charset="0"/>
                <a:ea typeface="ＭＳ Ｐゴシック" charset="0"/>
                <a:cs typeface="Calibri" charset="0"/>
              </a:rPr>
              <a:t>Plenary</a:t>
            </a:r>
            <a:r>
              <a:rPr lang="en-AU" kern="1200" dirty="0">
                <a:latin typeface="Calibri" charset="0"/>
                <a:ea typeface="ＭＳ Ｐゴシック" charset="0"/>
                <a:cs typeface="Calibri" charset="0"/>
              </a:rPr>
              <a:t> (October 2018)</a:t>
            </a:r>
          </a:p>
          <a:p>
            <a:pPr marL="264536" lvl="0" indent="-265113" algn="l" defTabSz="914400" rtl="0">
              <a:buSzPct val="120000"/>
              <a:buFont typeface="Wingdings" charset="2"/>
              <a:buChar char="§"/>
              <a:defRPr/>
            </a:pPr>
            <a:r>
              <a:rPr lang="en-AU" kern="1200" dirty="0">
                <a:latin typeface="Calibri" charset="0"/>
                <a:ea typeface="ＭＳ Ｐゴシック" charset="0"/>
                <a:cs typeface="Calibri" charset="0"/>
              </a:rPr>
              <a:t>Request annual renewals for GEOGLAM and SDCG for GFOI</a:t>
            </a:r>
          </a:p>
          <a:p>
            <a:pPr marL="264536" lvl="0" indent="-265113" algn="l" defTabSz="914400" rtl="0">
              <a:buSzPct val="120000"/>
              <a:buFont typeface="Wingdings" charset="2"/>
              <a:buChar char="§"/>
              <a:defRPr/>
            </a:pPr>
            <a:r>
              <a:rPr lang="en-AU" kern="1200" dirty="0">
                <a:latin typeface="Calibri" charset="0"/>
                <a:ea typeface="ＭＳ Ｐゴシック" charset="0"/>
                <a:cs typeface="Calibri" charset="0"/>
              </a:rPr>
              <a:t>Review proposal and prepare for a decision to merge groups into LSI-VC with an updated LSI-VC Terms of Reference to follow</a:t>
            </a:r>
          </a:p>
          <a:p>
            <a:pPr marL="0" lvl="0" indent="0" algn="l" defTabSz="914400" rtl="0">
              <a:buSzPct val="120000"/>
              <a:buNone/>
              <a:defRPr/>
            </a:pPr>
            <a:br>
              <a:rPr lang="en-AU" kern="1200" dirty="0">
                <a:latin typeface="Calibri" charset="0"/>
                <a:ea typeface="ＭＳ Ｐゴシック" charset="0"/>
                <a:cs typeface="Calibri" charset="0"/>
              </a:rPr>
            </a:br>
            <a:r>
              <a:rPr lang="en-AU" b="1" kern="1200" dirty="0">
                <a:latin typeface="Calibri" charset="0"/>
                <a:ea typeface="ＭＳ Ｐゴシック" charset="0"/>
                <a:cs typeface="Calibri" charset="0"/>
              </a:rPr>
              <a:t>SIT-34</a:t>
            </a:r>
            <a:r>
              <a:rPr lang="en-AU" kern="1200" dirty="0">
                <a:latin typeface="Calibri" charset="0"/>
                <a:ea typeface="ＭＳ Ｐゴシック" charset="0"/>
                <a:cs typeface="Calibri" charset="0"/>
              </a:rPr>
              <a:t> (April 2019)</a:t>
            </a:r>
          </a:p>
          <a:p>
            <a:pPr marL="264536" lvl="0" indent="-265113" algn="l" defTabSz="914400" rtl="0">
              <a:buSzPct val="120000"/>
              <a:buFont typeface="Wingdings" charset="2"/>
              <a:buChar char="§"/>
              <a:defRPr/>
            </a:pPr>
            <a:r>
              <a:rPr lang="en-AU" kern="1200" dirty="0">
                <a:latin typeface="Calibri" charset="0"/>
                <a:ea typeface="ＭＳ Ｐゴシック" charset="0"/>
                <a:cs typeface="Calibri" charset="0"/>
              </a:rPr>
              <a:t>Present a new LSI-VC Terms of Reference for review</a:t>
            </a:r>
          </a:p>
          <a:p>
            <a:pPr marL="0" lvl="0" indent="0" algn="l" defTabSz="914400" rtl="0">
              <a:buSzPct val="120000"/>
              <a:buNone/>
              <a:defRPr/>
            </a:pPr>
            <a:br>
              <a:rPr lang="en-AU" kern="1200" dirty="0">
                <a:latin typeface="Calibri" charset="0"/>
                <a:ea typeface="ＭＳ Ｐゴシック" charset="0"/>
                <a:cs typeface="Calibri" charset="0"/>
              </a:rPr>
            </a:br>
            <a:r>
              <a:rPr lang="en-AU" b="1" kern="1200" dirty="0">
                <a:latin typeface="Calibri" charset="0"/>
                <a:ea typeface="ＭＳ Ｐゴシック" charset="0"/>
                <a:cs typeface="Calibri" charset="0"/>
              </a:rPr>
              <a:t>Plenary</a:t>
            </a:r>
            <a:r>
              <a:rPr lang="en-AU" kern="1200" dirty="0">
                <a:latin typeface="Calibri" charset="0"/>
                <a:ea typeface="ＭＳ Ｐゴシック" charset="0"/>
                <a:cs typeface="Calibri" charset="0"/>
              </a:rPr>
              <a:t> (October 2019)</a:t>
            </a:r>
          </a:p>
          <a:p>
            <a:pPr marL="264536" lvl="0" indent="-265113" algn="l" defTabSz="914400" rtl="0">
              <a:buSzPct val="120000"/>
              <a:buFont typeface="Wingdings" charset="2"/>
              <a:buChar char="§"/>
              <a:defRPr/>
            </a:pPr>
            <a:r>
              <a:rPr lang="en-AU" kern="1200" dirty="0">
                <a:latin typeface="Calibri" charset="0"/>
                <a:ea typeface="ＭＳ Ｐゴシック" charset="0"/>
                <a:cs typeface="Calibri" charset="0"/>
              </a:rPr>
              <a:t>Final decision</a:t>
            </a:r>
          </a:p>
        </p:txBody>
      </p:sp>
      <p:sp>
        <p:nvSpPr>
          <p:cNvPr id="6" name="Title 1"/>
          <p:cNvSpPr>
            <a:spLocks noGrp="1"/>
          </p:cNvSpPr>
          <p:nvPr>
            <p:ph type="title"/>
          </p:nvPr>
        </p:nvSpPr>
        <p:spPr>
          <a:xfrm>
            <a:off x="2057400" y="228600"/>
            <a:ext cx="5334000" cy="769441"/>
          </a:xfrm>
        </p:spPr>
        <p:txBody>
          <a:bodyPr wrap="square">
            <a:spAutoFit/>
          </a:bodyPr>
          <a:lstStyle/>
          <a:p>
            <a:pPr algn="ctr" eaLnBrk="1" hangingPunct="1"/>
            <a:r>
              <a:rPr lang="en-US" sz="4400" b="1" dirty="0">
                <a:latin typeface="Tahoma" charset="0"/>
                <a:ea typeface="ＭＳ Ｐゴシック" charset="0"/>
                <a:cs typeface="ＭＳ Ｐゴシック" charset="0"/>
              </a:rPr>
              <a:t>Timeline</a:t>
            </a:r>
          </a:p>
        </p:txBody>
      </p:sp>
    </p:spTree>
    <p:extLst>
      <p:ext uri="{BB962C8B-B14F-4D97-AF65-F5344CB8AC3E}">
        <p14:creationId xmlns:p14="http://schemas.microsoft.com/office/powerpoint/2010/main" val="35745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37564"/>
            <a:ext cx="8763000" cy="4706036"/>
          </a:xfrm>
        </p:spPr>
        <p:txBody>
          <a:bodyPr/>
          <a:lstStyle/>
          <a:p>
            <a:r>
              <a:rPr lang="en-US" b="1" i="1" dirty="0"/>
              <a:t>SIT-33-11:</a:t>
            </a:r>
            <a:r>
              <a:rPr lang="en-US" i="1" dirty="0"/>
              <a:t> </a:t>
            </a:r>
            <a:r>
              <a:rPr lang="en-US" b="1" i="1" dirty="0"/>
              <a:t>Include CEOS Ad hoc Team lifecycle and processes as an agenda item on 2018 SIT Technical Workshop. (Rationale: SIT Chair has proposed that CEOS address inconsistencies in the operation of different types of groups across the structure.)</a:t>
            </a:r>
            <a:endParaRPr lang="en-AU" dirty="0"/>
          </a:p>
          <a:p>
            <a:pPr lvl="1">
              <a:buFont typeface="System Font Regular"/>
              <a:buChar char="-"/>
            </a:pPr>
            <a:r>
              <a:rPr lang="en-US" sz="1800" dirty="0"/>
              <a:t>reflect &amp; report on group trajectory and lifecycle in relation to their thematic initiatives; clear understanding as to outlook &amp; evolution and requirement &amp; objectives for CEOS participation; </a:t>
            </a:r>
            <a:endParaRPr lang="en-AU" sz="1800" dirty="0"/>
          </a:p>
          <a:p>
            <a:pPr lvl="1">
              <a:buFont typeface="System Font Regular"/>
              <a:buChar char="-"/>
            </a:pPr>
            <a:r>
              <a:rPr lang="en-US" sz="1800" dirty="0"/>
              <a:t>consider geometry &amp; capacity required to sustain efforts; options for continuity of progress beyond ad hoc arrangements;</a:t>
            </a:r>
            <a:endParaRPr lang="en-AU" sz="1800" dirty="0"/>
          </a:p>
          <a:p>
            <a:pPr lvl="1">
              <a:buFont typeface="System Font Regular"/>
              <a:buChar char="-"/>
            </a:pPr>
            <a:r>
              <a:rPr lang="en-US" sz="1800" dirty="0"/>
              <a:t>explore opportunities for synergies and efficiencies across the CEOS structure and our various processes and meetings, seeking consistency wherever possible. </a:t>
            </a:r>
          </a:p>
          <a:p>
            <a:pPr lvl="1">
              <a:buFont typeface="System Font Regular"/>
              <a:buChar char="-"/>
            </a:pPr>
            <a:endParaRPr lang="en-US" sz="1800" dirty="0"/>
          </a:p>
          <a:p>
            <a:pPr>
              <a:buFont typeface="System Font Regular"/>
              <a:buChar char="-"/>
            </a:pPr>
            <a:r>
              <a:rPr lang="en-US" sz="1800" dirty="0"/>
              <a:t>Presentation of facts in support of debate. Pre-consultation with AHT Leads in relation to their intentions</a:t>
            </a:r>
          </a:p>
          <a:p>
            <a:pPr>
              <a:buFont typeface="System Font Regular"/>
              <a:buChar char="-"/>
            </a:pPr>
            <a:r>
              <a:rPr lang="en-US" sz="1800" dirty="0"/>
              <a:t>Looking for consensus for Plenary decision – or actions to get there by Brussels</a:t>
            </a:r>
            <a:endParaRPr lang="en-AU" sz="1800"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Objectives and approach</a:t>
            </a:r>
          </a:p>
        </p:txBody>
      </p:sp>
    </p:spTree>
    <p:extLst>
      <p:ext uri="{BB962C8B-B14F-4D97-AF65-F5344CB8AC3E}">
        <p14:creationId xmlns:p14="http://schemas.microsoft.com/office/powerpoint/2010/main"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752600"/>
            <a:ext cx="8763000" cy="4706036"/>
          </a:xfrm>
        </p:spPr>
        <p:txBody>
          <a:bodyPr/>
          <a:lstStyle/>
          <a:p>
            <a:r>
              <a:rPr lang="en-AU" b="1" dirty="0"/>
              <a:t>Current teams</a:t>
            </a:r>
          </a:p>
          <a:p>
            <a:endParaRPr lang="en-AU" b="1" dirty="0"/>
          </a:p>
          <a:p>
            <a:r>
              <a:rPr lang="en-AU" b="1" dirty="0"/>
              <a:t>Current procedures</a:t>
            </a:r>
          </a:p>
          <a:p>
            <a:endParaRPr lang="en-AU" b="1" dirty="0"/>
          </a:p>
          <a:p>
            <a:r>
              <a:rPr lang="en-AU" b="1" dirty="0"/>
              <a:t>Team proposed plans &amp; outlook</a:t>
            </a:r>
          </a:p>
          <a:p>
            <a:endParaRPr lang="en-AU" b="1" dirty="0"/>
          </a:p>
          <a:p>
            <a:r>
              <a:rPr lang="en-AU" b="1" dirty="0"/>
              <a:t>Issues for TW debate and Plenary decision</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Contents</a:t>
            </a:r>
          </a:p>
        </p:txBody>
      </p:sp>
    </p:spTree>
    <p:extLst>
      <p:ext uri="{BB962C8B-B14F-4D97-AF65-F5344CB8AC3E}">
        <p14:creationId xmlns:p14="http://schemas.microsoft.com/office/powerpoint/2010/main" val="18356048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4</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Teams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2428533871"/>
              </p:ext>
            </p:extLst>
          </p:nvPr>
        </p:nvGraphicFramePr>
        <p:xfrm>
          <a:off x="990600" y="1828801"/>
          <a:ext cx="5105400" cy="3725663"/>
        </p:xfrm>
        <a:graphic>
          <a:graphicData uri="http://schemas.openxmlformats.org/drawingml/2006/table">
            <a:tbl>
              <a:tblPr firstRow="1" bandRow="1">
                <a:tableStyleId>{35758FB7-9AC5-4552-8A53-C91805E547FA}</a:tableStyleId>
              </a:tblPr>
              <a:tblGrid>
                <a:gridCol w="1116805">
                  <a:extLst>
                    <a:ext uri="{9D8B030D-6E8A-4147-A177-3AD203B41FA5}">
                      <a16:colId xmlns:a16="http://schemas.microsoft.com/office/drawing/2014/main" val="1300698946"/>
                    </a:ext>
                  </a:extLst>
                </a:gridCol>
                <a:gridCol w="1435894">
                  <a:extLst>
                    <a:ext uri="{9D8B030D-6E8A-4147-A177-3AD203B41FA5}">
                      <a16:colId xmlns:a16="http://schemas.microsoft.com/office/drawing/2014/main" val="3172984409"/>
                    </a:ext>
                  </a:extLst>
                </a:gridCol>
                <a:gridCol w="1515666">
                  <a:extLst>
                    <a:ext uri="{9D8B030D-6E8A-4147-A177-3AD203B41FA5}">
                      <a16:colId xmlns:a16="http://schemas.microsoft.com/office/drawing/2014/main" val="1525817241"/>
                    </a:ext>
                  </a:extLst>
                </a:gridCol>
                <a:gridCol w="1037035">
                  <a:extLst>
                    <a:ext uri="{9D8B030D-6E8A-4147-A177-3AD203B41FA5}">
                      <a16:colId xmlns:a16="http://schemas.microsoft.com/office/drawing/2014/main" val="3087282074"/>
                    </a:ext>
                  </a:extLst>
                </a:gridCol>
              </a:tblGrid>
              <a:tr h="481827">
                <a:tc>
                  <a:txBody>
                    <a:bodyPr/>
                    <a:lstStyle/>
                    <a:p>
                      <a:pPr algn="ctr">
                        <a:spcBef>
                          <a:spcPts val="600"/>
                        </a:spcBef>
                        <a:spcAft>
                          <a:spcPts val="600"/>
                        </a:spcAft>
                      </a:pPr>
                      <a:r>
                        <a:rPr lang="en-US" sz="1400" dirty="0"/>
                        <a:t>Team</a:t>
                      </a:r>
                    </a:p>
                  </a:txBody>
                  <a:tcPr>
                    <a:solidFill>
                      <a:schemeClr val="tx2">
                        <a:lumMod val="50000"/>
                      </a:schemeClr>
                    </a:solidFill>
                  </a:tcPr>
                </a:tc>
                <a:tc>
                  <a:txBody>
                    <a:bodyPr/>
                    <a:lstStyle/>
                    <a:p>
                      <a:pPr algn="ctr">
                        <a:spcBef>
                          <a:spcPts val="300"/>
                        </a:spcBef>
                        <a:spcAft>
                          <a:spcPts val="300"/>
                        </a:spcAft>
                      </a:pPr>
                      <a:r>
                        <a:rPr lang="en-US" sz="1400" dirty="0"/>
                        <a:t>External Interface</a:t>
                      </a:r>
                    </a:p>
                  </a:txBody>
                  <a:tcPr>
                    <a:solidFill>
                      <a:schemeClr val="tx2">
                        <a:lumMod val="50000"/>
                      </a:schemeClr>
                    </a:solidFill>
                  </a:tcPr>
                </a:tc>
                <a:tc>
                  <a:txBody>
                    <a:bodyPr/>
                    <a:lstStyle/>
                    <a:p>
                      <a:pPr algn="ctr">
                        <a:spcBef>
                          <a:spcPts val="300"/>
                        </a:spcBef>
                        <a:spcAft>
                          <a:spcPts val="300"/>
                        </a:spcAft>
                      </a:pPr>
                      <a:r>
                        <a:rPr lang="en-US" sz="1400" dirty="0"/>
                        <a:t>Formed</a:t>
                      </a:r>
                    </a:p>
                  </a:txBody>
                  <a:tcPr>
                    <a:solidFill>
                      <a:schemeClr val="tx2">
                        <a:lumMod val="50000"/>
                      </a:schemeClr>
                    </a:solidFill>
                  </a:tcPr>
                </a:tc>
                <a:tc>
                  <a:txBody>
                    <a:bodyPr/>
                    <a:lstStyle/>
                    <a:p>
                      <a:pPr algn="ctr">
                        <a:spcBef>
                          <a:spcPts val="300"/>
                        </a:spcBef>
                        <a:spcAft>
                          <a:spcPts val="300"/>
                        </a:spcAft>
                      </a:pPr>
                      <a:r>
                        <a:rPr lang="en-US" sz="1400" dirty="0"/>
                        <a:t>Report</a:t>
                      </a:r>
                    </a:p>
                  </a:txBody>
                  <a:tcPr>
                    <a:solidFill>
                      <a:schemeClr val="tx2">
                        <a:lumMod val="50000"/>
                      </a:schemeClr>
                    </a:solidFill>
                  </a:tcPr>
                </a:tc>
                <a:extLst>
                  <a:ext uri="{0D108BD9-81ED-4DB2-BD59-A6C34878D82A}">
                    <a16:rowId xmlns:a16="http://schemas.microsoft.com/office/drawing/2014/main" val="1848923431"/>
                  </a:ext>
                </a:extLst>
              </a:tr>
              <a:tr h="867287">
                <a:tc>
                  <a:txBody>
                    <a:bodyPr/>
                    <a:lstStyle/>
                    <a:p>
                      <a:pPr algn="l">
                        <a:spcBef>
                          <a:spcPts val="1200"/>
                        </a:spcBef>
                      </a:pPr>
                      <a:r>
                        <a:rPr lang="en-US" sz="1400" b="1" dirty="0"/>
                        <a:t>SDCG for GFOI</a:t>
                      </a:r>
                    </a:p>
                  </a:txBody>
                  <a:tcPr/>
                </a:tc>
                <a:tc>
                  <a:txBody>
                    <a:bodyPr/>
                    <a:lstStyle/>
                    <a:p>
                      <a:pPr algn="ctr"/>
                      <a:r>
                        <a:rPr lang="en-US" sz="1400" dirty="0"/>
                        <a:t>GFOI</a:t>
                      </a:r>
                      <a:br>
                        <a:rPr lang="en-US" sz="1400" dirty="0"/>
                      </a:br>
                      <a:r>
                        <a:rPr lang="en-US" sz="1400" dirty="0"/>
                        <a:t>(GEO Flagship)</a:t>
                      </a:r>
                    </a:p>
                  </a:txBody>
                  <a:tcPr/>
                </a:tc>
                <a:tc>
                  <a:txBody>
                    <a:bodyPr/>
                    <a:lstStyle/>
                    <a:p>
                      <a:pPr algn="ctr"/>
                      <a:r>
                        <a:rPr lang="en-US" sz="1400" dirty="0"/>
                        <a:t>2011 </a:t>
                      </a:r>
                      <a:br>
                        <a:rPr lang="en-US" sz="1400" dirty="0"/>
                      </a:br>
                      <a:r>
                        <a:rPr lang="en-US" sz="1400" dirty="0"/>
                        <a:t>(before CEOS Governance &amp; Processes doc)</a:t>
                      </a:r>
                    </a:p>
                  </a:txBody>
                  <a:tcPr/>
                </a:tc>
                <a:tc>
                  <a:txBody>
                    <a:bodyPr/>
                    <a:lstStyle/>
                    <a:p>
                      <a:pPr algn="ctr"/>
                      <a:r>
                        <a:rPr lang="en-US" sz="1400" dirty="0"/>
                        <a:t>CEOS Chair</a:t>
                      </a:r>
                    </a:p>
                  </a:txBody>
                  <a:tcPr/>
                </a:tc>
                <a:extLst>
                  <a:ext uri="{0D108BD9-81ED-4DB2-BD59-A6C34878D82A}">
                    <a16:rowId xmlns:a16="http://schemas.microsoft.com/office/drawing/2014/main" val="2059743652"/>
                  </a:ext>
                </a:extLst>
              </a:tr>
              <a:tr h="867287">
                <a:tc>
                  <a:txBody>
                    <a:bodyPr/>
                    <a:lstStyle/>
                    <a:p>
                      <a:pPr algn="l">
                        <a:spcBef>
                          <a:spcPts val="1200"/>
                        </a:spcBef>
                      </a:pPr>
                      <a:r>
                        <a:rPr lang="en-US" sz="1400" b="1" dirty="0"/>
                        <a:t>Ad-hoc WG for GEOGLAM</a:t>
                      </a:r>
                    </a:p>
                  </a:txBody>
                  <a:tcPr/>
                </a:tc>
                <a:tc>
                  <a:txBody>
                    <a:bodyPr/>
                    <a:lstStyle/>
                    <a:p>
                      <a:pPr algn="ctr"/>
                      <a:r>
                        <a:rPr lang="en-US" sz="1400" dirty="0"/>
                        <a:t>GEOGLAM</a:t>
                      </a:r>
                      <a:br>
                        <a:rPr lang="en-US" sz="1400" dirty="0"/>
                      </a:br>
                      <a:r>
                        <a:rPr lang="en-US" sz="1400" dirty="0"/>
                        <a:t>(GEO Flagship)</a:t>
                      </a:r>
                    </a:p>
                  </a:txBody>
                  <a:tcPr/>
                </a:tc>
                <a:tc>
                  <a:txBody>
                    <a:bodyPr/>
                    <a:lstStyle/>
                    <a:p>
                      <a:pPr algn="ctr"/>
                      <a:r>
                        <a:rPr lang="en-US" sz="1400" dirty="0"/>
                        <a:t>2012</a:t>
                      </a:r>
                      <a:br>
                        <a:rPr lang="en-US" sz="1400" dirty="0"/>
                      </a:br>
                      <a:r>
                        <a:rPr lang="en-US" sz="1400" dirty="0"/>
                        <a:t>(before CEOS Governance &amp; Processes doc)</a:t>
                      </a:r>
                    </a:p>
                  </a:txBody>
                  <a:tcPr/>
                </a:tc>
                <a:tc>
                  <a:txBody>
                    <a:bodyPr/>
                    <a:lstStyle/>
                    <a:p>
                      <a:pPr algn="ctr"/>
                      <a:r>
                        <a:rPr lang="en-US" sz="1400" dirty="0"/>
                        <a:t>CEOS Chair</a:t>
                      </a:r>
                    </a:p>
                  </a:txBody>
                  <a:tcPr/>
                </a:tc>
                <a:extLst>
                  <a:ext uri="{0D108BD9-81ED-4DB2-BD59-A6C34878D82A}">
                    <a16:rowId xmlns:a16="http://schemas.microsoft.com/office/drawing/2014/main" val="352232608"/>
                  </a:ext>
                </a:extLst>
              </a:tr>
              <a:tr h="586223">
                <a:tc>
                  <a:txBody>
                    <a:bodyPr/>
                    <a:lstStyle/>
                    <a:p>
                      <a:pPr algn="l">
                        <a:spcBef>
                          <a:spcPts val="1200"/>
                        </a:spcBef>
                      </a:pPr>
                      <a:r>
                        <a:rPr lang="en-US" sz="1400" b="1" dirty="0"/>
                        <a:t>FDA</a:t>
                      </a:r>
                    </a:p>
                  </a:txBody>
                  <a:tcPr/>
                </a:tc>
                <a:tc>
                  <a:txBody>
                    <a:bodyPr/>
                    <a:lstStyle/>
                    <a:p>
                      <a:pPr algn="ctr"/>
                      <a:r>
                        <a:rPr lang="en-US" sz="1400" dirty="0"/>
                        <a:t>-</a:t>
                      </a:r>
                    </a:p>
                  </a:txBody>
                  <a:tcPr/>
                </a:tc>
                <a:tc>
                  <a:txBody>
                    <a:bodyPr/>
                    <a:lstStyle/>
                    <a:p>
                      <a:pPr algn="ctr"/>
                      <a:r>
                        <a:rPr lang="en-US" sz="1400" dirty="0"/>
                        <a:t>2015</a:t>
                      </a:r>
                    </a:p>
                  </a:txBody>
                  <a:tcPr/>
                </a:tc>
                <a:tc>
                  <a:txBody>
                    <a:bodyPr/>
                    <a:lstStyle/>
                    <a:p>
                      <a:pPr algn="ctr"/>
                      <a:r>
                        <a:rPr lang="en-US" sz="1400" dirty="0"/>
                        <a:t>CEOS Chair</a:t>
                      </a:r>
                    </a:p>
                  </a:txBody>
                  <a:tcPr/>
                </a:tc>
                <a:extLst>
                  <a:ext uri="{0D108BD9-81ED-4DB2-BD59-A6C34878D82A}">
                    <a16:rowId xmlns:a16="http://schemas.microsoft.com/office/drawing/2014/main" val="2136350812"/>
                  </a:ext>
                </a:extLst>
              </a:tr>
              <a:tr h="626375">
                <a:tc>
                  <a:txBody>
                    <a:bodyPr/>
                    <a:lstStyle/>
                    <a:p>
                      <a:pPr algn="l">
                        <a:spcBef>
                          <a:spcPts val="1200"/>
                        </a:spcBef>
                      </a:pPr>
                      <a:r>
                        <a:rPr lang="en-US" sz="1400" b="1" dirty="0"/>
                        <a:t>SDGs</a:t>
                      </a:r>
                    </a:p>
                  </a:txBody>
                  <a:tcPr/>
                </a:tc>
                <a:tc>
                  <a:txBody>
                    <a:bodyPr/>
                    <a:lstStyle/>
                    <a:p>
                      <a:pPr algn="ctr"/>
                      <a:r>
                        <a:rPr lang="en-US" sz="1400" dirty="0"/>
                        <a:t>GEO, EO4SDGs</a:t>
                      </a:r>
                      <a:br>
                        <a:rPr lang="en-US" sz="1400" dirty="0"/>
                      </a:br>
                      <a:r>
                        <a:rPr lang="en-US" sz="1400" dirty="0"/>
                        <a:t>(GEO Priority)</a:t>
                      </a:r>
                    </a:p>
                  </a:txBody>
                  <a:tcPr/>
                </a:tc>
                <a:tc>
                  <a:txBody>
                    <a:bodyPr/>
                    <a:lstStyle/>
                    <a:p>
                      <a:pPr algn="ctr"/>
                      <a:r>
                        <a:rPr lang="en-US" sz="1400" dirty="0"/>
                        <a:t>2016</a:t>
                      </a:r>
                    </a:p>
                  </a:txBody>
                  <a:tcPr/>
                </a:tc>
                <a:tc>
                  <a:txBody>
                    <a:bodyPr/>
                    <a:lstStyle/>
                    <a:p>
                      <a:pPr algn="ctr"/>
                      <a:r>
                        <a:rPr lang="en-US" sz="1400" dirty="0"/>
                        <a:t>SIT Chair</a:t>
                      </a:r>
                    </a:p>
                  </a:txBody>
                  <a:tcPr/>
                </a:tc>
                <a:extLst>
                  <a:ext uri="{0D108BD9-81ED-4DB2-BD59-A6C34878D82A}">
                    <a16:rowId xmlns:a16="http://schemas.microsoft.com/office/drawing/2014/main" val="267803228"/>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661449807"/>
              </p:ext>
            </p:extLst>
          </p:nvPr>
        </p:nvGraphicFramePr>
        <p:xfrm>
          <a:off x="6477000" y="1828801"/>
          <a:ext cx="1752600" cy="3725663"/>
        </p:xfrm>
        <a:graphic>
          <a:graphicData uri="http://schemas.openxmlformats.org/drawingml/2006/table">
            <a:tbl>
              <a:tblPr firstRow="1" bandRow="1">
                <a:tableStyleId>{35758FB7-9AC5-4552-8A53-C91805E547FA}</a:tableStyleId>
              </a:tblPr>
              <a:tblGrid>
                <a:gridCol w="1752600">
                  <a:extLst>
                    <a:ext uri="{9D8B030D-6E8A-4147-A177-3AD203B41FA5}">
                      <a16:colId xmlns:a16="http://schemas.microsoft.com/office/drawing/2014/main" val="3717973694"/>
                    </a:ext>
                  </a:extLst>
                </a:gridCol>
              </a:tblGrid>
              <a:tr h="500846">
                <a:tc>
                  <a:txBody>
                    <a:bodyPr/>
                    <a:lstStyle/>
                    <a:p>
                      <a:pPr algn="ctr">
                        <a:spcBef>
                          <a:spcPts val="300"/>
                        </a:spcBef>
                        <a:spcAft>
                          <a:spcPts val="300"/>
                        </a:spcAft>
                      </a:pPr>
                      <a:r>
                        <a:rPr lang="en-US" sz="1400" dirty="0"/>
                        <a:t>Internal Links</a:t>
                      </a:r>
                    </a:p>
                  </a:txBody>
                  <a:tcPr>
                    <a:solidFill>
                      <a:schemeClr val="accent3">
                        <a:lumMod val="50000"/>
                      </a:schemeClr>
                    </a:solidFill>
                  </a:tcPr>
                </a:tc>
                <a:extLst>
                  <a:ext uri="{0D108BD9-81ED-4DB2-BD59-A6C34878D82A}">
                    <a16:rowId xmlns:a16="http://schemas.microsoft.com/office/drawing/2014/main" val="1809390042"/>
                  </a:ext>
                </a:extLst>
              </a:tr>
              <a:tr h="982177">
                <a:tc>
                  <a:txBody>
                    <a:bodyPr/>
                    <a:lstStyle/>
                    <a:p>
                      <a:pPr algn="ctr"/>
                      <a:r>
                        <a:rPr lang="en-US" sz="1400" dirty="0"/>
                        <a:t>LSI-VC &amp; </a:t>
                      </a:r>
                      <a:br>
                        <a:rPr lang="en-US" sz="1400" dirty="0"/>
                      </a:br>
                      <a:r>
                        <a:rPr lang="en-US" sz="1400" dirty="0"/>
                        <a:t>GEOGLAM AHWG</a:t>
                      </a:r>
                      <a:br>
                        <a:rPr lang="en-US" sz="1400" dirty="0"/>
                      </a:br>
                      <a:r>
                        <a:rPr lang="en-US" sz="1400" dirty="0"/>
                        <a:t>(</a:t>
                      </a:r>
                      <a:r>
                        <a:rPr lang="en-US" sz="1400" dirty="0" err="1"/>
                        <a:t>inc</a:t>
                      </a:r>
                      <a:r>
                        <a:rPr lang="en-US" sz="1400" dirty="0"/>
                        <a:t> joint meetings)</a:t>
                      </a:r>
                    </a:p>
                  </a:txBody>
                  <a:tcPr>
                    <a:solidFill>
                      <a:schemeClr val="accent3">
                        <a:lumMod val="75000"/>
                        <a:alpha val="40000"/>
                      </a:schemeClr>
                    </a:solidFill>
                  </a:tcPr>
                </a:tc>
                <a:extLst>
                  <a:ext uri="{0D108BD9-81ED-4DB2-BD59-A6C34878D82A}">
                    <a16:rowId xmlns:a16="http://schemas.microsoft.com/office/drawing/2014/main" val="925022441"/>
                  </a:ext>
                </a:extLst>
              </a:tr>
              <a:tr h="982177">
                <a:tc>
                  <a:txBody>
                    <a:bodyPr/>
                    <a:lstStyle/>
                    <a:p>
                      <a:pPr algn="ctr"/>
                      <a:r>
                        <a:rPr lang="en-US" sz="1400" dirty="0"/>
                        <a:t>LSI-VC &amp; </a:t>
                      </a:r>
                      <a:br>
                        <a:rPr lang="en-US" sz="1400" dirty="0"/>
                      </a:br>
                      <a:r>
                        <a:rPr lang="en-US" sz="1400" dirty="0"/>
                        <a:t>GEOGLAM AHWG</a:t>
                      </a:r>
                      <a:br>
                        <a:rPr lang="en-US" sz="1400" dirty="0"/>
                      </a:br>
                      <a:r>
                        <a:rPr lang="en-US" sz="1400" dirty="0"/>
                        <a:t>(</a:t>
                      </a:r>
                      <a:r>
                        <a:rPr lang="en-US" sz="1400" dirty="0" err="1"/>
                        <a:t>inc</a:t>
                      </a:r>
                      <a:r>
                        <a:rPr lang="en-US" sz="1400" dirty="0"/>
                        <a:t> joint meetings) </a:t>
                      </a:r>
                    </a:p>
                  </a:txBody>
                  <a:tcPr>
                    <a:solidFill>
                      <a:schemeClr val="accent3">
                        <a:lumMod val="60000"/>
                        <a:lumOff val="40000"/>
                      </a:schemeClr>
                    </a:solidFill>
                  </a:tcPr>
                </a:tc>
                <a:extLst>
                  <a:ext uri="{0D108BD9-81ED-4DB2-BD59-A6C34878D82A}">
                    <a16:rowId xmlns:a16="http://schemas.microsoft.com/office/drawing/2014/main" val="2360233753"/>
                  </a:ext>
                </a:extLst>
              </a:tr>
              <a:tr h="609363">
                <a:tc>
                  <a:txBody>
                    <a:bodyPr/>
                    <a:lstStyle/>
                    <a:p>
                      <a:pPr algn="ctr"/>
                      <a:r>
                        <a:rPr lang="en-US" sz="1400" dirty="0"/>
                        <a:t>WGISS &amp; LSI-VC</a:t>
                      </a:r>
                    </a:p>
                  </a:txBody>
                  <a:tcPr>
                    <a:solidFill>
                      <a:schemeClr val="accent3">
                        <a:lumMod val="75000"/>
                        <a:alpha val="40000"/>
                      </a:schemeClr>
                    </a:solidFill>
                  </a:tcPr>
                </a:tc>
                <a:extLst>
                  <a:ext uri="{0D108BD9-81ED-4DB2-BD59-A6C34878D82A}">
                    <a16:rowId xmlns:a16="http://schemas.microsoft.com/office/drawing/2014/main" val="1783122314"/>
                  </a:ext>
                </a:extLst>
              </a:tr>
              <a:tr h="651100">
                <a:tc>
                  <a:txBody>
                    <a:bodyPr/>
                    <a:lstStyle/>
                    <a:p>
                      <a:pPr algn="ctr"/>
                      <a:r>
                        <a:rPr lang="en-US" sz="1400" dirty="0"/>
                        <a:t>EVERYTHING?!</a:t>
                      </a:r>
                    </a:p>
                  </a:txBody>
                  <a:tcPr>
                    <a:solidFill>
                      <a:schemeClr val="accent3">
                        <a:lumMod val="60000"/>
                        <a:lumOff val="40000"/>
                      </a:schemeClr>
                    </a:solidFill>
                  </a:tcPr>
                </a:tc>
                <a:extLst>
                  <a:ext uri="{0D108BD9-81ED-4DB2-BD59-A6C34878D82A}">
                    <a16:rowId xmlns:a16="http://schemas.microsoft.com/office/drawing/2014/main" val="133235399"/>
                  </a:ext>
                </a:extLst>
              </a:tr>
            </a:tbl>
          </a:graphicData>
        </a:graphic>
      </p:graphicFrame>
    </p:spTree>
    <p:extLst>
      <p:ext uri="{BB962C8B-B14F-4D97-AF65-F5344CB8AC3E}">
        <p14:creationId xmlns:p14="http://schemas.microsoft.com/office/powerpoint/2010/main" val="8495908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5</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Procedures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75951191"/>
              </p:ext>
            </p:extLst>
          </p:nvPr>
        </p:nvGraphicFramePr>
        <p:xfrm>
          <a:off x="1066800" y="1752600"/>
          <a:ext cx="7543802" cy="4327818"/>
        </p:xfrm>
        <a:graphic>
          <a:graphicData uri="http://schemas.openxmlformats.org/drawingml/2006/table">
            <a:tbl>
              <a:tblPr firstRow="1" bandRow="1">
                <a:tableStyleId>{35758FB7-9AC5-4552-8A53-C91805E547FA}</a:tableStyleId>
              </a:tblPr>
              <a:tblGrid>
                <a:gridCol w="864394">
                  <a:extLst>
                    <a:ext uri="{9D8B030D-6E8A-4147-A177-3AD203B41FA5}">
                      <a16:colId xmlns:a16="http://schemas.microsoft.com/office/drawing/2014/main" val="1300698946"/>
                    </a:ext>
                  </a:extLst>
                </a:gridCol>
                <a:gridCol w="1414463">
                  <a:extLst>
                    <a:ext uri="{9D8B030D-6E8A-4147-A177-3AD203B41FA5}">
                      <a16:colId xmlns:a16="http://schemas.microsoft.com/office/drawing/2014/main" val="3172984409"/>
                    </a:ext>
                  </a:extLst>
                </a:gridCol>
                <a:gridCol w="1493044">
                  <a:extLst>
                    <a:ext uri="{9D8B030D-6E8A-4147-A177-3AD203B41FA5}">
                      <a16:colId xmlns:a16="http://schemas.microsoft.com/office/drawing/2014/main" val="1525817241"/>
                    </a:ext>
                  </a:extLst>
                </a:gridCol>
                <a:gridCol w="2095499">
                  <a:extLst>
                    <a:ext uri="{9D8B030D-6E8A-4147-A177-3AD203B41FA5}">
                      <a16:colId xmlns:a16="http://schemas.microsoft.com/office/drawing/2014/main" val="3087282074"/>
                    </a:ext>
                  </a:extLst>
                </a:gridCol>
                <a:gridCol w="762000">
                  <a:extLst>
                    <a:ext uri="{9D8B030D-6E8A-4147-A177-3AD203B41FA5}">
                      <a16:colId xmlns:a16="http://schemas.microsoft.com/office/drawing/2014/main" val="1440434823"/>
                    </a:ext>
                  </a:extLst>
                </a:gridCol>
                <a:gridCol w="914402">
                  <a:extLst>
                    <a:ext uri="{9D8B030D-6E8A-4147-A177-3AD203B41FA5}">
                      <a16:colId xmlns:a16="http://schemas.microsoft.com/office/drawing/2014/main" val="1414353404"/>
                    </a:ext>
                  </a:extLst>
                </a:gridCol>
              </a:tblGrid>
              <a:tr h="533058">
                <a:tc>
                  <a:txBody>
                    <a:bodyPr/>
                    <a:lstStyle/>
                    <a:p>
                      <a:pPr algn="ctr">
                        <a:spcBef>
                          <a:spcPts val="600"/>
                        </a:spcBef>
                        <a:spcAft>
                          <a:spcPts val="600"/>
                        </a:spcAft>
                      </a:pPr>
                      <a:r>
                        <a:rPr lang="en-US" sz="1200" dirty="0"/>
                        <a:t>Entity</a:t>
                      </a:r>
                    </a:p>
                  </a:txBody>
                  <a:tcPr>
                    <a:solidFill>
                      <a:schemeClr val="tx2">
                        <a:lumMod val="50000"/>
                      </a:schemeClr>
                    </a:solidFill>
                  </a:tcPr>
                </a:tc>
                <a:tc>
                  <a:txBody>
                    <a:bodyPr/>
                    <a:lstStyle/>
                    <a:p>
                      <a:pPr algn="ctr">
                        <a:spcBef>
                          <a:spcPts val="300"/>
                        </a:spcBef>
                        <a:spcAft>
                          <a:spcPts val="300"/>
                        </a:spcAft>
                      </a:pPr>
                      <a:r>
                        <a:rPr lang="en-US" sz="1200" dirty="0"/>
                        <a:t>Formation</a:t>
                      </a:r>
                    </a:p>
                  </a:txBody>
                  <a:tcPr>
                    <a:solidFill>
                      <a:schemeClr val="tx2">
                        <a:lumMod val="50000"/>
                      </a:schemeClr>
                    </a:solidFill>
                  </a:tcPr>
                </a:tc>
                <a:tc>
                  <a:txBody>
                    <a:bodyPr/>
                    <a:lstStyle/>
                    <a:p>
                      <a:pPr algn="ctr">
                        <a:spcBef>
                          <a:spcPts val="300"/>
                        </a:spcBef>
                        <a:spcAft>
                          <a:spcPts val="300"/>
                        </a:spcAft>
                      </a:pPr>
                      <a:r>
                        <a:rPr lang="en-US" sz="1200" dirty="0"/>
                        <a:t>Responsible</a:t>
                      </a:r>
                    </a:p>
                  </a:txBody>
                  <a:tcPr>
                    <a:solidFill>
                      <a:schemeClr val="tx2">
                        <a:lumMod val="50000"/>
                      </a:schemeClr>
                    </a:solidFill>
                  </a:tcPr>
                </a:tc>
                <a:tc>
                  <a:txBody>
                    <a:bodyPr/>
                    <a:lstStyle/>
                    <a:p>
                      <a:pPr algn="ctr">
                        <a:spcBef>
                          <a:spcPts val="300"/>
                        </a:spcBef>
                        <a:spcAft>
                          <a:spcPts val="300"/>
                        </a:spcAft>
                      </a:pPr>
                      <a:r>
                        <a:rPr lang="en-US" sz="1200" dirty="0"/>
                        <a:t>Reporting</a:t>
                      </a:r>
                    </a:p>
                  </a:txBody>
                  <a:tcPr>
                    <a:solidFill>
                      <a:schemeClr val="tx2">
                        <a:lumMod val="50000"/>
                      </a:schemeClr>
                    </a:solidFill>
                  </a:tcPr>
                </a:tc>
                <a:tc>
                  <a:txBody>
                    <a:bodyPr/>
                    <a:lstStyle/>
                    <a:p>
                      <a:pPr algn="ctr">
                        <a:spcBef>
                          <a:spcPts val="300"/>
                        </a:spcBef>
                        <a:spcAft>
                          <a:spcPts val="300"/>
                        </a:spcAft>
                      </a:pPr>
                      <a:r>
                        <a:rPr lang="en-US" sz="1200" dirty="0"/>
                        <a:t>CEOS WP</a:t>
                      </a:r>
                    </a:p>
                  </a:txBody>
                  <a:tcPr>
                    <a:solidFill>
                      <a:schemeClr val="tx2">
                        <a:lumMod val="50000"/>
                      </a:schemeClr>
                    </a:solidFill>
                  </a:tcPr>
                </a:tc>
                <a:tc>
                  <a:txBody>
                    <a:bodyPr/>
                    <a:lstStyle/>
                    <a:p>
                      <a:pPr algn="ctr">
                        <a:spcBef>
                          <a:spcPts val="300"/>
                        </a:spcBef>
                        <a:spcAft>
                          <a:spcPts val="300"/>
                        </a:spcAft>
                      </a:pPr>
                      <a:r>
                        <a:rPr lang="en-US" sz="1200" dirty="0"/>
                        <a:t>Term</a:t>
                      </a:r>
                    </a:p>
                  </a:txBody>
                  <a:tcPr>
                    <a:solidFill>
                      <a:schemeClr val="tx2">
                        <a:lumMod val="50000"/>
                      </a:schemeClr>
                    </a:solidFill>
                  </a:tcPr>
                </a:tc>
                <a:extLst>
                  <a:ext uri="{0D108BD9-81ED-4DB2-BD59-A6C34878D82A}">
                    <a16:rowId xmlns:a16="http://schemas.microsoft.com/office/drawing/2014/main" val="1848923431"/>
                  </a:ext>
                </a:extLst>
              </a:tr>
              <a:tr h="838542">
                <a:tc>
                  <a:txBody>
                    <a:bodyPr/>
                    <a:lstStyle/>
                    <a:p>
                      <a:pPr algn="l">
                        <a:spcBef>
                          <a:spcPts val="1200"/>
                        </a:spcBef>
                      </a:pPr>
                      <a:r>
                        <a:rPr lang="en-US" sz="1400" b="1" dirty="0"/>
                        <a:t>WGs</a:t>
                      </a:r>
                    </a:p>
                    <a:p>
                      <a:pPr algn="l">
                        <a:spcBef>
                          <a:spcPts val="1200"/>
                        </a:spcBef>
                      </a:pPr>
                      <a:r>
                        <a:rPr lang="en-US" sz="1400" b="1" dirty="0"/>
                        <a:t>(5)</a:t>
                      </a:r>
                    </a:p>
                  </a:txBody>
                  <a:tcPr/>
                </a:tc>
                <a:tc>
                  <a:txBody>
                    <a:bodyPr/>
                    <a:lstStyle/>
                    <a:p>
                      <a:pPr algn="ctr"/>
                      <a:r>
                        <a:rPr lang="en-US" sz="1100" dirty="0"/>
                        <a:t>CEOS Plenary</a:t>
                      </a:r>
                      <a:br>
                        <a:rPr lang="en-US" sz="1100" dirty="0"/>
                      </a:br>
                      <a:r>
                        <a:rPr lang="en-US" sz="1100" dirty="0"/>
                        <a:t>decision</a:t>
                      </a:r>
                    </a:p>
                  </a:txBody>
                  <a:tcPr/>
                </a:tc>
                <a:tc>
                  <a:txBody>
                    <a:bodyPr/>
                    <a:lstStyle/>
                    <a:p>
                      <a:pPr algn="ctr"/>
                      <a:r>
                        <a:rPr lang="en-US" sz="1100" dirty="0">
                          <a:solidFill>
                            <a:schemeClr val="dk1"/>
                          </a:solidFill>
                          <a:effectLst/>
                          <a:latin typeface="+mn-lt"/>
                          <a:ea typeface="+mn-ea"/>
                          <a:cs typeface="+mn-cs"/>
                          <a:sym typeface="Calibri"/>
                        </a:rPr>
                        <a:t>CEOS Chair </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(SIT Chair secondary if agreed)</a:t>
                      </a:r>
                      <a:r>
                        <a:rPr lang="en-AU" sz="1100" dirty="0">
                          <a:effectLst/>
                        </a:rPr>
                        <a:t> </a:t>
                      </a:r>
                      <a:endParaRPr lang="en-US" sz="1100" dirty="0"/>
                    </a:p>
                  </a:txBody>
                  <a:tcPr/>
                </a:tc>
                <a:tc>
                  <a:txBody>
                    <a:bodyPr/>
                    <a:lstStyle/>
                    <a:p>
                      <a:pPr algn="l"/>
                      <a:r>
                        <a:rPr lang="en-US" sz="1100" dirty="0">
                          <a:solidFill>
                            <a:schemeClr val="dk1"/>
                          </a:solidFill>
                          <a:effectLst/>
                          <a:latin typeface="+mn-lt"/>
                          <a:ea typeface="+mn-ea"/>
                          <a:cs typeface="+mn-cs"/>
                          <a:sym typeface="Calibri"/>
                        </a:rPr>
                        <a:t>- Monthly to CEOS SEC telecons</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Annually to CEOS Plenary</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Recently added to SIT Chair tag-ups and VC-WG day</a:t>
                      </a:r>
                      <a:r>
                        <a:rPr lang="en-AU" sz="1100" dirty="0">
                          <a:effectLst/>
                        </a:rPr>
                        <a:t> </a:t>
                      </a:r>
                      <a:endParaRPr lang="en-US" sz="1100" dirty="0"/>
                    </a:p>
                  </a:txBody>
                  <a:tcPr/>
                </a:tc>
                <a:tc>
                  <a:txBody>
                    <a:bodyPr/>
                    <a:lstStyle/>
                    <a:p>
                      <a:pPr algn="ctr"/>
                      <a:r>
                        <a:rPr lang="en-US" sz="1100" dirty="0"/>
                        <a:t>48 active targets</a:t>
                      </a:r>
                    </a:p>
                  </a:txBody>
                  <a:tcPr/>
                </a:tc>
                <a:tc>
                  <a:txBody>
                    <a:bodyPr/>
                    <a:lstStyle/>
                    <a:p>
                      <a:pPr algn="ctr"/>
                      <a:r>
                        <a:rPr lang="en-US" sz="1100" dirty="0"/>
                        <a:t>Permanent</a:t>
                      </a:r>
                    </a:p>
                  </a:txBody>
                  <a:tcPr/>
                </a:tc>
                <a:extLst>
                  <a:ext uri="{0D108BD9-81ED-4DB2-BD59-A6C34878D82A}">
                    <a16:rowId xmlns:a16="http://schemas.microsoft.com/office/drawing/2014/main" val="2059743652"/>
                  </a:ext>
                </a:extLst>
              </a:tr>
              <a:tr h="1066117">
                <a:tc>
                  <a:txBody>
                    <a:bodyPr/>
                    <a:lstStyle/>
                    <a:p>
                      <a:pPr algn="l">
                        <a:spcBef>
                          <a:spcPts val="1200"/>
                        </a:spcBef>
                      </a:pPr>
                      <a:r>
                        <a:rPr lang="en-US" sz="1400" b="1" dirty="0"/>
                        <a:t>VCs</a:t>
                      </a:r>
                    </a:p>
                    <a:p>
                      <a:pPr algn="l">
                        <a:spcBef>
                          <a:spcPts val="1200"/>
                        </a:spcBef>
                      </a:pPr>
                      <a:r>
                        <a:rPr lang="en-US" sz="1400" b="1" dirty="0"/>
                        <a:t>(7)</a:t>
                      </a:r>
                    </a:p>
                  </a:txBody>
                  <a:tcPr/>
                </a:tc>
                <a:tc>
                  <a:txBody>
                    <a:bodyPr/>
                    <a:lstStyle/>
                    <a:p>
                      <a:pPr algn="ctr"/>
                      <a:r>
                        <a:rPr lang="en-US" sz="1100" dirty="0">
                          <a:solidFill>
                            <a:schemeClr val="dk1"/>
                          </a:solidFill>
                          <a:effectLst/>
                          <a:latin typeface="+mn-lt"/>
                          <a:ea typeface="+mn-ea"/>
                          <a:cs typeface="+mn-cs"/>
                          <a:sym typeface="Calibri"/>
                        </a:rPr>
                        <a:t>CEOS SIT decision, following the VC Process Paper. Rigorous leadership and resourcing criteria</a:t>
                      </a:r>
                      <a:r>
                        <a:rPr lang="en-AU" sz="1100" dirty="0">
                          <a:effectLst/>
                        </a:rPr>
                        <a:t> </a:t>
                      </a:r>
                      <a:endParaRPr lang="en-US" sz="1100" dirty="0"/>
                    </a:p>
                  </a:txBody>
                  <a:tcPr/>
                </a:tc>
                <a:tc>
                  <a:txBody>
                    <a:bodyPr/>
                    <a:lstStyle/>
                    <a:p>
                      <a:pPr algn="ctr"/>
                      <a:r>
                        <a:rPr lang="en-US" sz="1100" dirty="0">
                          <a:solidFill>
                            <a:schemeClr val="dk1"/>
                          </a:solidFill>
                          <a:effectLst/>
                          <a:latin typeface="+mn-lt"/>
                          <a:ea typeface="+mn-ea"/>
                          <a:cs typeface="+mn-cs"/>
                          <a:sym typeface="Calibri"/>
                        </a:rPr>
                        <a:t>SIT Chair </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(CEOS Chair secondary if agreed) </a:t>
                      </a:r>
                      <a:endParaRPr lang="en-US" sz="1100" dirty="0"/>
                    </a:p>
                  </a:txBody>
                  <a:tcPr/>
                </a:tc>
                <a:tc>
                  <a:txBody>
                    <a:bodyPr/>
                    <a:lstStyle/>
                    <a:p>
                      <a:pPr algn="l"/>
                      <a:r>
                        <a:rPr lang="en-US" sz="1100" dirty="0">
                          <a:solidFill>
                            <a:schemeClr val="dk1"/>
                          </a:solidFill>
                          <a:effectLst/>
                          <a:latin typeface="+mn-lt"/>
                          <a:ea typeface="+mn-ea"/>
                          <a:cs typeface="+mn-cs"/>
                          <a:sym typeface="Calibri"/>
                        </a:rPr>
                        <a:t>- SIT Chair tag-ups &amp; VC-WG day</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SIT and SIT TW meetings</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Typically covered at Plenary (SIT Chair compendium)</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Not included in CEOS SEC telecons</a:t>
                      </a:r>
                      <a:r>
                        <a:rPr lang="en-AU" sz="1100" dirty="0">
                          <a:effectLst/>
                        </a:rPr>
                        <a:t> </a:t>
                      </a:r>
                      <a:endParaRPr lang="en-US" sz="1100" dirty="0"/>
                    </a:p>
                  </a:txBody>
                  <a:tcPr/>
                </a:tc>
                <a:tc>
                  <a:txBody>
                    <a:bodyPr/>
                    <a:lstStyle/>
                    <a:p>
                      <a:pPr algn="ctr"/>
                      <a:r>
                        <a:rPr lang="en-US" sz="1100" dirty="0"/>
                        <a:t>17 active targets</a:t>
                      </a:r>
                    </a:p>
                  </a:txBody>
                  <a:tcPr/>
                </a:tc>
                <a:tc>
                  <a:txBody>
                    <a:bodyPr/>
                    <a:lstStyle/>
                    <a:p>
                      <a:pPr algn="ctr"/>
                      <a:r>
                        <a:rPr lang="en-US" sz="1100" dirty="0"/>
                        <a:t>Permanent</a:t>
                      </a:r>
                    </a:p>
                  </a:txBody>
                  <a:tcPr/>
                </a:tc>
                <a:extLst>
                  <a:ext uri="{0D108BD9-81ED-4DB2-BD59-A6C34878D82A}">
                    <a16:rowId xmlns:a16="http://schemas.microsoft.com/office/drawing/2014/main" val="352232608"/>
                  </a:ext>
                </a:extLst>
              </a:tr>
              <a:tr h="648554">
                <a:tc>
                  <a:txBody>
                    <a:bodyPr/>
                    <a:lstStyle/>
                    <a:p>
                      <a:pPr algn="l">
                        <a:spcBef>
                          <a:spcPts val="1200"/>
                        </a:spcBef>
                      </a:pPr>
                      <a:r>
                        <a:rPr lang="en-US" sz="1400" b="1" dirty="0"/>
                        <a:t>AHTs</a:t>
                      </a:r>
                    </a:p>
                    <a:p>
                      <a:pPr algn="l">
                        <a:spcBef>
                          <a:spcPts val="1200"/>
                        </a:spcBef>
                      </a:pPr>
                      <a:r>
                        <a:rPr lang="en-US" sz="1400" b="1" dirty="0"/>
                        <a:t>(4)</a:t>
                      </a:r>
                    </a:p>
                  </a:txBody>
                  <a:tcPr/>
                </a:tc>
                <a:tc>
                  <a:txBody>
                    <a:bodyPr/>
                    <a:lstStyle/>
                    <a:p>
                      <a:pPr algn="ctr"/>
                      <a:r>
                        <a:rPr lang="en-US" sz="1100" dirty="0">
                          <a:solidFill>
                            <a:schemeClr val="dk1"/>
                          </a:solidFill>
                          <a:effectLst/>
                          <a:latin typeface="+mn-lt"/>
                          <a:ea typeface="+mn-ea"/>
                          <a:cs typeface="+mn-cs"/>
                          <a:sym typeface="Calibri"/>
                        </a:rPr>
                        <a:t>CEOS Plenary decision. Light on specifics and on leadership and resourcing.</a:t>
                      </a:r>
                      <a:endParaRPr lang="en-US" sz="1100" dirty="0"/>
                    </a:p>
                  </a:txBody>
                  <a:tcPr/>
                </a:tc>
                <a:tc>
                  <a:txBody>
                    <a:bodyPr/>
                    <a:lstStyle/>
                    <a:p>
                      <a:pPr algn="ctr"/>
                      <a:r>
                        <a:rPr lang="en-US" sz="1100" dirty="0">
                          <a:solidFill>
                            <a:schemeClr val="dk1"/>
                          </a:solidFill>
                          <a:effectLst/>
                          <a:latin typeface="+mn-lt"/>
                          <a:ea typeface="+mn-ea"/>
                          <a:cs typeface="+mn-cs"/>
                          <a:sym typeface="Calibri"/>
                        </a:rPr>
                        <a:t>CEOS Chair </a:t>
                      </a:r>
                      <a:br>
                        <a:rPr lang="en-US" sz="1100" dirty="0">
                          <a:solidFill>
                            <a:schemeClr val="dk1"/>
                          </a:solidFill>
                          <a:effectLst/>
                          <a:latin typeface="+mn-lt"/>
                          <a:ea typeface="+mn-ea"/>
                          <a:cs typeface="+mn-cs"/>
                          <a:sym typeface="Calibri"/>
                        </a:rPr>
                      </a:br>
                      <a:r>
                        <a:rPr lang="en-US" sz="1100" u="sng" dirty="0">
                          <a:solidFill>
                            <a:schemeClr val="dk1"/>
                          </a:solidFill>
                          <a:effectLst/>
                          <a:latin typeface="+mn-lt"/>
                          <a:ea typeface="+mn-ea"/>
                          <a:cs typeface="+mn-cs"/>
                          <a:sym typeface="Calibri"/>
                        </a:rPr>
                        <a:t>or</a:t>
                      </a:r>
                      <a:r>
                        <a:rPr lang="en-US" sz="1100" dirty="0">
                          <a:solidFill>
                            <a:schemeClr val="dk1"/>
                          </a:solidFill>
                          <a:effectLst/>
                          <a:latin typeface="+mn-lt"/>
                          <a:ea typeface="+mn-ea"/>
                          <a:cs typeface="+mn-cs"/>
                          <a:sym typeface="Calibri"/>
                        </a:rPr>
                        <a:t> SIT Chair.</a:t>
                      </a:r>
                      <a:r>
                        <a:rPr lang="en-AU" sz="1100" dirty="0">
                          <a:effectLst/>
                        </a:rPr>
                        <a:t> </a:t>
                      </a:r>
                      <a:endParaRPr lang="en-US" sz="1100" dirty="0"/>
                    </a:p>
                  </a:txBody>
                  <a:tcPr/>
                </a:tc>
                <a:tc>
                  <a:txBody>
                    <a:bodyPr/>
                    <a:lstStyle/>
                    <a:p>
                      <a:pPr algn="l"/>
                      <a:r>
                        <a:rPr lang="en-US" sz="1100" dirty="0">
                          <a:solidFill>
                            <a:schemeClr val="dk1"/>
                          </a:solidFill>
                          <a:effectLst/>
                          <a:latin typeface="+mn-lt"/>
                          <a:ea typeface="+mn-ea"/>
                          <a:cs typeface="+mn-cs"/>
                          <a:sym typeface="Calibri"/>
                        </a:rPr>
                        <a:t>- Routine reporting dropped from CEOS SEC telecons in 2018</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Added to SIT Chair tag-ups in 2018</a:t>
                      </a:r>
                      <a:br>
                        <a:rPr lang="en-AU" sz="1100" dirty="0">
                          <a:solidFill>
                            <a:schemeClr val="dk1"/>
                          </a:solidFill>
                          <a:effectLst/>
                          <a:latin typeface="+mn-lt"/>
                          <a:ea typeface="+mn-ea"/>
                          <a:cs typeface="+mn-cs"/>
                          <a:sym typeface="Calibri"/>
                        </a:rPr>
                      </a:br>
                      <a:r>
                        <a:rPr lang="en-AU" sz="1100" dirty="0">
                          <a:solidFill>
                            <a:schemeClr val="dk1"/>
                          </a:solidFill>
                          <a:effectLst/>
                          <a:latin typeface="+mn-lt"/>
                          <a:ea typeface="+mn-ea"/>
                          <a:cs typeface="+mn-cs"/>
                          <a:sym typeface="Calibri"/>
                        </a:rPr>
                        <a:t>- </a:t>
                      </a:r>
                      <a:r>
                        <a:rPr lang="en-US" sz="1100" dirty="0">
                          <a:solidFill>
                            <a:schemeClr val="dk1"/>
                          </a:solidFill>
                          <a:effectLst/>
                          <a:latin typeface="+mn-lt"/>
                          <a:ea typeface="+mn-ea"/>
                          <a:cs typeface="+mn-cs"/>
                          <a:sym typeface="Calibri"/>
                        </a:rPr>
                        <a:t>Added to VC/WG day agenda in 2018</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As agenda dictates at SIT and Plenary meetings</a:t>
                      </a:r>
                      <a:r>
                        <a:rPr lang="en-AU" sz="1100" dirty="0">
                          <a:effectLst/>
                        </a:rPr>
                        <a:t> </a:t>
                      </a:r>
                      <a:endParaRPr lang="en-US" sz="1100" dirty="0"/>
                    </a:p>
                  </a:txBody>
                  <a:tcPr/>
                </a:tc>
                <a:tc>
                  <a:txBody>
                    <a:bodyPr/>
                    <a:lstStyle/>
                    <a:p>
                      <a:pPr algn="ctr"/>
                      <a:r>
                        <a:rPr lang="en-US" sz="1100" dirty="0"/>
                        <a:t>9 active targets</a:t>
                      </a:r>
                    </a:p>
                  </a:txBody>
                  <a:tcPr/>
                </a:tc>
                <a:tc>
                  <a:txBody>
                    <a:bodyPr/>
                    <a:lstStyle/>
                    <a:p>
                      <a:pPr algn="ctr"/>
                      <a:r>
                        <a:rPr lang="en-US" sz="1100" dirty="0">
                          <a:solidFill>
                            <a:schemeClr val="dk1"/>
                          </a:solidFill>
                          <a:effectLst/>
                          <a:latin typeface="+mn-lt"/>
                          <a:ea typeface="+mn-ea"/>
                          <a:cs typeface="+mn-cs"/>
                          <a:sym typeface="Calibri"/>
                        </a:rPr>
                        <a:t>Defined when created with annual renewal at Plenary</a:t>
                      </a:r>
                      <a:r>
                        <a:rPr lang="en-AU" sz="1100" dirty="0">
                          <a:effectLst/>
                        </a:rPr>
                        <a:t> </a:t>
                      </a:r>
                      <a:endParaRPr lang="en-US" sz="1100" dirty="0"/>
                    </a:p>
                  </a:txBody>
                  <a:tcPr/>
                </a:tc>
                <a:extLst>
                  <a:ext uri="{0D108BD9-81ED-4DB2-BD59-A6C34878D82A}">
                    <a16:rowId xmlns:a16="http://schemas.microsoft.com/office/drawing/2014/main" val="2136350812"/>
                  </a:ext>
                </a:extLst>
              </a:tr>
            </a:tbl>
          </a:graphicData>
        </a:graphic>
      </p:graphicFrame>
    </p:spTree>
    <p:extLst>
      <p:ext uri="{BB962C8B-B14F-4D97-AF65-F5344CB8AC3E}">
        <p14:creationId xmlns:p14="http://schemas.microsoft.com/office/powerpoint/2010/main" val="41982949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Team Plans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1413451202"/>
              </p:ext>
            </p:extLst>
          </p:nvPr>
        </p:nvGraphicFramePr>
        <p:xfrm>
          <a:off x="609600" y="1828800"/>
          <a:ext cx="6934200" cy="3520440"/>
        </p:xfrm>
        <a:graphic>
          <a:graphicData uri="http://schemas.openxmlformats.org/drawingml/2006/table">
            <a:tbl>
              <a:tblPr firstRow="1" bandRow="1">
                <a:tableStyleId>{35758FB7-9AC5-4552-8A53-C91805E547FA}</a:tableStyleId>
              </a:tblPr>
              <a:tblGrid>
                <a:gridCol w="1516856">
                  <a:extLst>
                    <a:ext uri="{9D8B030D-6E8A-4147-A177-3AD203B41FA5}">
                      <a16:colId xmlns:a16="http://schemas.microsoft.com/office/drawing/2014/main" val="1300698946"/>
                    </a:ext>
                  </a:extLst>
                </a:gridCol>
                <a:gridCol w="1378744">
                  <a:extLst>
                    <a:ext uri="{9D8B030D-6E8A-4147-A177-3AD203B41FA5}">
                      <a16:colId xmlns:a16="http://schemas.microsoft.com/office/drawing/2014/main" val="3172984409"/>
                    </a:ext>
                  </a:extLst>
                </a:gridCol>
                <a:gridCol w="1676400">
                  <a:extLst>
                    <a:ext uri="{9D8B030D-6E8A-4147-A177-3AD203B41FA5}">
                      <a16:colId xmlns:a16="http://schemas.microsoft.com/office/drawing/2014/main" val="1525817241"/>
                    </a:ext>
                  </a:extLst>
                </a:gridCol>
                <a:gridCol w="2362200">
                  <a:extLst>
                    <a:ext uri="{9D8B030D-6E8A-4147-A177-3AD203B41FA5}">
                      <a16:colId xmlns:a16="http://schemas.microsoft.com/office/drawing/2014/main" val="3087282074"/>
                    </a:ext>
                  </a:extLst>
                </a:gridCol>
              </a:tblGrid>
              <a:tr h="304800">
                <a:tc>
                  <a:txBody>
                    <a:bodyPr/>
                    <a:lstStyle/>
                    <a:p>
                      <a:pPr algn="ctr">
                        <a:spcBef>
                          <a:spcPts val="600"/>
                        </a:spcBef>
                        <a:spcAft>
                          <a:spcPts val="600"/>
                        </a:spcAft>
                      </a:pPr>
                      <a:r>
                        <a:rPr lang="en-US" sz="1200" dirty="0"/>
                        <a:t>Team</a:t>
                      </a:r>
                    </a:p>
                  </a:txBody>
                  <a:tcPr>
                    <a:solidFill>
                      <a:schemeClr val="tx2">
                        <a:lumMod val="50000"/>
                      </a:schemeClr>
                    </a:solidFill>
                  </a:tcPr>
                </a:tc>
                <a:tc>
                  <a:txBody>
                    <a:bodyPr/>
                    <a:lstStyle/>
                    <a:p>
                      <a:pPr algn="ctr">
                        <a:spcBef>
                          <a:spcPts val="300"/>
                        </a:spcBef>
                        <a:spcAft>
                          <a:spcPts val="300"/>
                        </a:spcAft>
                      </a:pPr>
                      <a:r>
                        <a:rPr lang="en-US" sz="1200" dirty="0"/>
                        <a:t>Active agencies</a:t>
                      </a:r>
                    </a:p>
                  </a:txBody>
                  <a:tcPr>
                    <a:solidFill>
                      <a:schemeClr val="tx2">
                        <a:lumMod val="50000"/>
                      </a:schemeClr>
                    </a:solidFill>
                  </a:tcPr>
                </a:tc>
                <a:tc>
                  <a:txBody>
                    <a:bodyPr/>
                    <a:lstStyle/>
                    <a:p>
                      <a:pPr algn="ctr">
                        <a:spcBef>
                          <a:spcPts val="300"/>
                        </a:spcBef>
                        <a:spcAft>
                          <a:spcPts val="300"/>
                        </a:spcAft>
                      </a:pPr>
                      <a:r>
                        <a:rPr lang="en-US" sz="1200" dirty="0"/>
                        <a:t>Outlook</a:t>
                      </a:r>
                    </a:p>
                  </a:txBody>
                  <a:tcPr>
                    <a:solidFill>
                      <a:schemeClr val="tx2">
                        <a:lumMod val="50000"/>
                      </a:schemeClr>
                    </a:solidFill>
                  </a:tcPr>
                </a:tc>
                <a:tc>
                  <a:txBody>
                    <a:bodyPr/>
                    <a:lstStyle/>
                    <a:p>
                      <a:pPr algn="ctr">
                        <a:spcBef>
                          <a:spcPts val="300"/>
                        </a:spcBef>
                        <a:spcAft>
                          <a:spcPts val="300"/>
                        </a:spcAft>
                      </a:pPr>
                      <a:r>
                        <a:rPr lang="en-US" sz="1200" dirty="0"/>
                        <a:t>Plans</a:t>
                      </a:r>
                    </a:p>
                  </a:txBody>
                  <a:tcPr>
                    <a:solidFill>
                      <a:schemeClr val="tx2">
                        <a:lumMod val="50000"/>
                      </a:schemeClr>
                    </a:solidFill>
                  </a:tcPr>
                </a:tc>
                <a:extLst>
                  <a:ext uri="{0D108BD9-81ED-4DB2-BD59-A6C34878D82A}">
                    <a16:rowId xmlns:a16="http://schemas.microsoft.com/office/drawing/2014/main" val="1848923431"/>
                  </a:ext>
                </a:extLst>
              </a:tr>
              <a:tr h="370840">
                <a:tc>
                  <a:txBody>
                    <a:bodyPr/>
                    <a:lstStyle/>
                    <a:p>
                      <a:pPr algn="l">
                        <a:spcBef>
                          <a:spcPts val="1200"/>
                        </a:spcBef>
                      </a:pPr>
                      <a:r>
                        <a:rPr lang="en-US" sz="1100" b="1" dirty="0"/>
                        <a:t>SDCG for GFOI</a:t>
                      </a:r>
                    </a:p>
                  </a:txBody>
                  <a:tcPr/>
                </a:tc>
                <a:tc>
                  <a:txBody>
                    <a:bodyPr/>
                    <a:lstStyle/>
                    <a:p>
                      <a:pPr algn="ctr"/>
                      <a:r>
                        <a:rPr lang="en-US" sz="1100" b="1" dirty="0"/>
                        <a:t>JAXA, ESA, UKSA, </a:t>
                      </a:r>
                      <a:r>
                        <a:rPr lang="en-US" sz="1100" dirty="0"/>
                        <a:t>SEO, DLR, CSA</a:t>
                      </a:r>
                    </a:p>
                  </a:txBody>
                  <a:tcPr/>
                </a:tc>
                <a:tc>
                  <a:txBody>
                    <a:bodyPr/>
                    <a:lstStyle/>
                    <a:p>
                      <a:pPr algn="ctr"/>
                      <a:r>
                        <a:rPr lang="en-US" sz="1100" dirty="0"/>
                        <a:t>Resources an issue.</a:t>
                      </a:r>
                    </a:p>
                    <a:p>
                      <a:pPr algn="ctr"/>
                      <a:r>
                        <a:rPr lang="en-US" sz="1100" dirty="0"/>
                        <a:t>GFOI Phase 2.</a:t>
                      </a:r>
                    </a:p>
                  </a:txBody>
                  <a:tcPr/>
                </a:tc>
                <a:tc>
                  <a:txBody>
                    <a:bodyPr/>
                    <a:lstStyle/>
                    <a:p>
                      <a:pPr algn="ctr"/>
                      <a:r>
                        <a:rPr lang="en-US" sz="1100" dirty="0"/>
                        <a:t>2017 poll concluded a stand-alone team is preferred. But subject to confirmed critical mass of participation and operating capacity.</a:t>
                      </a:r>
                    </a:p>
                  </a:txBody>
                  <a:tcPr/>
                </a:tc>
                <a:extLst>
                  <a:ext uri="{0D108BD9-81ED-4DB2-BD59-A6C34878D82A}">
                    <a16:rowId xmlns:a16="http://schemas.microsoft.com/office/drawing/2014/main" val="2059743652"/>
                  </a:ext>
                </a:extLst>
              </a:tr>
              <a:tr h="370840">
                <a:tc>
                  <a:txBody>
                    <a:bodyPr/>
                    <a:lstStyle/>
                    <a:p>
                      <a:pPr algn="l">
                        <a:spcBef>
                          <a:spcPts val="1200"/>
                        </a:spcBef>
                      </a:pPr>
                      <a:r>
                        <a:rPr lang="en-US" sz="1100" b="1" dirty="0"/>
                        <a:t>Ad-hoc WG for GEOGLAM</a:t>
                      </a:r>
                    </a:p>
                  </a:txBody>
                  <a:tcPr/>
                </a:tc>
                <a:tc>
                  <a:txBody>
                    <a:bodyPr/>
                    <a:lstStyle/>
                    <a:p>
                      <a:pPr algn="ctr"/>
                      <a:r>
                        <a:rPr lang="en-US" sz="1100" b="1" dirty="0">
                          <a:solidFill>
                            <a:schemeClr val="dk1"/>
                          </a:solidFill>
                          <a:effectLst/>
                          <a:latin typeface="+mn-lt"/>
                          <a:ea typeface="+mn-ea"/>
                          <a:cs typeface="+mn-cs"/>
                          <a:sym typeface="Calibri"/>
                        </a:rPr>
                        <a:t>NASA, CNES, </a:t>
                      </a:r>
                      <a:r>
                        <a:rPr lang="en-US" sz="1100" b="0" dirty="0">
                          <a:solidFill>
                            <a:schemeClr val="dk1"/>
                          </a:solidFill>
                          <a:effectLst/>
                          <a:latin typeface="+mn-lt"/>
                          <a:ea typeface="+mn-ea"/>
                          <a:cs typeface="+mn-cs"/>
                          <a:sym typeface="Calibri"/>
                        </a:rPr>
                        <a:t>CSA, JAXA, ESA, CONAE, CSIRO, ISRO, SANSA</a:t>
                      </a:r>
                      <a:r>
                        <a:rPr lang="en-AU" sz="1100" b="0" dirty="0">
                          <a:effectLst/>
                        </a:rPr>
                        <a:t> </a:t>
                      </a:r>
                      <a:endParaRPr lang="en-US" sz="1100" b="0" dirty="0"/>
                    </a:p>
                  </a:txBody>
                  <a:tcPr/>
                </a:tc>
                <a:tc>
                  <a:txBody>
                    <a:bodyPr/>
                    <a:lstStyle/>
                    <a:p>
                      <a:pPr algn="ctr"/>
                      <a:r>
                        <a:rPr lang="en-US" sz="1100" dirty="0"/>
                        <a:t>Foresee vibrant and engaged GEOGLAM relationship</a:t>
                      </a:r>
                    </a:p>
                  </a:txBody>
                  <a:tcPr/>
                </a:tc>
                <a:tc>
                  <a:txBody>
                    <a:bodyPr/>
                    <a:lstStyle/>
                    <a:p>
                      <a:pPr algn="ctr"/>
                      <a:r>
                        <a:rPr lang="en-US" sz="1100" dirty="0"/>
                        <a:t>Stand-alone group for a further year with recommendations to CEOS thereafter.</a:t>
                      </a:r>
                    </a:p>
                  </a:txBody>
                  <a:tcPr/>
                </a:tc>
                <a:extLst>
                  <a:ext uri="{0D108BD9-81ED-4DB2-BD59-A6C34878D82A}">
                    <a16:rowId xmlns:a16="http://schemas.microsoft.com/office/drawing/2014/main" val="352232608"/>
                  </a:ext>
                </a:extLst>
              </a:tr>
              <a:tr h="370840">
                <a:tc>
                  <a:txBody>
                    <a:bodyPr/>
                    <a:lstStyle/>
                    <a:p>
                      <a:pPr algn="l">
                        <a:spcBef>
                          <a:spcPts val="1200"/>
                        </a:spcBef>
                      </a:pPr>
                      <a:r>
                        <a:rPr lang="en-US" sz="1100" b="1" dirty="0"/>
                        <a:t>FDA</a:t>
                      </a:r>
                    </a:p>
                  </a:txBody>
                  <a:tcPr/>
                </a:tc>
                <a:tc>
                  <a:txBody>
                    <a:bodyPr/>
                    <a:lstStyle/>
                    <a:p>
                      <a:pPr algn="ctr"/>
                      <a:r>
                        <a:rPr lang="en-US" sz="1100" b="1" dirty="0"/>
                        <a:t>ESA, CSIRO, USGS</a:t>
                      </a:r>
                    </a:p>
                  </a:txBody>
                  <a:tcPr/>
                </a:tc>
                <a:tc>
                  <a:txBody>
                    <a:bodyPr/>
                    <a:lstStyle/>
                    <a:p>
                      <a:pPr algn="ctr"/>
                      <a:r>
                        <a:rPr lang="en-US" sz="1100" dirty="0"/>
                        <a:t>Roadmap created – can be absorbed largely within WGISS and LSI</a:t>
                      </a:r>
                    </a:p>
                  </a:txBody>
                  <a:tcPr/>
                </a:tc>
                <a:tc>
                  <a:txBody>
                    <a:bodyPr/>
                    <a:lstStyle/>
                    <a:p>
                      <a:pPr algn="ctr"/>
                      <a:r>
                        <a:rPr lang="en-US" sz="1100" dirty="0"/>
                        <a:t>Conclusion at Plenary</a:t>
                      </a:r>
                    </a:p>
                  </a:txBody>
                  <a:tcPr/>
                </a:tc>
                <a:extLst>
                  <a:ext uri="{0D108BD9-81ED-4DB2-BD59-A6C34878D82A}">
                    <a16:rowId xmlns:a16="http://schemas.microsoft.com/office/drawing/2014/main" val="2136350812"/>
                  </a:ext>
                </a:extLst>
              </a:tr>
              <a:tr h="370840">
                <a:tc>
                  <a:txBody>
                    <a:bodyPr/>
                    <a:lstStyle/>
                    <a:p>
                      <a:pPr algn="l">
                        <a:spcBef>
                          <a:spcPts val="1200"/>
                        </a:spcBef>
                      </a:pPr>
                      <a:r>
                        <a:rPr lang="en-US" sz="1100" b="1" dirty="0"/>
                        <a:t>SDGs</a:t>
                      </a:r>
                    </a:p>
                  </a:txBody>
                  <a:tcPr/>
                </a:tc>
                <a:tc>
                  <a:txBody>
                    <a:bodyPr/>
                    <a:lstStyle/>
                    <a:p>
                      <a:pPr algn="ctr"/>
                      <a:r>
                        <a:rPr lang="en-US" sz="1100" b="1" dirty="0"/>
                        <a:t>ESA, CSIRO, </a:t>
                      </a:r>
                      <a:r>
                        <a:rPr lang="en-US" sz="1100" dirty="0"/>
                        <a:t>NASA, JAXA</a:t>
                      </a:r>
                    </a:p>
                  </a:txBody>
                  <a:tcPr/>
                </a:tc>
                <a:tc>
                  <a:txBody>
                    <a:bodyPr/>
                    <a:lstStyle/>
                    <a:p>
                      <a:pPr algn="ctr"/>
                      <a:r>
                        <a:rPr lang="en-US" sz="1100" dirty="0"/>
                        <a:t>Substantial implementation plan developed</a:t>
                      </a:r>
                    </a:p>
                  </a:txBody>
                  <a:tcPr/>
                </a:tc>
                <a:tc>
                  <a:txBody>
                    <a:bodyPr/>
                    <a:lstStyle/>
                    <a:p>
                      <a:pPr algn="ctr"/>
                      <a:r>
                        <a:rPr lang="en-US" sz="1100" dirty="0"/>
                        <a:t>Participation and resources have not been forthcoming. Team advocates a permanent structure but critical mass needs to be determined.</a:t>
                      </a:r>
                    </a:p>
                  </a:txBody>
                  <a:tcPr/>
                </a:tc>
                <a:extLst>
                  <a:ext uri="{0D108BD9-81ED-4DB2-BD59-A6C34878D82A}">
                    <a16:rowId xmlns:a16="http://schemas.microsoft.com/office/drawing/2014/main" val="267803228"/>
                  </a:ext>
                </a:extLst>
              </a:tr>
            </a:tbl>
          </a:graphicData>
        </a:graphic>
      </p:graphicFrame>
      <p:sp>
        <p:nvSpPr>
          <p:cNvPr id="5" name="Rectangle 4">
            <a:extLst>
              <a:ext uri="{FF2B5EF4-FFF2-40B4-BE49-F238E27FC236}">
                <a16:creationId xmlns:a16="http://schemas.microsoft.com/office/drawing/2014/main" id="{BD2C200A-92B5-8244-82AA-CD78BB3D87AE}"/>
              </a:ext>
            </a:extLst>
          </p:cNvPr>
          <p:cNvSpPr/>
          <p:nvPr/>
        </p:nvSpPr>
        <p:spPr>
          <a:xfrm>
            <a:off x="6977271" y="3041132"/>
            <a:ext cx="2629202"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cap="none" spc="0" dirty="0">
                <a:ln/>
                <a:solidFill>
                  <a:schemeClr val="accent3"/>
                </a:solidFill>
                <a:effectLst/>
              </a:rPr>
              <a:t>1-year +</a:t>
            </a:r>
          </a:p>
        </p:txBody>
      </p:sp>
      <p:sp>
        <p:nvSpPr>
          <p:cNvPr id="10" name="Rectangle 9">
            <a:extLst>
              <a:ext uri="{FF2B5EF4-FFF2-40B4-BE49-F238E27FC236}">
                <a16:creationId xmlns:a16="http://schemas.microsoft.com/office/drawing/2014/main" id="{3194B886-7023-1440-B134-9E7E432394F4}"/>
              </a:ext>
            </a:extLst>
          </p:cNvPr>
          <p:cNvSpPr/>
          <p:nvPr/>
        </p:nvSpPr>
        <p:spPr>
          <a:xfrm>
            <a:off x="7652114" y="2115150"/>
            <a:ext cx="1279516" cy="523220"/>
          </a:xfrm>
          <a:prstGeom prst="rect">
            <a:avLst/>
          </a:prstGeom>
          <a:noFill/>
        </p:spPr>
        <p:txBody>
          <a:bodyPr wrap="none" lIns="91440" tIns="45720" rIns="91440" bIns="45720">
            <a:spAutoFit/>
          </a:bodyPr>
          <a:lstStyle/>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Participation</a:t>
            </a:r>
          </a:p>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&amp; Resources</a:t>
            </a:r>
          </a:p>
        </p:txBody>
      </p:sp>
      <p:sp>
        <p:nvSpPr>
          <p:cNvPr id="11" name="Rectangle 10">
            <a:extLst>
              <a:ext uri="{FF2B5EF4-FFF2-40B4-BE49-F238E27FC236}">
                <a16:creationId xmlns:a16="http://schemas.microsoft.com/office/drawing/2014/main" id="{F99A1007-56C6-A941-987C-2ED3E859ABD1}"/>
              </a:ext>
            </a:extLst>
          </p:cNvPr>
          <p:cNvSpPr/>
          <p:nvPr/>
        </p:nvSpPr>
        <p:spPr>
          <a:xfrm>
            <a:off x="7652114" y="4391964"/>
            <a:ext cx="1279516" cy="523220"/>
          </a:xfrm>
          <a:prstGeom prst="rect">
            <a:avLst/>
          </a:prstGeom>
          <a:noFill/>
        </p:spPr>
        <p:txBody>
          <a:bodyPr wrap="none" lIns="91440" tIns="45720" rIns="91440" bIns="45720">
            <a:spAutoFit/>
          </a:bodyPr>
          <a:lstStyle/>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Participation</a:t>
            </a:r>
          </a:p>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&amp; Resources</a:t>
            </a:r>
          </a:p>
        </p:txBody>
      </p:sp>
      <p:sp>
        <p:nvSpPr>
          <p:cNvPr id="13" name="Rectangle 12">
            <a:extLst>
              <a:ext uri="{FF2B5EF4-FFF2-40B4-BE49-F238E27FC236}">
                <a16:creationId xmlns:a16="http://schemas.microsoft.com/office/drawing/2014/main" id="{363CD59C-F7B8-C341-B050-F1888D1DAA0F}"/>
              </a:ext>
            </a:extLst>
          </p:cNvPr>
          <p:cNvSpPr/>
          <p:nvPr/>
        </p:nvSpPr>
        <p:spPr>
          <a:xfrm>
            <a:off x="7659501" y="3753476"/>
            <a:ext cx="915635" cy="400110"/>
          </a:xfrm>
          <a:prstGeom prst="rect">
            <a:avLst/>
          </a:prstGeom>
          <a:noFill/>
        </p:spPr>
        <p:txBody>
          <a:bodyPr wrap="none" lIns="91440" tIns="45720" rIns="91440" bIns="45720">
            <a:spAutoFit/>
          </a:bodyPr>
          <a:lstStyle/>
          <a:p>
            <a:pPr algn="ctr"/>
            <a:r>
              <a:rPr lang="en-US" sz="2000" b="1" cap="none" spc="50" dirty="0">
                <a:ln w="0"/>
                <a:solidFill>
                  <a:schemeClr val="bg2"/>
                </a:solidFill>
                <a:effectLst>
                  <a:innerShdw blurRad="63500" dist="50800" dir="13500000">
                    <a:srgbClr val="000000">
                      <a:alpha val="50000"/>
                    </a:srgbClr>
                  </a:innerShdw>
                </a:effectLst>
              </a:rPr>
              <a:t>Close</a:t>
            </a:r>
          </a:p>
        </p:txBody>
      </p:sp>
    </p:spTree>
    <p:extLst>
      <p:ext uri="{BB962C8B-B14F-4D97-AF65-F5344CB8AC3E}">
        <p14:creationId xmlns:p14="http://schemas.microsoft.com/office/powerpoint/2010/main" val="24175272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60867" y="1447800"/>
            <a:ext cx="8763000" cy="4706036"/>
          </a:xfrm>
        </p:spPr>
        <p:txBody>
          <a:bodyPr/>
          <a:lstStyle/>
          <a:p>
            <a:r>
              <a:rPr lang="en-AU" dirty="0"/>
              <a:t>AHT mechanism have provided an effective and efficient mechanism to scope and progress new topics for CEOS</a:t>
            </a:r>
          </a:p>
          <a:p>
            <a:r>
              <a:rPr lang="en-AU" dirty="0"/>
              <a:t>Some consistency improvements lately</a:t>
            </a:r>
          </a:p>
          <a:p>
            <a:pPr lvl="1">
              <a:buFont typeface="System Font Regular"/>
              <a:buChar char="-"/>
            </a:pPr>
            <a:r>
              <a:rPr lang="en-AU" dirty="0"/>
              <a:t>VC/WG/AHT calls and day</a:t>
            </a:r>
          </a:p>
          <a:p>
            <a:pPr lvl="1">
              <a:buFont typeface="System Font Regular"/>
              <a:buChar char="-"/>
            </a:pPr>
            <a:r>
              <a:rPr lang="en-AU" dirty="0"/>
              <a:t>Further scope for consistency in reporting?</a:t>
            </a:r>
          </a:p>
          <a:p>
            <a:pPr lvl="1">
              <a:buFont typeface="System Font Regular"/>
              <a:buChar char="-"/>
            </a:pPr>
            <a:r>
              <a:rPr lang="en-AU" dirty="0" err="1"/>
              <a:t>eg</a:t>
            </a:r>
            <a:r>
              <a:rPr lang="en-AU" dirty="0"/>
              <a:t> a </a:t>
            </a:r>
            <a:r>
              <a:rPr lang="en-AU" u="sng" dirty="0"/>
              <a:t>curated</a:t>
            </a:r>
            <a:r>
              <a:rPr lang="en-AU" dirty="0"/>
              <a:t> reports item to monthly SEC that covers all</a:t>
            </a:r>
          </a:p>
          <a:p>
            <a:r>
              <a:rPr lang="en-AU" dirty="0"/>
              <a:t>Three teams propose to progress</a:t>
            </a:r>
          </a:p>
          <a:p>
            <a:pPr lvl="1">
              <a:buFont typeface="System Font Regular"/>
              <a:buChar char="-"/>
            </a:pPr>
            <a:r>
              <a:rPr lang="en-AU" dirty="0"/>
              <a:t>SDGs has lots of plans but needs participation and capacity</a:t>
            </a:r>
          </a:p>
          <a:p>
            <a:pPr lvl="1">
              <a:buFont typeface="System Font Regular"/>
              <a:buChar char="-"/>
            </a:pPr>
            <a:r>
              <a:rPr lang="en-AU" dirty="0"/>
              <a:t>GEOGLAM wants a year’s grace to formulate way forward</a:t>
            </a:r>
          </a:p>
          <a:p>
            <a:pPr lvl="1">
              <a:buFont typeface="System Font Regular"/>
              <a:buChar char="-"/>
            </a:pPr>
            <a:r>
              <a:rPr lang="en-AU" dirty="0"/>
              <a:t>SDCG is taking stock of agency support for GFOI Phase 2</a:t>
            </a:r>
          </a:p>
          <a:p>
            <a:pPr>
              <a:buFont typeface="Arial" panose="020B0604020202020204" pitchFamily="34" charset="0"/>
              <a:buChar char="•"/>
            </a:pPr>
            <a:r>
              <a:rPr lang="en-AU" dirty="0"/>
              <a:t>Current annual processes should be adequate for review but perhaps need more active application &amp; less rubberstamping?</a:t>
            </a:r>
          </a:p>
          <a:p>
            <a:endParaRPr lang="en-AU" dirty="0"/>
          </a:p>
          <a:p>
            <a:pPr marL="426027" lvl="1" indent="0">
              <a:buNone/>
            </a:pPr>
            <a:endParaRPr lang="en-AU" b="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7</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Assessment</a:t>
            </a:r>
          </a:p>
        </p:txBody>
      </p:sp>
    </p:spTree>
    <p:extLst>
      <p:ext uri="{BB962C8B-B14F-4D97-AF65-F5344CB8AC3E}">
        <p14:creationId xmlns:p14="http://schemas.microsoft.com/office/powerpoint/2010/main" val="11763478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752600"/>
            <a:ext cx="8763000" cy="4706036"/>
          </a:xfrm>
        </p:spPr>
        <p:txBody>
          <a:bodyPr/>
          <a:lstStyle/>
          <a:p>
            <a:pPr marL="457200" indent="-457200">
              <a:buFont typeface="+mj-lt"/>
              <a:buAutoNum type="arabicPeriod"/>
            </a:pPr>
            <a:r>
              <a:rPr lang="en-AU" b="1" dirty="0"/>
              <a:t>Reflect on the AHT proposal and issues arising</a:t>
            </a:r>
          </a:p>
          <a:p>
            <a:pPr marL="457200" indent="-457200">
              <a:buFont typeface="+mj-lt"/>
              <a:buAutoNum type="arabicPeriod"/>
            </a:pPr>
            <a:endParaRPr lang="en-AU" b="1" dirty="0"/>
          </a:p>
          <a:p>
            <a:pPr marL="457200" indent="-457200">
              <a:buFont typeface="+mj-lt"/>
              <a:buAutoNum type="arabicPeriod"/>
            </a:pPr>
            <a:r>
              <a:rPr lang="en-AU" b="1" dirty="0"/>
              <a:t>Opportunities to improve related procedures</a:t>
            </a:r>
          </a:p>
          <a:p>
            <a:pPr marL="883227" lvl="1" indent="-457200">
              <a:buFont typeface="Arial" panose="020B0604020202020204" pitchFamily="34" charset="0"/>
              <a:buChar char="•"/>
            </a:pPr>
            <a:r>
              <a:rPr lang="en-AU" dirty="0"/>
              <a:t>Formation</a:t>
            </a:r>
          </a:p>
          <a:p>
            <a:pPr marL="883227" lvl="1" indent="-457200">
              <a:buFont typeface="Arial" panose="020B0604020202020204" pitchFamily="34" charset="0"/>
              <a:buChar char="•"/>
            </a:pPr>
            <a:r>
              <a:rPr lang="en-AU" dirty="0"/>
              <a:t>Reporting and operation (</a:t>
            </a:r>
            <a:r>
              <a:rPr lang="en-AU" dirty="0" err="1"/>
              <a:t>eg</a:t>
            </a:r>
            <a:r>
              <a:rPr lang="en-AU" dirty="0"/>
              <a:t> SEC suggestion)</a:t>
            </a:r>
          </a:p>
          <a:p>
            <a:pPr marL="883227" lvl="1" indent="-457200">
              <a:buFont typeface="Arial" panose="020B0604020202020204" pitchFamily="34" charset="0"/>
              <a:buChar char="•"/>
            </a:pPr>
            <a:r>
              <a:rPr lang="en-AU" dirty="0"/>
              <a:t>Review, renewal, closure/evolution</a:t>
            </a:r>
          </a:p>
          <a:p>
            <a:endParaRPr lang="en-AU" b="1" dirty="0"/>
          </a:p>
          <a:p>
            <a:pPr marL="457200" indent="-457200">
              <a:buFont typeface="+mj-lt"/>
              <a:buAutoNum type="arabicPeriod" startAt="3"/>
            </a:pPr>
            <a:r>
              <a:rPr lang="en-AU" b="1" dirty="0"/>
              <a:t>Specific solutions for those AHTs that continue on</a:t>
            </a:r>
          </a:p>
          <a:p>
            <a:pPr marL="883227" lvl="1" indent="-457200">
              <a:buFont typeface="Arial" panose="020B0604020202020204" pitchFamily="34" charset="0"/>
              <a:buChar char="•"/>
            </a:pPr>
            <a:r>
              <a:rPr lang="en-AU" dirty="0"/>
              <a:t>VC, WG vehicles</a:t>
            </a:r>
          </a:p>
          <a:p>
            <a:pPr marL="883227" lvl="1" indent="-457200">
              <a:buFont typeface="Arial" panose="020B0604020202020204" pitchFamily="34" charset="0"/>
              <a:buChar char="•"/>
            </a:pPr>
            <a:r>
              <a:rPr lang="en-AU" dirty="0"/>
              <a:t>Migration (like FDA)</a:t>
            </a:r>
          </a:p>
          <a:p>
            <a:pPr marL="426027" lvl="1" indent="0">
              <a:buNone/>
            </a:pPr>
            <a:endParaRPr lang="en-AU" dirty="0"/>
          </a:p>
          <a:p>
            <a:pPr marL="457200" indent="-457200">
              <a:buFont typeface="+mj-lt"/>
              <a:buAutoNum type="arabicPeriod" startAt="3"/>
            </a:pPr>
            <a:r>
              <a:rPr lang="en-AU" b="1" dirty="0"/>
              <a:t>Recommendations for Plenary and actions to firm them up</a:t>
            </a:r>
          </a:p>
          <a:p>
            <a:pPr marL="426027" lvl="1" indent="0">
              <a:buNone/>
            </a:pPr>
            <a:endParaRPr lang="en-AU" b="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8</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Issues for discussion</a:t>
            </a:r>
          </a:p>
        </p:txBody>
      </p:sp>
    </p:spTree>
    <p:extLst>
      <p:ext uri="{BB962C8B-B14F-4D97-AF65-F5344CB8AC3E}">
        <p14:creationId xmlns:p14="http://schemas.microsoft.com/office/powerpoint/2010/main" val="202792589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p:nvPr/>
        </p:nvSpPr>
        <p:spPr>
          <a:xfrm>
            <a:off x="533400" y="3859211"/>
            <a:ext cx="8153400"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US" sz="2000" b="0" i="0" u="none" strike="noStrike" kern="0" cap="none" spc="0" normalizeH="0" baseline="0" noProof="0" dirty="0">
                <a:ln>
                  <a:noFill/>
                </a:ln>
                <a:solidFill>
                  <a:srgbClr val="FFFFFF"/>
                </a:solidFill>
                <a:effectLst/>
                <a:uLnTx/>
                <a:uFillTx/>
                <a:latin typeface="Arial Bold"/>
                <a:ea typeface="Arial Bold"/>
                <a:cs typeface="Arial Bold"/>
                <a:sym typeface="Arial Bold"/>
              </a:rPr>
              <a:t>Prepared at the Joint Meeting</a:t>
            </a:r>
          </a:p>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lang="en-US" sz="2000" dirty="0">
                <a:solidFill>
                  <a:srgbClr val="FFFFFF"/>
                </a:solidFill>
                <a:latin typeface="Arial Bold"/>
                <a:ea typeface="Arial Bold"/>
                <a:cs typeface="Arial Bold"/>
                <a:sym typeface="Arial Bold"/>
              </a:rPr>
              <a:t>For </a:t>
            </a:r>
            <a:r>
              <a:rPr kumimoji="0" lang="en-US" sz="2000" b="0" i="0" u="none" strike="noStrike" kern="0" cap="none" spc="0" normalizeH="0" baseline="0" noProof="0" dirty="0">
                <a:ln>
                  <a:noFill/>
                </a:ln>
                <a:solidFill>
                  <a:srgbClr val="FFFFFF"/>
                </a:solidFill>
                <a:effectLst/>
                <a:uLnTx/>
                <a:uFillTx/>
                <a:latin typeface="Arial Bold"/>
                <a:ea typeface="Arial Bold"/>
                <a:cs typeface="Arial Bold"/>
                <a:sym typeface="Arial Bold"/>
              </a:rPr>
              <a:t>SDCG for GFOI / GEOGLAM / LSI-VC</a:t>
            </a:r>
          </a:p>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US" sz="2000" b="0" i="0" u="none" strike="noStrike" kern="0" cap="none" spc="0" normalizeH="0" baseline="0" noProof="0" dirty="0">
                <a:ln>
                  <a:noFill/>
                </a:ln>
                <a:solidFill>
                  <a:srgbClr val="FFFFFF"/>
                </a:solidFill>
                <a:effectLst/>
                <a:uLnTx/>
                <a:uFillTx/>
                <a:latin typeface="Arial Bold"/>
                <a:ea typeface="Arial Bold"/>
                <a:cs typeface="Arial Bold"/>
                <a:sym typeface="Arial Bold"/>
              </a:rPr>
              <a:t>September 7, 2018</a:t>
            </a:r>
            <a:endParaRPr kumimoji="0" lang="en-US" sz="1800" b="0" i="0" u="none" strike="noStrike" kern="0" cap="none" spc="0" normalizeH="0" baseline="0" noProof="0" dirty="0">
              <a:ln>
                <a:noFill/>
              </a:ln>
              <a:solidFill>
                <a:srgbClr val="FFFF00"/>
              </a:solidFill>
              <a:effectLst/>
              <a:uLnTx/>
              <a:uFillTx/>
              <a:latin typeface="Arial Bold"/>
              <a:ea typeface="Arial Bold"/>
              <a:cs typeface="Arial Bold"/>
              <a:sym typeface="Arial Bold"/>
            </a:endParaRPr>
          </a:p>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US" sz="2000" b="0" i="0" u="none" strike="noStrike" kern="0" cap="none" spc="0" normalizeH="0" baseline="0" noProof="0" dirty="0">
                <a:ln>
                  <a:noFill/>
                </a:ln>
                <a:solidFill>
                  <a:srgbClr val="FFFFFF"/>
                </a:solidFill>
                <a:effectLst/>
                <a:uLnTx/>
                <a:uFillTx/>
                <a:latin typeface="Arial Bold"/>
                <a:ea typeface="Arial Bold"/>
                <a:cs typeface="Arial Bold"/>
                <a:sym typeface="Arial Bold"/>
              </a:rPr>
              <a:t>Ispra, Italy</a:t>
            </a:r>
          </a:p>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br>
              <a:rPr kumimoji="0" lang="en-US" sz="2000" b="0" i="0" u="none" strike="noStrike" kern="0" cap="none" spc="0" normalizeH="0" baseline="0" noProof="0" dirty="0">
                <a:ln>
                  <a:noFill/>
                </a:ln>
                <a:solidFill>
                  <a:srgbClr val="FFFFFF"/>
                </a:solidFill>
                <a:effectLst/>
                <a:uLnTx/>
                <a:uFillTx/>
                <a:latin typeface="Arial Bold"/>
                <a:ea typeface="Arial Bold"/>
                <a:cs typeface="Arial Bold"/>
                <a:sym typeface="Arial Bold"/>
              </a:rPr>
            </a:br>
            <a:endParaRPr kumimoji="0" lang="en-US" sz="1800" b="0" i="0" u="none" strike="noStrike" kern="0" cap="none" spc="0" normalizeH="0" baseline="0" noProof="0" dirty="0">
              <a:ln>
                <a:noFill/>
              </a:ln>
              <a:solidFill>
                <a:srgbClr val="FFFFFF"/>
              </a:solidFill>
              <a:effectLst/>
              <a:uLnTx/>
              <a:uFillTx/>
              <a:latin typeface="Helvetica"/>
              <a:ea typeface="Arial Bold"/>
              <a:cs typeface="Arial Bold"/>
              <a:sym typeface="Arial Bold"/>
            </a:endParaRPr>
          </a:p>
        </p:txBody>
      </p:sp>
      <p:pic>
        <p:nvPicPr>
          <p:cNvPr id="12" name="ceos_logo.png"/>
          <p:cNvPicPr/>
          <p:nvPr/>
        </p:nvPicPr>
        <p:blipFill>
          <a:blip r:embed="rId2" cstate="screen">
            <a:extLst>
              <a:ext uri="{28A0092B-C50C-407E-A947-70E740481C1C}">
                <a14:useLocalDpi xmlns:a14="http://schemas.microsoft.com/office/drawing/2010/main"/>
              </a:ext>
            </a:extLst>
          </a:blip>
          <a:stretch>
            <a:fillRect/>
          </a:stretch>
        </p:blipFill>
        <p:spPr>
          <a:xfrm>
            <a:off x="533400" y="304800"/>
            <a:ext cx="2507906" cy="993132"/>
          </a:xfrm>
          <a:prstGeom prst="rect">
            <a:avLst/>
          </a:prstGeom>
          <a:ln w="12700">
            <a:miter lim="400000"/>
          </a:ln>
        </p:spPr>
      </p:pic>
      <p:sp>
        <p:nvSpPr>
          <p:cNvPr id="5" name="Title 1">
            <a:extLst>
              <a:ext uri="{FF2B5EF4-FFF2-40B4-BE49-F238E27FC236}">
                <a16:creationId xmlns:a16="http://schemas.microsoft.com/office/drawing/2014/main" id="{7E29A74D-0877-294A-A6A0-731D2192E5CA}"/>
              </a:ext>
            </a:extLst>
          </p:cNvPr>
          <p:cNvSpPr txBox="1">
            <a:spLocks/>
          </p:cNvSpPr>
          <p:nvPr/>
        </p:nvSpPr>
        <p:spPr>
          <a:xfrm>
            <a:off x="457200" y="1524000"/>
            <a:ext cx="8686800" cy="1754326"/>
          </a:xfrm>
          <a:prstGeom prst="rect">
            <a:avLst/>
          </a:prstGeom>
        </p:spPr>
        <p:txBody>
          <a:bodyPr wrap="square">
            <a:spAutoFit/>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3600" b="1" dirty="0">
                <a:latin typeface="Tahoma" charset="0"/>
                <a:ea typeface="ＭＳ Ｐゴシック" charset="0"/>
                <a:cs typeface="ＭＳ Ｐゴシック" charset="0"/>
              </a:rPr>
              <a:t>A Proposal for the Future of  LSI-VC and the Ad Hoc Teams for SDCG for GFOI, GEOGLAM, and FDA</a:t>
            </a:r>
            <a:endParaRPr kumimoji="0" lang="en-US" sz="4000" b="1" i="0" u="none" strike="noStrike" kern="0" cap="none" spc="0" normalizeH="0" baseline="0" noProof="0" dirty="0">
              <a:ln>
                <a:noFill/>
              </a:ln>
              <a:solidFill>
                <a:srgbClr val="FFD799"/>
              </a:solidFill>
              <a:effectLst/>
              <a:uLnTx/>
              <a:uFillTx/>
              <a:latin typeface="Tahoma" charset="0"/>
              <a:ea typeface="ＭＳ Ｐゴシック" charset="0"/>
              <a:cs typeface="ＭＳ Ｐゴシック" charset="0"/>
              <a:sym typeface="Arial Bold"/>
            </a:endParaRPr>
          </a:p>
        </p:txBody>
      </p:sp>
    </p:spTree>
    <p:extLst>
      <p:ext uri="{BB962C8B-B14F-4D97-AF65-F5344CB8AC3E}">
        <p14:creationId xmlns:p14="http://schemas.microsoft.com/office/powerpoint/2010/main" val="884490665"/>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9373</TotalTime>
  <Words>1287</Words>
  <Application>Microsoft Macintosh PowerPoint</Application>
  <PresentationFormat>On-screen Show (4:3)</PresentationFormat>
  <Paragraphs>228</Paragraphs>
  <Slides>16</Slides>
  <Notes>9</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ＭＳ Ｐゴシック</vt:lpstr>
      <vt:lpstr>Arial</vt:lpstr>
      <vt:lpstr>Arial Bold</vt:lpstr>
      <vt:lpstr>Avenir Roman</vt:lpstr>
      <vt:lpstr>Calibri</vt:lpstr>
      <vt:lpstr>Courier New</vt:lpstr>
      <vt:lpstr>Droid Serif</vt:lpstr>
      <vt:lpstr>Helvetica</vt:lpstr>
      <vt:lpstr>Proxima Nova Regular</vt:lpstr>
      <vt:lpstr>System Font Regular</vt:lpstr>
      <vt:lpstr>Tahoma</vt:lpstr>
      <vt:lpstr>Times New Roman</vt:lpstr>
      <vt:lpstr>Wingdings</vt:lpstr>
      <vt:lpstr>Default</vt:lpstr>
      <vt:lpstr>CEOS Ad hoc Teams Lifecycle &amp;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Situation</vt:lpstr>
      <vt:lpstr>Options</vt:lpstr>
      <vt:lpstr>Pros and Cons of Options 2 &amp; 3</vt:lpstr>
      <vt:lpstr>Proposed Solution</vt:lpstr>
      <vt:lpstr>New LSI-VC Plan</vt:lpstr>
      <vt:lpstr>Other Topics</vt:lpstr>
      <vt:lpstr>Timeline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180</cp:revision>
  <dcterms:modified xsi:type="dcterms:W3CDTF">2018-09-14T07:37:46Z</dcterms:modified>
</cp:coreProperties>
</file>