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1" r:id="rId2"/>
    <p:sldId id="271" r:id="rId3"/>
    <p:sldId id="270" r:id="rId4"/>
    <p:sldId id="280" r:id="rId5"/>
    <p:sldId id="272" r:id="rId6"/>
    <p:sldId id="279" r:id="rId7"/>
    <p:sldId id="278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/>
    <p:restoredTop sz="94698"/>
  </p:normalViewPr>
  <p:slideViewPr>
    <p:cSldViewPr>
      <p:cViewPr varScale="1">
        <p:scale>
          <a:sx n="107" d="100"/>
          <a:sy n="107" d="100"/>
        </p:scale>
        <p:origin x="152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9506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13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73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4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63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79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61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48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79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1_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6200" y="6629400"/>
            <a:ext cx="23622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SIT-33, 24-25 April 2018</a:t>
            </a:r>
            <a:endParaRPr sz="1100" b="0" i="1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body" idx="2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86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.D.Searby@nas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22789" y="2514600"/>
            <a:ext cx="7891819" cy="99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sz="3600" dirty="0" err="1">
                <a:solidFill>
                  <a:schemeClr val="bg1"/>
                </a:solidFill>
              </a:rPr>
              <a:t>WGCapD</a:t>
            </a:r>
            <a:r>
              <a:rPr lang="en-US" sz="3600" dirty="0">
                <a:solidFill>
                  <a:schemeClr val="bg1"/>
                </a:solidFill>
              </a:rPr>
              <a:t>: Working Group on Capacity Building and Data Democracy</a:t>
            </a:r>
            <a:endParaRPr sz="36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Nancy D. </a:t>
            </a:r>
            <a:r>
              <a:rPr lang="en-AU" dirty="0" err="1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Searby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PhD, NASA, </a:t>
            </a:r>
            <a:r>
              <a:rPr lang="en-AU" dirty="0" err="1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WGCapD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Vice-Chair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SIT </a:t>
            </a:r>
            <a:r>
              <a:rPr lang="en-AU" sz="18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Technical Workshop</a:t>
            </a:r>
            <a:endParaRPr lang="en-AU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7 Partnerships, #7.4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8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EUMETSAT, 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80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13 – 14 September 2018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783790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 marL="354331" indent="-285750"/>
            <a:endParaRPr lang="en-US" sz="2400" dirty="0">
              <a:solidFill>
                <a:srgbClr val="0070C0"/>
              </a:solidFill>
            </a:endParaRPr>
          </a:p>
          <a:p>
            <a:pPr marL="354331" indent="-285750"/>
            <a:endParaRPr lang="en-US" sz="2400" dirty="0">
              <a:solidFill>
                <a:srgbClr val="0070C0"/>
              </a:solidFill>
            </a:endParaRPr>
          </a:p>
          <a:p>
            <a:pPr marL="354331" indent="-285750"/>
            <a:r>
              <a:rPr lang="en-US" sz="2400" dirty="0">
                <a:solidFill>
                  <a:srgbClr val="0070C0"/>
                </a:solidFill>
              </a:rPr>
              <a:t>Identification of POCs from SDG AHT and FDA AHT and next steps for related CB actions</a:t>
            </a:r>
          </a:p>
          <a:p>
            <a:pPr marL="354331" indent="-285750"/>
            <a:r>
              <a:rPr lang="en-US" sz="2400" dirty="0">
                <a:solidFill>
                  <a:schemeClr val="tx1"/>
                </a:solidFill>
              </a:rPr>
              <a:t>Identification of support from </a:t>
            </a:r>
          </a:p>
          <a:p>
            <a:pPr marL="780358" lvl="1" indent="-285750"/>
            <a:r>
              <a:rPr lang="en-US" sz="2400" dirty="0">
                <a:solidFill>
                  <a:srgbClr val="0070C0"/>
                </a:solidFill>
              </a:rPr>
              <a:t>Space agencies with presence in developing regions, and </a:t>
            </a:r>
          </a:p>
          <a:p>
            <a:pPr marL="780358" lvl="1" indent="-285750"/>
            <a:r>
              <a:rPr lang="en-US" sz="2400" dirty="0">
                <a:solidFill>
                  <a:srgbClr val="0070C0"/>
                </a:solidFill>
              </a:rPr>
              <a:t>International organizations (e.g. UNOOSA, UNESCAP, GEO, CGMS, WMO…) </a:t>
            </a:r>
          </a:p>
          <a:p>
            <a:pPr marL="350838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to provide hands on training to use EO data for SDG reporting and to engage in other CEOS </a:t>
            </a:r>
            <a:r>
              <a:rPr lang="en-US" sz="2400" dirty="0" err="1">
                <a:solidFill>
                  <a:schemeClr val="tx1"/>
                </a:solidFill>
              </a:rPr>
              <a:t>WGCapD</a:t>
            </a:r>
            <a:r>
              <a:rPr lang="en-US" sz="2400" dirty="0">
                <a:solidFill>
                  <a:schemeClr val="tx1"/>
                </a:solidFill>
              </a:rPr>
              <a:t> activities</a:t>
            </a:r>
          </a:p>
          <a:p>
            <a:pPr marL="354331" indent="-285750"/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AU" sz="3200" dirty="0">
              <a:solidFill>
                <a:srgbClr val="0070C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1524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Items to take to Plenary for Discussion or Decision</a:t>
            </a:r>
          </a:p>
        </p:txBody>
      </p:sp>
    </p:spTree>
    <p:extLst>
      <p:ext uri="{BB962C8B-B14F-4D97-AF65-F5344CB8AC3E}">
        <p14:creationId xmlns:p14="http://schemas.microsoft.com/office/powerpoint/2010/main" val="403153439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sz="1100" b="0" i="1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6000"/>
              <a:buFont typeface="Arial"/>
              <a:buNone/>
            </a:pPr>
            <a:endParaRPr sz="6000" b="0" i="0" u="none" strike="noStrike" cap="none" dirty="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6000"/>
              <a:buFont typeface="Arial"/>
              <a:buNone/>
            </a:pPr>
            <a:r>
              <a:rPr lang="en-US" sz="6000" b="0" i="0" u="none" strike="noStrike" cap="none" dirty="0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Thanks</a:t>
            </a:r>
            <a:endParaRPr dirty="0">
              <a:solidFill>
                <a:srgbClr val="0070C0"/>
              </a:solidFill>
            </a:endParaRPr>
          </a:p>
          <a:p>
            <a:pPr marL="0" marR="0" lvl="0" indent="0" algn="ctr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Vice Chair: Nancy D. </a:t>
            </a:r>
            <a:r>
              <a:rPr lang="en-US" sz="2400" b="0" i="0" u="none" strike="noStrike" cap="none" dirty="0" err="1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Searby</a:t>
            </a:r>
            <a:r>
              <a:rPr lang="en-US" sz="2400" b="0" i="0" u="none" strike="noStrike" cap="none" dirty="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Ph.D.</a:t>
            </a:r>
            <a:endParaRPr dirty="0"/>
          </a:p>
          <a:p>
            <a:pPr marL="0" marR="0" lvl="0" indent="0" algn="ctr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Nancy.D.Searby@nasa.gov</a:t>
            </a:r>
            <a:endParaRPr lang="en-US" sz="2400" b="0" i="0" u="none" strike="noStrike" cap="none" dirty="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lang="en-US" sz="2400" dirty="0">
                <a:latin typeface="Helvetica Neue"/>
                <a:ea typeface="Helvetica Neue"/>
                <a:cs typeface="Helvetica Neue"/>
                <a:sym typeface="Helvetica Neue"/>
              </a:rPr>
              <a:t>on behalf of </a:t>
            </a:r>
          </a:p>
          <a:p>
            <a:pPr marL="0" marR="0" lvl="0" indent="0" algn="ctr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lang="en-US" sz="2400" dirty="0">
                <a:latin typeface="Helvetica Neue"/>
                <a:ea typeface="Helvetica Neue"/>
                <a:cs typeface="Helvetica Neue"/>
                <a:sym typeface="Helvetica Neue"/>
              </a:rPr>
              <a:t>Chair: Dr. Prakash Chauhan</a:t>
            </a:r>
          </a:p>
          <a:p>
            <a:pPr marL="0" marR="0" lvl="0" indent="0" algn="ctr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lang="en-US" sz="2400" dirty="0">
                <a:latin typeface="Helvetica Neue"/>
                <a:ea typeface="Helvetica Neue"/>
                <a:cs typeface="Helvetica Neue"/>
                <a:sym typeface="Helvetica Neue"/>
              </a:rPr>
              <a:t>And </a:t>
            </a:r>
            <a:r>
              <a:rPr lang="en-US" sz="2400" dirty="0" err="1">
                <a:latin typeface="Helvetica Neue"/>
                <a:ea typeface="Helvetica Neue"/>
                <a:cs typeface="Helvetica Neue"/>
                <a:sym typeface="Helvetica Neue"/>
              </a:rPr>
              <a:t>WGCapD</a:t>
            </a:r>
            <a:r>
              <a:rPr lang="en-US" sz="2400" dirty="0">
                <a:latin typeface="Helvetica Neue"/>
                <a:ea typeface="Helvetica Neue"/>
                <a:cs typeface="Helvetica Neue"/>
                <a:sym typeface="Helvetica Neue"/>
              </a:rPr>
              <a:t> Members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631720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err="1"/>
              <a:t>WGCapD</a:t>
            </a:r>
            <a:r>
              <a:rPr lang="en-US" dirty="0"/>
              <a:t> has no open SIT-33 actions; Terms of Reference were endorsed.</a:t>
            </a:r>
          </a:p>
          <a:p>
            <a:r>
              <a:rPr lang="en-US" dirty="0"/>
              <a:t>CEOS Work Plan 2018-2020v0 – </a:t>
            </a:r>
            <a:r>
              <a:rPr lang="en-US" dirty="0" err="1"/>
              <a:t>WGCapD’s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11</a:t>
            </a:r>
            <a:r>
              <a:rPr lang="en-US" dirty="0"/>
              <a:t> deliverables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Global activities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CB-28, 30, 31: MOOCs on Radar Backscatter, SAR applications, LCLUC</a:t>
            </a:r>
          </a:p>
          <a:p>
            <a:pPr lvl="2"/>
            <a:r>
              <a:rPr lang="en-US" dirty="0"/>
              <a:t>CB-29: Webinar series on multiple topics, e.g. GEOGLAM and disasters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Regional activities – training in GEO regions</a:t>
            </a:r>
          </a:p>
          <a:p>
            <a:pPr lvl="2"/>
            <a:r>
              <a:rPr lang="en-US" dirty="0"/>
              <a:t>CB-20, 26, 27: </a:t>
            </a:r>
            <a:r>
              <a:rPr lang="en-US" dirty="0" err="1"/>
              <a:t>AmeriGEOSS</a:t>
            </a:r>
            <a:r>
              <a:rPr lang="en-US" dirty="0"/>
              <a:t>, </a:t>
            </a:r>
            <a:r>
              <a:rPr lang="en-US" dirty="0" err="1"/>
              <a:t>AfriGEOSS</a:t>
            </a:r>
            <a:r>
              <a:rPr lang="en-US" dirty="0"/>
              <a:t>, AOGEOSS</a:t>
            </a:r>
          </a:p>
          <a:p>
            <a:pPr lvl="2"/>
            <a:r>
              <a:rPr lang="en-US" dirty="0"/>
              <a:t>CB-32: Regional hands-on training in land cover land use change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CB infrastructure </a:t>
            </a:r>
          </a:p>
          <a:p>
            <a:pPr lvl="2"/>
            <a:r>
              <a:rPr lang="en-US" dirty="0"/>
              <a:t>CB-21: portal-based access to CB and training resources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WG collaborations</a:t>
            </a:r>
          </a:p>
          <a:p>
            <a:pPr lvl="2"/>
            <a:r>
              <a:rPr lang="en-US" dirty="0"/>
              <a:t>CB-19: SDG AHT awareness building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FDA-5: FDA´s awareness building and outreach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/>
              <a:t>Linkages to CEOS Work Plan</a:t>
            </a:r>
          </a:p>
        </p:txBody>
      </p:sp>
    </p:spTree>
    <p:extLst>
      <p:ext uri="{BB962C8B-B14F-4D97-AF65-F5344CB8AC3E}">
        <p14:creationId xmlns:p14="http://schemas.microsoft.com/office/powerpoint/2010/main" val="3266471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2202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CB-28, 30, 31: Massive On-line Courses (MOOCs) on Radar Backscatter, SAR applications, LCLUC</a:t>
            </a:r>
          </a:p>
          <a:p>
            <a:r>
              <a:rPr lang="en-US" dirty="0"/>
              <a:t>CB-28: MOOC on </a:t>
            </a:r>
            <a:r>
              <a:rPr lang="en-US" b="1" dirty="0">
                <a:solidFill>
                  <a:srgbClr val="00B050"/>
                </a:solidFill>
              </a:rPr>
              <a:t>Radar Backscatter</a:t>
            </a:r>
          </a:p>
          <a:p>
            <a:pPr lvl="1"/>
            <a:r>
              <a:rPr lang="en-US" dirty="0"/>
              <a:t>Due Q1 2019</a:t>
            </a:r>
          </a:p>
          <a:p>
            <a:pPr lvl="1"/>
            <a:r>
              <a:rPr lang="en-US" dirty="0"/>
              <a:t>DLR </a:t>
            </a:r>
            <a:r>
              <a:rPr lang="en-US" dirty="0" err="1"/>
              <a:t>SAREdu</a:t>
            </a:r>
            <a:r>
              <a:rPr lang="en-US" dirty="0"/>
              <a:t> with FSU-Jenna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Task is delayed, still expected in Q1 2019</a:t>
            </a:r>
          </a:p>
          <a:p>
            <a:r>
              <a:rPr lang="en-US" dirty="0"/>
              <a:t>CB-30: MOOC on </a:t>
            </a:r>
            <a:r>
              <a:rPr lang="en-US" b="1" dirty="0">
                <a:solidFill>
                  <a:srgbClr val="00B050"/>
                </a:solidFill>
              </a:rPr>
              <a:t>SAR Applications</a:t>
            </a:r>
          </a:p>
          <a:p>
            <a:pPr lvl="1"/>
            <a:r>
              <a:rPr lang="en-US" dirty="0"/>
              <a:t>Due Q4 2019</a:t>
            </a:r>
          </a:p>
          <a:p>
            <a:pPr lvl="1"/>
            <a:r>
              <a:rPr lang="en-US" dirty="0"/>
              <a:t>ESA and DLR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Task is delayed, still expected in Q1 2019</a:t>
            </a:r>
          </a:p>
          <a:p>
            <a:r>
              <a:rPr lang="en-US" dirty="0"/>
              <a:t>CB-31: MOOC on </a:t>
            </a:r>
            <a:r>
              <a:rPr lang="en-US" b="1" dirty="0">
                <a:solidFill>
                  <a:srgbClr val="00B050"/>
                </a:solidFill>
              </a:rPr>
              <a:t>LCLUC</a:t>
            </a:r>
          </a:p>
          <a:p>
            <a:pPr lvl="1"/>
            <a:r>
              <a:rPr lang="en-US" dirty="0"/>
              <a:t>Due Q4 2019</a:t>
            </a:r>
          </a:p>
          <a:p>
            <a:pPr lvl="1"/>
            <a:r>
              <a:rPr lang="en-US" dirty="0"/>
              <a:t>ESA, DLR, CSA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Potential DLR contribution from MOOC targeting SDG 2 (Zero Hunger) and 13 (Climate Actions)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Global Activities</a:t>
            </a:r>
          </a:p>
        </p:txBody>
      </p:sp>
    </p:spTree>
    <p:extLst>
      <p:ext uri="{BB962C8B-B14F-4D97-AF65-F5344CB8AC3E}">
        <p14:creationId xmlns:p14="http://schemas.microsoft.com/office/powerpoint/2010/main" val="11444670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2202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CB-29: Webinar series on multiple topics, e.g. GEOGLAM and disasters</a:t>
            </a:r>
          </a:p>
          <a:p>
            <a:pPr lvl="1"/>
            <a:r>
              <a:rPr lang="en-US" sz="2400" dirty="0"/>
              <a:t>Due Q3 2019</a:t>
            </a:r>
          </a:p>
          <a:p>
            <a:pPr lvl="1"/>
            <a:r>
              <a:rPr lang="en-US" sz="2400" dirty="0"/>
              <a:t>ISRO with support of NASA, DLR, other theme specialists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Webinars on GEOGLAM and SAR Missions in development, targeting May – July 2019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Global Activities</a:t>
            </a:r>
          </a:p>
        </p:txBody>
      </p:sp>
    </p:spTree>
    <p:extLst>
      <p:ext uri="{BB962C8B-B14F-4D97-AF65-F5344CB8AC3E}">
        <p14:creationId xmlns:p14="http://schemas.microsoft.com/office/powerpoint/2010/main" val="6276370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885208"/>
            <a:ext cx="6400800" cy="5048992"/>
          </a:xfrm>
        </p:spPr>
        <p:txBody>
          <a:bodyPr/>
          <a:lstStyle/>
          <a:p>
            <a:r>
              <a:rPr lang="en-US" sz="1800" dirty="0"/>
              <a:t>CB-20: </a:t>
            </a:r>
            <a:r>
              <a:rPr lang="en-US" sz="1800" dirty="0" err="1"/>
              <a:t>AmeriGEOSS</a:t>
            </a:r>
            <a:r>
              <a:rPr lang="en-US" sz="1800" dirty="0"/>
              <a:t> (Aug 6 – 10, 2018, Brazil)</a:t>
            </a:r>
          </a:p>
          <a:p>
            <a:pPr lvl="1"/>
            <a:r>
              <a:rPr lang="en-US" sz="1800" dirty="0"/>
              <a:t>Due Q4 2018 - </a:t>
            </a:r>
            <a:r>
              <a:rPr lang="en-US" sz="1800" b="1" dirty="0">
                <a:solidFill>
                  <a:srgbClr val="00B050"/>
                </a:solidFill>
              </a:rPr>
              <a:t>Completed</a:t>
            </a:r>
          </a:p>
          <a:p>
            <a:pPr lvl="1"/>
            <a:r>
              <a:rPr lang="en-US" sz="1800" dirty="0"/>
              <a:t>ESA and INPE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ESA trained INPE trainer, INPE led training.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INPE’s TerraMA2 Platform for Monitoring, Analysis and Alert of Environmental Extremes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Remote Sensing Images for Disasters Response</a:t>
            </a:r>
          </a:p>
          <a:p>
            <a:pPr lvl="3"/>
            <a:r>
              <a:rPr lang="en-US" sz="1800" dirty="0">
                <a:solidFill>
                  <a:schemeClr val="tx1"/>
                </a:solidFill>
              </a:rPr>
              <a:t>INPE CBERS4 optical imagery – burned areas</a:t>
            </a:r>
          </a:p>
          <a:p>
            <a:pPr lvl="3"/>
            <a:r>
              <a:rPr lang="en-US" sz="1800" dirty="0">
                <a:solidFill>
                  <a:schemeClr val="tx1"/>
                </a:solidFill>
              </a:rPr>
              <a:t>ESA Sentinel-1 imagery – flooding</a:t>
            </a:r>
          </a:p>
          <a:p>
            <a:pPr lvl="3"/>
            <a:r>
              <a:rPr lang="en-US" sz="1800" dirty="0">
                <a:solidFill>
                  <a:schemeClr val="tx1"/>
                </a:solidFill>
              </a:rPr>
              <a:t>Tools – RUS and SNAP, GEP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Low actual turnout – 3 of the 10 signed up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NASA also presented an overview of the CEOS </a:t>
            </a:r>
            <a:r>
              <a:rPr lang="en-US" sz="1800" dirty="0" err="1">
                <a:solidFill>
                  <a:schemeClr val="tx1"/>
                </a:solidFill>
              </a:rPr>
              <a:t>WGCapD</a:t>
            </a:r>
            <a:r>
              <a:rPr lang="en-US" sz="1800" dirty="0">
                <a:solidFill>
                  <a:schemeClr val="tx1"/>
                </a:solidFill>
              </a:rPr>
              <a:t> at </a:t>
            </a:r>
            <a:r>
              <a:rPr lang="en-US" sz="1800" dirty="0" err="1">
                <a:solidFill>
                  <a:schemeClr val="tx1"/>
                </a:solidFill>
              </a:rPr>
              <a:t>AmeriGEOSS</a:t>
            </a:r>
            <a:r>
              <a:rPr lang="en-US" sz="1800" dirty="0">
                <a:solidFill>
                  <a:schemeClr val="tx1"/>
                </a:solidFill>
              </a:rPr>
              <a:t> Symposium.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213756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Regional Activities – Training in GEO Regions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E1E1B-CDD1-8546-96CB-619FED3C9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453" y="1828800"/>
            <a:ext cx="3479347" cy="17264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0C1CF95-E592-4A4B-BF50-6E118B126C55}"/>
              </a:ext>
            </a:extLst>
          </p:cNvPr>
          <p:cNvSpPr/>
          <p:nvPr/>
        </p:nvSpPr>
        <p:spPr>
          <a:xfrm>
            <a:off x="76200" y="1200834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1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CB-20, 26, 27: </a:t>
            </a:r>
            <a:r>
              <a:rPr lang="en-US" sz="2400" dirty="0" err="1">
                <a:solidFill>
                  <a:srgbClr val="0070C0"/>
                </a:solidFill>
              </a:rPr>
              <a:t>AmeriGEOSS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AfriGEOSS</a:t>
            </a:r>
            <a:r>
              <a:rPr lang="en-US" sz="2400" dirty="0">
                <a:solidFill>
                  <a:srgbClr val="0070C0"/>
                </a:solidFill>
              </a:rPr>
              <a:t>, AOGEOSS</a:t>
            </a:r>
          </a:p>
        </p:txBody>
      </p:sp>
    </p:spTree>
    <p:extLst>
      <p:ext uri="{BB962C8B-B14F-4D97-AF65-F5344CB8AC3E}">
        <p14:creationId xmlns:p14="http://schemas.microsoft.com/office/powerpoint/2010/main" val="409765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752600"/>
            <a:ext cx="4749800" cy="5029200"/>
          </a:xfrm>
        </p:spPr>
        <p:txBody>
          <a:bodyPr/>
          <a:lstStyle/>
          <a:p>
            <a:r>
              <a:rPr lang="en-US" dirty="0"/>
              <a:t>CB-26: </a:t>
            </a:r>
            <a:r>
              <a:rPr lang="en-US" dirty="0" err="1"/>
              <a:t>AfriGEOSS</a:t>
            </a:r>
            <a:r>
              <a:rPr lang="en-US" dirty="0"/>
              <a:t> (training June 22 – 25, 2018, Gabon)</a:t>
            </a:r>
          </a:p>
          <a:p>
            <a:pPr lvl="1"/>
            <a:r>
              <a:rPr lang="en-US" dirty="0"/>
              <a:t>Due Q4 2018 - </a:t>
            </a:r>
            <a:r>
              <a:rPr lang="en-US" b="1" dirty="0">
                <a:solidFill>
                  <a:srgbClr val="00B050"/>
                </a:solidFill>
              </a:rPr>
              <a:t>Completed</a:t>
            </a:r>
          </a:p>
          <a:p>
            <a:pPr lvl="1"/>
            <a:r>
              <a:rPr lang="en-US" dirty="0"/>
              <a:t>ESA, NASA, and UK National Centre for Earth Observation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Provided SAR and GEE training.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SAR applications for flood mapping, pollution mapping, forest height application.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Climate data set processing.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Use of Google Earth Engine for image visualization and processing.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Trained 20 participants.</a:t>
            </a:r>
          </a:p>
          <a:p>
            <a:pPr marL="0" indent="0">
              <a:buNone/>
            </a:pPr>
            <a:endParaRPr lang="en-AU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1524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Regional Activities – Training in GEO Regions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8353F3-5AEE-9144-AA79-C3FA7C6EFDEA}"/>
              </a:ext>
            </a:extLst>
          </p:cNvPr>
          <p:cNvSpPr/>
          <p:nvPr/>
        </p:nvSpPr>
        <p:spPr>
          <a:xfrm>
            <a:off x="46512" y="1295400"/>
            <a:ext cx="848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1"/>
            <a:r>
              <a:rPr lang="en-US" sz="2400" dirty="0">
                <a:solidFill>
                  <a:srgbClr val="0070C0"/>
                </a:solidFill>
              </a:rPr>
              <a:t>CB-20, 26, 27: </a:t>
            </a:r>
            <a:r>
              <a:rPr lang="en-US" sz="2400" dirty="0" err="1">
                <a:solidFill>
                  <a:srgbClr val="0070C0"/>
                </a:solidFill>
              </a:rPr>
              <a:t>AmeriGEOSS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AfriGEOSS</a:t>
            </a:r>
            <a:r>
              <a:rPr lang="en-US" sz="2400" dirty="0">
                <a:solidFill>
                  <a:srgbClr val="0070C0"/>
                </a:solidFill>
              </a:rPr>
              <a:t>, AOGEOSS</a:t>
            </a:r>
            <a:endParaRPr lang="en-US" sz="2400" dirty="0">
              <a:solidFill>
                <a:schemeClr val="tx1"/>
              </a:solidFill>
            </a:endParaRPr>
          </a:p>
          <a:p>
            <a:pPr marL="6858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2F860-15E4-DA40-A2EE-6B3CA3C52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797" y="1882348"/>
            <a:ext cx="3484603" cy="26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160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295400"/>
            <a:ext cx="9144000" cy="5715000"/>
          </a:xfrm>
        </p:spPr>
        <p:txBody>
          <a:bodyPr/>
          <a:lstStyle/>
          <a:p>
            <a:pPr marL="68581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CB-20, 26, 27: </a:t>
            </a:r>
            <a:r>
              <a:rPr lang="en-US" sz="2400" dirty="0" err="1">
                <a:solidFill>
                  <a:srgbClr val="0070C0"/>
                </a:solidFill>
              </a:rPr>
              <a:t>AmeriGEOSS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AfriGEOSS</a:t>
            </a:r>
            <a:r>
              <a:rPr lang="en-US" sz="2400" dirty="0">
                <a:solidFill>
                  <a:srgbClr val="0070C0"/>
                </a:solidFill>
              </a:rPr>
              <a:t>, AOGEOSS, continued</a:t>
            </a:r>
          </a:p>
          <a:p>
            <a:r>
              <a:rPr lang="en-US" dirty="0"/>
              <a:t>CB-27: AOGEOSS</a:t>
            </a:r>
          </a:p>
          <a:p>
            <a:pPr lvl="1"/>
            <a:r>
              <a:rPr lang="en-US" dirty="0"/>
              <a:t>Due Q4 2020</a:t>
            </a:r>
          </a:p>
          <a:p>
            <a:pPr lvl="1"/>
            <a:r>
              <a:rPr lang="en-US" dirty="0"/>
              <a:t>ISRO, others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Focusing on EO for SDG training program/webinar with SDG AHT and regional space agencies with target of Q4 2019 or Q1 2020.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CB-32: Regional hands-on training in land cover land use change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Due Q4 2019</a:t>
            </a:r>
          </a:p>
          <a:p>
            <a:pPr lvl="1"/>
            <a:r>
              <a:rPr lang="en-US" dirty="0"/>
              <a:t>ESA and NASA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NASA discussing regional training with GISTDA in 2019, coordinating with ESA.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1524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Regional Activities – Training in GEO Regions</a:t>
            </a:r>
          </a:p>
        </p:txBody>
      </p:sp>
    </p:spTree>
    <p:extLst>
      <p:ext uri="{BB962C8B-B14F-4D97-AF65-F5344CB8AC3E}">
        <p14:creationId xmlns:p14="http://schemas.microsoft.com/office/powerpoint/2010/main" val="70721957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066800"/>
            <a:ext cx="9067800" cy="5715000"/>
          </a:xfrm>
        </p:spPr>
        <p:txBody>
          <a:bodyPr/>
          <a:lstStyle/>
          <a:p>
            <a:pPr marL="68581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Infrastructure</a:t>
            </a:r>
          </a:p>
          <a:p>
            <a:pPr marL="68581" indent="0">
              <a:buNone/>
            </a:pPr>
            <a:r>
              <a:rPr lang="en-US" dirty="0">
                <a:solidFill>
                  <a:srgbClr val="0070C0"/>
                </a:solidFill>
              </a:rPr>
              <a:t>CB-21: portal-based access to CB and training resources</a:t>
            </a:r>
          </a:p>
          <a:p>
            <a:pPr lvl="1"/>
            <a:r>
              <a:rPr lang="en-US" dirty="0"/>
              <a:t>Due Q4 2020</a:t>
            </a:r>
          </a:p>
          <a:p>
            <a:pPr lvl="1"/>
            <a:r>
              <a:rPr lang="en-US" dirty="0"/>
              <a:t>NASA, DLR, ISRO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Exploring use of CGMS </a:t>
            </a:r>
            <a:r>
              <a:rPr lang="en-US" dirty="0" err="1">
                <a:solidFill>
                  <a:schemeClr val="tx1"/>
                </a:solidFill>
              </a:rPr>
              <a:t>Vlab</a:t>
            </a:r>
            <a:r>
              <a:rPr lang="en-US" dirty="0">
                <a:solidFill>
                  <a:schemeClr val="tx1"/>
                </a:solidFill>
              </a:rPr>
              <a:t> Calendar (have API) and WMO Global Campus library catalog. DLR will use API for </a:t>
            </a:r>
            <a:r>
              <a:rPr lang="en-US" dirty="0" err="1">
                <a:solidFill>
                  <a:schemeClr val="tx1"/>
                </a:solidFill>
              </a:rPr>
              <a:t>EOCollege</a:t>
            </a:r>
            <a:r>
              <a:rPr lang="en-US" dirty="0">
                <a:solidFill>
                  <a:schemeClr val="tx1"/>
                </a:solidFill>
              </a:rPr>
              <a:t> calendar.</a:t>
            </a:r>
            <a:endParaRPr lang="en-US" sz="1800" dirty="0">
              <a:solidFill>
                <a:schemeClr val="tx1"/>
              </a:solidFill>
            </a:endParaRPr>
          </a:p>
          <a:p>
            <a:pPr marL="31173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WG collaborations</a:t>
            </a:r>
          </a:p>
          <a:p>
            <a:pPr marL="31173" indent="0">
              <a:buNone/>
            </a:pPr>
            <a:r>
              <a:rPr lang="en-US" dirty="0">
                <a:solidFill>
                  <a:srgbClr val="0070C0"/>
                </a:solidFill>
              </a:rPr>
              <a:t>CB-19: SDG AHT awareness building</a:t>
            </a:r>
          </a:p>
          <a:p>
            <a:pPr lvl="1"/>
            <a:r>
              <a:rPr lang="en-US" dirty="0"/>
              <a:t>Due Q4 2018</a:t>
            </a:r>
          </a:p>
          <a:p>
            <a:pPr lvl="1"/>
            <a:r>
              <a:rPr lang="en-US" dirty="0"/>
              <a:t>Pursuing liaison from SDG AHT to </a:t>
            </a:r>
            <a:r>
              <a:rPr lang="en-US" dirty="0" err="1"/>
              <a:t>WGCapD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Plan to discuss task at SIT TW</a:t>
            </a:r>
            <a:endParaRPr lang="en-US" dirty="0"/>
          </a:p>
          <a:p>
            <a:pPr marL="31173" indent="0">
              <a:buNone/>
            </a:pPr>
            <a:r>
              <a:rPr lang="en-US" dirty="0">
                <a:solidFill>
                  <a:srgbClr val="0070C0"/>
                </a:solidFill>
              </a:rPr>
              <a:t>FDA-5: FDA´s awareness building and outreach</a:t>
            </a:r>
          </a:p>
          <a:p>
            <a:pPr lvl="1"/>
            <a:r>
              <a:rPr lang="en-US" dirty="0"/>
              <a:t>Due Q4 2020</a:t>
            </a:r>
          </a:p>
          <a:p>
            <a:pPr lvl="1"/>
            <a:r>
              <a:rPr lang="en-US" dirty="0"/>
              <a:t>Need liaison from FDA to </a:t>
            </a:r>
            <a:r>
              <a:rPr lang="en-US" dirty="0" err="1"/>
              <a:t>WGCapD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Plan to discuss task at SIT TW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Infrastructure and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109058878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905000"/>
            <a:ext cx="9067800" cy="4953000"/>
          </a:xfrm>
        </p:spPr>
        <p:txBody>
          <a:bodyPr/>
          <a:lstStyle/>
          <a:p>
            <a:pPr marL="354331" indent="-285750"/>
            <a:r>
              <a:rPr lang="en-US" sz="2400" dirty="0">
                <a:solidFill>
                  <a:srgbClr val="0070C0"/>
                </a:solidFill>
              </a:rPr>
              <a:t>Multiple actions supporting regional GEOSS initiatives</a:t>
            </a:r>
          </a:p>
          <a:p>
            <a:pPr marL="354331" indent="-285750"/>
            <a:r>
              <a:rPr lang="en-US" sz="2400" dirty="0">
                <a:solidFill>
                  <a:schemeClr val="tx1"/>
                </a:solidFill>
              </a:rPr>
              <a:t>Working to re-engage with GEO CB WG now that have new GEO CB Coordinator virtual </a:t>
            </a:r>
            <a:r>
              <a:rPr lang="en-US" sz="2400" dirty="0" err="1">
                <a:solidFill>
                  <a:schemeClr val="tx1"/>
                </a:solidFill>
              </a:rPr>
              <a:t>secondee</a:t>
            </a:r>
            <a:endParaRPr lang="en-US" sz="2400" dirty="0">
              <a:solidFill>
                <a:schemeClr val="tx1"/>
              </a:solidFill>
            </a:endParaRPr>
          </a:p>
          <a:p>
            <a:pPr marL="354331" indent="-285750"/>
            <a:r>
              <a:rPr lang="en-US" sz="2400" dirty="0">
                <a:solidFill>
                  <a:srgbClr val="0070C0"/>
                </a:solidFill>
              </a:rPr>
              <a:t>Sharing capacity building best practices</a:t>
            </a:r>
          </a:p>
          <a:p>
            <a:pPr marL="354331" indent="-285750"/>
            <a:r>
              <a:rPr lang="en-US" sz="2400" dirty="0">
                <a:solidFill>
                  <a:schemeClr val="tx1"/>
                </a:solidFill>
              </a:rPr>
              <a:t>Supporting CEOS SDG AHT and GEO EO4SDG in building awareness of use of EO data in national SDGs </a:t>
            </a:r>
          </a:p>
          <a:p>
            <a:pPr marL="354331" indent="-285750"/>
            <a:r>
              <a:rPr lang="en-US" sz="2400" dirty="0">
                <a:solidFill>
                  <a:srgbClr val="0070C0"/>
                </a:solidFill>
              </a:rPr>
              <a:t>Sharing resources and tools, e.g. </a:t>
            </a:r>
            <a:r>
              <a:rPr lang="en-US" sz="2400" dirty="0" err="1">
                <a:solidFill>
                  <a:srgbClr val="0070C0"/>
                </a:solidFill>
              </a:rPr>
              <a:t>EOCollege</a:t>
            </a:r>
            <a:r>
              <a:rPr lang="en-US" sz="2400" dirty="0">
                <a:solidFill>
                  <a:srgbClr val="0070C0"/>
                </a:solidFill>
              </a:rPr>
              <a:t>, with GEO CB</a:t>
            </a:r>
          </a:p>
          <a:p>
            <a:pPr marL="354331" indent="-285750"/>
            <a:r>
              <a:rPr lang="en-US" sz="2400" dirty="0">
                <a:solidFill>
                  <a:schemeClr val="tx1"/>
                </a:solidFill>
              </a:rPr>
              <a:t>Announcing training opportunities, e.g. webinars, offered by GEO and </a:t>
            </a:r>
            <a:r>
              <a:rPr lang="en-US" sz="2400" dirty="0" err="1">
                <a:solidFill>
                  <a:schemeClr val="tx1"/>
                </a:solidFill>
              </a:rPr>
              <a:t>WGCapD</a:t>
            </a:r>
            <a:r>
              <a:rPr lang="en-US" sz="2400" dirty="0">
                <a:solidFill>
                  <a:schemeClr val="tx1"/>
                </a:solidFill>
              </a:rPr>
              <a:t> with each others’ distribution lists to maximize participation and benefits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92D050"/>
                </a:solidFill>
              </a:rPr>
              <a:t>Contributions to GEO</a:t>
            </a:r>
          </a:p>
        </p:txBody>
      </p:sp>
    </p:spTree>
    <p:extLst>
      <p:ext uri="{BB962C8B-B14F-4D97-AF65-F5344CB8AC3E}">
        <p14:creationId xmlns:p14="http://schemas.microsoft.com/office/powerpoint/2010/main" val="27562617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9292</TotalTime>
  <Words>1757</Words>
  <Application>Microsoft Macintosh PowerPoint</Application>
  <PresentationFormat>On-screen Show (4:3)</PresentationFormat>
  <Paragraphs>193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Bold</vt:lpstr>
      <vt:lpstr>Avenir Roman</vt:lpstr>
      <vt:lpstr>Calibri</vt:lpstr>
      <vt:lpstr>Courier New</vt:lpstr>
      <vt:lpstr>Helvetica</vt:lpstr>
      <vt:lpstr>Helvetica Neue</vt:lpstr>
      <vt:lpstr>Noto Sans Symbols</vt:lpstr>
      <vt:lpstr>Proxima Nova Regular</vt:lpstr>
      <vt:lpstr>Wingdings</vt:lpstr>
      <vt:lpstr>Default</vt:lpstr>
      <vt:lpstr>WGCapD: Working Group on Capacity Building and Data Democracy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214</cp:revision>
  <dcterms:modified xsi:type="dcterms:W3CDTF">2018-09-06T19:55:33Z</dcterms:modified>
</cp:coreProperties>
</file>