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72" r:id="rId3"/>
    <p:sldId id="278" r:id="rId4"/>
    <p:sldId id="279" r:id="rId5"/>
    <p:sldId id="280" r:id="rId6"/>
    <p:sldId id="282" r:id="rId7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2" autoAdjust="0"/>
    <p:restoredTop sz="94729"/>
  </p:normalViewPr>
  <p:slideViewPr>
    <p:cSldViewPr>
      <p:cViewPr varScale="1">
        <p:scale>
          <a:sx n="109" d="100"/>
          <a:sy n="109" d="100"/>
        </p:scale>
        <p:origin x="175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56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313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9464" y="2369964"/>
            <a:ext cx="8140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>
                <a:solidFill>
                  <a:srgbClr val="FFFFFF"/>
                </a:solidFill>
                <a:latin typeface="+mj-lt"/>
              </a:rPr>
              <a:t>Oceans and Water Cycle</a:t>
            </a:r>
            <a:br>
              <a:rPr lang="en-US" sz="4200" b="1" dirty="0">
                <a:solidFill>
                  <a:srgbClr val="FFFFFF"/>
                </a:solidFill>
                <a:latin typeface="+mj-lt"/>
              </a:rPr>
            </a:br>
            <a:r>
              <a:rPr lang="en-US" sz="2400" dirty="0">
                <a:solidFill>
                  <a:schemeClr val="bg1"/>
                </a:solidFill>
                <a:latin typeface="+mj-lt"/>
              </a:rPr>
              <a:t>Agenda</a:t>
            </a:r>
            <a:endParaRPr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57200" y="3886200"/>
            <a:ext cx="5016011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Brad </a:t>
            </a:r>
            <a:r>
              <a:rPr lang="en-US" dirty="0" err="1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Doorn</a:t>
            </a:r>
            <a:r>
              <a:rPr lang="en-US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, NASA, GEOGLAM AHWG co-lead</a:t>
            </a: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Anne O’Carroll, EUMETSAT, </a:t>
            </a:r>
            <a:r>
              <a:rPr lang="en-US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SST-VC co-lead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2018 SIT Technical Workshop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VGWG working group day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EUMETSAT, Darmstadt, Germany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11 September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5022" y="625497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89642" y="1636677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1000" y="1524000"/>
            <a:ext cx="86106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session will focus on coordination of ocean and water-related activities, and to identify synergies across VCs/WGs/AHTs including:</a:t>
            </a:r>
          </a:p>
          <a:p>
            <a:endParaRPr lang="en-US" dirty="0"/>
          </a:p>
          <a:p>
            <a:r>
              <a:rPr lang="en-US" dirty="0"/>
              <a:t>Overview of session (Brad / Anne) </a:t>
            </a:r>
            <a:r>
              <a:rPr lang="en-US" i="1" dirty="0">
                <a:solidFill>
                  <a:schemeClr val="accent1"/>
                </a:solidFill>
              </a:rPr>
              <a:t>5 minutes</a:t>
            </a:r>
          </a:p>
          <a:p>
            <a:r>
              <a:rPr lang="en-US" dirty="0"/>
              <a:t>Round table </a:t>
            </a:r>
            <a:r>
              <a:rPr lang="en-US" i="1" dirty="0">
                <a:solidFill>
                  <a:schemeClr val="accent1"/>
                </a:solidFill>
              </a:rPr>
              <a:t>5 minutes</a:t>
            </a:r>
          </a:p>
          <a:p>
            <a:r>
              <a:rPr lang="en-US" dirty="0"/>
              <a:t>COVERAGE (Vardis / Jorge) </a:t>
            </a:r>
            <a:r>
              <a:rPr lang="en-US" i="1" dirty="0">
                <a:solidFill>
                  <a:schemeClr val="accent1"/>
                </a:solidFill>
              </a:rPr>
              <a:t>30 minutes</a:t>
            </a:r>
          </a:p>
          <a:p>
            <a:r>
              <a:rPr lang="en-US" dirty="0"/>
              <a:t>Synergies between Ocean, Water Cycle and Fresh Water </a:t>
            </a:r>
            <a:r>
              <a:rPr lang="en-US" i="1" dirty="0">
                <a:solidFill>
                  <a:schemeClr val="accent1"/>
                </a:solidFill>
              </a:rPr>
              <a:t>80 minutes</a:t>
            </a:r>
          </a:p>
          <a:p>
            <a:pPr lvl="1"/>
            <a:r>
              <a:rPr lang="en-US" i="1" dirty="0">
                <a:solidFill>
                  <a:schemeClr val="accent1"/>
                </a:solidFill>
              </a:rPr>
              <a:t>GEOGLOWS, </a:t>
            </a:r>
            <a:r>
              <a:rPr lang="en-US" i="1" dirty="0" err="1">
                <a:solidFill>
                  <a:schemeClr val="accent1"/>
                </a:solidFill>
              </a:rPr>
              <a:t>AquaWatch</a:t>
            </a:r>
            <a:r>
              <a:rPr lang="en-US" i="1" dirty="0">
                <a:solidFill>
                  <a:schemeClr val="accent1"/>
                </a:solidFill>
              </a:rPr>
              <a:t>, </a:t>
            </a:r>
            <a:r>
              <a:rPr lang="en-US" i="1" dirty="0" err="1">
                <a:solidFill>
                  <a:schemeClr val="accent1"/>
                </a:solidFill>
              </a:rPr>
              <a:t>BluePlanet</a:t>
            </a:r>
            <a:r>
              <a:rPr lang="en-US" i="1" dirty="0">
                <a:solidFill>
                  <a:schemeClr val="accent1"/>
                </a:solidFill>
              </a:rPr>
              <a:t>, others</a:t>
            </a:r>
          </a:p>
          <a:p>
            <a:r>
              <a:rPr lang="en-US" dirty="0"/>
              <a:t>Discussion / conclusions / actions </a:t>
            </a:r>
            <a:r>
              <a:rPr lang="en-US" i="1" dirty="0">
                <a:solidFill>
                  <a:schemeClr val="accent1"/>
                </a:solidFill>
              </a:rPr>
              <a:t>30 minutes</a:t>
            </a:r>
          </a:p>
          <a:p>
            <a:endParaRPr lang="en-US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-&gt; Participation from P-VC, SST-VC, OCR-VC, OVW-VC, hydrology teams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14688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04800" y="1295400"/>
            <a:ext cx="8763000" cy="5334000"/>
          </a:xfrm>
        </p:spPr>
        <p:txBody>
          <a:bodyPr/>
          <a:lstStyle/>
          <a:p>
            <a:r>
              <a:rPr lang="en-US" dirty="0"/>
              <a:t>Beneficiaries: Ocean – VCs, </a:t>
            </a:r>
            <a:r>
              <a:rPr lang="en-GB" dirty="0"/>
              <a:t>Blue Planet etc.</a:t>
            </a:r>
          </a:p>
          <a:p>
            <a:r>
              <a:rPr lang="en-US" dirty="0"/>
              <a:t>Development / assessment of methods for gridding / interpolation.</a:t>
            </a:r>
          </a:p>
          <a:p>
            <a:r>
              <a:rPr lang="en-US" dirty="0"/>
              <a:t>Consider high resolution datasets (e.g. SST / OC).</a:t>
            </a:r>
          </a:p>
          <a:p>
            <a:r>
              <a:rPr lang="en-US" dirty="0"/>
              <a:t>Some applications may benefit from non-gap free, high resolution data.</a:t>
            </a:r>
          </a:p>
          <a:p>
            <a:r>
              <a:rPr lang="en-US" dirty="0"/>
              <a:t>Value will be assessed during pilots (to be discussed tomorrow).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Outcomes:</a:t>
            </a:r>
          </a:p>
          <a:p>
            <a:r>
              <a:rPr lang="en-US" dirty="0"/>
              <a:t>OCR-VC and COVERAGE to work together on L4 datasets and interpolation methods. Chin et al paper, 2017 to be distributed.</a:t>
            </a:r>
          </a:p>
          <a:p>
            <a:r>
              <a:rPr lang="en-US" dirty="0"/>
              <a:t>Discussion on whether COVERAGE could be extended to Salinity / other parameters in a progressive way.</a:t>
            </a:r>
          </a:p>
          <a:p>
            <a:r>
              <a:rPr lang="en-US" dirty="0"/>
              <a:t>Extension to other variables / freshwater / coastlines.</a:t>
            </a:r>
          </a:p>
          <a:p>
            <a:r>
              <a:rPr lang="en-US" dirty="0"/>
              <a:t>How could CEOS help fill in gaps along coasts, start on recommendations / activities.</a:t>
            </a:r>
          </a:p>
          <a:p>
            <a:r>
              <a:rPr lang="en-US" dirty="0"/>
              <a:t>Need to engage further communities to provide additional datasets.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228600"/>
            <a:ext cx="4953000" cy="762000"/>
          </a:xfrm>
        </p:spPr>
        <p:txBody>
          <a:bodyPr/>
          <a:lstStyle/>
          <a:p>
            <a:r>
              <a:rPr lang="en-US" dirty="0"/>
              <a:t>COVERAGE – </a:t>
            </a:r>
            <a:r>
              <a:rPr lang="en-US" sz="2000" dirty="0"/>
              <a:t>CEOS Ocean Variables for Research and Applications for GEO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38223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0866" y="1219200"/>
            <a:ext cx="9113134" cy="5029200"/>
          </a:xfrm>
        </p:spPr>
        <p:txBody>
          <a:bodyPr/>
          <a:lstStyle/>
          <a:p>
            <a:r>
              <a:rPr lang="en-US" sz="1800" dirty="0"/>
              <a:t>Coasts:</a:t>
            </a:r>
          </a:p>
          <a:p>
            <a:pPr lvl="1"/>
            <a:r>
              <a:rPr lang="en-US" sz="1800" dirty="0"/>
              <a:t>COVERAGE good example of easily accessible data, CEOS can continue to promote</a:t>
            </a:r>
          </a:p>
          <a:p>
            <a:pPr lvl="1"/>
            <a:r>
              <a:rPr lang="en-US" sz="1800" dirty="0"/>
              <a:t>What else can be done?</a:t>
            </a:r>
          </a:p>
          <a:p>
            <a:pPr lvl="2"/>
            <a:r>
              <a:rPr lang="en-US" sz="1800" dirty="0"/>
              <a:t>A lot can be done already with existing missions / sensors.</a:t>
            </a:r>
          </a:p>
          <a:p>
            <a:pPr lvl="2"/>
            <a:r>
              <a:rPr lang="en-US" sz="1800" dirty="0"/>
              <a:t>VC’s / science teams already addressing coastal issues, more work to be done.</a:t>
            </a:r>
          </a:p>
          <a:p>
            <a:pPr lvl="2"/>
            <a:r>
              <a:rPr lang="en-US" sz="1800" dirty="0"/>
              <a:t>Engage users: coral reef, aquaculture, disasters.</a:t>
            </a:r>
          </a:p>
          <a:p>
            <a:pPr lvl="2"/>
            <a:r>
              <a:rPr lang="en-US" sz="1800" dirty="0"/>
              <a:t>Focus on narrow application areas and bring in the multiple datasets.</a:t>
            </a:r>
          </a:p>
          <a:p>
            <a:pPr lvl="2"/>
            <a:r>
              <a:rPr lang="en-US" sz="1800" dirty="0"/>
              <a:t>Are there consistent in situ / data area needs that are monitored by other agencies e.g. run off </a:t>
            </a:r>
            <a:r>
              <a:rPr lang="en-US" sz="1800" dirty="0" err="1"/>
              <a:t>etc</a:t>
            </a:r>
            <a:r>
              <a:rPr lang="en-US" sz="1800" dirty="0"/>
              <a:t>?</a:t>
            </a:r>
          </a:p>
          <a:p>
            <a:pPr lvl="2"/>
            <a:r>
              <a:rPr lang="en-US" sz="1800" dirty="0"/>
              <a:t>Could create a CEOS GEOGLAM-like group for starting point to bring in multiple variables e.g. NOAA Blue Economy applications, target communities, then improvements can be made later.</a:t>
            </a:r>
            <a:endParaRPr lang="en-GB" sz="1800" dirty="0"/>
          </a:p>
          <a:p>
            <a:pPr lvl="2"/>
            <a:r>
              <a:rPr lang="en-US" sz="1800" dirty="0"/>
              <a:t>Some application areas already have multiple parameter needs.</a:t>
            </a:r>
          </a:p>
          <a:p>
            <a:pPr lvl="2"/>
            <a:r>
              <a:rPr lang="en-US" sz="1800" dirty="0"/>
              <a:t>GEO interactions, a need for identifying activities in many areas.</a:t>
            </a:r>
          </a:p>
          <a:p>
            <a:pPr lvl="2"/>
            <a:r>
              <a:rPr lang="en-US" sz="1800" dirty="0"/>
              <a:t>Question on LSI-VC focus on coastal regions.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Ocean / Water Cycle / Freshwater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26983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524000"/>
            <a:ext cx="8153400" cy="4724400"/>
          </a:xfrm>
        </p:spPr>
        <p:txBody>
          <a:bodyPr/>
          <a:lstStyle/>
          <a:p>
            <a:r>
              <a:rPr lang="en-US" dirty="0"/>
              <a:t>OCR-VC already addressing cross ocean / land / inland water issues, other VCs also </a:t>
            </a:r>
            <a:r>
              <a:rPr lang="en-US"/>
              <a:t>have activities</a:t>
            </a:r>
            <a:endParaRPr lang="en-US" dirty="0"/>
          </a:p>
          <a:p>
            <a:r>
              <a:rPr lang="en-US" dirty="0"/>
              <a:t>Issues on in situ / FRM already discussed by VCs, interactions / commonalities important and could be improved</a:t>
            </a:r>
          </a:p>
          <a:p>
            <a:r>
              <a:rPr lang="en-US" dirty="0"/>
              <a:t>Drive towards more thematic access to data</a:t>
            </a:r>
          </a:p>
          <a:p>
            <a:r>
              <a:rPr lang="en-US" dirty="0"/>
              <a:t>Discussion on VCs – do they need to evolve?</a:t>
            </a:r>
          </a:p>
          <a:p>
            <a:r>
              <a:rPr lang="en-US" dirty="0"/>
              <a:t>Need for freshwater / ocean further interactions? Need to target overlapping group needs.</a:t>
            </a:r>
          </a:p>
          <a:p>
            <a:r>
              <a:rPr lang="en-US" dirty="0"/>
              <a:t>More to do on coasts – COVERAGE an example – need a coastal strategy.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Cross ocean / land synergies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98681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153400" cy="5334000"/>
          </a:xfrm>
        </p:spPr>
        <p:txBody>
          <a:bodyPr/>
          <a:lstStyle/>
          <a:p>
            <a:r>
              <a:rPr lang="en-US" sz="1600" dirty="0"/>
              <a:t>Combined VC / AHT / WG effort(e.g. AHWG) focused on Coastal research and applications. </a:t>
            </a:r>
          </a:p>
          <a:p>
            <a:pPr lvl="1"/>
            <a:r>
              <a:rPr lang="en-US" sz="1600" dirty="0"/>
              <a:t>Need for a CEOS Coastal strategy, bringing in multiple parameters / teams, including coordinating on Cal/Val along coasts (e.g. SS Temp/Ocean Color/SS Height/Salinity/OVW)</a:t>
            </a:r>
          </a:p>
          <a:p>
            <a:pPr lvl="1"/>
            <a:r>
              <a:rPr lang="en-US" sz="1600" dirty="0"/>
              <a:t>VCs already have a start on fresh / coast / ocean strategies but there is a need to coordinate with other AHTs and groups on progressing.</a:t>
            </a:r>
          </a:p>
          <a:p>
            <a:r>
              <a:rPr lang="en-US" sz="1600" dirty="0"/>
              <a:t>Freshwater from Space workshop should recognize CEOS VC’s/WG’s are have active water efforts which could use coordination.</a:t>
            </a:r>
          </a:p>
          <a:p>
            <a:r>
              <a:rPr lang="en-US" sz="1600" dirty="0"/>
              <a:t>Emphasize in-situ needs to CEOS agencies AND GEO/applications</a:t>
            </a:r>
          </a:p>
          <a:p>
            <a:r>
              <a:rPr lang="en-US" sz="1600" dirty="0"/>
              <a:t>Opportunity for inclusion aspect in GEO 2020 work plan, and CEOS work plan.</a:t>
            </a:r>
          </a:p>
          <a:p>
            <a:pPr lvl="1"/>
            <a:r>
              <a:rPr lang="en-US" sz="1600" dirty="0"/>
              <a:t>Possibility for new ad-hoc team on coastal issues focused on the organization and planning</a:t>
            </a:r>
          </a:p>
          <a:p>
            <a:pPr lvl="1"/>
            <a:r>
              <a:rPr lang="en-US" sz="1600" dirty="0"/>
              <a:t>COVERAGE is a good example of easily accessible data and a good existing CEOS activity that can be leveraged</a:t>
            </a:r>
          </a:p>
          <a:p>
            <a:r>
              <a:rPr lang="en-US" sz="1600" dirty="0"/>
              <a:t>Target potential coastal applications e.g.  aquaculture / disasters / Global Delta management / Harmful Algal Bloom’s. Intersection of need and capabilities.</a:t>
            </a:r>
          </a:p>
          <a:p>
            <a:pPr lvl="1"/>
            <a:r>
              <a:rPr lang="en-US" sz="1600" dirty="0"/>
              <a:t>Emphasize forecasting (integrated observations) versus monitoring (often single datasets)</a:t>
            </a:r>
            <a:endParaRPr lang="en-GB" sz="1600" dirty="0"/>
          </a:p>
          <a:p>
            <a:endParaRPr lang="en-GB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286000" y="228600"/>
            <a:ext cx="4495800" cy="533400"/>
          </a:xfrm>
        </p:spPr>
        <p:txBody>
          <a:bodyPr/>
          <a:lstStyle/>
          <a:p>
            <a:r>
              <a:rPr lang="en-US" dirty="0"/>
              <a:t>Ocean and Water 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830778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15888</TotalTime>
  <Words>734</Words>
  <Application>Microsoft Macintosh PowerPoint</Application>
  <PresentationFormat>On-screen Show (4:3)</PresentationFormat>
  <Paragraphs>69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Oceans and Water Cycle Agenda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246</cp:revision>
  <dcterms:modified xsi:type="dcterms:W3CDTF">2018-09-11T13:29:14Z</dcterms:modified>
</cp:coreProperties>
</file>