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71" r:id="rId2"/>
  </p:sldMasterIdLst>
  <p:notesMasterIdLst>
    <p:notesMasterId r:id="rId18"/>
  </p:notesMasterIdLst>
  <p:handoutMasterIdLst>
    <p:handoutMasterId r:id="rId19"/>
  </p:handoutMasterIdLst>
  <p:sldIdLst>
    <p:sldId id="506" r:id="rId3"/>
    <p:sldId id="537" r:id="rId4"/>
    <p:sldId id="524" r:id="rId5"/>
    <p:sldId id="539" r:id="rId6"/>
    <p:sldId id="538" r:id="rId7"/>
    <p:sldId id="540" r:id="rId8"/>
    <p:sldId id="541" r:id="rId9"/>
    <p:sldId id="521" r:id="rId10"/>
    <p:sldId id="523" r:id="rId11"/>
    <p:sldId id="528" r:id="rId12"/>
    <p:sldId id="527" r:id="rId13"/>
    <p:sldId id="525" r:id="rId14"/>
    <p:sldId id="531" r:id="rId15"/>
    <p:sldId id="526" r:id="rId16"/>
    <p:sldId id="376" r:id="rId1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7"/>
    <p:restoredTop sz="91740" autoAdjust="0"/>
  </p:normalViewPr>
  <p:slideViewPr>
    <p:cSldViewPr>
      <p:cViewPr varScale="1">
        <p:scale>
          <a:sx n="111" d="100"/>
          <a:sy n="111" d="100"/>
        </p:scale>
        <p:origin x="248" y="1808"/>
      </p:cViewPr>
      <p:guideLst>
        <p:guide orient="horz" pos="2160"/>
        <p:guide pos="3840"/>
      </p:guideLst>
    </p:cSldViewPr>
  </p:slideViewPr>
  <p:outlineViewPr>
    <p:cViewPr>
      <p:scale>
        <a:sx n="33" d="100"/>
        <a:sy n="33" d="100"/>
      </p:scale>
      <p:origin x="0" y="267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6" d="100"/>
          <a:sy n="66" d="100"/>
        </p:scale>
        <p:origin x="-1589" y="1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0873E9-8E92-0640-B367-DA664790AA27}"/>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ltLang="en-US"/>
          </a:p>
        </p:txBody>
      </p:sp>
      <p:sp>
        <p:nvSpPr>
          <p:cNvPr id="3" name="Date Placeholder 2">
            <a:extLst>
              <a:ext uri="{FF2B5EF4-FFF2-40B4-BE49-F238E27FC236}">
                <a16:creationId xmlns:a16="http://schemas.microsoft.com/office/drawing/2014/main" id="{DF906DAB-35E6-C346-A90B-C273A2AA8462}"/>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FC76EBE4-96C7-6E45-B892-F9FE039EF051}" type="datetimeFigureOut">
              <a:rPr lang="en-US" altLang="en-US"/>
              <a:pPr>
                <a:defRPr/>
              </a:pPr>
              <a:t>9/11/19</a:t>
            </a:fld>
            <a:endParaRPr lang="en-US" altLang="en-US"/>
          </a:p>
        </p:txBody>
      </p:sp>
      <p:sp>
        <p:nvSpPr>
          <p:cNvPr id="4" name="Footer Placeholder 3">
            <a:extLst>
              <a:ext uri="{FF2B5EF4-FFF2-40B4-BE49-F238E27FC236}">
                <a16:creationId xmlns:a16="http://schemas.microsoft.com/office/drawing/2014/main" id="{BABB056B-05FA-CF44-A042-2CA99F43DBC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ltLang="en-US"/>
          </a:p>
        </p:txBody>
      </p:sp>
      <p:sp>
        <p:nvSpPr>
          <p:cNvPr id="5" name="Slide Number Placeholder 4">
            <a:extLst>
              <a:ext uri="{FF2B5EF4-FFF2-40B4-BE49-F238E27FC236}">
                <a16:creationId xmlns:a16="http://schemas.microsoft.com/office/drawing/2014/main" id="{757E9D10-6609-DF47-BFEA-2A6396B2C0B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F6168C96-8900-6A48-AECD-6785B62E06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2F9B62C-03E5-C442-9F01-7999B190E55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fr-FR" altLang="en-US"/>
          </a:p>
        </p:txBody>
      </p:sp>
      <p:sp>
        <p:nvSpPr>
          <p:cNvPr id="12291" name="Rectangle 3">
            <a:extLst>
              <a:ext uri="{FF2B5EF4-FFF2-40B4-BE49-F238E27FC236}">
                <a16:creationId xmlns:a16="http://schemas.microsoft.com/office/drawing/2014/main" id="{7D048DBB-F2C8-5544-9B1E-D5B4E5F94EE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endParaRPr lang="fr-FR" altLang="en-US"/>
          </a:p>
        </p:txBody>
      </p:sp>
      <p:sp>
        <p:nvSpPr>
          <p:cNvPr id="13316" name="Rectangle 4">
            <a:extLst>
              <a:ext uri="{FF2B5EF4-FFF2-40B4-BE49-F238E27FC236}">
                <a16:creationId xmlns:a16="http://schemas.microsoft.com/office/drawing/2014/main" id="{FB354EE6-5114-CB41-83EF-48B981E6D90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714CF5F2-BF00-FF4F-826F-A7724CE8E5A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53981E32-85B0-8947-948E-82496440C43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fr-FR" altLang="en-US"/>
          </a:p>
        </p:txBody>
      </p:sp>
      <p:sp>
        <p:nvSpPr>
          <p:cNvPr id="12295" name="Rectangle 7">
            <a:extLst>
              <a:ext uri="{FF2B5EF4-FFF2-40B4-BE49-F238E27FC236}">
                <a16:creationId xmlns:a16="http://schemas.microsoft.com/office/drawing/2014/main" id="{69B1F492-955F-1446-9FCA-8D862F35900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E05412C4-182E-5D48-ABA1-D5905E140C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pitchFamily="-1" charset="-128"/>
      </a:defRPr>
    </a:lvl1pPr>
    <a:lvl2pPr marL="4556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5pPr>
    <a:lvl6pPr marL="2285978" algn="l" defTabSz="457196" rtl="0" eaLnBrk="1" latinLnBrk="0" hangingPunct="1">
      <a:defRPr sz="1200" kern="1200">
        <a:solidFill>
          <a:schemeClr val="tx1"/>
        </a:solidFill>
        <a:latin typeface="+mn-lt"/>
        <a:ea typeface="+mn-ea"/>
        <a:cs typeface="+mn-cs"/>
      </a:defRPr>
    </a:lvl6pPr>
    <a:lvl7pPr marL="2743173" algn="l" defTabSz="457196" rtl="0" eaLnBrk="1" latinLnBrk="0" hangingPunct="1">
      <a:defRPr sz="1200" kern="1200">
        <a:solidFill>
          <a:schemeClr val="tx1"/>
        </a:solidFill>
        <a:latin typeface="+mn-lt"/>
        <a:ea typeface="+mn-ea"/>
        <a:cs typeface="+mn-cs"/>
      </a:defRPr>
    </a:lvl7pPr>
    <a:lvl8pPr marL="3200368" algn="l" defTabSz="457196" rtl="0" eaLnBrk="1" latinLnBrk="0" hangingPunct="1">
      <a:defRPr sz="1200" kern="1200">
        <a:solidFill>
          <a:schemeClr val="tx1"/>
        </a:solidFill>
        <a:latin typeface="+mn-lt"/>
        <a:ea typeface="+mn-ea"/>
        <a:cs typeface="+mn-cs"/>
      </a:defRPr>
    </a:lvl8pPr>
    <a:lvl9pPr marL="3657563" algn="l" defTabSz="457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367901C0-7B76-4848-9533-97E5A84A887C}"/>
              </a:ext>
            </a:extLst>
          </p:cNvPr>
          <p:cNvSpPr>
            <a:spLocks noGrp="1" noRot="1" noChangeAspect="1" noChangeArrowheads="1" noTextEdit="1"/>
          </p:cNvSpPr>
          <p:nvPr>
            <p:ph type="sldImg"/>
          </p:nvPr>
        </p:nvSpPr>
        <p:spPr>
          <a:xfrm>
            <a:off x="381000" y="107950"/>
            <a:ext cx="6096000" cy="3429000"/>
          </a:xfrm>
          <a:ln/>
        </p:spPr>
      </p:sp>
      <p:sp>
        <p:nvSpPr>
          <p:cNvPr id="16386" name="Notes Placeholder 2">
            <a:extLst>
              <a:ext uri="{FF2B5EF4-FFF2-40B4-BE49-F238E27FC236}">
                <a16:creationId xmlns:a16="http://schemas.microsoft.com/office/drawing/2014/main" id="{EFEFD034-F19B-5146-96D6-356EA326E701}"/>
              </a:ext>
            </a:extLst>
          </p:cNvPr>
          <p:cNvSpPr>
            <a:spLocks noGrp="1"/>
          </p:cNvSpPr>
          <p:nvPr>
            <p:ph type="body" idx="1"/>
          </p:nvPr>
        </p:nvSpPr>
        <p:spPr>
          <a:xfrm>
            <a:off x="465138" y="3708400"/>
            <a:ext cx="5772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fr-FR" altLang="fr-FR">
              <a:latin typeface="Arial" panose="020B0604020202020204" pitchFamily="34" charset="0"/>
            </a:endParaRPr>
          </a:p>
        </p:txBody>
      </p:sp>
      <p:sp>
        <p:nvSpPr>
          <p:cNvPr id="16387" name="Slide Number Placeholder 3">
            <a:extLst>
              <a:ext uri="{FF2B5EF4-FFF2-40B4-BE49-F238E27FC236}">
                <a16:creationId xmlns:a16="http://schemas.microsoft.com/office/drawing/2014/main" id="{2E4B5B31-2CB7-CA4B-BE9B-9C54B7E74C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8AF045-BB28-4149-8E59-337640AC19CB}" type="slidenum">
              <a:rPr lang="en-US" altLang="en-US" sz="1200" smtClean="0">
                <a:solidFill>
                  <a:srgbClr val="000000"/>
                </a:solidFill>
              </a:rPr>
              <a:pPr/>
              <a:t>1</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412C4-182E-5D48-ABA1-D5905E140CCB}" type="slidenum">
              <a:rPr lang="en-US" altLang="en-US" smtClean="0"/>
              <a:pPr>
                <a:defRPr/>
              </a:pPr>
              <a:t>9</a:t>
            </a:fld>
            <a:endParaRPr lang="en-US" altLang="en-US"/>
          </a:p>
        </p:txBody>
      </p:sp>
    </p:spTree>
    <p:extLst>
      <p:ext uri="{BB962C8B-B14F-4D97-AF65-F5344CB8AC3E}">
        <p14:creationId xmlns:p14="http://schemas.microsoft.com/office/powerpoint/2010/main" val="131701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Are you interested in working toward the Ocean We Need for the Future We Want?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Visit our website,</a:t>
            </a:r>
            <a:r>
              <a:rPr lang="en-US" baseline="0" dirty="0"/>
              <a:t> r</a:t>
            </a:r>
            <a:r>
              <a:rPr lang="en-US" dirty="0"/>
              <a:t>ead our brochure</a:t>
            </a:r>
            <a:r>
              <a:rPr lang="en-US" baseline="0" dirty="0"/>
              <a:t> and l</a:t>
            </a:r>
            <a:r>
              <a:rPr lang="en-US" dirty="0"/>
              <a:t>et us know and we will keep you informed of all future developments.</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764320-C8CE-3D44-918B-6A6D8B336FE5}"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40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4F9A9E-E0C0-6748-B7C5-DF995ED23A1B}"/>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A1ECD85A-54AD-DE4E-8D48-1A842C03A509}"/>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11B4E173-0E4F-3647-9572-B6046C70107E}"/>
              </a:ext>
            </a:extLst>
          </p:cNvPr>
          <p:cNvSpPr>
            <a:spLocks noGrp="1" noChangeArrowheads="1"/>
          </p:cNvSpPr>
          <p:nvPr>
            <p:ph type="sldNum" sz="quarter" idx="12"/>
          </p:nvPr>
        </p:nvSpPr>
        <p:spPr>
          <a:ln/>
        </p:spPr>
        <p:txBody>
          <a:bodyPr/>
          <a:lstStyle>
            <a:lvl1pPr>
              <a:defRPr/>
            </a:lvl1pPr>
          </a:lstStyle>
          <a:p>
            <a:pPr>
              <a:defRPr/>
            </a:pPr>
            <a:fld id="{9B052CF6-D5AB-DF4C-B095-492B2918CC5B}" type="slidenum">
              <a:rPr lang="en-US" altLang="en-US"/>
              <a:pPr>
                <a:defRPr/>
              </a:pPr>
              <a:t>‹#›</a:t>
            </a:fld>
            <a:endParaRPr lang="en-US" altLang="en-US"/>
          </a:p>
        </p:txBody>
      </p:sp>
    </p:spTree>
    <p:extLst>
      <p:ext uri="{BB962C8B-B14F-4D97-AF65-F5344CB8AC3E}">
        <p14:creationId xmlns:p14="http://schemas.microsoft.com/office/powerpoint/2010/main" val="10359756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A4F21A-3173-744B-B7D1-A439C366EB0E}"/>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73C7B263-6920-7546-A650-065E91756A9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A5A35928-3501-8041-9EC8-D0EFE13D1C2D}"/>
              </a:ext>
            </a:extLst>
          </p:cNvPr>
          <p:cNvSpPr>
            <a:spLocks noGrp="1" noChangeArrowheads="1"/>
          </p:cNvSpPr>
          <p:nvPr>
            <p:ph type="sldNum" sz="quarter" idx="12"/>
          </p:nvPr>
        </p:nvSpPr>
        <p:spPr>
          <a:ln/>
        </p:spPr>
        <p:txBody>
          <a:bodyPr/>
          <a:lstStyle>
            <a:lvl1pPr>
              <a:defRPr/>
            </a:lvl1pPr>
          </a:lstStyle>
          <a:p>
            <a:pPr>
              <a:defRPr/>
            </a:pPr>
            <a:fld id="{710CFBA9-E1F7-7E4D-8462-B3FE961D291A}" type="slidenum">
              <a:rPr lang="en-US" altLang="en-US"/>
              <a:pPr>
                <a:defRPr/>
              </a:pPr>
              <a:t>‹#›</a:t>
            </a:fld>
            <a:endParaRPr lang="en-US" altLang="en-US"/>
          </a:p>
        </p:txBody>
      </p:sp>
    </p:spTree>
    <p:extLst>
      <p:ext uri="{BB962C8B-B14F-4D97-AF65-F5344CB8AC3E}">
        <p14:creationId xmlns:p14="http://schemas.microsoft.com/office/powerpoint/2010/main" val="3167910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1"/>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304801"/>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830EC9-B965-DB40-AD3C-7DB949E94D7D}"/>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2DBFBE2B-9784-2043-A9C0-153044DD38F7}"/>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9B6533DC-6C0B-9947-87AA-6D21842C0118}"/>
              </a:ext>
            </a:extLst>
          </p:cNvPr>
          <p:cNvSpPr>
            <a:spLocks noGrp="1" noChangeArrowheads="1"/>
          </p:cNvSpPr>
          <p:nvPr>
            <p:ph type="sldNum" sz="quarter" idx="12"/>
          </p:nvPr>
        </p:nvSpPr>
        <p:spPr>
          <a:ln/>
        </p:spPr>
        <p:txBody>
          <a:bodyPr/>
          <a:lstStyle>
            <a:lvl1pPr>
              <a:defRPr/>
            </a:lvl1pPr>
          </a:lstStyle>
          <a:p>
            <a:pPr>
              <a:defRPr/>
            </a:pPr>
            <a:fld id="{7DA5906A-80FE-104F-AF59-3106513090FF}" type="slidenum">
              <a:rPr lang="en-US" altLang="en-US"/>
              <a:pPr>
                <a:defRPr/>
              </a:pPr>
              <a:t>‹#›</a:t>
            </a:fld>
            <a:endParaRPr lang="en-US" altLang="en-US"/>
          </a:p>
        </p:txBody>
      </p:sp>
    </p:spTree>
    <p:extLst>
      <p:ext uri="{BB962C8B-B14F-4D97-AF65-F5344CB8AC3E}">
        <p14:creationId xmlns:p14="http://schemas.microsoft.com/office/powerpoint/2010/main" val="31365513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4FD254F1-44A8-406A-A4DE-280061BA59B9}" type="datetimeFigureOut">
              <a:rPr lang="fr-FR" smtClean="0"/>
              <a:t>11/09/2019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293854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FD254F1-44A8-406A-A4DE-280061BA59B9}" type="datetimeFigureOut">
              <a:rPr lang="fr-FR" smtClean="0"/>
              <a:t>11/09/2019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1309388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D254F1-44A8-406A-A4DE-280061BA59B9}" type="datetimeFigureOut">
              <a:rPr lang="fr-FR" smtClean="0"/>
              <a:t>11/09/2019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371754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4FD254F1-44A8-406A-A4DE-280061BA59B9}" type="datetimeFigureOut">
              <a:rPr lang="fr-FR" smtClean="0"/>
              <a:t>11/09/2019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136826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4FD254F1-44A8-406A-A4DE-280061BA59B9}" type="datetimeFigureOut">
              <a:rPr lang="fr-FR" smtClean="0"/>
              <a:t>11/09/2019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124911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4FD254F1-44A8-406A-A4DE-280061BA59B9}" type="datetimeFigureOut">
              <a:rPr lang="fr-FR" smtClean="0"/>
              <a:t>11/09/2019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2800047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254F1-44A8-406A-A4DE-280061BA59B9}" type="datetimeFigureOut">
              <a:rPr lang="fr-FR" smtClean="0"/>
              <a:t>11/09/2019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329994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254F1-44A8-406A-A4DE-280061BA59B9}" type="datetimeFigureOut">
              <a:rPr lang="fr-FR" smtClean="0"/>
              <a:t>11/09/2019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174012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1614E4-9AA2-0C47-9B19-C19C79F3F32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B4D587EE-F74D-5645-AF6F-CC8BCDC282C4}"/>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63282A6F-BF43-A843-BA47-7DF0F13C59FA}"/>
              </a:ext>
            </a:extLst>
          </p:cNvPr>
          <p:cNvSpPr>
            <a:spLocks noGrp="1" noChangeArrowheads="1"/>
          </p:cNvSpPr>
          <p:nvPr>
            <p:ph type="sldNum" sz="quarter" idx="12"/>
          </p:nvPr>
        </p:nvSpPr>
        <p:spPr>
          <a:ln/>
        </p:spPr>
        <p:txBody>
          <a:bodyPr/>
          <a:lstStyle>
            <a:lvl1pPr>
              <a:defRPr/>
            </a:lvl1pPr>
          </a:lstStyle>
          <a:p>
            <a:pPr>
              <a:defRPr/>
            </a:pPr>
            <a:fld id="{6E8557B6-149F-3643-AB42-8B42922F656D}" type="slidenum">
              <a:rPr lang="en-US" altLang="en-US"/>
              <a:pPr>
                <a:defRPr/>
              </a:pPr>
              <a:t>‹#›</a:t>
            </a:fld>
            <a:endParaRPr lang="en-US" altLang="en-US"/>
          </a:p>
        </p:txBody>
      </p:sp>
    </p:spTree>
    <p:extLst>
      <p:ext uri="{BB962C8B-B14F-4D97-AF65-F5344CB8AC3E}">
        <p14:creationId xmlns:p14="http://schemas.microsoft.com/office/powerpoint/2010/main" val="14063644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254F1-44A8-406A-A4DE-280061BA59B9}" type="datetimeFigureOut">
              <a:rPr lang="fr-FR" smtClean="0"/>
              <a:t>11/09/2019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3973053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FD254F1-44A8-406A-A4DE-280061BA59B9}" type="datetimeFigureOut">
              <a:rPr lang="fr-FR" smtClean="0"/>
              <a:t>11/09/2019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361131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FD254F1-44A8-406A-A4DE-280061BA59B9}" type="datetimeFigureOut">
              <a:rPr lang="fr-FR" smtClean="0"/>
              <a:t>11/09/2019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54528A-BF8C-4370-AE29-F72048EE35D1}" type="slidenum">
              <a:rPr lang="fr-FR" smtClean="0"/>
              <a:t>‹#›</a:t>
            </a:fld>
            <a:endParaRPr lang="fr-FR"/>
          </a:p>
        </p:txBody>
      </p:sp>
    </p:spTree>
    <p:extLst>
      <p:ext uri="{BB962C8B-B14F-4D97-AF65-F5344CB8AC3E}">
        <p14:creationId xmlns:p14="http://schemas.microsoft.com/office/powerpoint/2010/main" val="1253156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FB421E-A639-F148-B1A1-591B163622CB}"/>
              </a:ext>
            </a:extLst>
          </p:cNvPr>
          <p:cNvSpPr/>
          <p:nvPr userDrawn="1"/>
        </p:nvSpPr>
        <p:spPr>
          <a:xfrm>
            <a:off x="0" y="0"/>
            <a:ext cx="12192000" cy="6858000"/>
          </a:xfrm>
          <a:prstGeom prst="rect">
            <a:avLst/>
          </a:prstGeom>
          <a:solidFill>
            <a:srgbClr val="0069B1"/>
          </a:solidFill>
          <a:ln w="0">
            <a:solidFill>
              <a:srgbClr val="0069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p>
        </p:txBody>
      </p:sp>
    </p:spTree>
    <p:extLst>
      <p:ext uri="{BB962C8B-B14F-4D97-AF65-F5344CB8AC3E}">
        <p14:creationId xmlns:p14="http://schemas.microsoft.com/office/powerpoint/2010/main" val="19419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6B2A8D-0404-C742-8F3A-5AD8D845D75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03A0DA42-F50A-ED44-8C54-5666E381466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70FCE390-C314-BD4B-8014-ABB9553E4CF0}"/>
              </a:ext>
            </a:extLst>
          </p:cNvPr>
          <p:cNvSpPr>
            <a:spLocks noGrp="1" noChangeArrowheads="1"/>
          </p:cNvSpPr>
          <p:nvPr>
            <p:ph type="sldNum" sz="quarter" idx="12"/>
          </p:nvPr>
        </p:nvSpPr>
        <p:spPr>
          <a:ln/>
        </p:spPr>
        <p:txBody>
          <a:bodyPr/>
          <a:lstStyle>
            <a:lvl1pPr>
              <a:defRPr/>
            </a:lvl1pPr>
          </a:lstStyle>
          <a:p>
            <a:pPr>
              <a:defRPr/>
            </a:pPr>
            <a:fld id="{DAAA426F-9ECE-0440-A083-B37498AD5DE4}" type="slidenum">
              <a:rPr lang="en-US" altLang="en-US"/>
              <a:pPr>
                <a:defRPr/>
              </a:pPr>
              <a:t>‹#›</a:t>
            </a:fld>
            <a:endParaRPr lang="en-US" altLang="en-US"/>
          </a:p>
        </p:txBody>
      </p:sp>
    </p:spTree>
    <p:extLst>
      <p:ext uri="{BB962C8B-B14F-4D97-AF65-F5344CB8AC3E}">
        <p14:creationId xmlns:p14="http://schemas.microsoft.com/office/powerpoint/2010/main" val="24826172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1"/>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76401"/>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AB43FC2-793B-1941-962C-B127C5AD649C}"/>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DE076A87-F66A-894C-B3FE-C382841D8683}"/>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301887E9-A066-3644-81BE-00F42118D21B}"/>
              </a:ext>
            </a:extLst>
          </p:cNvPr>
          <p:cNvSpPr>
            <a:spLocks noGrp="1" noChangeArrowheads="1"/>
          </p:cNvSpPr>
          <p:nvPr>
            <p:ph type="sldNum" sz="quarter" idx="12"/>
          </p:nvPr>
        </p:nvSpPr>
        <p:spPr>
          <a:ln/>
        </p:spPr>
        <p:txBody>
          <a:bodyPr/>
          <a:lstStyle>
            <a:lvl1pPr>
              <a:defRPr/>
            </a:lvl1pPr>
          </a:lstStyle>
          <a:p>
            <a:pPr>
              <a:defRPr/>
            </a:pPr>
            <a:fld id="{28EA0B94-CFD5-144D-91BC-DD3F1FCE84FD}" type="slidenum">
              <a:rPr lang="en-US" altLang="en-US"/>
              <a:pPr>
                <a:defRPr/>
              </a:pPr>
              <a:t>‹#›</a:t>
            </a:fld>
            <a:endParaRPr lang="en-US" altLang="en-US"/>
          </a:p>
        </p:txBody>
      </p:sp>
    </p:spTree>
    <p:extLst>
      <p:ext uri="{BB962C8B-B14F-4D97-AF65-F5344CB8AC3E}">
        <p14:creationId xmlns:p14="http://schemas.microsoft.com/office/powerpoint/2010/main" val="38458825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464624-E0DF-9244-BED0-C1F3923EA086}"/>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5">
            <a:extLst>
              <a:ext uri="{FF2B5EF4-FFF2-40B4-BE49-F238E27FC236}">
                <a16:creationId xmlns:a16="http://schemas.microsoft.com/office/drawing/2014/main" id="{BF097511-16B3-DB42-B170-841C6C4557A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9" name="Rectangle 6">
            <a:extLst>
              <a:ext uri="{FF2B5EF4-FFF2-40B4-BE49-F238E27FC236}">
                <a16:creationId xmlns:a16="http://schemas.microsoft.com/office/drawing/2014/main" id="{4F3CD741-3026-B549-8302-2BB6F75A6CF0}"/>
              </a:ext>
            </a:extLst>
          </p:cNvPr>
          <p:cNvSpPr>
            <a:spLocks noGrp="1" noChangeArrowheads="1"/>
          </p:cNvSpPr>
          <p:nvPr>
            <p:ph type="sldNum" sz="quarter" idx="12"/>
          </p:nvPr>
        </p:nvSpPr>
        <p:spPr>
          <a:ln/>
        </p:spPr>
        <p:txBody>
          <a:bodyPr/>
          <a:lstStyle>
            <a:lvl1pPr>
              <a:defRPr/>
            </a:lvl1pPr>
          </a:lstStyle>
          <a:p>
            <a:pPr>
              <a:defRPr/>
            </a:pPr>
            <a:fld id="{8BD0383C-91F5-4B47-91D7-D416335829B6}" type="slidenum">
              <a:rPr lang="en-US" altLang="en-US"/>
              <a:pPr>
                <a:defRPr/>
              </a:pPr>
              <a:t>‹#›</a:t>
            </a:fld>
            <a:endParaRPr lang="en-US" altLang="en-US"/>
          </a:p>
        </p:txBody>
      </p:sp>
    </p:spTree>
    <p:extLst>
      <p:ext uri="{BB962C8B-B14F-4D97-AF65-F5344CB8AC3E}">
        <p14:creationId xmlns:p14="http://schemas.microsoft.com/office/powerpoint/2010/main" val="37936476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614DE28-78CD-6A40-ACC1-1D408FBFE95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5">
            <a:extLst>
              <a:ext uri="{FF2B5EF4-FFF2-40B4-BE49-F238E27FC236}">
                <a16:creationId xmlns:a16="http://schemas.microsoft.com/office/drawing/2014/main" id="{90FC1D7E-343D-3442-ADC4-30FFBBF50AB8}"/>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5" name="Rectangle 6">
            <a:extLst>
              <a:ext uri="{FF2B5EF4-FFF2-40B4-BE49-F238E27FC236}">
                <a16:creationId xmlns:a16="http://schemas.microsoft.com/office/drawing/2014/main" id="{16B9F480-F0FA-8A4C-A9D7-6DF8BE72E756}"/>
              </a:ext>
            </a:extLst>
          </p:cNvPr>
          <p:cNvSpPr>
            <a:spLocks noGrp="1" noChangeArrowheads="1"/>
          </p:cNvSpPr>
          <p:nvPr>
            <p:ph type="sldNum" sz="quarter" idx="12"/>
          </p:nvPr>
        </p:nvSpPr>
        <p:spPr>
          <a:ln/>
        </p:spPr>
        <p:txBody>
          <a:bodyPr/>
          <a:lstStyle>
            <a:lvl1pPr>
              <a:defRPr/>
            </a:lvl1pPr>
          </a:lstStyle>
          <a:p>
            <a:pPr>
              <a:defRPr/>
            </a:pPr>
            <a:fld id="{697FC9C2-AD03-5241-AF08-EAD0B0A13951}" type="slidenum">
              <a:rPr lang="en-US" altLang="en-US"/>
              <a:pPr>
                <a:defRPr/>
              </a:pPr>
              <a:t>‹#›</a:t>
            </a:fld>
            <a:endParaRPr lang="en-US" altLang="en-US"/>
          </a:p>
        </p:txBody>
      </p:sp>
    </p:spTree>
    <p:extLst>
      <p:ext uri="{BB962C8B-B14F-4D97-AF65-F5344CB8AC3E}">
        <p14:creationId xmlns:p14="http://schemas.microsoft.com/office/powerpoint/2010/main" val="653428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AB874B-D1AE-D549-8B69-9DF109B65F0C}"/>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5">
            <a:extLst>
              <a:ext uri="{FF2B5EF4-FFF2-40B4-BE49-F238E27FC236}">
                <a16:creationId xmlns:a16="http://schemas.microsoft.com/office/drawing/2014/main" id="{090096CC-B70A-BA41-8424-287D9B8B81C7}"/>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4" name="Rectangle 6">
            <a:extLst>
              <a:ext uri="{FF2B5EF4-FFF2-40B4-BE49-F238E27FC236}">
                <a16:creationId xmlns:a16="http://schemas.microsoft.com/office/drawing/2014/main" id="{E849C6FF-57CC-CC49-A60D-80DE56D2A76A}"/>
              </a:ext>
            </a:extLst>
          </p:cNvPr>
          <p:cNvSpPr>
            <a:spLocks noGrp="1" noChangeArrowheads="1"/>
          </p:cNvSpPr>
          <p:nvPr>
            <p:ph type="sldNum" sz="quarter" idx="12"/>
          </p:nvPr>
        </p:nvSpPr>
        <p:spPr>
          <a:ln/>
        </p:spPr>
        <p:txBody>
          <a:bodyPr/>
          <a:lstStyle>
            <a:lvl1pPr>
              <a:defRPr/>
            </a:lvl1pPr>
          </a:lstStyle>
          <a:p>
            <a:pPr>
              <a:defRPr/>
            </a:pPr>
            <a:fld id="{C49D12C0-620D-064E-90F4-48F166483BBD}" type="slidenum">
              <a:rPr lang="en-US" altLang="en-US"/>
              <a:pPr>
                <a:defRPr/>
              </a:pPr>
              <a:t>‹#›</a:t>
            </a:fld>
            <a:endParaRPr lang="en-US" altLang="en-US"/>
          </a:p>
        </p:txBody>
      </p:sp>
    </p:spTree>
    <p:extLst>
      <p:ext uri="{BB962C8B-B14F-4D97-AF65-F5344CB8AC3E}">
        <p14:creationId xmlns:p14="http://schemas.microsoft.com/office/powerpoint/2010/main" val="8711597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897086-848F-9040-A3AC-56877C28EF0B}"/>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CE81148F-0EBE-1F43-ACAB-F838D697C0F2}"/>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BF803AFC-BA1E-6C46-999D-34BD560A9B94}"/>
              </a:ext>
            </a:extLst>
          </p:cNvPr>
          <p:cNvSpPr>
            <a:spLocks noGrp="1" noChangeArrowheads="1"/>
          </p:cNvSpPr>
          <p:nvPr>
            <p:ph type="sldNum" sz="quarter" idx="12"/>
          </p:nvPr>
        </p:nvSpPr>
        <p:spPr>
          <a:ln/>
        </p:spPr>
        <p:txBody>
          <a:bodyPr/>
          <a:lstStyle>
            <a:lvl1pPr>
              <a:defRPr/>
            </a:lvl1pPr>
          </a:lstStyle>
          <a:p>
            <a:pPr>
              <a:defRPr/>
            </a:pPr>
            <a:fld id="{2A218AF7-E1E2-0C49-A726-668BFBE53F8D}" type="slidenum">
              <a:rPr lang="en-US" altLang="en-US"/>
              <a:pPr>
                <a:defRPr/>
              </a:pPr>
              <a:t>‹#›</a:t>
            </a:fld>
            <a:endParaRPr lang="en-US" altLang="en-US"/>
          </a:p>
        </p:txBody>
      </p:sp>
    </p:spTree>
    <p:extLst>
      <p:ext uri="{BB962C8B-B14F-4D97-AF65-F5344CB8AC3E}">
        <p14:creationId xmlns:p14="http://schemas.microsoft.com/office/powerpoint/2010/main" val="20128425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746943-FF27-774C-98D3-3B0AC85E60F6}"/>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1231D424-4026-2847-B2F7-A5C23F716343}"/>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2E07F04B-9E10-824E-9161-9D48BDAFFA4B}"/>
              </a:ext>
            </a:extLst>
          </p:cNvPr>
          <p:cNvSpPr>
            <a:spLocks noGrp="1" noChangeArrowheads="1"/>
          </p:cNvSpPr>
          <p:nvPr>
            <p:ph type="sldNum" sz="quarter" idx="12"/>
          </p:nvPr>
        </p:nvSpPr>
        <p:spPr>
          <a:ln/>
        </p:spPr>
        <p:txBody>
          <a:bodyPr/>
          <a:lstStyle>
            <a:lvl1pPr>
              <a:defRPr/>
            </a:lvl1pPr>
          </a:lstStyle>
          <a:p>
            <a:pPr>
              <a:defRPr/>
            </a:pPr>
            <a:fld id="{9EEF6E0A-9EBA-AD48-952E-134D09C1C2C6}" type="slidenum">
              <a:rPr lang="en-US" altLang="en-US"/>
              <a:pPr>
                <a:defRPr/>
              </a:pPr>
              <a:t>‹#›</a:t>
            </a:fld>
            <a:endParaRPr lang="en-US" altLang="en-US"/>
          </a:p>
        </p:txBody>
      </p:sp>
    </p:spTree>
    <p:extLst>
      <p:ext uri="{BB962C8B-B14F-4D97-AF65-F5344CB8AC3E}">
        <p14:creationId xmlns:p14="http://schemas.microsoft.com/office/powerpoint/2010/main" val="16621080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B18ED7-C726-7B49-A3C3-1F5155DA4228}"/>
              </a:ext>
            </a:extLst>
          </p:cNvPr>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8EC2D0-8CBA-604E-A85A-15C14E4F62FA}"/>
              </a:ext>
            </a:extLst>
          </p:cNvPr>
          <p:cNvSpPr>
            <a:spLocks noGrp="1" noChangeArrowheads="1"/>
          </p:cNvSpPr>
          <p:nvPr>
            <p:ph type="body" idx="1"/>
          </p:nvPr>
        </p:nvSpPr>
        <p:spPr bwMode="auto">
          <a:xfrm>
            <a:off x="914400" y="16764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E43B891-ACAC-0A41-A02D-9760ACECDA7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defRPr sz="1400">
                <a:latin typeface="Arial" pitchFamily="34" charset="0"/>
                <a:ea typeface="ＭＳ Ｐゴシック" pitchFamily="34" charset="-128"/>
              </a:defRPr>
            </a:lvl1pPr>
          </a:lstStyle>
          <a:p>
            <a:pPr>
              <a:defRPr/>
            </a:pPr>
            <a:endParaRPr lang="fr-FR" altLang="en-US"/>
          </a:p>
        </p:txBody>
      </p:sp>
      <p:sp>
        <p:nvSpPr>
          <p:cNvPr id="1029" name="Rectangle 5">
            <a:extLst>
              <a:ext uri="{FF2B5EF4-FFF2-40B4-BE49-F238E27FC236}">
                <a16:creationId xmlns:a16="http://schemas.microsoft.com/office/drawing/2014/main" id="{C0436D1D-E25B-6942-97B7-62B6462280D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a:defRPr sz="1400">
                <a:latin typeface="Arial" pitchFamily="34" charset="0"/>
                <a:ea typeface="ＭＳ Ｐゴシック" pitchFamily="34" charset="-128"/>
              </a:defRPr>
            </a:lvl1pPr>
          </a:lstStyle>
          <a:p>
            <a:pPr>
              <a:defRPr/>
            </a:pPr>
            <a:endParaRPr lang="fr-FR" altLang="en-US"/>
          </a:p>
        </p:txBody>
      </p:sp>
      <p:sp>
        <p:nvSpPr>
          <p:cNvPr id="1030" name="Rectangle 6">
            <a:extLst>
              <a:ext uri="{FF2B5EF4-FFF2-40B4-BE49-F238E27FC236}">
                <a16:creationId xmlns:a16="http://schemas.microsoft.com/office/drawing/2014/main" id="{964D3D5D-FB53-384B-A4FB-AEF93E37929A}"/>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a:defRPr sz="1400">
                <a:latin typeface="Arial" charset="0"/>
                <a:ea typeface="ＭＳ Ｐゴシック" charset="-128"/>
              </a:defRPr>
            </a:lvl1pPr>
          </a:lstStyle>
          <a:p>
            <a:pPr>
              <a:defRPr/>
            </a:pPr>
            <a:fld id="{C512464E-5796-4D40-B091-66833CA63B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fade/>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54F1-44A8-406A-A4DE-280061BA59B9}" type="datetimeFigureOut">
              <a:rPr lang="fr-FR" smtClean="0"/>
              <a:t>11/09/2019</a:t>
            </a:fld>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4528A-BF8C-4370-AE29-F72048EE35D1}" type="slidenum">
              <a:rPr lang="fr-FR" smtClean="0"/>
              <a:t>‹#›</a:t>
            </a:fld>
            <a:endParaRPr lang="fr-FR"/>
          </a:p>
        </p:txBody>
      </p:sp>
    </p:spTree>
    <p:extLst>
      <p:ext uri="{BB962C8B-B14F-4D97-AF65-F5344CB8AC3E}">
        <p14:creationId xmlns:p14="http://schemas.microsoft.com/office/powerpoint/2010/main" val="307292719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commops.org/reportcard2019"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oosocean.org/eov"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oosocean.org/2030strategy"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B66D6B13-1436-9144-937C-6572BF00A7FC}"/>
              </a:ext>
            </a:extLst>
          </p:cNvPr>
          <p:cNvSpPr>
            <a:spLocks noGrp="1" noChangeArrowheads="1"/>
          </p:cNvSpPr>
          <p:nvPr>
            <p:ph type="subTitle" idx="1"/>
          </p:nvPr>
        </p:nvSpPr>
        <p:spPr>
          <a:xfrm>
            <a:off x="2351089" y="3573016"/>
            <a:ext cx="6961187" cy="1944216"/>
          </a:xfrm>
          <a:ln w="28575">
            <a:noFill/>
          </a:ln>
        </p:spPr>
        <p:txBody>
          <a:bodyPr/>
          <a:lstStyle/>
          <a:p>
            <a:pPr eaLnBrk="1" hangingPunct="1"/>
            <a:endParaRPr lang="de-DE" altLang="en-US" sz="1800" i="1" dirty="0"/>
          </a:p>
          <a:p>
            <a:pPr eaLnBrk="1" hangingPunct="1"/>
            <a:endParaRPr lang="de-DE" altLang="en-US" sz="1800" i="1" dirty="0"/>
          </a:p>
          <a:p>
            <a:pPr eaLnBrk="1" hangingPunct="1"/>
            <a:r>
              <a:rPr lang="de-DE" altLang="en-US" sz="1800" i="1" dirty="0"/>
              <a:t>Albert Fischer</a:t>
            </a:r>
          </a:p>
          <a:p>
            <a:pPr eaLnBrk="1" hangingPunct="1"/>
            <a:r>
              <a:rPr lang="de-DE" altLang="en-US" sz="1600" i="1" dirty="0"/>
              <a:t>GOOS Office </a:t>
            </a:r>
            <a:r>
              <a:rPr lang="de-DE" altLang="en-US" sz="1600" i="1" dirty="0" err="1"/>
              <a:t>Director</a:t>
            </a:r>
            <a:r>
              <a:rPr lang="de-DE" altLang="en-US" sz="1600" i="1" dirty="0"/>
              <a:t>, IOC/UNESCO</a:t>
            </a:r>
          </a:p>
          <a:p>
            <a:pPr eaLnBrk="1" hangingPunct="1"/>
            <a:endParaRPr lang="de-DE" altLang="en-US" sz="1800" i="1" dirty="0"/>
          </a:p>
          <a:p>
            <a:pPr eaLnBrk="1" hangingPunct="1"/>
            <a:r>
              <a:rPr lang="de-DE" altLang="en-US" sz="1200" i="1" dirty="0"/>
              <a:t>CEOS 2019 SIT Technical Workshop, 11 Sep 2019</a:t>
            </a:r>
            <a:endParaRPr lang="en-US" altLang="en-US" sz="1200" i="1" dirty="0"/>
          </a:p>
        </p:txBody>
      </p:sp>
      <p:sp>
        <p:nvSpPr>
          <p:cNvPr id="15363" name="Rectangle 2">
            <a:extLst>
              <a:ext uri="{FF2B5EF4-FFF2-40B4-BE49-F238E27FC236}">
                <a16:creationId xmlns:a16="http://schemas.microsoft.com/office/drawing/2014/main" id="{2E096F77-3E8C-7F42-9282-1A8756134FDB}"/>
              </a:ext>
            </a:extLst>
          </p:cNvPr>
          <p:cNvSpPr>
            <a:spLocks noChangeArrowheads="1"/>
          </p:cNvSpPr>
          <p:nvPr/>
        </p:nvSpPr>
        <p:spPr bwMode="auto">
          <a:xfrm>
            <a:off x="6600826" y="333376"/>
            <a:ext cx="3311525" cy="5746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5364" name="TextBox 1">
            <a:extLst>
              <a:ext uri="{FF2B5EF4-FFF2-40B4-BE49-F238E27FC236}">
                <a16:creationId xmlns:a16="http://schemas.microsoft.com/office/drawing/2014/main" id="{2EB6EA3B-0085-084F-87DD-09EA725857D1}"/>
              </a:ext>
            </a:extLst>
          </p:cNvPr>
          <p:cNvSpPr txBox="1">
            <a:spLocks noChangeArrowheads="1"/>
          </p:cNvSpPr>
          <p:nvPr/>
        </p:nvSpPr>
        <p:spPr bwMode="auto">
          <a:xfrm>
            <a:off x="6600056" y="406405"/>
            <a:ext cx="4662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fr-FR" sz="1800" dirty="0">
                <a:solidFill>
                  <a:srgbClr val="000000"/>
                </a:solidFill>
              </a:rPr>
              <a:t>The Global Ocean Observing System</a:t>
            </a:r>
          </a:p>
          <a:p>
            <a:pPr algn="r"/>
            <a:r>
              <a:rPr lang="en-US" altLang="fr-FR" sz="1800" i="1" dirty="0" err="1">
                <a:solidFill>
                  <a:srgbClr val="000000"/>
                </a:solidFill>
              </a:rPr>
              <a:t>goosocean.org</a:t>
            </a:r>
            <a:endParaRPr lang="en-US" altLang="fr-FR" sz="1800" i="1" dirty="0">
              <a:solidFill>
                <a:srgbClr val="000000"/>
              </a:solidFill>
            </a:endParaRPr>
          </a:p>
        </p:txBody>
      </p:sp>
      <p:sp>
        <p:nvSpPr>
          <p:cNvPr id="15365" name="Title 3">
            <a:extLst>
              <a:ext uri="{FF2B5EF4-FFF2-40B4-BE49-F238E27FC236}">
                <a16:creationId xmlns:a16="http://schemas.microsoft.com/office/drawing/2014/main" id="{62F764C6-93A7-224D-B3D4-4F8A03E9BD11}"/>
              </a:ext>
            </a:extLst>
          </p:cNvPr>
          <p:cNvSpPr>
            <a:spLocks noGrp="1" noChangeArrowheads="1"/>
          </p:cNvSpPr>
          <p:nvPr>
            <p:ph type="ctrTitle"/>
          </p:nvPr>
        </p:nvSpPr>
        <p:spPr>
          <a:xfrm>
            <a:off x="2664446" y="1700808"/>
            <a:ext cx="6334472" cy="1470025"/>
          </a:xfrm>
        </p:spPr>
        <p:txBody>
          <a:bodyPr/>
          <a:lstStyle/>
          <a:p>
            <a:pPr algn="ctr"/>
            <a:r>
              <a:rPr lang="en-US" altLang="fr-FR" sz="3200" dirty="0"/>
              <a:t>CEOS and the Global Ocean Observing System</a:t>
            </a:r>
            <a:endParaRPr lang="en-US" altLang="fr-FR" sz="3200" b="1" dirty="0"/>
          </a:p>
        </p:txBody>
      </p:sp>
      <p:sp>
        <p:nvSpPr>
          <p:cNvPr id="2" name="Rectangle 1">
            <a:extLst>
              <a:ext uri="{FF2B5EF4-FFF2-40B4-BE49-F238E27FC236}">
                <a16:creationId xmlns:a16="http://schemas.microsoft.com/office/drawing/2014/main" id="{9B806912-27FD-984D-93B4-A77691F77D90}"/>
              </a:ext>
            </a:extLst>
          </p:cNvPr>
          <p:cNvSpPr/>
          <p:nvPr/>
        </p:nvSpPr>
        <p:spPr bwMode="auto">
          <a:xfrm>
            <a:off x="3863976" y="6092826"/>
            <a:ext cx="4392613" cy="76517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latin typeface="Arial" pitchFamily="-1" charset="0"/>
              <a:ea typeface="ＭＳ Ｐゴシック" pitchFamily="-1" charset="-128"/>
            </a:endParaRPr>
          </a:p>
        </p:txBody>
      </p:sp>
      <p:pic>
        <p:nvPicPr>
          <p:cNvPr id="15367" name="Picture 3">
            <a:extLst>
              <a:ext uri="{FF2B5EF4-FFF2-40B4-BE49-F238E27FC236}">
                <a16:creationId xmlns:a16="http://schemas.microsoft.com/office/drawing/2014/main" id="{9E183756-6BC5-0A43-B6ED-9CBA2FA34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6021389"/>
            <a:ext cx="4660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1377A2C7-7B87-8443-95F0-CAD3B4E486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36560" y="6240463"/>
            <a:ext cx="8048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F0D4-9118-DF4E-95B4-E1B2D9E08210}"/>
              </a:ext>
            </a:extLst>
          </p:cNvPr>
          <p:cNvSpPr>
            <a:spLocks noGrp="1"/>
          </p:cNvSpPr>
          <p:nvPr>
            <p:ph type="title"/>
          </p:nvPr>
        </p:nvSpPr>
        <p:spPr/>
        <p:txBody>
          <a:bodyPr/>
          <a:lstStyle/>
          <a:p>
            <a:r>
              <a:rPr lang="en-US" dirty="0"/>
              <a:t>We need a step change in ocean observing</a:t>
            </a:r>
          </a:p>
        </p:txBody>
      </p:sp>
      <p:pic>
        <p:nvPicPr>
          <p:cNvPr id="6" name="Content Placeholder 5">
            <a:extLst>
              <a:ext uri="{FF2B5EF4-FFF2-40B4-BE49-F238E27FC236}">
                <a16:creationId xmlns:a16="http://schemas.microsoft.com/office/drawing/2014/main" id="{C2FB5E3A-0579-0140-974B-25BBE0ACD147}"/>
              </a:ext>
            </a:extLst>
          </p:cNvPr>
          <p:cNvPicPr>
            <a:picLocks noGrp="1" noChangeAspect="1"/>
          </p:cNvPicPr>
          <p:nvPr>
            <p:ph sz="half" idx="1"/>
          </p:nvPr>
        </p:nvPicPr>
        <p:blipFill>
          <a:blip r:embed="rId2"/>
          <a:stretch>
            <a:fillRect/>
          </a:stretch>
        </p:blipFill>
        <p:spPr>
          <a:xfrm>
            <a:off x="5375920" y="1676401"/>
            <a:ext cx="8024480" cy="4495800"/>
          </a:xfrm>
        </p:spPr>
      </p:pic>
      <p:sp>
        <p:nvSpPr>
          <p:cNvPr id="4" name="Content Placeholder 3">
            <a:extLst>
              <a:ext uri="{FF2B5EF4-FFF2-40B4-BE49-F238E27FC236}">
                <a16:creationId xmlns:a16="http://schemas.microsoft.com/office/drawing/2014/main" id="{6DE4F1FF-361D-E049-A24E-5ABEBFF9EA69}"/>
              </a:ext>
            </a:extLst>
          </p:cNvPr>
          <p:cNvSpPr>
            <a:spLocks noGrp="1"/>
          </p:cNvSpPr>
          <p:nvPr>
            <p:ph sz="half" idx="2"/>
          </p:nvPr>
        </p:nvSpPr>
        <p:spPr>
          <a:xfrm>
            <a:off x="914400" y="1676401"/>
            <a:ext cx="4724400" cy="4495800"/>
          </a:xfrm>
          <a:solidFill>
            <a:schemeClr val="bg1"/>
          </a:solidFill>
        </p:spPr>
        <p:txBody>
          <a:bodyPr/>
          <a:lstStyle/>
          <a:p>
            <a:pPr marL="0" indent="0">
              <a:buNone/>
            </a:pPr>
            <a:r>
              <a:rPr lang="de-DE" sz="2000" dirty="0"/>
              <a:t>We will need: </a:t>
            </a:r>
            <a:endParaRPr lang="en-US" sz="2000" dirty="0"/>
          </a:p>
          <a:p>
            <a:r>
              <a:rPr lang="en-US" sz="2000" dirty="0"/>
              <a:t>Growing integrated</a:t>
            </a:r>
            <a:r>
              <a:rPr lang="en-US" sz="2000" b="1" dirty="0"/>
              <a:t> </a:t>
            </a:r>
            <a:r>
              <a:rPr lang="en-US" sz="2000" dirty="0"/>
              <a:t>observing capacity</a:t>
            </a:r>
          </a:p>
          <a:p>
            <a:r>
              <a:rPr lang="en-US" sz="2000" dirty="0"/>
              <a:t>Proliferation of output systems</a:t>
            </a:r>
          </a:p>
          <a:p>
            <a:r>
              <a:rPr lang="en-US" sz="2000" dirty="0"/>
              <a:t>Improved connection from observations to users</a:t>
            </a:r>
          </a:p>
          <a:p>
            <a:pPr marL="0" indent="0">
              <a:buNone/>
            </a:pPr>
            <a:endParaRPr lang="en-US" sz="2000" dirty="0"/>
          </a:p>
          <a:p>
            <a:pPr marL="0" indent="0">
              <a:buNone/>
            </a:pPr>
            <a:r>
              <a:rPr lang="en-US" sz="2000" dirty="0"/>
              <a:t>We struggle to get the recognition and support required to build and sustain the ocean observing, data and information system the world needs.</a:t>
            </a:r>
          </a:p>
        </p:txBody>
      </p:sp>
      <p:sp>
        <p:nvSpPr>
          <p:cNvPr id="7" name="Rectangle 6">
            <a:extLst>
              <a:ext uri="{FF2B5EF4-FFF2-40B4-BE49-F238E27FC236}">
                <a16:creationId xmlns:a16="http://schemas.microsoft.com/office/drawing/2014/main" id="{F1527885-DC62-F344-9D7C-6F7D85D66D15}"/>
              </a:ext>
            </a:extLst>
          </p:cNvPr>
          <p:cNvSpPr/>
          <p:nvPr/>
        </p:nvSpPr>
        <p:spPr bwMode="auto">
          <a:xfrm>
            <a:off x="11277600" y="1676401"/>
            <a:ext cx="9144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Rectangle 7">
            <a:extLst>
              <a:ext uri="{FF2B5EF4-FFF2-40B4-BE49-F238E27FC236}">
                <a16:creationId xmlns:a16="http://schemas.microsoft.com/office/drawing/2014/main" id="{A00D47C3-EDF6-3C46-9825-565D03EBA492}"/>
              </a:ext>
            </a:extLst>
          </p:cNvPr>
          <p:cNvSpPr/>
          <p:nvPr/>
        </p:nvSpPr>
        <p:spPr bwMode="auto">
          <a:xfrm>
            <a:off x="5638800" y="1676401"/>
            <a:ext cx="9144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3" name="TextBox 2">
            <a:extLst>
              <a:ext uri="{FF2B5EF4-FFF2-40B4-BE49-F238E27FC236}">
                <a16:creationId xmlns:a16="http://schemas.microsoft.com/office/drawing/2014/main" id="{8EDEB8B5-26E9-0A46-86AE-F16D42E8A55B}"/>
              </a:ext>
            </a:extLst>
          </p:cNvPr>
          <p:cNvSpPr txBox="1"/>
          <p:nvPr/>
        </p:nvSpPr>
        <p:spPr>
          <a:xfrm>
            <a:off x="5087888" y="2204864"/>
            <a:ext cx="5688632" cy="2800767"/>
          </a:xfrm>
          <a:prstGeom prst="rect">
            <a:avLst/>
          </a:prstGeom>
          <a:solidFill>
            <a:schemeClr val="bg1"/>
          </a:solidFill>
          <a:ln w="31750">
            <a:solidFill>
              <a:schemeClr val="accent2">
                <a:lumMod val="75000"/>
              </a:schemeClr>
            </a:solidFill>
          </a:ln>
        </p:spPr>
        <p:txBody>
          <a:bodyPr wrap="square" rtlCol="0">
            <a:spAutoFit/>
          </a:bodyPr>
          <a:lstStyle/>
          <a:p>
            <a:r>
              <a:rPr lang="en-US" dirty="0"/>
              <a:t>“Since linkage between VCs and CEOS Working Groups, which engage with stakeholders to respond to their requests, is currently not strong and visible, efforts to strengthen interactions between them is highly recommended.” </a:t>
            </a:r>
          </a:p>
          <a:p>
            <a:r>
              <a:rPr lang="en-US" sz="1600" i="1" dirty="0"/>
              <a:t>-CEOS Ocean Virtual Constellation Merger Study Team Assessment (v1.1)</a:t>
            </a:r>
          </a:p>
        </p:txBody>
      </p:sp>
    </p:spTree>
    <p:extLst>
      <p:ext uri="{BB962C8B-B14F-4D97-AF65-F5344CB8AC3E}">
        <p14:creationId xmlns:p14="http://schemas.microsoft.com/office/powerpoint/2010/main" val="2880541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34DB7-C24A-2342-9D60-D32263C0495F}"/>
              </a:ext>
            </a:extLst>
          </p:cNvPr>
          <p:cNvPicPr>
            <a:picLocks noChangeAspect="1"/>
          </p:cNvPicPr>
          <p:nvPr/>
        </p:nvPicPr>
        <p:blipFill>
          <a:blip r:embed="rId2"/>
          <a:stretch>
            <a:fillRect/>
          </a:stretch>
        </p:blipFill>
        <p:spPr>
          <a:xfrm>
            <a:off x="0" y="-54165"/>
            <a:ext cx="9165705" cy="6685345"/>
          </a:xfrm>
          <a:prstGeom prst="rect">
            <a:avLst/>
          </a:prstGeom>
        </p:spPr>
      </p:pic>
      <p:sp>
        <p:nvSpPr>
          <p:cNvPr id="3" name="TextBox 2">
            <a:extLst>
              <a:ext uri="{FF2B5EF4-FFF2-40B4-BE49-F238E27FC236}">
                <a16:creationId xmlns:a16="http://schemas.microsoft.com/office/drawing/2014/main" id="{1F215AD2-52A1-BF42-9A65-F456276D4E63}"/>
              </a:ext>
            </a:extLst>
          </p:cNvPr>
          <p:cNvSpPr txBox="1"/>
          <p:nvPr/>
        </p:nvSpPr>
        <p:spPr>
          <a:xfrm>
            <a:off x="5015880" y="538807"/>
            <a:ext cx="1649811" cy="307777"/>
          </a:xfrm>
          <a:prstGeom prst="rect">
            <a:avLst/>
          </a:prstGeom>
          <a:noFill/>
        </p:spPr>
        <p:txBody>
          <a:bodyPr wrap="none" rtlCol="0">
            <a:spAutoFit/>
          </a:bodyPr>
          <a:lstStyle/>
          <a:p>
            <a:r>
              <a:rPr lang="en-US" sz="1400" b="1" dirty="0"/>
              <a:t>GOOS and CEOS</a:t>
            </a:r>
          </a:p>
        </p:txBody>
      </p:sp>
      <p:sp>
        <p:nvSpPr>
          <p:cNvPr id="5" name="Rectangle 4">
            <a:extLst>
              <a:ext uri="{FF2B5EF4-FFF2-40B4-BE49-F238E27FC236}">
                <a16:creationId xmlns:a16="http://schemas.microsoft.com/office/drawing/2014/main" id="{5764EF5A-DBBB-454C-A1B4-2094D88645C4}"/>
              </a:ext>
            </a:extLst>
          </p:cNvPr>
          <p:cNvSpPr/>
          <p:nvPr/>
        </p:nvSpPr>
        <p:spPr bwMode="auto">
          <a:xfrm>
            <a:off x="7608168" y="404664"/>
            <a:ext cx="4908376" cy="2880320"/>
          </a:xfrm>
          <a:prstGeom prst="rect">
            <a:avLst/>
          </a:prstGeom>
          <a:solidFill>
            <a:schemeClr val="bg1"/>
          </a:solidFill>
          <a:ln w="101600" cap="flat" cmpd="sng" algn="ctr">
            <a:solidFill>
              <a:schemeClr val="accent5">
                <a:lumMod val="50000"/>
              </a:schemeClr>
            </a:solidFill>
            <a:prstDash val="solid"/>
            <a:round/>
            <a:headEnd type="none" w="med" len="med"/>
            <a:tailEnd type="none" w="med" len="med"/>
          </a:ln>
          <a:effectLst/>
        </p:spPr>
        <p:txBody>
          <a:bodyPr vert="horz" wrap="square" lIns="360000" tIns="360000" rIns="720000" bIns="360000" numCol="1" rtlCol="0" anchor="t" anchorCtr="0" compatLnSpc="1">
            <a:prstTxWarp prst="textNoShape">
              <a:avLst/>
            </a:prstTxWarp>
          </a:bodyPr>
          <a:lstStyle/>
          <a:p>
            <a:pPr marL="0" indent="0">
              <a:buNone/>
            </a:pPr>
            <a:r>
              <a:rPr lang="en-US" sz="2000" b="1" dirty="0">
                <a:latin typeface="+mj-lt"/>
              </a:rPr>
              <a:t>The GOOS Mission</a:t>
            </a:r>
          </a:p>
          <a:p>
            <a:pPr marL="0" indent="0">
              <a:buNone/>
            </a:pPr>
            <a:endParaRPr lang="en-US" sz="2000" dirty="0">
              <a:latin typeface="+mj-lt"/>
            </a:endParaRPr>
          </a:p>
          <a:p>
            <a:pPr marL="0" indent="0">
              <a:buNone/>
            </a:pPr>
            <a:r>
              <a:rPr lang="en-US" sz="2000" dirty="0">
                <a:latin typeface="+mj-lt"/>
              </a:rPr>
              <a:t>To lead the ocean observing community and create the </a:t>
            </a:r>
            <a:r>
              <a:rPr lang="en-US" sz="2000" b="1" dirty="0">
                <a:latin typeface="+mj-lt"/>
              </a:rPr>
              <a:t>partnerships</a:t>
            </a:r>
            <a:r>
              <a:rPr lang="en-US" sz="2000" dirty="0">
                <a:latin typeface="+mj-lt"/>
              </a:rPr>
              <a:t> needed to grow and integrated, responsive and sustained observing system</a:t>
            </a:r>
          </a:p>
        </p:txBody>
      </p:sp>
    </p:spTree>
    <p:extLst>
      <p:ext uri="{BB962C8B-B14F-4D97-AF65-F5344CB8AC3E}">
        <p14:creationId xmlns:p14="http://schemas.microsoft.com/office/powerpoint/2010/main" val="22911549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FF56-3FBA-344E-B1F3-3D0420536B92}"/>
              </a:ext>
            </a:extLst>
          </p:cNvPr>
          <p:cNvSpPr>
            <a:spLocks noGrp="1"/>
          </p:cNvSpPr>
          <p:nvPr>
            <p:ph type="title"/>
          </p:nvPr>
        </p:nvSpPr>
        <p:spPr>
          <a:xfrm>
            <a:off x="623392" y="404664"/>
            <a:ext cx="4896544" cy="784150"/>
          </a:xfrm>
        </p:spPr>
        <p:txBody>
          <a:bodyPr anchor="t"/>
          <a:lstStyle/>
          <a:p>
            <a:r>
              <a:rPr lang="en-US" sz="3200" dirty="0"/>
              <a:t>Strategic Objectives</a:t>
            </a:r>
            <a:endParaRPr lang="en-US" sz="2800" dirty="0"/>
          </a:p>
        </p:txBody>
      </p:sp>
      <p:grpSp>
        <p:nvGrpSpPr>
          <p:cNvPr id="10" name="Group 9">
            <a:extLst>
              <a:ext uri="{FF2B5EF4-FFF2-40B4-BE49-F238E27FC236}">
                <a16:creationId xmlns:a16="http://schemas.microsoft.com/office/drawing/2014/main" id="{727501F5-3731-3841-A8D5-9FA22E879171}"/>
              </a:ext>
            </a:extLst>
          </p:cNvPr>
          <p:cNvGrpSpPr/>
          <p:nvPr/>
        </p:nvGrpSpPr>
        <p:grpSpPr>
          <a:xfrm>
            <a:off x="1775520" y="404664"/>
            <a:ext cx="10712658" cy="8424044"/>
            <a:chOff x="-80154" y="908720"/>
            <a:chExt cx="9304308" cy="7316569"/>
          </a:xfrm>
        </p:grpSpPr>
        <p:pic>
          <p:nvPicPr>
            <p:cNvPr id="6" name="Picture 5">
              <a:extLst>
                <a:ext uri="{FF2B5EF4-FFF2-40B4-BE49-F238E27FC236}">
                  <a16:creationId xmlns:a16="http://schemas.microsoft.com/office/drawing/2014/main" id="{6B2ED6BF-96D8-EE41-B267-F88157309421}"/>
                </a:ext>
              </a:extLst>
            </p:cNvPr>
            <p:cNvPicPr>
              <a:picLocks noChangeAspect="1"/>
            </p:cNvPicPr>
            <p:nvPr/>
          </p:nvPicPr>
          <p:blipFill>
            <a:blip r:embed="rId2"/>
            <a:stretch>
              <a:fillRect/>
            </a:stretch>
          </p:blipFill>
          <p:spPr>
            <a:xfrm>
              <a:off x="-80154" y="908720"/>
              <a:ext cx="9304308" cy="7316569"/>
            </a:xfrm>
            <a:prstGeom prst="rect">
              <a:avLst/>
            </a:prstGeom>
          </p:spPr>
        </p:pic>
        <p:sp>
          <p:nvSpPr>
            <p:cNvPr id="7" name="Oval 6">
              <a:extLst>
                <a:ext uri="{FF2B5EF4-FFF2-40B4-BE49-F238E27FC236}">
                  <a16:creationId xmlns:a16="http://schemas.microsoft.com/office/drawing/2014/main" id="{4608BD0D-0B86-964B-A918-A34B7804B88A}"/>
                </a:ext>
              </a:extLst>
            </p:cNvPr>
            <p:cNvSpPr/>
            <p:nvPr/>
          </p:nvSpPr>
          <p:spPr bwMode="auto">
            <a:xfrm>
              <a:off x="3743908" y="2276872"/>
              <a:ext cx="1656184" cy="1656184"/>
            </a:xfrm>
            <a:prstGeom prst="ellipse">
              <a:avLst/>
            </a:prstGeom>
            <a:solidFill>
              <a:srgbClr val="00B05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System integration and delivery</a:t>
              </a:r>
            </a:p>
          </p:txBody>
        </p:sp>
        <p:sp>
          <p:nvSpPr>
            <p:cNvPr id="8" name="Oval 7">
              <a:extLst>
                <a:ext uri="{FF2B5EF4-FFF2-40B4-BE49-F238E27FC236}">
                  <a16:creationId xmlns:a16="http://schemas.microsoft.com/office/drawing/2014/main" id="{D32AD6A6-758A-6749-BA38-30E9A6DB5FB1}"/>
                </a:ext>
              </a:extLst>
            </p:cNvPr>
            <p:cNvSpPr/>
            <p:nvPr/>
          </p:nvSpPr>
          <p:spPr bwMode="auto">
            <a:xfrm>
              <a:off x="1619672" y="3717032"/>
              <a:ext cx="1656184" cy="1656184"/>
            </a:xfrm>
            <a:prstGeom prst="ellips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Deepening engagement and impact</a:t>
              </a:r>
            </a:p>
          </p:txBody>
        </p:sp>
        <p:sp>
          <p:nvSpPr>
            <p:cNvPr id="9" name="Oval 8">
              <a:extLst>
                <a:ext uri="{FF2B5EF4-FFF2-40B4-BE49-F238E27FC236}">
                  <a16:creationId xmlns:a16="http://schemas.microsoft.com/office/drawing/2014/main" id="{7B52DEC5-5B8E-8D49-AD9E-5367F10C1C69}"/>
                </a:ext>
              </a:extLst>
            </p:cNvPr>
            <p:cNvSpPr/>
            <p:nvPr/>
          </p:nvSpPr>
          <p:spPr bwMode="auto">
            <a:xfrm>
              <a:off x="5868144" y="3745844"/>
              <a:ext cx="1656184" cy="1656184"/>
            </a:xfrm>
            <a:prstGeom prst="ellipse">
              <a:avLst/>
            </a:prstGeom>
            <a:solidFill>
              <a:srgbClr val="D9A2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Building for the future</a:t>
              </a:r>
            </a:p>
          </p:txBody>
        </p:sp>
      </p:grpSp>
    </p:spTree>
    <p:extLst>
      <p:ext uri="{BB962C8B-B14F-4D97-AF65-F5344CB8AC3E}">
        <p14:creationId xmlns:p14="http://schemas.microsoft.com/office/powerpoint/2010/main" val="14949396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0F0F-1EF2-8F4F-8EEF-3F52E8FDBA0D}"/>
              </a:ext>
            </a:extLst>
          </p:cNvPr>
          <p:cNvSpPr>
            <a:spLocks noGrp="1"/>
          </p:cNvSpPr>
          <p:nvPr>
            <p:ph type="title"/>
          </p:nvPr>
        </p:nvSpPr>
        <p:spPr/>
        <p:txBody>
          <a:bodyPr/>
          <a:lstStyle/>
          <a:p>
            <a:r>
              <a:rPr lang="en-US" sz="3200" dirty="0"/>
              <a:t>Working together for a better future</a:t>
            </a:r>
          </a:p>
        </p:txBody>
      </p:sp>
      <p:pic>
        <p:nvPicPr>
          <p:cNvPr id="6" name="Content Placeholder 5">
            <a:extLst>
              <a:ext uri="{FF2B5EF4-FFF2-40B4-BE49-F238E27FC236}">
                <a16:creationId xmlns:a16="http://schemas.microsoft.com/office/drawing/2014/main" id="{D81A1FF8-2506-A74F-94E7-E50F14D4DA1A}"/>
              </a:ext>
            </a:extLst>
          </p:cNvPr>
          <p:cNvPicPr>
            <a:picLocks noGrp="1" noChangeAspect="1"/>
          </p:cNvPicPr>
          <p:nvPr>
            <p:ph sz="half" idx="2"/>
          </p:nvPr>
        </p:nvPicPr>
        <p:blipFill rotWithShape="1">
          <a:blip r:embed="rId2"/>
          <a:srcRect r="19768"/>
          <a:stretch/>
        </p:blipFill>
        <p:spPr>
          <a:xfrm>
            <a:off x="-26568" y="1684056"/>
            <a:ext cx="5402488" cy="4487267"/>
          </a:xfrm>
        </p:spPr>
      </p:pic>
      <p:sp>
        <p:nvSpPr>
          <p:cNvPr id="7" name="Rectangle 6">
            <a:extLst>
              <a:ext uri="{FF2B5EF4-FFF2-40B4-BE49-F238E27FC236}">
                <a16:creationId xmlns:a16="http://schemas.microsoft.com/office/drawing/2014/main" id="{E9B9B258-7BCB-AB4A-853F-39922D0C1028}"/>
              </a:ext>
            </a:extLst>
          </p:cNvPr>
          <p:cNvSpPr/>
          <p:nvPr/>
        </p:nvSpPr>
        <p:spPr bwMode="auto">
          <a:xfrm>
            <a:off x="5374486" y="1676401"/>
            <a:ext cx="9144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Rectangle 7">
            <a:extLst>
              <a:ext uri="{FF2B5EF4-FFF2-40B4-BE49-F238E27FC236}">
                <a16:creationId xmlns:a16="http://schemas.microsoft.com/office/drawing/2014/main" id="{D93780BA-23CA-F244-AC57-085E68CF1F14}"/>
              </a:ext>
            </a:extLst>
          </p:cNvPr>
          <p:cNvSpPr/>
          <p:nvPr/>
        </p:nvSpPr>
        <p:spPr bwMode="auto">
          <a:xfrm>
            <a:off x="-26568" y="1683178"/>
            <a:ext cx="9144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3" name="Content Placeholder 2">
            <a:extLst>
              <a:ext uri="{FF2B5EF4-FFF2-40B4-BE49-F238E27FC236}">
                <a16:creationId xmlns:a16="http://schemas.microsoft.com/office/drawing/2014/main" id="{14A4BC0F-77C8-F249-ABEF-AADB9776DE30}"/>
              </a:ext>
            </a:extLst>
          </p:cNvPr>
          <p:cNvSpPr>
            <a:spLocks noGrp="1"/>
          </p:cNvSpPr>
          <p:nvPr>
            <p:ph sz="half" idx="1"/>
          </p:nvPr>
        </p:nvSpPr>
        <p:spPr>
          <a:xfrm>
            <a:off x="6288886" y="1676401"/>
            <a:ext cx="4988714" cy="1536575"/>
          </a:xfrm>
          <a:solidFill>
            <a:schemeClr val="bg1"/>
          </a:solidFill>
        </p:spPr>
        <p:txBody>
          <a:bodyPr/>
          <a:lstStyle/>
          <a:p>
            <a:pPr marL="0" indent="0">
              <a:buNone/>
            </a:pPr>
            <a:r>
              <a:rPr lang="en-US" dirty="0"/>
              <a:t>The Strategy is grounded in building effective </a:t>
            </a:r>
            <a:r>
              <a:rPr lang="en-US" b="1" dirty="0"/>
              <a:t>partnerships for delivery</a:t>
            </a:r>
          </a:p>
        </p:txBody>
      </p:sp>
      <p:sp>
        <p:nvSpPr>
          <p:cNvPr id="10" name="Rectangle 9">
            <a:extLst>
              <a:ext uri="{FF2B5EF4-FFF2-40B4-BE49-F238E27FC236}">
                <a16:creationId xmlns:a16="http://schemas.microsoft.com/office/drawing/2014/main" id="{65C93688-1086-0A4D-B8CD-D7F4882A9681}"/>
              </a:ext>
            </a:extLst>
          </p:cNvPr>
          <p:cNvSpPr/>
          <p:nvPr/>
        </p:nvSpPr>
        <p:spPr bwMode="auto">
          <a:xfrm>
            <a:off x="6288886" y="3924301"/>
            <a:ext cx="3888432" cy="1944216"/>
          </a:xfrm>
          <a:prstGeom prst="rect">
            <a:avLst/>
          </a:prstGeom>
          <a:solidFill>
            <a:schemeClr val="bg1"/>
          </a:solidFill>
          <a:ln w="101600" cap="flat" cmpd="sng" algn="ctr">
            <a:solidFill>
              <a:srgbClr val="0070C0"/>
            </a:solidFill>
            <a:prstDash val="solid"/>
            <a:round/>
            <a:headEnd type="none" w="med" len="med"/>
            <a:tailEnd type="none" w="med" len="med"/>
          </a:ln>
          <a:effectLst/>
        </p:spPr>
        <p:txBody>
          <a:bodyPr vert="horz" wrap="square" lIns="360000" tIns="360000" rIns="360000" bIns="360000" numCol="1" rtlCol="0" anchor="t" anchorCtr="0" compatLnSpc="1">
            <a:prstTxWarp prst="textNoShape">
              <a:avLst/>
            </a:prstTxWarp>
          </a:bodyPr>
          <a:lstStyle/>
          <a:p>
            <a:r>
              <a:rPr lang="en-US" sz="2000" i="1" dirty="0">
                <a:latin typeface="+mj-lt"/>
              </a:rPr>
              <a:t>GOOS is developing an implementation framework needing broad partner engagement</a:t>
            </a:r>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0141111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9A35-35CB-8C46-909B-7D8082B98058}"/>
              </a:ext>
            </a:extLst>
          </p:cNvPr>
          <p:cNvSpPr>
            <a:spLocks noGrp="1"/>
          </p:cNvSpPr>
          <p:nvPr>
            <p:ph type="title"/>
          </p:nvPr>
        </p:nvSpPr>
        <p:spPr>
          <a:xfrm>
            <a:off x="1343472" y="5737413"/>
            <a:ext cx="3813448" cy="1143000"/>
          </a:xfrm>
        </p:spPr>
        <p:txBody>
          <a:bodyPr/>
          <a:lstStyle/>
          <a:p>
            <a:r>
              <a:rPr lang="en-US" sz="1800" i="1" dirty="0" err="1"/>
              <a:t>goosocean.org</a:t>
            </a:r>
            <a:endParaRPr lang="en-US" sz="1800" i="1" dirty="0"/>
          </a:p>
        </p:txBody>
      </p:sp>
      <p:pic>
        <p:nvPicPr>
          <p:cNvPr id="4" name="Picture 3">
            <a:extLst>
              <a:ext uri="{FF2B5EF4-FFF2-40B4-BE49-F238E27FC236}">
                <a16:creationId xmlns:a16="http://schemas.microsoft.com/office/drawing/2014/main" id="{841D1D7C-A776-E742-8F50-9ACE9A43531A}"/>
              </a:ext>
            </a:extLst>
          </p:cNvPr>
          <p:cNvPicPr>
            <a:picLocks noChangeAspect="1"/>
          </p:cNvPicPr>
          <p:nvPr/>
        </p:nvPicPr>
        <p:blipFill>
          <a:blip r:embed="rId2"/>
          <a:stretch>
            <a:fillRect/>
          </a:stretch>
        </p:blipFill>
        <p:spPr>
          <a:xfrm>
            <a:off x="6900932" y="212123"/>
            <a:ext cx="5291068" cy="4581128"/>
          </a:xfrm>
          <a:prstGeom prst="rect">
            <a:avLst/>
          </a:prstGeom>
        </p:spPr>
      </p:pic>
      <p:sp>
        <p:nvSpPr>
          <p:cNvPr id="5" name="Content Placeholder 2">
            <a:extLst>
              <a:ext uri="{FF2B5EF4-FFF2-40B4-BE49-F238E27FC236}">
                <a16:creationId xmlns:a16="http://schemas.microsoft.com/office/drawing/2014/main" id="{14A4BC0F-77C8-F249-ABEF-AADB9776DE30}"/>
              </a:ext>
            </a:extLst>
          </p:cNvPr>
          <p:cNvSpPr txBox="1">
            <a:spLocks/>
          </p:cNvSpPr>
          <p:nvPr/>
        </p:nvSpPr>
        <p:spPr>
          <a:xfrm>
            <a:off x="695400" y="620688"/>
            <a:ext cx="5832648" cy="5328592"/>
          </a:xfrm>
          <a:prstGeom prst="rect">
            <a:avLst/>
          </a:prstGeom>
          <a:noFill/>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lvl="0" indent="0">
              <a:buNone/>
            </a:pPr>
            <a:r>
              <a:rPr lang="en-CA" sz="2000" b="1" dirty="0"/>
              <a:t>GOOS and CEOS SIT</a:t>
            </a:r>
            <a:br>
              <a:rPr lang="en-CA" sz="2000" b="1" dirty="0"/>
            </a:br>
            <a:endParaRPr lang="en-CA" sz="1800" b="1" dirty="0"/>
          </a:p>
          <a:p>
            <a:pPr lvl="0"/>
            <a:r>
              <a:rPr lang="en-US" sz="1800" dirty="0"/>
              <a:t>From the perspective of responding to requirements expressed against EOVs and ECVs: </a:t>
            </a:r>
          </a:p>
          <a:p>
            <a:pPr lvl="1"/>
            <a:r>
              <a:rPr lang="en-US" sz="1600" dirty="0"/>
              <a:t>the link between VCs and Science Teams has been valuable in the experience of GOOS (particularly OOPC)</a:t>
            </a:r>
          </a:p>
          <a:p>
            <a:pPr lvl="1"/>
            <a:r>
              <a:rPr lang="en-US" sz="1600" dirty="0"/>
              <a:t>the VCs have been important in getting concerns about continuity of missions expressed</a:t>
            </a:r>
          </a:p>
          <a:p>
            <a:pPr lvl="1"/>
            <a:r>
              <a:rPr lang="en-US" sz="1600" dirty="0"/>
              <a:t>responding to requirements needs thinking beyond variables, to applications</a:t>
            </a:r>
            <a:br>
              <a:rPr lang="en-US" sz="1600" dirty="0"/>
            </a:br>
            <a:endParaRPr lang="en-US" sz="1600" dirty="0"/>
          </a:p>
          <a:p>
            <a:r>
              <a:rPr lang="en-US" sz="1800" dirty="0"/>
              <a:t>From the perspective of shared vision and objectives</a:t>
            </a:r>
          </a:p>
          <a:p>
            <a:pPr lvl="1"/>
            <a:r>
              <a:rPr lang="en-US" sz="1600" dirty="0"/>
              <a:t>interest in activity in </a:t>
            </a:r>
            <a:r>
              <a:rPr lang="en-US" sz="1600" b="1" dirty="0"/>
              <a:t>partnering</a:t>
            </a:r>
            <a:r>
              <a:rPr lang="en-US" sz="1600" dirty="0"/>
              <a:t> down the value chain for better delivery</a:t>
            </a:r>
          </a:p>
          <a:p>
            <a:pPr lvl="1"/>
            <a:r>
              <a:rPr lang="en-US" sz="1600" dirty="0"/>
              <a:t>a more </a:t>
            </a:r>
            <a:r>
              <a:rPr lang="en-US" sz="1600" b="1" dirty="0"/>
              <a:t>integrated and responsive observing system</a:t>
            </a:r>
          </a:p>
          <a:p>
            <a:pPr lvl="1"/>
            <a:endParaRPr lang="fr-FR" sz="1400" dirty="0"/>
          </a:p>
        </p:txBody>
      </p:sp>
    </p:spTree>
    <p:extLst>
      <p:ext uri="{BB962C8B-B14F-4D97-AF65-F5344CB8AC3E}">
        <p14:creationId xmlns:p14="http://schemas.microsoft.com/office/powerpoint/2010/main" val="21111352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83" y="-55980"/>
            <a:ext cx="7226072" cy="5565351"/>
          </a:xfrm>
          <a:prstGeom prst="rect">
            <a:avLst/>
          </a:prstGeom>
          <a:solidFill>
            <a:srgbClr val="0069B1"/>
          </a:solidFill>
          <a:ln w="0">
            <a:solidFill>
              <a:srgbClr val="0069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fr-FR" sz="1800" dirty="0">
              <a:solidFill>
                <a:prstClr val="white"/>
              </a:solidFill>
              <a:latin typeface="Calibri"/>
            </a:endParaRPr>
          </a:p>
        </p:txBody>
      </p:sp>
      <p:sp>
        <p:nvSpPr>
          <p:cNvPr id="2" name="Title 1"/>
          <p:cNvSpPr>
            <a:spLocks noGrp="1"/>
          </p:cNvSpPr>
          <p:nvPr>
            <p:ph type="ctrTitle"/>
          </p:nvPr>
        </p:nvSpPr>
        <p:spPr>
          <a:xfrm>
            <a:off x="1" y="2"/>
            <a:ext cx="7153275" cy="2996950"/>
          </a:xfrm>
          <a:noFill/>
        </p:spPr>
        <p:txBody>
          <a:bodyPr anchor="t">
            <a:noAutofit/>
          </a:bodyPr>
          <a:lstStyle/>
          <a:p>
            <a:br>
              <a:rPr lang="fr-FR" sz="3200" dirty="0">
                <a:solidFill>
                  <a:srgbClr val="92D050"/>
                </a:solidFill>
                <a:latin typeface="Trebuchet MS" panose="020B0703020202090204" pitchFamily="34" charset="0"/>
              </a:rPr>
            </a:br>
            <a:br>
              <a:rPr lang="fr-FR" sz="3200" dirty="0">
                <a:solidFill>
                  <a:srgbClr val="92D050"/>
                </a:solidFill>
                <a:latin typeface="Trebuchet MS" panose="020B0703020202090204" pitchFamily="34" charset="0"/>
              </a:rPr>
            </a:br>
            <a:r>
              <a:rPr lang="fr-FR" sz="1800" dirty="0" err="1">
                <a:solidFill>
                  <a:schemeClr val="bg1"/>
                </a:solidFill>
                <a:latin typeface="Trebuchet MS" panose="020B0703020202090204" pitchFamily="34" charset="0"/>
              </a:rPr>
              <a:t>oceandecade@unesco.org</a:t>
            </a:r>
            <a:br>
              <a:rPr lang="fr-FR" sz="1800" dirty="0">
                <a:solidFill>
                  <a:schemeClr val="bg1"/>
                </a:solidFill>
                <a:latin typeface="Trebuchet MS" panose="020B0703020202090204" pitchFamily="34" charset="0"/>
              </a:rPr>
            </a:br>
            <a:br>
              <a:rPr lang="fr-FR" sz="1600" dirty="0">
                <a:solidFill>
                  <a:schemeClr val="bg1"/>
                </a:solidFill>
                <a:latin typeface="Trebuchet MS" panose="020B0703020202090204" pitchFamily="34" charset="0"/>
              </a:rPr>
            </a:br>
            <a:r>
              <a:rPr lang="fr-FR" sz="1800" dirty="0">
                <a:solidFill>
                  <a:schemeClr val="bg1"/>
                </a:solidFill>
                <a:latin typeface="Trebuchet MS" panose="020B0703020202090204" pitchFamily="34" charset="0"/>
              </a:rPr>
              <a:t>Follow all Decade news: </a:t>
            </a:r>
            <a:br>
              <a:rPr lang="fr-FR" sz="1800" dirty="0">
                <a:solidFill>
                  <a:schemeClr val="bg1"/>
                </a:solidFill>
                <a:latin typeface="Trebuchet MS" panose="020B0703020202090204" pitchFamily="34" charset="0"/>
              </a:rPr>
            </a:br>
            <a:r>
              <a:rPr lang="fr-FR" sz="1800" dirty="0">
                <a:solidFill>
                  <a:schemeClr val="bg1"/>
                </a:solidFill>
                <a:latin typeface="Trebuchet MS" panose="020B0703020202090204" pitchFamily="34" charset="0"/>
              </a:rPr>
              <a:t>http://</a:t>
            </a:r>
            <a:r>
              <a:rPr lang="fr-FR" sz="1800" dirty="0" err="1">
                <a:solidFill>
                  <a:schemeClr val="bg1"/>
                </a:solidFill>
                <a:latin typeface="Trebuchet MS" panose="020B0703020202090204" pitchFamily="34" charset="0"/>
              </a:rPr>
              <a:t>oceandecade.org</a:t>
            </a:r>
            <a:r>
              <a:rPr lang="fr-FR" sz="1800" dirty="0">
                <a:solidFill>
                  <a:schemeClr val="bg1"/>
                </a:solidFill>
                <a:latin typeface="Trebuchet MS" panose="020B0703020202090204" pitchFamily="34" charset="0"/>
              </a:rPr>
              <a:t> </a:t>
            </a:r>
            <a:br>
              <a:rPr lang="fr-FR" sz="1800" dirty="0">
                <a:solidFill>
                  <a:schemeClr val="bg1"/>
                </a:solidFill>
                <a:latin typeface="Trebuchet MS" panose="020B0703020202090204" pitchFamily="34" charset="0"/>
              </a:rPr>
            </a:br>
            <a:br>
              <a:rPr lang="fr-FR" sz="1800" dirty="0">
                <a:solidFill>
                  <a:schemeClr val="bg1"/>
                </a:solidFill>
                <a:latin typeface="Trebuchet MS" panose="020B0703020202090204" pitchFamily="34" charset="0"/>
              </a:rPr>
            </a:br>
            <a:endParaRPr lang="fr-FR" sz="3200" dirty="0">
              <a:latin typeface="Trebuchet MS" panose="020B0703020202090204" pitchFamily="34" charset="0"/>
            </a:endParaRPr>
          </a:p>
        </p:txBody>
      </p:sp>
      <p:pic>
        <p:nvPicPr>
          <p:cNvPr id="21" name="Image 20">
            <a:extLst>
              <a:ext uri="{FF2B5EF4-FFF2-40B4-BE49-F238E27FC236}">
                <a16:creationId xmlns:a16="http://schemas.microsoft.com/office/drawing/2014/main" id="{9A391B45-E884-3942-ADF6-D2ADA618A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3919329"/>
            <a:ext cx="720000" cy="720000"/>
          </a:xfrm>
          <a:prstGeom prst="rect">
            <a:avLst/>
          </a:prstGeom>
        </p:spPr>
      </p:pic>
      <p:pic>
        <p:nvPicPr>
          <p:cNvPr id="25" name="Image 24">
            <a:extLst>
              <a:ext uri="{FF2B5EF4-FFF2-40B4-BE49-F238E27FC236}">
                <a16:creationId xmlns:a16="http://schemas.microsoft.com/office/drawing/2014/main" id="{5B629BF2-B459-124B-9C66-B12C3B74C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067" y="3919329"/>
            <a:ext cx="720000" cy="720000"/>
          </a:xfrm>
          <a:prstGeom prst="rect">
            <a:avLst/>
          </a:prstGeom>
        </p:spPr>
      </p:pic>
      <p:pic>
        <p:nvPicPr>
          <p:cNvPr id="27" name="Image 26">
            <a:extLst>
              <a:ext uri="{FF2B5EF4-FFF2-40B4-BE49-F238E27FC236}">
                <a16:creationId xmlns:a16="http://schemas.microsoft.com/office/drawing/2014/main" id="{E7D1C0CD-1A61-3642-BF94-56866983BB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235" y="3919329"/>
            <a:ext cx="720000" cy="720000"/>
          </a:xfrm>
          <a:prstGeom prst="rect">
            <a:avLst/>
          </a:prstGeom>
        </p:spPr>
      </p:pic>
      <p:sp>
        <p:nvSpPr>
          <p:cNvPr id="28" name="ZoneTexte 27">
            <a:extLst>
              <a:ext uri="{FF2B5EF4-FFF2-40B4-BE49-F238E27FC236}">
                <a16:creationId xmlns:a16="http://schemas.microsoft.com/office/drawing/2014/main" id="{9021E8FA-9DD3-2C47-8D25-74110404ACAF}"/>
              </a:ext>
            </a:extLst>
          </p:cNvPr>
          <p:cNvSpPr txBox="1"/>
          <p:nvPr/>
        </p:nvSpPr>
        <p:spPr>
          <a:xfrm>
            <a:off x="226197" y="4639329"/>
            <a:ext cx="1715406" cy="523220"/>
          </a:xfrm>
          <a:prstGeom prst="rect">
            <a:avLst/>
          </a:prstGeom>
          <a:noFill/>
        </p:spPr>
        <p:txBody>
          <a:bodyPr wrap="none" rtlCol="0">
            <a:spAutoFit/>
          </a:bodyPr>
          <a:lstStyle/>
          <a:p>
            <a:pPr defTabSz="1219170" eaLnBrk="1" fontAlgn="auto" hangingPunct="1">
              <a:spcBef>
                <a:spcPts val="0"/>
              </a:spcBef>
              <a:spcAft>
                <a:spcPts val="0"/>
              </a:spcAft>
            </a:pPr>
            <a:r>
              <a:rPr lang="fr-FR" sz="2800" b="1" dirty="0" err="1">
                <a:solidFill>
                  <a:prstClr val="white"/>
                </a:solidFill>
                <a:latin typeface="Calibri"/>
                <a:ea typeface="+mn-ea"/>
              </a:rPr>
              <a:t>IocUnesco</a:t>
            </a:r>
            <a:endParaRPr lang="fr-FR" sz="2800" b="1" dirty="0">
              <a:solidFill>
                <a:prstClr val="white"/>
              </a:solidFill>
              <a:latin typeface="Calibri"/>
              <a:ea typeface="+mn-ea"/>
            </a:endParaRPr>
          </a:p>
        </p:txBody>
      </p:sp>
      <p:sp>
        <p:nvSpPr>
          <p:cNvPr id="29" name="ZoneTexte 28">
            <a:extLst>
              <a:ext uri="{FF2B5EF4-FFF2-40B4-BE49-F238E27FC236}">
                <a16:creationId xmlns:a16="http://schemas.microsoft.com/office/drawing/2014/main" id="{42E2E01D-A82F-5A46-B955-727E22088E19}"/>
              </a:ext>
            </a:extLst>
          </p:cNvPr>
          <p:cNvSpPr txBox="1"/>
          <p:nvPr/>
        </p:nvSpPr>
        <p:spPr>
          <a:xfrm>
            <a:off x="2718935" y="4639329"/>
            <a:ext cx="1715406" cy="523220"/>
          </a:xfrm>
          <a:prstGeom prst="rect">
            <a:avLst/>
          </a:prstGeom>
          <a:noFill/>
        </p:spPr>
        <p:txBody>
          <a:bodyPr wrap="none" rtlCol="0">
            <a:spAutoFit/>
          </a:bodyPr>
          <a:lstStyle/>
          <a:p>
            <a:pPr defTabSz="1219170" eaLnBrk="1" fontAlgn="auto" hangingPunct="1">
              <a:spcBef>
                <a:spcPts val="0"/>
              </a:spcBef>
              <a:spcAft>
                <a:spcPts val="0"/>
              </a:spcAft>
            </a:pPr>
            <a:r>
              <a:rPr lang="fr-FR" sz="2800" b="1" dirty="0" err="1">
                <a:solidFill>
                  <a:prstClr val="white"/>
                </a:solidFill>
                <a:latin typeface="Calibri"/>
                <a:ea typeface="+mn-ea"/>
              </a:rPr>
              <a:t>IocUnesco</a:t>
            </a:r>
            <a:endParaRPr lang="fr-FR" sz="2800" b="1" dirty="0">
              <a:solidFill>
                <a:prstClr val="white"/>
              </a:solidFill>
              <a:latin typeface="Calibri"/>
              <a:ea typeface="+mn-ea"/>
            </a:endParaRPr>
          </a:p>
        </p:txBody>
      </p:sp>
      <p:sp>
        <p:nvSpPr>
          <p:cNvPr id="30" name="ZoneTexte 29">
            <a:extLst>
              <a:ext uri="{FF2B5EF4-FFF2-40B4-BE49-F238E27FC236}">
                <a16:creationId xmlns:a16="http://schemas.microsoft.com/office/drawing/2014/main" id="{4A43852C-9C1C-BC4C-9E48-CB6FEF501AA2}"/>
              </a:ext>
            </a:extLst>
          </p:cNvPr>
          <p:cNvSpPr txBox="1"/>
          <p:nvPr/>
        </p:nvSpPr>
        <p:spPr>
          <a:xfrm>
            <a:off x="5251610" y="4639329"/>
            <a:ext cx="1845249" cy="523220"/>
          </a:xfrm>
          <a:prstGeom prst="rect">
            <a:avLst/>
          </a:prstGeom>
          <a:noFill/>
        </p:spPr>
        <p:txBody>
          <a:bodyPr wrap="none" rtlCol="0">
            <a:spAutoFit/>
          </a:bodyPr>
          <a:lstStyle/>
          <a:p>
            <a:pPr defTabSz="1219170" eaLnBrk="1" fontAlgn="auto" hangingPunct="1">
              <a:spcBef>
                <a:spcPts val="0"/>
              </a:spcBef>
              <a:spcAft>
                <a:spcPts val="0"/>
              </a:spcAft>
            </a:pPr>
            <a:r>
              <a:rPr lang="fr-FR" sz="2800" b="1" dirty="0" err="1">
                <a:solidFill>
                  <a:prstClr val="white"/>
                </a:solidFill>
                <a:latin typeface="Calibri"/>
                <a:ea typeface="+mn-ea"/>
              </a:rPr>
              <a:t>ioc_unesco</a:t>
            </a:r>
            <a:endParaRPr lang="fr-FR" sz="2800" b="1" dirty="0">
              <a:solidFill>
                <a:prstClr val="white"/>
              </a:solidFill>
              <a:latin typeface="Calibri"/>
              <a:ea typeface="+mn-ea"/>
            </a:endParaRPr>
          </a:p>
        </p:txBody>
      </p:sp>
      <p:sp>
        <p:nvSpPr>
          <p:cNvPr id="3" name="Rectangle 2"/>
          <p:cNvSpPr/>
          <p:nvPr/>
        </p:nvSpPr>
        <p:spPr>
          <a:xfrm>
            <a:off x="7221892" y="5229224"/>
            <a:ext cx="4970109" cy="162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endParaRPr lang="en-GB" sz="1800">
              <a:solidFill>
                <a:prstClr val="white"/>
              </a:solidFill>
              <a:latin typeface="Calibri"/>
            </a:endParaRPr>
          </a:p>
        </p:txBody>
      </p:sp>
      <p:sp>
        <p:nvSpPr>
          <p:cNvPr id="4" name="TextBox 3"/>
          <p:cNvSpPr txBox="1"/>
          <p:nvPr/>
        </p:nvSpPr>
        <p:spPr>
          <a:xfrm>
            <a:off x="7586691" y="5483480"/>
            <a:ext cx="4461187" cy="1200329"/>
          </a:xfrm>
          <a:prstGeom prst="rect">
            <a:avLst/>
          </a:prstGeom>
          <a:noFill/>
        </p:spPr>
        <p:txBody>
          <a:bodyPr wrap="square" rtlCol="0">
            <a:spAutoFit/>
          </a:bodyPr>
          <a:lstStyle/>
          <a:p>
            <a:pPr algn="ctr" defTabSz="1219170" eaLnBrk="1" fontAlgn="auto" hangingPunct="1">
              <a:spcBef>
                <a:spcPts val="0"/>
              </a:spcBef>
              <a:spcAft>
                <a:spcPts val="0"/>
              </a:spcAft>
            </a:pPr>
            <a:r>
              <a:rPr lang="en-US" sz="1800" b="1" dirty="0">
                <a:solidFill>
                  <a:srgbClr val="5B9BD5">
                    <a:lumMod val="50000"/>
                  </a:srgbClr>
                </a:solidFill>
                <a:latin typeface="Calibri"/>
                <a:ea typeface="+mn-ea"/>
              </a:rPr>
              <a:t>Towards The Ocean We Need </a:t>
            </a:r>
          </a:p>
          <a:p>
            <a:pPr algn="ctr" defTabSz="1219170" eaLnBrk="1" fontAlgn="auto" hangingPunct="1">
              <a:spcBef>
                <a:spcPts val="0"/>
              </a:spcBef>
              <a:spcAft>
                <a:spcPts val="0"/>
              </a:spcAft>
            </a:pPr>
            <a:r>
              <a:rPr lang="en-US" sz="1800" b="1" dirty="0">
                <a:solidFill>
                  <a:srgbClr val="5B9BD5">
                    <a:lumMod val="50000"/>
                  </a:srgbClr>
                </a:solidFill>
                <a:latin typeface="Calibri"/>
                <a:ea typeface="+mn-ea"/>
              </a:rPr>
              <a:t>for the Future We Want</a:t>
            </a:r>
          </a:p>
          <a:p>
            <a:pPr algn="ctr" defTabSz="1219170" eaLnBrk="1" fontAlgn="auto" hangingPunct="1">
              <a:spcBef>
                <a:spcPts val="0"/>
              </a:spcBef>
              <a:spcAft>
                <a:spcPts val="0"/>
              </a:spcAft>
            </a:pPr>
            <a:endParaRPr lang="en-US" sz="1800" b="1" dirty="0">
              <a:solidFill>
                <a:srgbClr val="5B9BD5">
                  <a:lumMod val="50000"/>
                </a:srgbClr>
              </a:solidFill>
              <a:latin typeface="Calibri"/>
              <a:ea typeface="+mn-ea"/>
            </a:endParaRPr>
          </a:p>
          <a:p>
            <a:pPr defTabSz="1219170" eaLnBrk="1" fontAlgn="auto" hangingPunct="1">
              <a:spcBef>
                <a:spcPts val="0"/>
              </a:spcBef>
              <a:spcAft>
                <a:spcPts val="0"/>
              </a:spcAft>
            </a:pPr>
            <a:r>
              <a:rPr lang="en-US" sz="1800" b="1" dirty="0">
                <a:solidFill>
                  <a:srgbClr val="5B9BD5">
                    <a:lumMod val="50000"/>
                  </a:srgbClr>
                </a:solidFill>
                <a:latin typeface="Calibri"/>
                <a:ea typeface="+mn-ea"/>
              </a:rPr>
              <a:t>                      v.ryabinin@unesco.org</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1890" y="-55981"/>
            <a:ext cx="4970111" cy="5285205"/>
          </a:xfrm>
          <a:prstGeom prst="rect">
            <a:avLst/>
          </a:prstGeom>
        </p:spPr>
      </p:pic>
      <p:sp>
        <p:nvSpPr>
          <p:cNvPr id="7" name="TextBox 6"/>
          <p:cNvSpPr txBox="1"/>
          <p:nvPr/>
        </p:nvSpPr>
        <p:spPr>
          <a:xfrm>
            <a:off x="8693785" y="261251"/>
            <a:ext cx="3403003" cy="4401205"/>
          </a:xfrm>
          <a:prstGeom prst="rect">
            <a:avLst/>
          </a:prstGeom>
          <a:noFill/>
        </p:spPr>
        <p:txBody>
          <a:bodyPr wrap="square" rtlCol="0">
            <a:spAutoFit/>
          </a:bodyPr>
          <a:lstStyle/>
          <a:p>
            <a:pPr algn="r" defTabSz="1219170" eaLnBrk="1" fontAlgn="auto" hangingPunct="1">
              <a:spcBef>
                <a:spcPts val="0"/>
              </a:spcBef>
              <a:spcAft>
                <a:spcPts val="0"/>
              </a:spcAft>
            </a:pPr>
            <a:r>
              <a:rPr lang="fr-FR" sz="4000" b="1" dirty="0">
                <a:solidFill>
                  <a:prstClr val="white"/>
                </a:solidFill>
                <a:effectLst>
                  <a:outerShdw blurRad="38100" dist="38100" dir="2700000" algn="tl">
                    <a:srgbClr val="000000">
                      <a:alpha val="43137"/>
                    </a:srgbClr>
                  </a:outerShdw>
                </a:effectLst>
                <a:latin typeface="Calibri"/>
                <a:ea typeface="+mn-ea"/>
              </a:rPr>
              <a:t>The United Nations </a:t>
            </a:r>
            <a:r>
              <a:rPr lang="fr-FR" sz="4000" b="1" dirty="0" err="1">
                <a:solidFill>
                  <a:prstClr val="white"/>
                </a:solidFill>
                <a:effectLst>
                  <a:outerShdw blurRad="38100" dist="38100" dir="2700000" algn="tl">
                    <a:srgbClr val="000000">
                      <a:alpha val="43137"/>
                    </a:srgbClr>
                  </a:outerShdw>
                </a:effectLst>
                <a:latin typeface="Calibri"/>
                <a:ea typeface="+mn-ea"/>
              </a:rPr>
              <a:t>Decade</a:t>
            </a:r>
            <a:r>
              <a:rPr lang="fr-FR" sz="4000" b="1" dirty="0">
                <a:solidFill>
                  <a:prstClr val="white"/>
                </a:solidFill>
                <a:effectLst>
                  <a:outerShdw blurRad="38100" dist="38100" dir="2700000" algn="tl">
                    <a:srgbClr val="000000">
                      <a:alpha val="43137"/>
                    </a:srgbClr>
                  </a:outerShdw>
                </a:effectLst>
                <a:latin typeface="Calibri"/>
                <a:ea typeface="+mn-ea"/>
              </a:rPr>
              <a:t> of </a:t>
            </a:r>
            <a:r>
              <a:rPr lang="fr-FR" sz="4000" b="1" dirty="0" err="1">
                <a:solidFill>
                  <a:prstClr val="white"/>
                </a:solidFill>
                <a:effectLst>
                  <a:outerShdw blurRad="38100" dist="38100" dir="2700000" algn="tl">
                    <a:srgbClr val="000000">
                      <a:alpha val="43137"/>
                    </a:srgbClr>
                  </a:outerShdw>
                </a:effectLst>
                <a:latin typeface="Calibri"/>
                <a:ea typeface="+mn-ea"/>
              </a:rPr>
              <a:t>Ocean</a:t>
            </a:r>
            <a:r>
              <a:rPr lang="fr-FR" sz="4000" b="1" dirty="0">
                <a:solidFill>
                  <a:prstClr val="white"/>
                </a:solidFill>
                <a:effectLst>
                  <a:outerShdw blurRad="38100" dist="38100" dir="2700000" algn="tl">
                    <a:srgbClr val="000000">
                      <a:alpha val="43137"/>
                    </a:srgbClr>
                  </a:outerShdw>
                </a:effectLst>
                <a:latin typeface="Calibri"/>
                <a:ea typeface="+mn-ea"/>
              </a:rPr>
              <a:t> Science for </a:t>
            </a:r>
            <a:r>
              <a:rPr lang="fr-FR" sz="4000" b="1" dirty="0" err="1">
                <a:solidFill>
                  <a:prstClr val="white"/>
                </a:solidFill>
                <a:effectLst>
                  <a:outerShdw blurRad="38100" dist="38100" dir="2700000" algn="tl">
                    <a:srgbClr val="000000">
                      <a:alpha val="43137"/>
                    </a:srgbClr>
                  </a:outerShdw>
                </a:effectLst>
                <a:latin typeface="Calibri"/>
                <a:ea typeface="+mn-ea"/>
              </a:rPr>
              <a:t>Sustainable</a:t>
            </a:r>
            <a:r>
              <a:rPr lang="fr-FR" sz="4000" b="1" dirty="0">
                <a:solidFill>
                  <a:prstClr val="white"/>
                </a:solidFill>
                <a:effectLst>
                  <a:outerShdw blurRad="38100" dist="38100" dir="2700000" algn="tl">
                    <a:srgbClr val="000000">
                      <a:alpha val="43137"/>
                    </a:srgbClr>
                  </a:outerShdw>
                </a:effectLst>
                <a:latin typeface="Calibri"/>
                <a:ea typeface="+mn-ea"/>
              </a:rPr>
              <a:t> </a:t>
            </a:r>
            <a:r>
              <a:rPr lang="fr-FR" sz="4000" b="1" dirty="0" err="1">
                <a:solidFill>
                  <a:prstClr val="white"/>
                </a:solidFill>
                <a:effectLst>
                  <a:outerShdw blurRad="38100" dist="38100" dir="2700000" algn="tl">
                    <a:srgbClr val="000000">
                      <a:alpha val="43137"/>
                    </a:srgbClr>
                  </a:outerShdw>
                </a:effectLst>
                <a:latin typeface="Calibri"/>
                <a:ea typeface="+mn-ea"/>
              </a:rPr>
              <a:t>Development</a:t>
            </a:r>
            <a:r>
              <a:rPr lang="fr-FR" sz="4000" b="1" dirty="0">
                <a:solidFill>
                  <a:prstClr val="white"/>
                </a:solidFill>
                <a:effectLst>
                  <a:outerShdw blurRad="38100" dist="38100" dir="2700000" algn="tl">
                    <a:srgbClr val="000000">
                      <a:alpha val="43137"/>
                    </a:srgbClr>
                  </a:outerShdw>
                </a:effectLst>
                <a:latin typeface="Calibri"/>
                <a:ea typeface="+mn-ea"/>
              </a:rPr>
              <a:t> (2021-2030)</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2042" y="-55982"/>
            <a:ext cx="5039959" cy="6963523"/>
          </a:xfrm>
          <a:prstGeom prst="rect">
            <a:avLst/>
          </a:prstGeom>
        </p:spPr>
      </p:pic>
      <p:pic>
        <p:nvPicPr>
          <p:cNvPr id="19" name="Object 1" descr="/tmp/-L_w9hu5x4xm58EaS9F1-HiRes.jpg">
            <a:extLst>
              <a:ext uri="{FF2B5EF4-FFF2-40B4-BE49-F238E27FC236}">
                <a16:creationId xmlns:a16="http://schemas.microsoft.com/office/drawing/2014/main" id="{06871DB3-8B4A-0747-99E8-124644726644}"/>
              </a:ext>
            </a:extLst>
          </p:cNvPr>
          <p:cNvPicPr>
            <a:picLocks noChangeAspect="1"/>
          </p:cNvPicPr>
          <p:nvPr/>
        </p:nvPicPr>
        <p:blipFill>
          <a:blip r:embed="rId8"/>
          <a:srcRect/>
          <a:stretch/>
        </p:blipFill>
        <p:spPr>
          <a:xfrm>
            <a:off x="0" y="2922661"/>
            <a:ext cx="7170781" cy="4033565"/>
          </a:xfrm>
          <a:prstGeom prst="rect">
            <a:avLst/>
          </a:prstGeom>
        </p:spPr>
      </p:pic>
    </p:spTree>
    <p:extLst>
      <p:ext uri="{BB962C8B-B14F-4D97-AF65-F5344CB8AC3E}">
        <p14:creationId xmlns:p14="http://schemas.microsoft.com/office/powerpoint/2010/main" val="279721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104112" y="2132856"/>
            <a:ext cx="4496112" cy="3096344"/>
          </a:xfrm>
          <a:prstGeom prst="rect">
            <a:avLst/>
          </a:prstGeom>
        </p:spPr>
      </p:pic>
      <p:pic>
        <p:nvPicPr>
          <p:cNvPr id="14" name="Picture 13"/>
          <p:cNvPicPr>
            <a:picLocks noChangeAspect="1"/>
          </p:cNvPicPr>
          <p:nvPr/>
        </p:nvPicPr>
        <p:blipFill>
          <a:blip r:embed="rId3"/>
          <a:stretch>
            <a:fillRect/>
          </a:stretch>
        </p:blipFill>
        <p:spPr>
          <a:xfrm>
            <a:off x="335360" y="1556792"/>
            <a:ext cx="6344284" cy="4536504"/>
          </a:xfrm>
          <a:prstGeom prst="rect">
            <a:avLst/>
          </a:prstGeom>
        </p:spPr>
      </p:pic>
      <p:sp>
        <p:nvSpPr>
          <p:cNvPr id="15" name="Title 5">
            <a:extLst>
              <a:ext uri="{FF2B5EF4-FFF2-40B4-BE49-F238E27FC236}">
                <a16:creationId xmlns:a16="http://schemas.microsoft.com/office/drawing/2014/main" id="{F14C8CD8-9420-9945-B039-486341AC2C58}"/>
              </a:ext>
            </a:extLst>
          </p:cNvPr>
          <p:cNvSpPr>
            <a:spLocks noGrp="1"/>
          </p:cNvSpPr>
          <p:nvPr>
            <p:ph type="title"/>
          </p:nvPr>
        </p:nvSpPr>
        <p:spPr>
          <a:xfrm>
            <a:off x="914400" y="304800"/>
            <a:ext cx="10850298" cy="1035968"/>
          </a:xfrm>
        </p:spPr>
        <p:txBody>
          <a:bodyPr/>
          <a:lstStyle/>
          <a:p>
            <a:r>
              <a:rPr lang="en-US" sz="1800" i="1" dirty="0"/>
              <a:t>A legacy of OceanObs’09</a:t>
            </a:r>
            <a:br>
              <a:rPr lang="en-US" dirty="0"/>
            </a:br>
            <a:r>
              <a:rPr lang="en-US" sz="3200" dirty="0"/>
              <a:t>The Framework for Ocean Observing has guided GOOS</a:t>
            </a:r>
            <a:endParaRPr lang="en-US" dirty="0"/>
          </a:p>
        </p:txBody>
      </p:sp>
    </p:spTree>
    <p:extLst>
      <p:ext uri="{BB962C8B-B14F-4D97-AF65-F5344CB8AC3E}">
        <p14:creationId xmlns:p14="http://schemas.microsoft.com/office/powerpoint/2010/main" val="37021707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3B0ACE-0D42-4A46-AF48-2EA590FDE169}"/>
              </a:ext>
            </a:extLst>
          </p:cNvPr>
          <p:cNvSpPr>
            <a:spLocks noGrp="1"/>
          </p:cNvSpPr>
          <p:nvPr>
            <p:ph type="title"/>
          </p:nvPr>
        </p:nvSpPr>
        <p:spPr>
          <a:xfrm>
            <a:off x="914400" y="764704"/>
            <a:ext cx="10363200" cy="1143000"/>
          </a:xfrm>
        </p:spPr>
        <p:txBody>
          <a:bodyPr/>
          <a:lstStyle/>
          <a:p>
            <a:pPr algn="ctr"/>
            <a:r>
              <a:rPr lang="en-US" sz="3200" b="1" dirty="0"/>
              <a:t>3 Key application areas</a:t>
            </a:r>
            <a:br>
              <a:rPr lang="en-US" sz="3200" b="1" dirty="0"/>
            </a:br>
            <a:br>
              <a:rPr lang="en-US" sz="3200" b="1" dirty="0"/>
            </a:br>
            <a:r>
              <a:rPr lang="en-US" sz="3200" dirty="0"/>
              <a:t>Operational services          Climate        Ocean health</a:t>
            </a:r>
          </a:p>
        </p:txBody>
      </p:sp>
      <p:pic>
        <p:nvPicPr>
          <p:cNvPr id="7" name="Picture 6">
            <a:extLst>
              <a:ext uri="{FF2B5EF4-FFF2-40B4-BE49-F238E27FC236}">
                <a16:creationId xmlns:a16="http://schemas.microsoft.com/office/drawing/2014/main" id="{CBE41D46-E875-2D40-B944-D8FC1D809CE3}"/>
              </a:ext>
            </a:extLst>
          </p:cNvPr>
          <p:cNvPicPr>
            <a:picLocks noChangeAspect="1"/>
          </p:cNvPicPr>
          <p:nvPr/>
        </p:nvPicPr>
        <p:blipFill>
          <a:blip r:embed="rId2"/>
          <a:stretch>
            <a:fillRect/>
          </a:stretch>
        </p:blipFill>
        <p:spPr>
          <a:xfrm>
            <a:off x="1847528" y="3356992"/>
            <a:ext cx="9096672" cy="2849306"/>
          </a:xfrm>
          <a:prstGeom prst="rect">
            <a:avLst/>
          </a:prstGeom>
        </p:spPr>
      </p:pic>
      <p:sp>
        <p:nvSpPr>
          <p:cNvPr id="2" name="TextBox 1">
            <a:extLst>
              <a:ext uri="{FF2B5EF4-FFF2-40B4-BE49-F238E27FC236}">
                <a16:creationId xmlns:a16="http://schemas.microsoft.com/office/drawing/2014/main" id="{5E2318F0-34DA-3B48-BEAC-501813983320}"/>
              </a:ext>
            </a:extLst>
          </p:cNvPr>
          <p:cNvSpPr txBox="1"/>
          <p:nvPr/>
        </p:nvSpPr>
        <p:spPr>
          <a:xfrm>
            <a:off x="8832304" y="2046702"/>
            <a:ext cx="1797287" cy="523220"/>
          </a:xfrm>
          <a:prstGeom prst="rect">
            <a:avLst/>
          </a:prstGeom>
          <a:noFill/>
        </p:spPr>
        <p:txBody>
          <a:bodyPr wrap="none" rtlCol="0">
            <a:spAutoFit/>
          </a:bodyPr>
          <a:lstStyle/>
          <a:p>
            <a:pPr algn="ctr"/>
            <a:r>
              <a:rPr lang="en-US" sz="1400" dirty="0"/>
              <a:t>with </a:t>
            </a:r>
            <a:r>
              <a:rPr lang="en-US" sz="1400" b="1" dirty="0"/>
              <a:t>GCOS</a:t>
            </a:r>
            <a:r>
              <a:rPr lang="en-US" sz="1400" dirty="0"/>
              <a:t> and </a:t>
            </a:r>
            <a:br>
              <a:rPr lang="en-US" sz="1400" dirty="0"/>
            </a:br>
            <a:r>
              <a:rPr lang="en-US" sz="1400" dirty="0"/>
              <a:t>shared panel </a:t>
            </a:r>
            <a:r>
              <a:rPr lang="en-US" sz="1400" b="1" dirty="0"/>
              <a:t>OOPC</a:t>
            </a:r>
          </a:p>
        </p:txBody>
      </p:sp>
      <p:sp>
        <p:nvSpPr>
          <p:cNvPr id="6" name="TextBox 5">
            <a:extLst>
              <a:ext uri="{FF2B5EF4-FFF2-40B4-BE49-F238E27FC236}">
                <a16:creationId xmlns:a16="http://schemas.microsoft.com/office/drawing/2014/main" id="{7F080499-24F8-DE46-9F94-C06878180931}"/>
              </a:ext>
            </a:extLst>
          </p:cNvPr>
          <p:cNvSpPr txBox="1"/>
          <p:nvPr/>
        </p:nvSpPr>
        <p:spPr>
          <a:xfrm>
            <a:off x="1631504" y="2046702"/>
            <a:ext cx="2880917" cy="523220"/>
          </a:xfrm>
          <a:prstGeom prst="rect">
            <a:avLst/>
          </a:prstGeom>
          <a:noFill/>
        </p:spPr>
        <p:txBody>
          <a:bodyPr wrap="none" rtlCol="0">
            <a:spAutoFit/>
          </a:bodyPr>
          <a:lstStyle/>
          <a:p>
            <a:pPr algn="ctr"/>
            <a:r>
              <a:rPr lang="en-US" sz="1400" dirty="0"/>
              <a:t>with ocean forecasting community</a:t>
            </a:r>
          </a:p>
          <a:p>
            <a:pPr algn="ctr"/>
            <a:r>
              <a:rPr lang="en-US" sz="1400" dirty="0"/>
              <a:t>and </a:t>
            </a:r>
            <a:r>
              <a:rPr lang="en-US" sz="1400" b="1" dirty="0"/>
              <a:t>WMO</a:t>
            </a:r>
            <a:r>
              <a:rPr lang="en-US" sz="1400" dirty="0"/>
              <a:t> as sponsor</a:t>
            </a:r>
            <a:endParaRPr lang="en-US" sz="1400" b="1" dirty="0"/>
          </a:p>
        </p:txBody>
      </p:sp>
    </p:spTree>
    <p:extLst>
      <p:ext uri="{BB962C8B-B14F-4D97-AF65-F5344CB8AC3E}">
        <p14:creationId xmlns:p14="http://schemas.microsoft.com/office/powerpoint/2010/main" val="16989611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89">
            <a:extLst>
              <a:ext uri="{FF2B5EF4-FFF2-40B4-BE49-F238E27FC236}">
                <a16:creationId xmlns:a16="http://schemas.microsoft.com/office/drawing/2014/main" id="{41D5C611-A470-4B42-920D-CD7429CDBA2F}"/>
              </a:ext>
            </a:extLst>
          </p:cNvPr>
          <p:cNvSpPr txBox="1">
            <a:spLocks noChangeArrowheads="1"/>
          </p:cNvSpPr>
          <p:nvPr/>
        </p:nvSpPr>
        <p:spPr bwMode="auto">
          <a:xfrm>
            <a:off x="540798" y="591662"/>
            <a:ext cx="7772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r>
              <a:rPr lang="en-US" altLang="fr-FR" sz="2000" kern="0" dirty="0"/>
              <a:t>GOOS structure 2019</a:t>
            </a:r>
          </a:p>
        </p:txBody>
      </p:sp>
      <p:pic>
        <p:nvPicPr>
          <p:cNvPr id="3" name="Picture 2">
            <a:extLst>
              <a:ext uri="{FF2B5EF4-FFF2-40B4-BE49-F238E27FC236}">
                <a16:creationId xmlns:a16="http://schemas.microsoft.com/office/drawing/2014/main" id="{CE9F6FAD-6B4F-444A-A0DE-BF4A94D5D160}"/>
              </a:ext>
            </a:extLst>
          </p:cNvPr>
          <p:cNvPicPr>
            <a:picLocks noChangeAspect="1"/>
          </p:cNvPicPr>
          <p:nvPr/>
        </p:nvPicPr>
        <p:blipFill>
          <a:blip r:embed="rId2"/>
          <a:stretch>
            <a:fillRect/>
          </a:stretch>
        </p:blipFill>
        <p:spPr>
          <a:xfrm>
            <a:off x="3503712" y="608806"/>
            <a:ext cx="7868086" cy="5661248"/>
          </a:xfrm>
          <a:prstGeom prst="rect">
            <a:avLst/>
          </a:prstGeom>
        </p:spPr>
      </p:pic>
    </p:spTree>
    <p:extLst>
      <p:ext uri="{BB962C8B-B14F-4D97-AF65-F5344CB8AC3E}">
        <p14:creationId xmlns:p14="http://schemas.microsoft.com/office/powerpoint/2010/main" val="31049353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A752674-AC11-D046-AFD8-06FF97078F78}"/>
              </a:ext>
            </a:extLst>
          </p:cNvPr>
          <p:cNvPicPr>
            <a:picLocks noGrp="1" noChangeAspect="1"/>
          </p:cNvPicPr>
          <p:nvPr>
            <p:ph idx="1"/>
          </p:nvPr>
        </p:nvPicPr>
        <p:blipFill>
          <a:blip r:embed="rId2"/>
          <a:stretch>
            <a:fillRect/>
          </a:stretch>
        </p:blipFill>
        <p:spPr>
          <a:xfrm>
            <a:off x="0" y="0"/>
            <a:ext cx="9480376" cy="6708791"/>
          </a:xfrm>
        </p:spPr>
      </p:pic>
      <p:sp>
        <p:nvSpPr>
          <p:cNvPr id="7" name="TextBox 6">
            <a:extLst>
              <a:ext uri="{FF2B5EF4-FFF2-40B4-BE49-F238E27FC236}">
                <a16:creationId xmlns:a16="http://schemas.microsoft.com/office/drawing/2014/main" id="{D4C9CBE7-4499-6648-8CF7-BA05B28BBEDA}"/>
              </a:ext>
            </a:extLst>
          </p:cNvPr>
          <p:cNvSpPr txBox="1"/>
          <p:nvPr/>
        </p:nvSpPr>
        <p:spPr>
          <a:xfrm>
            <a:off x="9840416" y="404664"/>
            <a:ext cx="1749197" cy="646331"/>
          </a:xfrm>
          <a:prstGeom prst="rect">
            <a:avLst/>
          </a:prstGeom>
          <a:noFill/>
        </p:spPr>
        <p:txBody>
          <a:bodyPr wrap="none" rtlCol="0">
            <a:spAutoFit/>
          </a:bodyPr>
          <a:lstStyle/>
          <a:p>
            <a:r>
              <a:rPr lang="en-US" sz="1800" dirty="0" err="1">
                <a:hlinkClick r:id="rId3"/>
              </a:rPr>
              <a:t>jcommops.org</a:t>
            </a:r>
            <a:r>
              <a:rPr lang="en-US" sz="1800" dirty="0">
                <a:hlinkClick r:id="rId3"/>
              </a:rPr>
              <a:t>/</a:t>
            </a:r>
          </a:p>
          <a:p>
            <a:r>
              <a:rPr lang="en-US" sz="1800" dirty="0">
                <a:hlinkClick r:id="rId3"/>
              </a:rPr>
              <a:t>reportcard2019</a:t>
            </a:r>
            <a:endParaRPr lang="en-US" sz="1800" dirty="0"/>
          </a:p>
        </p:txBody>
      </p:sp>
    </p:spTree>
    <p:extLst>
      <p:ext uri="{BB962C8B-B14F-4D97-AF65-F5344CB8AC3E}">
        <p14:creationId xmlns:p14="http://schemas.microsoft.com/office/powerpoint/2010/main" val="39394141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5466-4FC0-B640-B78C-49B132130DBE}"/>
              </a:ext>
            </a:extLst>
          </p:cNvPr>
          <p:cNvSpPr>
            <a:spLocks noGrp="1"/>
          </p:cNvSpPr>
          <p:nvPr>
            <p:ph type="title"/>
          </p:nvPr>
        </p:nvSpPr>
        <p:spPr/>
        <p:txBody>
          <a:bodyPr/>
          <a:lstStyle/>
          <a:p>
            <a:r>
              <a:rPr lang="en-US" b="1" dirty="0"/>
              <a:t>EOVs</a:t>
            </a:r>
            <a:r>
              <a:rPr lang="en-US" dirty="0"/>
              <a:t> (and ECVs)</a:t>
            </a:r>
          </a:p>
        </p:txBody>
      </p:sp>
      <p:pic>
        <p:nvPicPr>
          <p:cNvPr id="5" name="Picture 4">
            <a:extLst>
              <a:ext uri="{FF2B5EF4-FFF2-40B4-BE49-F238E27FC236}">
                <a16:creationId xmlns:a16="http://schemas.microsoft.com/office/drawing/2014/main" id="{092233F1-6A2A-AF43-9AF4-6D883DA65DB2}"/>
              </a:ext>
            </a:extLst>
          </p:cNvPr>
          <p:cNvPicPr>
            <a:picLocks noChangeAspect="1"/>
          </p:cNvPicPr>
          <p:nvPr/>
        </p:nvPicPr>
        <p:blipFill>
          <a:blip r:embed="rId2"/>
          <a:stretch>
            <a:fillRect/>
          </a:stretch>
        </p:blipFill>
        <p:spPr>
          <a:xfrm>
            <a:off x="1343472" y="1447800"/>
            <a:ext cx="11277600" cy="5162100"/>
          </a:xfrm>
          <a:prstGeom prst="rect">
            <a:avLst/>
          </a:prstGeom>
        </p:spPr>
      </p:pic>
      <p:sp>
        <p:nvSpPr>
          <p:cNvPr id="6" name="TextBox 5">
            <a:extLst>
              <a:ext uri="{FF2B5EF4-FFF2-40B4-BE49-F238E27FC236}">
                <a16:creationId xmlns:a16="http://schemas.microsoft.com/office/drawing/2014/main" id="{379646E9-B59D-254A-B6F4-B45882A8AF2B}"/>
              </a:ext>
            </a:extLst>
          </p:cNvPr>
          <p:cNvSpPr txBox="1"/>
          <p:nvPr/>
        </p:nvSpPr>
        <p:spPr>
          <a:xfrm>
            <a:off x="9048328" y="414635"/>
            <a:ext cx="2146742" cy="369332"/>
          </a:xfrm>
          <a:prstGeom prst="rect">
            <a:avLst/>
          </a:prstGeom>
          <a:noFill/>
        </p:spPr>
        <p:txBody>
          <a:bodyPr wrap="none" rtlCol="0">
            <a:spAutoFit/>
          </a:bodyPr>
          <a:lstStyle/>
          <a:p>
            <a:r>
              <a:rPr lang="en-US" sz="1800" dirty="0" err="1">
                <a:hlinkClick r:id="rId3"/>
              </a:rPr>
              <a:t>goosocean.org</a:t>
            </a:r>
            <a:r>
              <a:rPr lang="en-US" sz="1800" dirty="0">
                <a:hlinkClick r:id="rId3"/>
              </a:rPr>
              <a:t>/</a:t>
            </a:r>
            <a:r>
              <a:rPr lang="en-US" sz="1800" dirty="0" err="1">
                <a:hlinkClick r:id="rId3"/>
              </a:rPr>
              <a:t>eov</a:t>
            </a:r>
            <a:endParaRPr lang="en-US" sz="1800" dirty="0"/>
          </a:p>
        </p:txBody>
      </p:sp>
      <p:sp>
        <p:nvSpPr>
          <p:cNvPr id="7" name="Rounded Rectangle 6">
            <a:extLst>
              <a:ext uri="{FF2B5EF4-FFF2-40B4-BE49-F238E27FC236}">
                <a16:creationId xmlns:a16="http://schemas.microsoft.com/office/drawing/2014/main" id="{2C0D6D3F-A0C2-994C-96E6-602AAC8C4F2F}"/>
              </a:ext>
            </a:extLst>
          </p:cNvPr>
          <p:cNvSpPr/>
          <p:nvPr/>
        </p:nvSpPr>
        <p:spPr bwMode="auto">
          <a:xfrm>
            <a:off x="1415480" y="2420888"/>
            <a:ext cx="1512168" cy="288032"/>
          </a:xfrm>
          <a:prstGeom prst="roundRect">
            <a:avLst/>
          </a:prstGeom>
          <a:noFill/>
          <a:ln w="635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Rounded Rectangle 7">
            <a:extLst>
              <a:ext uri="{FF2B5EF4-FFF2-40B4-BE49-F238E27FC236}">
                <a16:creationId xmlns:a16="http://schemas.microsoft.com/office/drawing/2014/main" id="{6643B7F2-7DC3-4543-A6C2-FB3BC5D8CFFA}"/>
              </a:ext>
            </a:extLst>
          </p:cNvPr>
          <p:cNvSpPr/>
          <p:nvPr/>
        </p:nvSpPr>
        <p:spPr bwMode="auto">
          <a:xfrm>
            <a:off x="1415480" y="3429000"/>
            <a:ext cx="1656184" cy="288032"/>
          </a:xfrm>
          <a:prstGeom prst="roundRect">
            <a:avLst/>
          </a:prstGeom>
          <a:noFill/>
          <a:ln w="635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9" name="Rounded Rectangle 8">
            <a:extLst>
              <a:ext uri="{FF2B5EF4-FFF2-40B4-BE49-F238E27FC236}">
                <a16:creationId xmlns:a16="http://schemas.microsoft.com/office/drawing/2014/main" id="{F2DB42E8-BE32-A244-9C75-7B16ACC0C7FF}"/>
              </a:ext>
            </a:extLst>
          </p:cNvPr>
          <p:cNvSpPr/>
          <p:nvPr/>
        </p:nvSpPr>
        <p:spPr bwMode="auto">
          <a:xfrm>
            <a:off x="1415480" y="6021288"/>
            <a:ext cx="1008112" cy="288032"/>
          </a:xfrm>
          <a:prstGeom prst="roundRect">
            <a:avLst/>
          </a:prstGeom>
          <a:noFill/>
          <a:ln w="635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0" name="Rounded Rectangle 9">
            <a:extLst>
              <a:ext uri="{FF2B5EF4-FFF2-40B4-BE49-F238E27FC236}">
                <a16:creationId xmlns:a16="http://schemas.microsoft.com/office/drawing/2014/main" id="{F31547AE-6D5E-E342-9104-7C683A4815FA}"/>
              </a:ext>
            </a:extLst>
          </p:cNvPr>
          <p:cNvSpPr/>
          <p:nvPr/>
        </p:nvSpPr>
        <p:spPr bwMode="auto">
          <a:xfrm>
            <a:off x="1449567" y="4102077"/>
            <a:ext cx="1161779" cy="288032"/>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ounded Rectangle 10">
            <a:extLst>
              <a:ext uri="{FF2B5EF4-FFF2-40B4-BE49-F238E27FC236}">
                <a16:creationId xmlns:a16="http://schemas.microsoft.com/office/drawing/2014/main" id="{47A782B3-DECC-BD44-A9B0-9D0CAFA32D19}"/>
              </a:ext>
            </a:extLst>
          </p:cNvPr>
          <p:cNvSpPr/>
          <p:nvPr/>
        </p:nvSpPr>
        <p:spPr bwMode="auto">
          <a:xfrm>
            <a:off x="1419963" y="3093965"/>
            <a:ext cx="1291661" cy="288032"/>
          </a:xfrm>
          <a:prstGeom prst="roundRect">
            <a:avLst/>
          </a:prstGeom>
          <a:noFill/>
          <a:ln w="635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2" name="Rounded Rectangle 11">
            <a:extLst>
              <a:ext uri="{FF2B5EF4-FFF2-40B4-BE49-F238E27FC236}">
                <a16:creationId xmlns:a16="http://schemas.microsoft.com/office/drawing/2014/main" id="{A045E002-794E-7C48-A0F2-03F79064B366}"/>
              </a:ext>
            </a:extLst>
          </p:cNvPr>
          <p:cNvSpPr/>
          <p:nvPr/>
        </p:nvSpPr>
        <p:spPr bwMode="auto">
          <a:xfrm>
            <a:off x="1449567" y="5421070"/>
            <a:ext cx="1622097" cy="288032"/>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4" name="Rounded Rectangle 13">
            <a:extLst>
              <a:ext uri="{FF2B5EF4-FFF2-40B4-BE49-F238E27FC236}">
                <a16:creationId xmlns:a16="http://schemas.microsoft.com/office/drawing/2014/main" id="{9AE3A3AF-FF9E-AB4D-8750-C3177C79A6EB}"/>
              </a:ext>
            </a:extLst>
          </p:cNvPr>
          <p:cNvSpPr/>
          <p:nvPr/>
        </p:nvSpPr>
        <p:spPr bwMode="auto">
          <a:xfrm>
            <a:off x="5339916" y="588268"/>
            <a:ext cx="324036" cy="288032"/>
          </a:xfrm>
          <a:prstGeom prst="roundRect">
            <a:avLst/>
          </a:prstGeom>
          <a:noFill/>
          <a:ln w="635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5" name="TextBox 14">
            <a:extLst>
              <a:ext uri="{FF2B5EF4-FFF2-40B4-BE49-F238E27FC236}">
                <a16:creationId xmlns:a16="http://schemas.microsoft.com/office/drawing/2014/main" id="{4B26EAF6-B4F5-3041-BE28-BFE4D90702CD}"/>
              </a:ext>
            </a:extLst>
          </p:cNvPr>
          <p:cNvSpPr txBox="1"/>
          <p:nvPr/>
        </p:nvSpPr>
        <p:spPr>
          <a:xfrm>
            <a:off x="5663952" y="584879"/>
            <a:ext cx="2896370" cy="276999"/>
          </a:xfrm>
          <a:prstGeom prst="rect">
            <a:avLst/>
          </a:prstGeom>
          <a:noFill/>
        </p:spPr>
        <p:txBody>
          <a:bodyPr wrap="none" rtlCol="0">
            <a:spAutoFit/>
          </a:bodyPr>
          <a:lstStyle/>
          <a:p>
            <a:r>
              <a:rPr lang="en-US" sz="1200" dirty="0"/>
              <a:t>CEOS VCs and satellite Science Teams</a:t>
            </a:r>
          </a:p>
        </p:txBody>
      </p:sp>
      <p:sp>
        <p:nvSpPr>
          <p:cNvPr id="16" name="Rounded Rectangle 15">
            <a:extLst>
              <a:ext uri="{FF2B5EF4-FFF2-40B4-BE49-F238E27FC236}">
                <a16:creationId xmlns:a16="http://schemas.microsoft.com/office/drawing/2014/main" id="{0B474323-2D83-8147-B90A-318C53A85C15}"/>
              </a:ext>
            </a:extLst>
          </p:cNvPr>
          <p:cNvSpPr/>
          <p:nvPr/>
        </p:nvSpPr>
        <p:spPr bwMode="auto">
          <a:xfrm>
            <a:off x="5339916" y="991499"/>
            <a:ext cx="324036" cy="288032"/>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 name="TextBox 16">
            <a:extLst>
              <a:ext uri="{FF2B5EF4-FFF2-40B4-BE49-F238E27FC236}">
                <a16:creationId xmlns:a16="http://schemas.microsoft.com/office/drawing/2014/main" id="{0FD08A83-0E77-984F-98E1-B16C3D186266}"/>
              </a:ext>
            </a:extLst>
          </p:cNvPr>
          <p:cNvSpPr txBox="1"/>
          <p:nvPr/>
        </p:nvSpPr>
        <p:spPr>
          <a:xfrm>
            <a:off x="5663952" y="991761"/>
            <a:ext cx="5221301" cy="276999"/>
          </a:xfrm>
          <a:prstGeom prst="rect">
            <a:avLst/>
          </a:prstGeom>
          <a:noFill/>
        </p:spPr>
        <p:txBody>
          <a:bodyPr wrap="none" rtlCol="0">
            <a:spAutoFit/>
          </a:bodyPr>
          <a:lstStyle/>
          <a:p>
            <a:r>
              <a:rPr lang="en-US" sz="1200" dirty="0"/>
              <a:t>other EOVs that use satellite observations, for direct measure or inference</a:t>
            </a:r>
          </a:p>
        </p:txBody>
      </p:sp>
      <p:sp>
        <p:nvSpPr>
          <p:cNvPr id="18" name="Rounded Rectangle 17">
            <a:extLst>
              <a:ext uri="{FF2B5EF4-FFF2-40B4-BE49-F238E27FC236}">
                <a16:creationId xmlns:a16="http://schemas.microsoft.com/office/drawing/2014/main" id="{31C611AF-2A65-D64B-91C9-0980CE546F09}"/>
              </a:ext>
            </a:extLst>
          </p:cNvPr>
          <p:cNvSpPr/>
          <p:nvPr/>
        </p:nvSpPr>
        <p:spPr bwMode="auto">
          <a:xfrm>
            <a:off x="1449567" y="4761573"/>
            <a:ext cx="1334065" cy="288032"/>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Rounded Rectangle 18">
            <a:extLst>
              <a:ext uri="{FF2B5EF4-FFF2-40B4-BE49-F238E27FC236}">
                <a16:creationId xmlns:a16="http://schemas.microsoft.com/office/drawing/2014/main" id="{2844F9CC-B0CA-644B-8139-9423C51545F9}"/>
              </a:ext>
            </a:extLst>
          </p:cNvPr>
          <p:cNvSpPr/>
          <p:nvPr/>
        </p:nvSpPr>
        <p:spPr bwMode="auto">
          <a:xfrm>
            <a:off x="6744072" y="2060848"/>
            <a:ext cx="2304256" cy="288032"/>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0" name="Rounded Rectangle 19">
            <a:extLst>
              <a:ext uri="{FF2B5EF4-FFF2-40B4-BE49-F238E27FC236}">
                <a16:creationId xmlns:a16="http://schemas.microsoft.com/office/drawing/2014/main" id="{B1FC69DD-1C9C-6543-8694-331330332C75}"/>
              </a:ext>
            </a:extLst>
          </p:cNvPr>
          <p:cNvSpPr/>
          <p:nvPr/>
        </p:nvSpPr>
        <p:spPr bwMode="auto">
          <a:xfrm>
            <a:off x="6744072" y="2420888"/>
            <a:ext cx="2304256" cy="288032"/>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1" name="Rounded Rectangle 20">
            <a:extLst>
              <a:ext uri="{FF2B5EF4-FFF2-40B4-BE49-F238E27FC236}">
                <a16:creationId xmlns:a16="http://schemas.microsoft.com/office/drawing/2014/main" id="{C20EAA80-991C-3945-887C-15EDCCA22715}"/>
              </a:ext>
            </a:extLst>
          </p:cNvPr>
          <p:cNvSpPr/>
          <p:nvPr/>
        </p:nvSpPr>
        <p:spPr bwMode="auto">
          <a:xfrm>
            <a:off x="6694240" y="3429000"/>
            <a:ext cx="2210072" cy="288032"/>
          </a:xfrm>
          <a:prstGeom prst="roundRect">
            <a:avLst/>
          </a:prstGeom>
          <a:noFill/>
          <a:ln w="38100"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2" name="Rounded Rectangle 21">
            <a:extLst>
              <a:ext uri="{FF2B5EF4-FFF2-40B4-BE49-F238E27FC236}">
                <a16:creationId xmlns:a16="http://schemas.microsoft.com/office/drawing/2014/main" id="{64D18539-8409-A24B-ACA1-7A19DF9B291C}"/>
              </a:ext>
            </a:extLst>
          </p:cNvPr>
          <p:cNvSpPr/>
          <p:nvPr/>
        </p:nvSpPr>
        <p:spPr bwMode="auto">
          <a:xfrm>
            <a:off x="4007768" y="2780928"/>
            <a:ext cx="1224136" cy="288032"/>
          </a:xfrm>
          <a:prstGeom prst="roundRect">
            <a:avLst/>
          </a:prstGeom>
          <a:noFill/>
          <a:ln w="38100"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3" name="Rounded Rectangle 22">
            <a:extLst>
              <a:ext uri="{FF2B5EF4-FFF2-40B4-BE49-F238E27FC236}">
                <a16:creationId xmlns:a16="http://schemas.microsoft.com/office/drawing/2014/main" id="{1B95BA07-6BBD-4348-BB3C-A1926E9271C1}"/>
              </a:ext>
            </a:extLst>
          </p:cNvPr>
          <p:cNvSpPr/>
          <p:nvPr/>
        </p:nvSpPr>
        <p:spPr bwMode="auto">
          <a:xfrm>
            <a:off x="1415481" y="2762791"/>
            <a:ext cx="648072" cy="288032"/>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5140326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C5C9-E00D-E344-AD00-4715386DFA92}"/>
              </a:ext>
            </a:extLst>
          </p:cNvPr>
          <p:cNvSpPr>
            <a:spLocks noGrp="1"/>
          </p:cNvSpPr>
          <p:nvPr>
            <p:ph type="title"/>
          </p:nvPr>
        </p:nvSpPr>
        <p:spPr>
          <a:xfrm>
            <a:off x="407368" y="31714"/>
            <a:ext cx="10363200" cy="1143000"/>
          </a:xfrm>
        </p:spPr>
        <p:txBody>
          <a:bodyPr/>
          <a:lstStyle/>
          <a:p>
            <a:r>
              <a:rPr lang="en-US" sz="2800" dirty="0"/>
              <a:t>Requirements can be approached from multiple angles</a:t>
            </a:r>
          </a:p>
        </p:txBody>
      </p:sp>
      <p:pic>
        <p:nvPicPr>
          <p:cNvPr id="7" name="Content Placeholder 6">
            <a:extLst>
              <a:ext uri="{FF2B5EF4-FFF2-40B4-BE49-F238E27FC236}">
                <a16:creationId xmlns:a16="http://schemas.microsoft.com/office/drawing/2014/main" id="{3A9A370B-8E59-9949-BCF1-33A9B8209B1B}"/>
              </a:ext>
            </a:extLst>
          </p:cNvPr>
          <p:cNvPicPr>
            <a:picLocks noGrp="1" noChangeAspect="1"/>
          </p:cNvPicPr>
          <p:nvPr>
            <p:ph idx="1"/>
          </p:nvPr>
        </p:nvPicPr>
        <p:blipFill>
          <a:blip r:embed="rId2"/>
          <a:stretch>
            <a:fillRect/>
          </a:stretch>
        </p:blipFill>
        <p:spPr>
          <a:xfrm>
            <a:off x="2420051" y="836712"/>
            <a:ext cx="6916309" cy="5827631"/>
          </a:xfrm>
        </p:spPr>
      </p:pic>
    </p:spTree>
    <p:extLst>
      <p:ext uri="{BB962C8B-B14F-4D97-AF65-F5344CB8AC3E}">
        <p14:creationId xmlns:p14="http://schemas.microsoft.com/office/powerpoint/2010/main" val="35611498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70769F-E0CF-374B-9C7A-914F2976A569}"/>
              </a:ext>
            </a:extLst>
          </p:cNvPr>
          <p:cNvPicPr>
            <a:picLocks noChangeAspect="1"/>
          </p:cNvPicPr>
          <p:nvPr/>
        </p:nvPicPr>
        <p:blipFill>
          <a:blip r:embed="rId2"/>
          <a:stretch>
            <a:fillRect/>
          </a:stretch>
        </p:blipFill>
        <p:spPr>
          <a:xfrm>
            <a:off x="7608168" y="332656"/>
            <a:ext cx="4330152" cy="6120680"/>
          </a:xfrm>
          <a:prstGeom prst="rect">
            <a:avLst/>
          </a:prstGeom>
        </p:spPr>
      </p:pic>
      <p:sp>
        <p:nvSpPr>
          <p:cNvPr id="2" name="TextBox 1">
            <a:extLst>
              <a:ext uri="{FF2B5EF4-FFF2-40B4-BE49-F238E27FC236}">
                <a16:creationId xmlns:a16="http://schemas.microsoft.com/office/drawing/2014/main" id="{BE8188A7-F97D-6C46-AA69-9D509C3CC784}"/>
              </a:ext>
            </a:extLst>
          </p:cNvPr>
          <p:cNvSpPr txBox="1"/>
          <p:nvPr/>
        </p:nvSpPr>
        <p:spPr>
          <a:xfrm>
            <a:off x="1199456" y="6268670"/>
            <a:ext cx="3108543" cy="369332"/>
          </a:xfrm>
          <a:prstGeom prst="rect">
            <a:avLst/>
          </a:prstGeom>
          <a:noFill/>
        </p:spPr>
        <p:txBody>
          <a:bodyPr wrap="none" rtlCol="0">
            <a:spAutoFit/>
          </a:bodyPr>
          <a:lstStyle/>
          <a:p>
            <a:r>
              <a:rPr lang="en-US" sz="1800" dirty="0" err="1">
                <a:hlinkClick r:id="rId3"/>
              </a:rPr>
              <a:t>goosocean.org</a:t>
            </a:r>
            <a:r>
              <a:rPr lang="en-US" sz="1800" dirty="0">
                <a:hlinkClick r:id="rId3"/>
              </a:rPr>
              <a:t>/2030strategy</a:t>
            </a:r>
            <a:endParaRPr lang="en-US" sz="1800" dirty="0"/>
          </a:p>
        </p:txBody>
      </p:sp>
      <p:sp>
        <p:nvSpPr>
          <p:cNvPr id="4" name="Title 3">
            <a:extLst>
              <a:ext uri="{FF2B5EF4-FFF2-40B4-BE49-F238E27FC236}">
                <a16:creationId xmlns:a16="http://schemas.microsoft.com/office/drawing/2014/main" id="{E587B236-4ECE-204A-AA41-F4B0B501E16A}"/>
              </a:ext>
            </a:extLst>
          </p:cNvPr>
          <p:cNvSpPr>
            <a:spLocks noGrp="1"/>
          </p:cNvSpPr>
          <p:nvPr>
            <p:ph type="title"/>
          </p:nvPr>
        </p:nvSpPr>
        <p:spPr/>
        <p:txBody>
          <a:bodyPr/>
          <a:lstStyle/>
          <a:p>
            <a:endParaRPr lang="en-US"/>
          </a:p>
        </p:txBody>
      </p:sp>
      <p:sp>
        <p:nvSpPr>
          <p:cNvPr id="8" name="Rectangle 7">
            <a:extLst>
              <a:ext uri="{FF2B5EF4-FFF2-40B4-BE49-F238E27FC236}">
                <a16:creationId xmlns:a16="http://schemas.microsoft.com/office/drawing/2014/main" id="{E9029586-36F0-564D-A082-614830E01B53}"/>
              </a:ext>
            </a:extLst>
          </p:cNvPr>
          <p:cNvSpPr/>
          <p:nvPr/>
        </p:nvSpPr>
        <p:spPr bwMode="auto">
          <a:xfrm>
            <a:off x="-396553" y="548680"/>
            <a:ext cx="4836369" cy="2880320"/>
          </a:xfrm>
          <a:prstGeom prst="rect">
            <a:avLst/>
          </a:prstGeom>
          <a:solidFill>
            <a:schemeClr val="bg1"/>
          </a:solidFill>
          <a:ln w="101600" cap="flat" cmpd="sng" algn="ctr">
            <a:solidFill>
              <a:schemeClr val="accent5">
                <a:lumMod val="50000"/>
              </a:schemeClr>
            </a:solidFill>
            <a:prstDash val="solid"/>
            <a:round/>
            <a:headEnd type="none" w="med" len="med"/>
            <a:tailEnd type="none" w="med" len="med"/>
          </a:ln>
          <a:effectLst/>
        </p:spPr>
        <p:txBody>
          <a:bodyPr vert="horz" wrap="square" lIns="720000" tIns="360000" rIns="360000" bIns="360000" numCol="1" rtlCol="0" anchor="t" anchorCtr="0" compatLnSpc="1">
            <a:prstTxWarp prst="textNoShape">
              <a:avLst/>
            </a:prstTxWarp>
          </a:bodyPr>
          <a:lstStyle/>
          <a:p>
            <a:pPr marL="0" indent="0">
              <a:buNone/>
            </a:pPr>
            <a:r>
              <a:rPr lang="en-US" sz="2000" b="1" dirty="0">
                <a:latin typeface="+mj-lt"/>
              </a:rPr>
              <a:t>Our vision</a:t>
            </a:r>
          </a:p>
          <a:p>
            <a:pPr marL="0" indent="0">
              <a:buNone/>
            </a:pPr>
            <a:endParaRPr lang="en-US" sz="2000" dirty="0">
              <a:latin typeface="+mj-lt"/>
            </a:endParaRPr>
          </a:p>
          <a:p>
            <a:pPr marL="0" indent="0">
              <a:buNone/>
            </a:pPr>
            <a:r>
              <a:rPr lang="en-US" sz="2000" dirty="0">
                <a:latin typeface="+mj-lt"/>
              </a:rPr>
              <a:t>A truly global ocean observing system that delivers the information needed for our sustainable development, safety, wellbeing and prosperity</a:t>
            </a:r>
          </a:p>
        </p:txBody>
      </p:sp>
    </p:spTree>
    <p:extLst>
      <p:ext uri="{BB962C8B-B14F-4D97-AF65-F5344CB8AC3E}">
        <p14:creationId xmlns:p14="http://schemas.microsoft.com/office/powerpoint/2010/main" val="38440407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67F7-E637-8648-AEAB-436BD9330FCC}"/>
              </a:ext>
            </a:extLst>
          </p:cNvPr>
          <p:cNvSpPr>
            <a:spLocks noGrp="1"/>
          </p:cNvSpPr>
          <p:nvPr>
            <p:ph type="title"/>
          </p:nvPr>
        </p:nvSpPr>
        <p:spPr>
          <a:xfrm>
            <a:off x="914400" y="304800"/>
            <a:ext cx="6333728" cy="1143000"/>
          </a:xfrm>
        </p:spPr>
        <p:txBody>
          <a:bodyPr/>
          <a:lstStyle/>
          <a:p>
            <a:r>
              <a:rPr lang="en-US" dirty="0"/>
              <a:t>Why an improved Ocean Observing System</a:t>
            </a:r>
          </a:p>
        </p:txBody>
      </p:sp>
      <p:pic>
        <p:nvPicPr>
          <p:cNvPr id="7" name="Content Placeholder 6">
            <a:extLst>
              <a:ext uri="{FF2B5EF4-FFF2-40B4-BE49-F238E27FC236}">
                <a16:creationId xmlns:a16="http://schemas.microsoft.com/office/drawing/2014/main" id="{2D2C8A30-6467-9044-8594-228A2DB6BD96}"/>
              </a:ext>
            </a:extLst>
          </p:cNvPr>
          <p:cNvPicPr>
            <a:picLocks noGrp="1" noChangeAspect="1"/>
          </p:cNvPicPr>
          <p:nvPr>
            <p:ph sz="half" idx="1"/>
          </p:nvPr>
        </p:nvPicPr>
        <p:blipFill rotWithShape="1">
          <a:blip r:embed="rId3"/>
          <a:srcRect r="29801"/>
          <a:stretch/>
        </p:blipFill>
        <p:spPr>
          <a:xfrm>
            <a:off x="623393" y="1676401"/>
            <a:ext cx="4752528" cy="4495800"/>
          </a:xfrm>
        </p:spPr>
      </p:pic>
      <p:pic>
        <p:nvPicPr>
          <p:cNvPr id="15" name="Content Placeholder 14">
            <a:extLst>
              <a:ext uri="{FF2B5EF4-FFF2-40B4-BE49-F238E27FC236}">
                <a16:creationId xmlns:a16="http://schemas.microsoft.com/office/drawing/2014/main" id="{BFFACDA0-4631-EA41-9815-1A044FF4456F}"/>
              </a:ext>
            </a:extLst>
          </p:cNvPr>
          <p:cNvPicPr>
            <a:picLocks noGrp="1" noChangeAspect="1"/>
          </p:cNvPicPr>
          <p:nvPr>
            <p:ph sz="half" idx="2"/>
          </p:nvPr>
        </p:nvPicPr>
        <p:blipFill>
          <a:blip r:embed="rId4"/>
          <a:stretch>
            <a:fillRect/>
          </a:stretch>
        </p:blipFill>
        <p:spPr>
          <a:xfrm>
            <a:off x="6888088" y="2561291"/>
            <a:ext cx="5080000" cy="1083733"/>
          </a:xfrm>
          <a:solidFill>
            <a:schemeClr val="bg1"/>
          </a:solidFill>
        </p:spPr>
      </p:pic>
      <p:sp>
        <p:nvSpPr>
          <p:cNvPr id="11" name="Rectangle 10">
            <a:extLst>
              <a:ext uri="{FF2B5EF4-FFF2-40B4-BE49-F238E27FC236}">
                <a16:creationId xmlns:a16="http://schemas.microsoft.com/office/drawing/2014/main" id="{E71EA196-6687-D748-950E-CD612C9F3945}"/>
              </a:ext>
            </a:extLst>
          </p:cNvPr>
          <p:cNvSpPr/>
          <p:nvPr/>
        </p:nvSpPr>
        <p:spPr bwMode="auto">
          <a:xfrm>
            <a:off x="0" y="1676401"/>
            <a:ext cx="9144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pic>
        <p:nvPicPr>
          <p:cNvPr id="4" name="Picture 3"/>
          <p:cNvPicPr>
            <a:picLocks noChangeAspect="1"/>
          </p:cNvPicPr>
          <p:nvPr/>
        </p:nvPicPr>
        <p:blipFill rotWithShape="1">
          <a:blip r:embed="rId5"/>
          <a:srcRect t="8235"/>
          <a:stretch/>
        </p:blipFill>
        <p:spPr>
          <a:xfrm>
            <a:off x="6672064" y="3429000"/>
            <a:ext cx="4722098" cy="3209446"/>
          </a:xfrm>
          <a:prstGeom prst="rect">
            <a:avLst/>
          </a:prstGeom>
        </p:spPr>
      </p:pic>
      <p:sp>
        <p:nvSpPr>
          <p:cNvPr id="21" name="Rectangle 20">
            <a:extLst>
              <a:ext uri="{FF2B5EF4-FFF2-40B4-BE49-F238E27FC236}">
                <a16:creationId xmlns:a16="http://schemas.microsoft.com/office/drawing/2014/main" id="{2A333DF5-E58D-FC4F-938C-B69922561C2F}"/>
              </a:ext>
            </a:extLst>
          </p:cNvPr>
          <p:cNvSpPr/>
          <p:nvPr/>
        </p:nvSpPr>
        <p:spPr bwMode="auto">
          <a:xfrm>
            <a:off x="6844420" y="260648"/>
            <a:ext cx="5588284" cy="2232248"/>
          </a:xfrm>
          <a:prstGeom prst="rect">
            <a:avLst/>
          </a:prstGeom>
          <a:solidFill>
            <a:schemeClr val="bg1"/>
          </a:solidFill>
          <a:ln w="63500" cap="flat" cmpd="sng" algn="ctr">
            <a:solidFill>
              <a:srgbClr val="0070C0"/>
            </a:solidFill>
            <a:prstDash val="solid"/>
            <a:round/>
            <a:headEnd type="none" w="med" len="med"/>
            <a:tailEnd type="none" w="med" len="med"/>
          </a:ln>
          <a:effectLst/>
        </p:spPr>
        <p:txBody>
          <a:bodyPr vert="horz" wrap="square" lIns="360000" tIns="360000" rIns="684000" bIns="360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accent2"/>
                </a:solidFill>
                <a:effectLst/>
                <a:latin typeface="Arial" pitchFamily="-1" charset="0"/>
                <a:ea typeface="ＭＳ Ｐゴシック" pitchFamily="-1" charset="-128"/>
                <a:cs typeface="ＭＳ Ｐゴシック" pitchFamily="-1" charset="-128"/>
              </a:rPr>
              <a:t>Greater knowledge based on continuous ocean observations will be needed to better understand climate change</a:t>
            </a:r>
            <a:r>
              <a:rPr kumimoji="0" lang="en-US" sz="2000" b="0" i="0" u="none" strike="noStrike" cap="none" normalizeH="0" dirty="0">
                <a:ln>
                  <a:noFill/>
                </a:ln>
                <a:solidFill>
                  <a:schemeClr val="accent2"/>
                </a:solidFill>
                <a:effectLst/>
                <a:latin typeface="Arial" pitchFamily="-1" charset="0"/>
                <a:ea typeface="ＭＳ Ｐゴシック" pitchFamily="-1" charset="-128"/>
                <a:cs typeface="ＭＳ Ｐゴシック" pitchFamily="-1" charset="-128"/>
              </a:rPr>
              <a:t> &amp; variability, and ocean, weather and environmental hazards</a:t>
            </a:r>
            <a:endParaRPr kumimoji="0" lang="en-US" sz="2000" b="0" i="0" u="none" strike="noStrike" cap="none" normalizeH="0" baseline="0" dirty="0">
              <a:ln>
                <a:noFill/>
              </a:ln>
              <a:solidFill>
                <a:schemeClr val="accent2"/>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248620409"/>
      </p:ext>
    </p:extLst>
  </p:cSld>
  <p:clrMapOvr>
    <a:masterClrMapping/>
  </p:clrMapOvr>
  <p:transition>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69B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25855</TotalTime>
  <Words>405</Words>
  <Application>Microsoft Macintosh PowerPoint</Application>
  <PresentationFormat>Widescreen</PresentationFormat>
  <Paragraphs>71</Paragraphs>
  <Slides>15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ＭＳ Ｐゴシック</vt:lpstr>
      <vt:lpstr>Arial</vt:lpstr>
      <vt:lpstr>Calibri</vt:lpstr>
      <vt:lpstr>Calibri Light</vt:lpstr>
      <vt:lpstr>Trebuchet MS</vt:lpstr>
      <vt:lpstr>Blank Presentation</vt:lpstr>
      <vt:lpstr>1_Office Theme</vt:lpstr>
      <vt:lpstr>CEOS and the Global Ocean Observing System</vt:lpstr>
      <vt:lpstr>A legacy of OceanObs’09 The Framework for Ocean Observing has guided GOOS</vt:lpstr>
      <vt:lpstr>3 Key application areas  Operational services          Climate        Ocean health</vt:lpstr>
      <vt:lpstr>PowerPoint Presentation</vt:lpstr>
      <vt:lpstr>PowerPoint Presentation</vt:lpstr>
      <vt:lpstr>EOVs (and ECVs)</vt:lpstr>
      <vt:lpstr>Requirements can be approached from multiple angles</vt:lpstr>
      <vt:lpstr>PowerPoint Presentation</vt:lpstr>
      <vt:lpstr>Why an improved Ocean Observing System</vt:lpstr>
      <vt:lpstr>We need a step change in ocean observing</vt:lpstr>
      <vt:lpstr>PowerPoint Presentation</vt:lpstr>
      <vt:lpstr>Strategic Objectives</vt:lpstr>
      <vt:lpstr>Working together for a better future</vt:lpstr>
      <vt:lpstr>goosocean.org</vt:lpstr>
      <vt:lpstr>  oceandecade@unesco.org  Follow all Decade news:  http://oceandecade.org   </vt:lpstr>
    </vt:vector>
  </TitlesOfParts>
  <Company>IOC/UNESCO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from beginning 2007</dc:title>
  <dc:creator>Albert Fischer</dc:creator>
  <cp:lastModifiedBy>Fischer, Albert</cp:lastModifiedBy>
  <cp:revision>574</cp:revision>
  <cp:lastPrinted>2015-06-22T08:22:37Z</cp:lastPrinted>
  <dcterms:created xsi:type="dcterms:W3CDTF">2012-11-19T13:57:22Z</dcterms:created>
  <dcterms:modified xsi:type="dcterms:W3CDTF">2019-09-11T19:04:25Z</dcterms:modified>
</cp:coreProperties>
</file>