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8" r:id="rId2"/>
    <p:sldId id="341" r:id="rId3"/>
    <p:sldId id="344" r:id="rId4"/>
    <p:sldId id="337" r:id="rId5"/>
    <p:sldId id="338" r:id="rId6"/>
    <p:sldId id="335" r:id="rId7"/>
    <p:sldId id="368" r:id="rId8"/>
    <p:sldId id="360" r:id="rId9"/>
    <p:sldId id="366" r:id="rId10"/>
    <p:sldId id="363" r:id="rId11"/>
    <p:sldId id="364" r:id="rId12"/>
    <p:sldId id="365" r:id="rId13"/>
    <p:sldId id="369" r:id="rId14"/>
    <p:sldId id="361" r:id="rId15"/>
    <p:sldId id="354" r:id="rId16"/>
    <p:sldId id="355" r:id="rId17"/>
    <p:sldId id="356" r:id="rId18"/>
    <p:sldId id="358" r:id="rId19"/>
    <p:sldId id="362" r:id="rId20"/>
    <p:sldId id="329" r:id="rId21"/>
    <p:sldId id="350" r:id="rId2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7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4D1288-FDE8-4D56-BC7C-8CFDF4B73D4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1DA264-86F5-40F3-8BEE-00830BCC6585}">
      <dgm:prSet phldrT="[Text]"/>
      <dgm:spPr>
        <a:solidFill>
          <a:srgbClr val="92D050"/>
        </a:solidFill>
      </dgm:spPr>
      <dgm:t>
        <a:bodyPr/>
        <a:lstStyle/>
        <a:p>
          <a:r>
            <a:rPr lang="de-DE" b="1" dirty="0"/>
            <a:t>Integrated GHG System</a:t>
          </a:r>
          <a:endParaRPr lang="en-US" b="1" dirty="0"/>
        </a:p>
      </dgm:t>
    </dgm:pt>
    <dgm:pt modelId="{E387B069-B6BF-42F0-A98E-5A4FAB2F1084}" type="parTrans" cxnId="{2009E375-014F-4AAC-A21B-60BD8FFDD20C}">
      <dgm:prSet/>
      <dgm:spPr/>
      <dgm:t>
        <a:bodyPr/>
        <a:lstStyle/>
        <a:p>
          <a:endParaRPr lang="en-US"/>
        </a:p>
      </dgm:t>
    </dgm:pt>
    <dgm:pt modelId="{CA29FA95-A1CC-435E-97B2-0006AA75AA03}" type="sibTrans" cxnId="{2009E375-014F-4AAC-A21B-60BD8FFDD20C}">
      <dgm:prSet/>
      <dgm:spPr/>
      <dgm:t>
        <a:bodyPr/>
        <a:lstStyle/>
        <a:p>
          <a:endParaRPr lang="en-US"/>
        </a:p>
      </dgm:t>
    </dgm:pt>
    <dgm:pt modelId="{5AC05163-3CC8-4922-A644-CDC9F655AE6E}">
      <dgm:prSet phldrT="[Text]" custT="1"/>
      <dgm:spPr>
        <a:solidFill>
          <a:srgbClr val="002569"/>
        </a:solidFill>
      </dgm:spPr>
      <dgm:t>
        <a:bodyPr/>
        <a:lstStyle/>
        <a:p>
          <a:r>
            <a:rPr lang="de-DE" sz="1100" b="1" dirty="0" err="1"/>
            <a:t>Function</a:t>
          </a:r>
          <a:endParaRPr lang="en-US" sz="1100" b="1" dirty="0"/>
        </a:p>
      </dgm:t>
    </dgm:pt>
    <dgm:pt modelId="{B35E3E3F-8A09-4DEA-BD9A-854B70E23FF7}" type="parTrans" cxnId="{635536D3-652E-483A-AC31-8D86C0954E87}">
      <dgm:prSet/>
      <dgm:spPr/>
      <dgm:t>
        <a:bodyPr/>
        <a:lstStyle/>
        <a:p>
          <a:endParaRPr lang="en-US"/>
        </a:p>
      </dgm:t>
    </dgm:pt>
    <dgm:pt modelId="{85B3D2A1-355F-4A88-814D-32EC04B0F3A3}" type="sibTrans" cxnId="{635536D3-652E-483A-AC31-8D86C0954E87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B8AFD67D-9EE8-4C7A-9204-8D3055CFD162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de-DE" sz="1100" b="1" dirty="0"/>
            <a:t>Milestone</a:t>
          </a:r>
          <a:endParaRPr lang="en-US" sz="1100" b="1" dirty="0"/>
        </a:p>
      </dgm:t>
    </dgm:pt>
    <dgm:pt modelId="{D181ED1E-E19A-4F39-8459-80E77EE6E693}" type="parTrans" cxnId="{2896FA44-33C4-434E-90AB-C95B33AF77A9}">
      <dgm:prSet/>
      <dgm:spPr/>
      <dgm:t>
        <a:bodyPr/>
        <a:lstStyle/>
        <a:p>
          <a:endParaRPr lang="en-US"/>
        </a:p>
      </dgm:t>
    </dgm:pt>
    <dgm:pt modelId="{785DC158-EBA4-42B4-A7A6-65DCC022F987}" type="sibTrans" cxnId="{2896FA44-33C4-434E-90AB-C95B33AF77A9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6DF2F3B9-3B86-400E-8962-76F378065808}">
      <dgm:prSet phldrT="[Text]" custT="1"/>
      <dgm:spPr/>
      <dgm:t>
        <a:bodyPr/>
        <a:lstStyle/>
        <a:p>
          <a:r>
            <a:rPr lang="de-DE" sz="1100" b="1" dirty="0" err="1"/>
            <a:t>Product</a:t>
          </a:r>
          <a:endParaRPr lang="en-US" sz="1100" b="1" dirty="0"/>
        </a:p>
      </dgm:t>
    </dgm:pt>
    <dgm:pt modelId="{B9D35FDB-0769-4743-9404-C60140F2627C}" type="parTrans" cxnId="{6F6BD8F3-49FE-41BC-A9D5-E8D191A685AA}">
      <dgm:prSet/>
      <dgm:spPr/>
      <dgm:t>
        <a:bodyPr/>
        <a:lstStyle/>
        <a:p>
          <a:endParaRPr lang="en-US"/>
        </a:p>
      </dgm:t>
    </dgm:pt>
    <dgm:pt modelId="{C41F2B81-B9ED-4C2D-AA96-377B9FCEB35C}" type="sibTrans" cxnId="{6F6BD8F3-49FE-41BC-A9D5-E8D191A685AA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9158970C-F429-40AA-8BBC-E7291062ADB4}">
      <dgm:prSet phldrT="[Text]" custT="1"/>
      <dgm:spPr>
        <a:solidFill>
          <a:srgbClr val="C00000"/>
        </a:solidFill>
      </dgm:spPr>
      <dgm:t>
        <a:bodyPr/>
        <a:lstStyle/>
        <a:p>
          <a:r>
            <a:rPr lang="de-DE" sz="1100" b="1" dirty="0"/>
            <a:t>System</a:t>
          </a:r>
          <a:endParaRPr lang="en-US" sz="1100" b="1" dirty="0"/>
        </a:p>
      </dgm:t>
    </dgm:pt>
    <dgm:pt modelId="{DC2D0BDC-0917-424C-87BE-54A76CB9BECF}" type="parTrans" cxnId="{91C37B36-9844-479A-8F77-5C008033283E}">
      <dgm:prSet/>
      <dgm:spPr/>
      <dgm:t>
        <a:bodyPr/>
        <a:lstStyle/>
        <a:p>
          <a:endParaRPr lang="en-US"/>
        </a:p>
      </dgm:t>
    </dgm:pt>
    <dgm:pt modelId="{B8265073-5066-441A-89AB-9308A83B3B35}" type="sibTrans" cxnId="{91C37B36-9844-479A-8F77-5C008033283E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B2360D12-064B-4D9C-A4E5-8D9AAE062792}">
      <dgm:prSet phldrT="[Text]" custT="1"/>
      <dgm:spPr>
        <a:solidFill>
          <a:srgbClr val="FFC000"/>
        </a:solidFill>
      </dgm:spPr>
      <dgm:t>
        <a:bodyPr/>
        <a:lstStyle/>
        <a:p>
          <a:r>
            <a:rPr lang="de-DE" sz="1100" b="1" dirty="0" err="1"/>
            <a:t>Deliver-able</a:t>
          </a:r>
          <a:endParaRPr lang="en-US" sz="1100" b="1" dirty="0"/>
        </a:p>
      </dgm:t>
    </dgm:pt>
    <dgm:pt modelId="{85631244-4E14-40B5-A8AE-A82F08D11BFE}" type="sibTrans" cxnId="{C2EFFAF5-54FE-4933-B0FB-8A1C8B8AF8A5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C8CC7CC3-054F-4575-BB71-E35437CBF53C}" type="parTrans" cxnId="{C2EFFAF5-54FE-4933-B0FB-8A1C8B8AF8A5}">
      <dgm:prSet/>
      <dgm:spPr/>
      <dgm:t>
        <a:bodyPr/>
        <a:lstStyle/>
        <a:p>
          <a:endParaRPr lang="en-US"/>
        </a:p>
      </dgm:t>
    </dgm:pt>
    <dgm:pt modelId="{6E21AD13-B83F-4FE9-A04C-1162EA7BF47B}" type="pres">
      <dgm:prSet presAssocID="{644D1288-FDE8-4D56-BC7C-8CFDF4B73D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3885BA-E373-4646-9D4F-7BF8BF9397D3}" type="pres">
      <dgm:prSet presAssocID="{8B1DA264-86F5-40F3-8BEE-00830BCC6585}" presName="centerShape" presStyleLbl="node0" presStyleIdx="0" presStyleCnt="1" custLinFactNeighborX="2069" custLinFactNeighborY="-439"/>
      <dgm:spPr/>
      <dgm:t>
        <a:bodyPr/>
        <a:lstStyle/>
        <a:p>
          <a:endParaRPr lang="en-US"/>
        </a:p>
      </dgm:t>
    </dgm:pt>
    <dgm:pt modelId="{D8EDF148-FED0-45A9-A20E-86042AEA49D8}" type="pres">
      <dgm:prSet presAssocID="{5AC05163-3CC8-4922-A644-CDC9F655AE6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61736-D7F8-4ECF-BB43-93B7BD29AA10}" type="pres">
      <dgm:prSet presAssocID="{5AC05163-3CC8-4922-A644-CDC9F655AE6E}" presName="dummy" presStyleCnt="0"/>
      <dgm:spPr/>
    </dgm:pt>
    <dgm:pt modelId="{C29D5168-62EF-4869-BB0E-58173FFCF14F}" type="pres">
      <dgm:prSet presAssocID="{85B3D2A1-355F-4A88-814D-32EC04B0F3A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38F5CB4-8F71-4697-9C77-8D17EEF28F0A}" type="pres">
      <dgm:prSet presAssocID="{B2360D12-064B-4D9C-A4E5-8D9AAE0627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E15FB-23CC-4E5D-BC61-826152CEEA90}" type="pres">
      <dgm:prSet presAssocID="{B2360D12-064B-4D9C-A4E5-8D9AAE062792}" presName="dummy" presStyleCnt="0"/>
      <dgm:spPr/>
    </dgm:pt>
    <dgm:pt modelId="{AC7F468E-FABD-41A4-9DA8-1EDDA78C1D38}" type="pres">
      <dgm:prSet presAssocID="{85631244-4E14-40B5-A8AE-A82F08D11BF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FAF4242-E193-4BA5-AA0D-7E77998194CC}" type="pres">
      <dgm:prSet presAssocID="{B8AFD67D-9EE8-4C7A-9204-8D3055CFD16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B4885-5497-4A8B-AAAC-3D38F8F2B026}" type="pres">
      <dgm:prSet presAssocID="{B8AFD67D-9EE8-4C7A-9204-8D3055CFD162}" presName="dummy" presStyleCnt="0"/>
      <dgm:spPr/>
    </dgm:pt>
    <dgm:pt modelId="{4CC53B4C-CEDF-4A1F-92F0-60E60E863FBC}" type="pres">
      <dgm:prSet presAssocID="{785DC158-EBA4-42B4-A7A6-65DCC022F98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616795E-2B11-4623-A968-ED6171E43922}" type="pres">
      <dgm:prSet presAssocID="{6DF2F3B9-3B86-400E-8962-76F37806580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87C2C-26FB-483A-8E82-60105ED5D592}" type="pres">
      <dgm:prSet presAssocID="{6DF2F3B9-3B86-400E-8962-76F378065808}" presName="dummy" presStyleCnt="0"/>
      <dgm:spPr/>
    </dgm:pt>
    <dgm:pt modelId="{15CCDBFA-D437-44BC-8505-7BF3E63C39E3}" type="pres">
      <dgm:prSet presAssocID="{C41F2B81-B9ED-4C2D-AA96-377B9FCEB35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CFFF036-8F70-445A-8B6F-3E816651780A}" type="pres">
      <dgm:prSet presAssocID="{9158970C-F429-40AA-8BBC-E7291062ADB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70334-1E31-423B-89EF-BD5A3F2B95C3}" type="pres">
      <dgm:prSet presAssocID="{9158970C-F429-40AA-8BBC-E7291062ADB4}" presName="dummy" presStyleCnt="0"/>
      <dgm:spPr/>
    </dgm:pt>
    <dgm:pt modelId="{FD637791-A10A-4D1A-9E49-1368049D6455}" type="pres">
      <dgm:prSet presAssocID="{B8265073-5066-441A-89AB-9308A83B3B35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52AB5BF-4B92-4AE6-869C-2BC732C64C3A}" type="presOf" srcId="{B8AFD67D-9EE8-4C7A-9204-8D3055CFD162}" destId="{8FAF4242-E193-4BA5-AA0D-7E77998194CC}" srcOrd="0" destOrd="0" presId="urn:microsoft.com/office/officeart/2005/8/layout/radial6"/>
    <dgm:cxn modelId="{2009E375-014F-4AAC-A21B-60BD8FFDD20C}" srcId="{644D1288-FDE8-4D56-BC7C-8CFDF4B73D44}" destId="{8B1DA264-86F5-40F3-8BEE-00830BCC6585}" srcOrd="0" destOrd="0" parTransId="{E387B069-B6BF-42F0-A98E-5A4FAB2F1084}" sibTransId="{CA29FA95-A1CC-435E-97B2-0006AA75AA03}"/>
    <dgm:cxn modelId="{01BB088B-AA3E-4C61-8BF4-8C952FA5BAA9}" type="presOf" srcId="{B2360D12-064B-4D9C-A4E5-8D9AAE062792}" destId="{338F5CB4-8F71-4697-9C77-8D17EEF28F0A}" srcOrd="0" destOrd="0" presId="urn:microsoft.com/office/officeart/2005/8/layout/radial6"/>
    <dgm:cxn modelId="{F84E9780-5E39-4F0F-A1F4-C2219B329E20}" type="presOf" srcId="{8B1DA264-86F5-40F3-8BEE-00830BCC6585}" destId="{B23885BA-E373-4646-9D4F-7BF8BF9397D3}" srcOrd="0" destOrd="0" presId="urn:microsoft.com/office/officeart/2005/8/layout/radial6"/>
    <dgm:cxn modelId="{AACF5BF4-7DB2-4E07-9F46-3BBCB397636C}" type="presOf" srcId="{6DF2F3B9-3B86-400E-8962-76F378065808}" destId="{5616795E-2B11-4623-A968-ED6171E43922}" srcOrd="0" destOrd="0" presId="urn:microsoft.com/office/officeart/2005/8/layout/radial6"/>
    <dgm:cxn modelId="{FBFE7C54-A623-42BE-86D6-66C21FC9A131}" type="presOf" srcId="{85B3D2A1-355F-4A88-814D-32EC04B0F3A3}" destId="{C29D5168-62EF-4869-BB0E-58173FFCF14F}" srcOrd="0" destOrd="0" presId="urn:microsoft.com/office/officeart/2005/8/layout/radial6"/>
    <dgm:cxn modelId="{C2EFFAF5-54FE-4933-B0FB-8A1C8B8AF8A5}" srcId="{8B1DA264-86F5-40F3-8BEE-00830BCC6585}" destId="{B2360D12-064B-4D9C-A4E5-8D9AAE062792}" srcOrd="1" destOrd="0" parTransId="{C8CC7CC3-054F-4575-BB71-E35437CBF53C}" sibTransId="{85631244-4E14-40B5-A8AE-A82F08D11BFE}"/>
    <dgm:cxn modelId="{AD76F4D0-C020-42A5-AA65-372D25B74106}" type="presOf" srcId="{C41F2B81-B9ED-4C2D-AA96-377B9FCEB35C}" destId="{15CCDBFA-D437-44BC-8505-7BF3E63C39E3}" srcOrd="0" destOrd="0" presId="urn:microsoft.com/office/officeart/2005/8/layout/radial6"/>
    <dgm:cxn modelId="{4B77A72A-C9DD-42D3-B757-844205E91347}" type="presOf" srcId="{785DC158-EBA4-42B4-A7A6-65DCC022F987}" destId="{4CC53B4C-CEDF-4A1F-92F0-60E60E863FBC}" srcOrd="0" destOrd="0" presId="urn:microsoft.com/office/officeart/2005/8/layout/radial6"/>
    <dgm:cxn modelId="{0271BB28-5CF1-4100-B932-0AD5C4852ECC}" type="presOf" srcId="{644D1288-FDE8-4D56-BC7C-8CFDF4B73D44}" destId="{6E21AD13-B83F-4FE9-A04C-1162EA7BF47B}" srcOrd="0" destOrd="0" presId="urn:microsoft.com/office/officeart/2005/8/layout/radial6"/>
    <dgm:cxn modelId="{2896FA44-33C4-434E-90AB-C95B33AF77A9}" srcId="{8B1DA264-86F5-40F3-8BEE-00830BCC6585}" destId="{B8AFD67D-9EE8-4C7A-9204-8D3055CFD162}" srcOrd="2" destOrd="0" parTransId="{D181ED1E-E19A-4F39-8459-80E77EE6E693}" sibTransId="{785DC158-EBA4-42B4-A7A6-65DCC022F987}"/>
    <dgm:cxn modelId="{0FDBA068-B529-43E1-B6CA-3DFFFFDCB0BD}" type="presOf" srcId="{B8265073-5066-441A-89AB-9308A83B3B35}" destId="{FD637791-A10A-4D1A-9E49-1368049D6455}" srcOrd="0" destOrd="0" presId="urn:microsoft.com/office/officeart/2005/8/layout/radial6"/>
    <dgm:cxn modelId="{CB3EA9BE-CFFC-46C7-8347-5C4B70CE58AD}" type="presOf" srcId="{85631244-4E14-40B5-A8AE-A82F08D11BFE}" destId="{AC7F468E-FABD-41A4-9DA8-1EDDA78C1D38}" srcOrd="0" destOrd="0" presId="urn:microsoft.com/office/officeart/2005/8/layout/radial6"/>
    <dgm:cxn modelId="{91C37B36-9844-479A-8F77-5C008033283E}" srcId="{8B1DA264-86F5-40F3-8BEE-00830BCC6585}" destId="{9158970C-F429-40AA-8BBC-E7291062ADB4}" srcOrd="4" destOrd="0" parTransId="{DC2D0BDC-0917-424C-87BE-54A76CB9BECF}" sibTransId="{B8265073-5066-441A-89AB-9308A83B3B35}"/>
    <dgm:cxn modelId="{B6213B3A-2D84-4852-AAA1-0C5E3A91BA16}" type="presOf" srcId="{5AC05163-3CC8-4922-A644-CDC9F655AE6E}" destId="{D8EDF148-FED0-45A9-A20E-86042AEA49D8}" srcOrd="0" destOrd="0" presId="urn:microsoft.com/office/officeart/2005/8/layout/radial6"/>
    <dgm:cxn modelId="{E4593A9E-08AC-41A9-9DAD-405F855B63F7}" type="presOf" srcId="{9158970C-F429-40AA-8BBC-E7291062ADB4}" destId="{8CFFF036-8F70-445A-8B6F-3E816651780A}" srcOrd="0" destOrd="0" presId="urn:microsoft.com/office/officeart/2005/8/layout/radial6"/>
    <dgm:cxn modelId="{635536D3-652E-483A-AC31-8D86C0954E87}" srcId="{8B1DA264-86F5-40F3-8BEE-00830BCC6585}" destId="{5AC05163-3CC8-4922-A644-CDC9F655AE6E}" srcOrd="0" destOrd="0" parTransId="{B35E3E3F-8A09-4DEA-BD9A-854B70E23FF7}" sibTransId="{85B3D2A1-355F-4A88-814D-32EC04B0F3A3}"/>
    <dgm:cxn modelId="{6F6BD8F3-49FE-41BC-A9D5-E8D191A685AA}" srcId="{8B1DA264-86F5-40F3-8BEE-00830BCC6585}" destId="{6DF2F3B9-3B86-400E-8962-76F378065808}" srcOrd="3" destOrd="0" parTransId="{B9D35FDB-0769-4743-9404-C60140F2627C}" sibTransId="{C41F2B81-B9ED-4C2D-AA96-377B9FCEB35C}"/>
    <dgm:cxn modelId="{10FAE7AB-822C-4934-BDFC-C3AE00D61B9B}" type="presParOf" srcId="{6E21AD13-B83F-4FE9-A04C-1162EA7BF47B}" destId="{B23885BA-E373-4646-9D4F-7BF8BF9397D3}" srcOrd="0" destOrd="0" presId="urn:microsoft.com/office/officeart/2005/8/layout/radial6"/>
    <dgm:cxn modelId="{641A1C30-1D9A-4C90-A8D5-8F05CA373896}" type="presParOf" srcId="{6E21AD13-B83F-4FE9-A04C-1162EA7BF47B}" destId="{D8EDF148-FED0-45A9-A20E-86042AEA49D8}" srcOrd="1" destOrd="0" presId="urn:microsoft.com/office/officeart/2005/8/layout/radial6"/>
    <dgm:cxn modelId="{2572333D-F386-4D05-872E-E8B075A927F8}" type="presParOf" srcId="{6E21AD13-B83F-4FE9-A04C-1162EA7BF47B}" destId="{D5261736-D7F8-4ECF-BB43-93B7BD29AA10}" srcOrd="2" destOrd="0" presId="urn:microsoft.com/office/officeart/2005/8/layout/radial6"/>
    <dgm:cxn modelId="{C4C9EB72-B08B-4297-8AC9-6D90A91A8F52}" type="presParOf" srcId="{6E21AD13-B83F-4FE9-A04C-1162EA7BF47B}" destId="{C29D5168-62EF-4869-BB0E-58173FFCF14F}" srcOrd="3" destOrd="0" presId="urn:microsoft.com/office/officeart/2005/8/layout/radial6"/>
    <dgm:cxn modelId="{7FB10038-6D64-45D3-B364-F5FC7685B5EA}" type="presParOf" srcId="{6E21AD13-B83F-4FE9-A04C-1162EA7BF47B}" destId="{338F5CB4-8F71-4697-9C77-8D17EEF28F0A}" srcOrd="4" destOrd="0" presId="urn:microsoft.com/office/officeart/2005/8/layout/radial6"/>
    <dgm:cxn modelId="{1D08FB3A-8FA7-4EA5-A929-9F90CF0E788C}" type="presParOf" srcId="{6E21AD13-B83F-4FE9-A04C-1162EA7BF47B}" destId="{886E15FB-23CC-4E5D-BC61-826152CEEA90}" srcOrd="5" destOrd="0" presId="urn:microsoft.com/office/officeart/2005/8/layout/radial6"/>
    <dgm:cxn modelId="{145E15D1-C477-46F9-BF42-8F6DC2F250F6}" type="presParOf" srcId="{6E21AD13-B83F-4FE9-A04C-1162EA7BF47B}" destId="{AC7F468E-FABD-41A4-9DA8-1EDDA78C1D38}" srcOrd="6" destOrd="0" presId="urn:microsoft.com/office/officeart/2005/8/layout/radial6"/>
    <dgm:cxn modelId="{962D554E-9210-443E-AC1F-AE31FA4FB2C6}" type="presParOf" srcId="{6E21AD13-B83F-4FE9-A04C-1162EA7BF47B}" destId="{8FAF4242-E193-4BA5-AA0D-7E77998194CC}" srcOrd="7" destOrd="0" presId="urn:microsoft.com/office/officeart/2005/8/layout/radial6"/>
    <dgm:cxn modelId="{C53E9504-1A79-4867-AAFE-7FD8F9ADE7B6}" type="presParOf" srcId="{6E21AD13-B83F-4FE9-A04C-1162EA7BF47B}" destId="{615B4885-5497-4A8B-AAAC-3D38F8F2B026}" srcOrd="8" destOrd="0" presId="urn:microsoft.com/office/officeart/2005/8/layout/radial6"/>
    <dgm:cxn modelId="{423BC372-C575-4491-A205-5B4DE74CA32B}" type="presParOf" srcId="{6E21AD13-B83F-4FE9-A04C-1162EA7BF47B}" destId="{4CC53B4C-CEDF-4A1F-92F0-60E60E863FBC}" srcOrd="9" destOrd="0" presId="urn:microsoft.com/office/officeart/2005/8/layout/radial6"/>
    <dgm:cxn modelId="{F42B548F-4721-41E3-9C32-C6E22FEF12DE}" type="presParOf" srcId="{6E21AD13-B83F-4FE9-A04C-1162EA7BF47B}" destId="{5616795E-2B11-4623-A968-ED6171E43922}" srcOrd="10" destOrd="0" presId="urn:microsoft.com/office/officeart/2005/8/layout/radial6"/>
    <dgm:cxn modelId="{61A0E298-D499-42A7-8461-CCCF5D7531D9}" type="presParOf" srcId="{6E21AD13-B83F-4FE9-A04C-1162EA7BF47B}" destId="{DCC87C2C-26FB-483A-8E82-60105ED5D592}" srcOrd="11" destOrd="0" presId="urn:microsoft.com/office/officeart/2005/8/layout/radial6"/>
    <dgm:cxn modelId="{C8A2073A-CBAD-416B-9957-CF74E653BDC9}" type="presParOf" srcId="{6E21AD13-B83F-4FE9-A04C-1162EA7BF47B}" destId="{15CCDBFA-D437-44BC-8505-7BF3E63C39E3}" srcOrd="12" destOrd="0" presId="urn:microsoft.com/office/officeart/2005/8/layout/radial6"/>
    <dgm:cxn modelId="{E5ECA955-F88B-4D97-A2B8-AF7A1B272F59}" type="presParOf" srcId="{6E21AD13-B83F-4FE9-A04C-1162EA7BF47B}" destId="{8CFFF036-8F70-445A-8B6F-3E816651780A}" srcOrd="13" destOrd="0" presId="urn:microsoft.com/office/officeart/2005/8/layout/radial6"/>
    <dgm:cxn modelId="{1DB82F54-2624-42BE-986F-6EFD5AE70540}" type="presParOf" srcId="{6E21AD13-B83F-4FE9-A04C-1162EA7BF47B}" destId="{2B070334-1E31-423B-89EF-BD5A3F2B95C3}" srcOrd="14" destOrd="0" presId="urn:microsoft.com/office/officeart/2005/8/layout/radial6"/>
    <dgm:cxn modelId="{D0FD4E63-DA93-4CF2-BF1E-A68DA6C5422B}" type="presParOf" srcId="{6E21AD13-B83F-4FE9-A04C-1162EA7BF47B}" destId="{FD637791-A10A-4D1A-9E49-1368049D645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37791-A10A-4D1A-9E49-1368049D6455}">
      <dsp:nvSpPr>
        <dsp:cNvPr id="0" name=""/>
        <dsp:cNvSpPr/>
      </dsp:nvSpPr>
      <dsp:spPr>
        <a:xfrm>
          <a:off x="852938" y="480552"/>
          <a:ext cx="3195494" cy="3195494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CDBFA-D437-44BC-8505-7BF3E63C39E3}">
      <dsp:nvSpPr>
        <dsp:cNvPr id="0" name=""/>
        <dsp:cNvSpPr/>
      </dsp:nvSpPr>
      <dsp:spPr>
        <a:xfrm>
          <a:off x="852938" y="480552"/>
          <a:ext cx="3195494" cy="3195494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53B4C-CEDF-4A1F-92F0-60E60E863FBC}">
      <dsp:nvSpPr>
        <dsp:cNvPr id="0" name=""/>
        <dsp:cNvSpPr/>
      </dsp:nvSpPr>
      <dsp:spPr>
        <a:xfrm>
          <a:off x="852938" y="480552"/>
          <a:ext cx="3195494" cy="3195494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F468E-FABD-41A4-9DA8-1EDDA78C1D38}">
      <dsp:nvSpPr>
        <dsp:cNvPr id="0" name=""/>
        <dsp:cNvSpPr/>
      </dsp:nvSpPr>
      <dsp:spPr>
        <a:xfrm>
          <a:off x="852938" y="480552"/>
          <a:ext cx="3195494" cy="3195494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D5168-62EF-4869-BB0E-58173FFCF14F}">
      <dsp:nvSpPr>
        <dsp:cNvPr id="0" name=""/>
        <dsp:cNvSpPr/>
      </dsp:nvSpPr>
      <dsp:spPr>
        <a:xfrm>
          <a:off x="852938" y="480552"/>
          <a:ext cx="3195494" cy="3195494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885BA-E373-4646-9D4F-7BF8BF9397D3}">
      <dsp:nvSpPr>
        <dsp:cNvPr id="0" name=""/>
        <dsp:cNvSpPr/>
      </dsp:nvSpPr>
      <dsp:spPr>
        <a:xfrm>
          <a:off x="1779341" y="1328673"/>
          <a:ext cx="1471847" cy="147184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/>
            <a:t>Integrated GHG System</a:t>
          </a:r>
          <a:endParaRPr lang="en-US" sz="1600" b="1" kern="1200" dirty="0"/>
        </a:p>
      </dsp:txBody>
      <dsp:txXfrm>
        <a:off x="1994888" y="1544220"/>
        <a:ext cx="1040753" cy="1040753"/>
      </dsp:txXfrm>
    </dsp:sp>
    <dsp:sp modelId="{D8EDF148-FED0-45A9-A20E-86042AEA49D8}">
      <dsp:nvSpPr>
        <dsp:cNvPr id="0" name=""/>
        <dsp:cNvSpPr/>
      </dsp:nvSpPr>
      <dsp:spPr>
        <a:xfrm>
          <a:off x="1935538" y="2496"/>
          <a:ext cx="1030293" cy="1030293"/>
        </a:xfrm>
        <a:prstGeom prst="ellipse">
          <a:avLst/>
        </a:prstGeom>
        <a:solidFill>
          <a:srgbClr val="0025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err="1"/>
            <a:t>Function</a:t>
          </a:r>
          <a:endParaRPr lang="en-US" sz="1100" b="1" kern="1200" dirty="0"/>
        </a:p>
      </dsp:txBody>
      <dsp:txXfrm>
        <a:off x="2086421" y="153379"/>
        <a:ext cx="728527" cy="728527"/>
      </dsp:txXfrm>
    </dsp:sp>
    <dsp:sp modelId="{338F5CB4-8F71-4697-9C77-8D17EEF28F0A}">
      <dsp:nvSpPr>
        <dsp:cNvPr id="0" name=""/>
        <dsp:cNvSpPr/>
      </dsp:nvSpPr>
      <dsp:spPr>
        <a:xfrm>
          <a:off x="3419811" y="1080883"/>
          <a:ext cx="1030293" cy="103029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err="1"/>
            <a:t>Deliver-able</a:t>
          </a:r>
          <a:endParaRPr lang="en-US" sz="1100" b="1" kern="1200" dirty="0"/>
        </a:p>
      </dsp:txBody>
      <dsp:txXfrm>
        <a:off x="3570694" y="1231766"/>
        <a:ext cx="728527" cy="728527"/>
      </dsp:txXfrm>
    </dsp:sp>
    <dsp:sp modelId="{8FAF4242-E193-4BA5-AA0D-7E77998194CC}">
      <dsp:nvSpPr>
        <dsp:cNvPr id="0" name=""/>
        <dsp:cNvSpPr/>
      </dsp:nvSpPr>
      <dsp:spPr>
        <a:xfrm>
          <a:off x="2852869" y="2825750"/>
          <a:ext cx="1030293" cy="1030293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/>
            <a:t>Milestone</a:t>
          </a:r>
          <a:endParaRPr lang="en-US" sz="1100" b="1" kern="1200" dirty="0"/>
        </a:p>
      </dsp:txBody>
      <dsp:txXfrm>
        <a:off x="3003752" y="2976633"/>
        <a:ext cx="728527" cy="728527"/>
      </dsp:txXfrm>
    </dsp:sp>
    <dsp:sp modelId="{5616795E-2B11-4623-A968-ED6171E43922}">
      <dsp:nvSpPr>
        <dsp:cNvPr id="0" name=""/>
        <dsp:cNvSpPr/>
      </dsp:nvSpPr>
      <dsp:spPr>
        <a:xfrm>
          <a:off x="1018208" y="2825750"/>
          <a:ext cx="1030293" cy="1030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err="1"/>
            <a:t>Product</a:t>
          </a:r>
          <a:endParaRPr lang="en-US" sz="1100" b="1" kern="1200" dirty="0"/>
        </a:p>
      </dsp:txBody>
      <dsp:txXfrm>
        <a:off x="1169091" y="2976633"/>
        <a:ext cx="728527" cy="728527"/>
      </dsp:txXfrm>
    </dsp:sp>
    <dsp:sp modelId="{8CFFF036-8F70-445A-8B6F-3E816651780A}">
      <dsp:nvSpPr>
        <dsp:cNvPr id="0" name=""/>
        <dsp:cNvSpPr/>
      </dsp:nvSpPr>
      <dsp:spPr>
        <a:xfrm>
          <a:off x="451266" y="1080883"/>
          <a:ext cx="1030293" cy="103029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/>
            <a:t>System</a:t>
          </a:r>
          <a:endParaRPr lang="en-US" sz="1100" b="1" kern="1200" dirty="0"/>
        </a:p>
      </dsp:txBody>
      <dsp:txXfrm>
        <a:off x="602149" y="1231766"/>
        <a:ext cx="728527" cy="728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7A036E6-6D54-4B78-9ABB-4FE2E18E96D0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B128B93-BF90-4BB9-B0C9-762176D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322F5E1-5195-4792-A0E3-42DC695AF7AF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0D5600F-4168-42E9-9FE7-11DD5B8F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31"/>
          <a:stretch/>
        </p:blipFill>
        <p:spPr>
          <a:xfrm>
            <a:off x="0" y="-121024"/>
            <a:ext cx="12184941" cy="6965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528" y="2492915"/>
            <a:ext cx="6713415" cy="722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17" y="3847065"/>
            <a:ext cx="5961633" cy="221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94" y="1023155"/>
            <a:ext cx="2876190" cy="1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566" y="0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2805" y="6486792"/>
            <a:ext cx="670624" cy="36933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‹#›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4811" y="1411940"/>
            <a:ext cx="11868617" cy="494441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461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90119" y="13447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9165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057" y="-108970"/>
            <a:ext cx="12193057" cy="6925656"/>
          </a:xfrm>
          <a:prstGeom prst="rect">
            <a:avLst/>
          </a:prstGeom>
        </p:spPr>
      </p:pic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12562"/>
            <a:ext cx="2540000" cy="369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9" name="Shape 3"/>
          <p:cNvSpPr/>
          <p:nvPr userDrawn="1"/>
        </p:nvSpPr>
        <p:spPr>
          <a:xfrm>
            <a:off x="101599" y="6629401"/>
            <a:ext cx="3575455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SIT Technical Workshop September 9-12 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419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document_management/Virtual_Constellations/ACC/Documents/CEOS_AC-VC_GHG_White_Paper_Publication_Draft2_20181111.pdf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839" y="2447195"/>
            <a:ext cx="6798714" cy="1560470"/>
          </a:xfrm>
        </p:spPr>
        <p:txBody>
          <a:bodyPr anchor="ctr">
            <a:normAutofit/>
          </a:bodyPr>
          <a:lstStyle/>
          <a:p>
            <a:r>
              <a:rPr lang="en-US" dirty="0"/>
              <a:t>GHG Roadmap 	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839" y="3852290"/>
            <a:ext cx="6286180" cy="1945395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Mark Dowell (EC Joint Research Center) and David Crisp </a:t>
            </a:r>
            <a:r>
              <a:rPr lang="en-US" dirty="0">
                <a:solidFill>
                  <a:srgbClr val="FFFFFF"/>
                </a:solidFill>
              </a:rPr>
              <a:t>(Jet Propulsion Laboratory, California Institute of </a:t>
            </a:r>
            <a:r>
              <a:rPr lang="en-US" dirty="0" smtClean="0">
                <a:solidFill>
                  <a:srgbClr val="FFFFFF"/>
                </a:solidFill>
              </a:rPr>
              <a:t>Technology</a:t>
            </a:r>
            <a:r>
              <a:rPr lang="en-US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)</a:t>
            </a:r>
            <a:endParaRPr lang="en-US" dirty="0" smtClean="0">
              <a:solidFill>
                <a:srgbClr val="FFFFFF"/>
              </a:solidFill>
            </a:endParaRPr>
          </a:p>
          <a:p>
            <a:pPr lvl="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</a:rPr>
              <a:t>September </a:t>
            </a:r>
            <a:r>
              <a:rPr lang="en-US" dirty="0" smtClean="0">
                <a:solidFill>
                  <a:srgbClr val="FFFFFF"/>
                </a:solidFill>
              </a:rPr>
              <a:t>11, </a:t>
            </a:r>
            <a:r>
              <a:rPr lang="en-US" dirty="0" smtClean="0">
                <a:solidFill>
                  <a:srgbClr val="FFFFFF"/>
                </a:solidFill>
              </a:rPr>
              <a:t>2019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3889" y="6246141"/>
            <a:ext cx="270135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100" dirty="0">
                <a:solidFill>
                  <a:schemeClr val="bg1"/>
                </a:solidFill>
              </a:rPr>
              <a:t> © </a:t>
            </a:r>
            <a:r>
              <a:rPr lang="en-US" sz="1100" dirty="0" smtClean="0">
                <a:solidFill>
                  <a:schemeClr val="bg1"/>
                </a:solidFill>
              </a:rPr>
              <a:t>2019 </a:t>
            </a:r>
            <a:r>
              <a:rPr lang="en-US" sz="1100" dirty="0">
                <a:solidFill>
                  <a:schemeClr val="bg1"/>
                </a:solidFill>
              </a:rPr>
              <a:t>California Institute of Technology. Government sponsorship acknowledged. 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01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Resource Implications (1/2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10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Three broad categories of resources are envisaged and requested for consideration by Agencies:</a:t>
            </a:r>
          </a:p>
          <a:p>
            <a:pPr marL="0" indent="0">
              <a:buNone/>
            </a:pPr>
            <a:endParaRPr lang="en-GB" dirty="0"/>
          </a:p>
          <a:p>
            <a:pPr marL="883227" lvl="1" indent="-457200">
              <a:buFont typeface="+mj-lt"/>
              <a:buAutoNum type="arabicPeriod"/>
            </a:pPr>
            <a:r>
              <a:rPr lang="en-GB" b="1" dirty="0"/>
              <a:t>Staff resources </a:t>
            </a:r>
            <a:r>
              <a:rPr lang="en-GB" dirty="0"/>
              <a:t>from CEOS members and external experts supported through Agency programmes &amp; grants</a:t>
            </a:r>
          </a:p>
          <a:p>
            <a:pPr marL="883227" lvl="1" indent="-457200">
              <a:buFont typeface="+mj-lt"/>
              <a:buAutoNum type="arabicPeriod"/>
            </a:pPr>
            <a:r>
              <a:rPr lang="en-GB" b="1" dirty="0"/>
              <a:t>Support for travel and hosting of workshops</a:t>
            </a:r>
            <a:r>
              <a:rPr lang="en-GB" dirty="0"/>
              <a:t>, networking activities with inventory community (including inviting inventory experts to some CEOS meetings)</a:t>
            </a:r>
          </a:p>
          <a:p>
            <a:pPr marL="883227" lvl="1" indent="-457200">
              <a:buFont typeface="+mj-lt"/>
              <a:buAutoNum type="arabicPeriod"/>
            </a:pPr>
            <a:r>
              <a:rPr lang="en-GB" dirty="0"/>
              <a:t>[On longer-term] Through internal funding mechanisms </a:t>
            </a:r>
            <a:r>
              <a:rPr lang="en-GB" b="1" dirty="0"/>
              <a:t>support research, development and infrastructure</a:t>
            </a:r>
            <a:r>
              <a:rPr lang="en-GB" dirty="0"/>
              <a:t> for priorities identified by GHG Task Team and Roadmap Implementation (</a:t>
            </a:r>
            <a:r>
              <a:rPr lang="en-GB" i="1" dirty="0"/>
              <a:t>annual updates will be provided to Agencies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Resource Implications (2/2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11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On Staff resources specifically, the following guidance is provided: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Agencies are asked to continue/increase support to the GHG relevant staff (time &amp; travel) contributing to the technical implementation tasks in AC-VC and WGCV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For </a:t>
            </a:r>
            <a:r>
              <a:rPr lang="en-GB" dirty="0" smtClean="0"/>
              <a:t>the </a:t>
            </a:r>
            <a:r>
              <a:rPr lang="en-GB" dirty="0" err="1" smtClean="0"/>
              <a:t>WGClimate</a:t>
            </a:r>
            <a:r>
              <a:rPr lang="en-GB" dirty="0" smtClean="0"/>
              <a:t> GHG </a:t>
            </a:r>
            <a:r>
              <a:rPr lang="en-GB" dirty="0"/>
              <a:t>Task </a:t>
            </a:r>
            <a:r>
              <a:rPr lang="en-GB" dirty="0" smtClean="0"/>
              <a:t>Team, </a:t>
            </a:r>
            <a:r>
              <a:rPr lang="en-GB" dirty="0"/>
              <a:t>the following specific “profiles” are required:</a:t>
            </a:r>
          </a:p>
          <a:p>
            <a:pPr lvl="2">
              <a:buFont typeface="Wingdings" pitchFamily="2" charset="2"/>
              <a:buChar char="Ø"/>
            </a:pPr>
            <a:r>
              <a:rPr lang="en-GB" sz="1800" dirty="0"/>
              <a:t>Core team ensuring linkages to internal CEOS/CGMS entities (i.e. </a:t>
            </a:r>
            <a:r>
              <a:rPr lang="en-GB" sz="1800" dirty="0" err="1"/>
              <a:t>WGClimate</a:t>
            </a:r>
            <a:r>
              <a:rPr lang="en-GB" sz="1800" dirty="0"/>
              <a:t> – Dowell/Von Bargen, AC-VC – Crisp, WGCV – </a:t>
            </a:r>
            <a:r>
              <a:rPr lang="en-GB" sz="1800" dirty="0" err="1"/>
              <a:t>Kuze</a:t>
            </a:r>
            <a:r>
              <a:rPr lang="en-GB" sz="1800" dirty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en-GB" sz="1800" dirty="0"/>
              <a:t>Agency staff representing GHG missions/programmes</a:t>
            </a:r>
          </a:p>
          <a:p>
            <a:pPr lvl="2">
              <a:buFont typeface="Wingdings" pitchFamily="2" charset="2"/>
              <a:buChar char="Ø"/>
            </a:pPr>
            <a:r>
              <a:rPr lang="en-GB" sz="1800" dirty="0" err="1"/>
              <a:t>Agecy</a:t>
            </a:r>
            <a:r>
              <a:rPr lang="en-GB" sz="1800" dirty="0"/>
              <a:t> staff from “operational” agencies to ensure operational transition</a:t>
            </a:r>
          </a:p>
          <a:p>
            <a:pPr lvl="2">
              <a:buFont typeface="Wingdings" pitchFamily="2" charset="2"/>
              <a:buChar char="Ø"/>
            </a:pPr>
            <a:r>
              <a:rPr lang="en-GB" sz="1800" dirty="0"/>
              <a:t>Agency Staff/Experts with links to Inventory Community</a:t>
            </a:r>
          </a:p>
          <a:p>
            <a:pPr lvl="2">
              <a:buFont typeface="Wingdings" pitchFamily="2" charset="2"/>
              <a:buChar char="Ø"/>
            </a:pPr>
            <a:r>
              <a:rPr lang="en-GB" sz="1800" dirty="0"/>
              <a:t>Agency Staff/Experts involved in modelling aspects</a:t>
            </a:r>
          </a:p>
          <a:p>
            <a:pPr>
              <a:buFont typeface="+mj-lt"/>
              <a:buAutoNum type="arabicPeriod"/>
            </a:pPr>
            <a:r>
              <a:rPr lang="en-GB" dirty="0"/>
              <a:t>We envisage that the GHG Task Team would </a:t>
            </a:r>
            <a:r>
              <a:rPr lang="en-GB" dirty="0" smtClean="0"/>
              <a:t>include ~12 </a:t>
            </a:r>
            <a:r>
              <a:rPr lang="en-GB" dirty="0"/>
              <a:t>members, typically dedicating 1PM/</a:t>
            </a:r>
            <a:r>
              <a:rPr lang="en-GB" dirty="0" err="1"/>
              <a:t>yr</a:t>
            </a:r>
            <a:r>
              <a:rPr lang="en-GB" dirty="0"/>
              <a:t> of effort each with those leading specific activities dedicating closer to 2PM/yr. Support should include necessary travel budgets for attending meetings/workshops.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3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22075" y="6486525"/>
            <a:ext cx="669925" cy="369888"/>
          </a:xfrm>
        </p:spPr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12</a:t>
            </a:fld>
            <a:endParaRPr lang="en-GB" dirty="0">
              <a:solidFill>
                <a:srgbClr val="1F497D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386367-07A9-BE4C-ABD1-1E5E0E578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5" b="19356"/>
          <a:stretch/>
        </p:blipFill>
        <p:spPr>
          <a:xfrm>
            <a:off x="0" y="1161535"/>
            <a:ext cx="12192000" cy="567175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9653542" y="1396313"/>
            <a:ext cx="207302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AU" sz="32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Thank </a:t>
            </a:r>
            <a:r>
              <a:rPr lang="en-AU" sz="32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you</a:t>
            </a:r>
            <a:endParaRPr lang="en-US" sz="32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164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652000" y="6511925"/>
            <a:ext cx="2540000" cy="369888"/>
          </a:xfrm>
        </p:spPr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13</a:t>
            </a:fld>
            <a:endParaRPr lang="en-GB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29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>
                <a:solidFill>
                  <a:schemeClr val="bg1"/>
                </a:solidFill>
              </a:rPr>
              <a:t>Iterative Versioned </a:t>
            </a:r>
            <a:r>
              <a:rPr lang="en-GB" dirty="0" smtClean="0">
                <a:solidFill>
                  <a:schemeClr val="bg1"/>
                </a:solidFill>
              </a:rPr>
              <a:t>Approach Adopted </a:t>
            </a:r>
            <a:r>
              <a:rPr lang="en-US" dirty="0" smtClean="0">
                <a:solidFill>
                  <a:schemeClr val="bg1"/>
                </a:solidFill>
              </a:rPr>
              <a:t>for Developing and Delivering Roadmap Products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22075" y="6486525"/>
            <a:ext cx="669925" cy="369888"/>
          </a:xfrm>
        </p:spPr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14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90CA367-CF72-EF4F-AA30-4829BF1DC36D}"/>
              </a:ext>
            </a:extLst>
          </p:cNvPr>
          <p:cNvSpPr txBox="1">
            <a:spLocks/>
          </p:cNvSpPr>
          <p:nvPr/>
        </p:nvSpPr>
        <p:spPr>
          <a:xfrm>
            <a:off x="5630884" y="1677965"/>
            <a:ext cx="6382046" cy="4324261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spcBef>
                <a:spcPts val="600"/>
              </a:spcBef>
              <a:defRPr sz="18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Driver: Version delivery requirements</a:t>
            </a:r>
          </a:p>
          <a:p>
            <a:pPr algn="l">
              <a:buFont typeface="Wingdings"/>
              <a:buChar char="ó"/>
            </a:pPr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associated delivery schedule and capability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Each 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Bold"/>
                <a:cs typeface="Arial Bold"/>
                <a:sym typeface="Wingdings" panose="05000000000000000000" pitchFamily="2" charset="2"/>
              </a:rPr>
              <a:t>version</a:t>
            </a:r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 includes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an architecture,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potential contributors,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main open points/challenges with potential impact on system,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decision logic for version clarification, apportionment of requirements to components, and a schedule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The approach can be applied to </a:t>
            </a:r>
            <a:r>
              <a:rPr lang="de-DE" sz="2400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each step </a:t>
            </a:r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but also to </a:t>
            </a:r>
            <a:r>
              <a:rPr lang="de-DE" sz="2400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each role</a:t>
            </a:r>
          </a:p>
        </p:txBody>
      </p:sp>
      <p:graphicFrame>
        <p:nvGraphicFramePr>
          <p:cNvPr id="7" name="Diagramm 2">
            <a:extLst>
              <a:ext uri="{FF2B5EF4-FFF2-40B4-BE49-F238E27FC236}">
                <a16:creationId xmlns:a16="http://schemas.microsoft.com/office/drawing/2014/main" id="{2B0AA9D2-A67E-E84C-91E6-41743DE01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852970"/>
              </p:ext>
            </p:extLst>
          </p:nvPr>
        </p:nvGraphicFramePr>
        <p:xfrm>
          <a:off x="240337" y="1305902"/>
          <a:ext cx="4901371" cy="3883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DCFE553-F675-9445-B00A-5ED03B6603D1}"/>
              </a:ext>
            </a:extLst>
          </p:cNvPr>
          <p:cNvSpPr txBox="1"/>
          <p:nvPr/>
        </p:nvSpPr>
        <p:spPr>
          <a:xfrm>
            <a:off x="574637" y="4836916"/>
            <a:ext cx="4187049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endParaRPr lang="de-DE" dirty="0"/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de-DE" dirty="0" err="1"/>
              <a:t>Deliverables</a:t>
            </a:r>
            <a:r>
              <a:rPr lang="de-DE" dirty="0"/>
              <a:t> (CO</a:t>
            </a:r>
            <a:r>
              <a:rPr lang="de-DE" baseline="-25000" dirty="0"/>
              <a:t>2</a:t>
            </a:r>
            <a:r>
              <a:rPr lang="de-DE" dirty="0"/>
              <a:t> &amp; CH</a:t>
            </a:r>
            <a:r>
              <a:rPr lang="de-DE" baseline="-25000" dirty="0"/>
              <a:t>4</a:t>
            </a:r>
            <a:r>
              <a:rPr lang="de-DE" dirty="0"/>
              <a:t> </a:t>
            </a:r>
            <a:r>
              <a:rPr lang="de-DE" dirty="0" err="1"/>
              <a:t>fluxes</a:t>
            </a:r>
            <a:r>
              <a:rPr lang="de-DE" dirty="0"/>
              <a:t>)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de-DE" dirty="0" err="1"/>
              <a:t>Functions</a:t>
            </a:r>
            <a:r>
              <a:rPr lang="de-DE" dirty="0"/>
              <a:t> (</a:t>
            </a:r>
            <a:r>
              <a:rPr lang="de-DE" dirty="0" err="1"/>
              <a:t>integrated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)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de-DE" dirty="0"/>
              <a:t>Products (prototype, operational)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de-DE" dirty="0"/>
              <a:t>Milestones (2023, 2028)</a:t>
            </a:r>
          </a:p>
          <a:p>
            <a:pPr marL="285750" indent="-285750">
              <a:buFont typeface="Calibri" panose="020F0502020204030204" pitchFamily="34" charset="0"/>
              <a:buChar char="?"/>
            </a:pPr>
            <a:r>
              <a:rPr lang="de-DE" dirty="0" smtClean="0"/>
              <a:t>Timeline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152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WGClimate</a:t>
            </a:r>
            <a:r>
              <a:rPr lang="en-US" dirty="0" smtClean="0"/>
              <a:t> Roles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15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/>
              <a:t>WGClimate</a:t>
            </a:r>
            <a:r>
              <a:rPr lang="en-US" sz="2000" dirty="0"/>
              <a:t> coordinate the joint effort between CEOS and CGMS to monitor GHGs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Organize and coordinate overall GHG and CEOS Carbon Strategy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Strengthen interactions with stakeholders (SBSTA, GCOS) and established links to users (GEIA) to define GHG inventory requirements through iterative feedback</a:t>
            </a:r>
          </a:p>
          <a:p>
            <a:pPr marL="488373" indent="-457200">
              <a:buFont typeface="+mj-lt"/>
              <a:buAutoNum type="arabicPeriod"/>
            </a:pPr>
            <a:r>
              <a:rPr lang="en-US" sz="2000" dirty="0"/>
              <a:t>Maintain a roadmap to implement actions proposed in the AC-VC white paper and the outputs from the JRC GHG workshop (draft outline presented to SIT-34 and CGMS-47)</a:t>
            </a:r>
          </a:p>
          <a:p>
            <a:pPr marL="488373" indent="-457200">
              <a:buFont typeface="+mj-lt"/>
              <a:buAutoNum type="arabicPeriod"/>
            </a:pPr>
            <a:r>
              <a:rPr lang="en-US" sz="2000" dirty="0"/>
              <a:t>Establish appropriate links and cross-representation with AC-VC and the WGCV Atmospheric Composition subgroup (plan presented at SIT-34 and CGMS-47)</a:t>
            </a:r>
          </a:p>
          <a:p>
            <a:pPr marL="488373" indent="-457200">
              <a:buFont typeface="+mj-lt"/>
              <a:buAutoNum type="arabicPeriod"/>
            </a:pPr>
            <a:r>
              <a:rPr lang="en-US" sz="2000" dirty="0"/>
              <a:t>Provide a system engineering tool to track requirements, capabilities, and deliverables</a:t>
            </a:r>
          </a:p>
          <a:p>
            <a:pPr marL="488373" indent="-457200">
              <a:buFont typeface="+mj-lt"/>
              <a:buAutoNum type="arabicPeriod"/>
            </a:pPr>
            <a:r>
              <a:rPr lang="en-US" sz="2000" dirty="0"/>
              <a:t>Perform system level simulation exercises to identify gaps in capability</a:t>
            </a:r>
          </a:p>
          <a:p>
            <a:pPr marL="488373" indent="-457200">
              <a:buFont typeface="+mj-lt"/>
              <a:buAutoNum type="arabicPeriod"/>
            </a:pPr>
            <a:r>
              <a:rPr lang="en-US" sz="2000" dirty="0"/>
              <a:t>Track the implementation of the changes needed for the transition from science to operations</a:t>
            </a:r>
          </a:p>
          <a:p>
            <a:pPr marL="488373" indent="-457200">
              <a:buFont typeface="+mj-lt"/>
              <a:buAutoNum type="arabicPeriod"/>
            </a:pPr>
            <a:r>
              <a:rPr lang="en-US" sz="2000" dirty="0"/>
              <a:t>Identify relevant CEOS Agencies to dedicate appropriate resources (present draft at SIT-TW, finalize at 2019 CEOS Plenary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70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WGCV Roles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16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To identify </a:t>
            </a:r>
            <a:r>
              <a:rPr lang="en-US" dirty="0">
                <a:solidFill>
                  <a:srgbClr val="00B050"/>
                </a:solidFill>
              </a:rPr>
              <a:t>best practices in prelaunch and on-orbit calibration of GHG concentration sensors and flux product </a:t>
            </a:r>
            <a:r>
              <a:rPr lang="en-US" dirty="0" smtClean="0">
                <a:solidFill>
                  <a:srgbClr val="00B050"/>
                </a:solidFill>
              </a:rPr>
              <a:t>validation, WGCV will work with GSICS to define:</a:t>
            </a:r>
          </a:p>
          <a:p>
            <a:r>
              <a:rPr lang="en-US" dirty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dentify available standards and calibration techniques to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C</a:t>
            </a:r>
            <a:r>
              <a:rPr lang="en-US" sz="2000" dirty="0" smtClean="0">
                <a:solidFill>
                  <a:srgbClr val="00B050"/>
                </a:solidFill>
              </a:rPr>
              <a:t>alibrate </a:t>
            </a:r>
            <a:r>
              <a:rPr lang="en-US" sz="2000" dirty="0">
                <a:solidFill>
                  <a:srgbClr val="00B050"/>
                </a:solidFill>
              </a:rPr>
              <a:t>space based </a:t>
            </a:r>
            <a:r>
              <a:rPr lang="en-US" sz="2000" dirty="0" smtClean="0">
                <a:solidFill>
                  <a:srgbClr val="00B050"/>
                </a:solidFill>
              </a:rPr>
              <a:t>GHG sensors </a:t>
            </a:r>
            <a:r>
              <a:rPr lang="en-US" sz="2000" dirty="0">
                <a:solidFill>
                  <a:srgbClr val="00B050"/>
                </a:solidFill>
              </a:rPr>
              <a:t>prior to launch </a:t>
            </a:r>
            <a:endParaRPr lang="en-US" sz="2000" dirty="0" smtClean="0">
              <a:solidFill>
                <a:srgbClr val="00B050"/>
              </a:solidFill>
            </a:endParaRP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C</a:t>
            </a:r>
            <a:r>
              <a:rPr lang="en-US" sz="2000" dirty="0" smtClean="0">
                <a:solidFill>
                  <a:srgbClr val="00B050"/>
                </a:solidFill>
              </a:rPr>
              <a:t>alibrate and cross-calibrate GHG sensors on </a:t>
            </a:r>
            <a:r>
              <a:rPr lang="en-US" sz="2000" dirty="0">
                <a:solidFill>
                  <a:srgbClr val="00B050"/>
                </a:solidFill>
              </a:rPr>
              <a:t>orbit (lunar, solar, vicarious)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Define approaches to cross validate retrieved XCO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 and XCH</a:t>
            </a:r>
            <a:r>
              <a:rPr lang="en-US" baseline="-25000" dirty="0" smtClean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 concentrations 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Identify </a:t>
            </a:r>
            <a:r>
              <a:rPr lang="en-US" sz="2000" dirty="0">
                <a:solidFill>
                  <a:srgbClr val="002060"/>
                </a:solidFill>
              </a:rPr>
              <a:t>available standards and techniques that can be used to cross-validate space based estimates (TCCON, </a:t>
            </a:r>
            <a:r>
              <a:rPr lang="en-US" sz="2000" dirty="0" err="1">
                <a:solidFill>
                  <a:srgbClr val="002060"/>
                </a:solidFill>
              </a:rPr>
              <a:t>AirCore</a:t>
            </a:r>
            <a:r>
              <a:rPr lang="en-US" sz="2000" dirty="0">
                <a:solidFill>
                  <a:srgbClr val="002060"/>
                </a:solidFill>
              </a:rPr>
              <a:t> …) (Rec#11)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en-US" dirty="0" smtClean="0"/>
              <a:t>Work with AC-VC and GSICS to define </a:t>
            </a:r>
            <a:r>
              <a:rPr lang="en-US" dirty="0"/>
              <a:t>best practices and facilitate exchange and harmonization of approaches for instrument cross-calibration (Rec#10</a:t>
            </a:r>
            <a:r>
              <a:rPr lang="en-US" dirty="0" smtClean="0"/>
              <a:t>)</a:t>
            </a:r>
          </a:p>
          <a:p>
            <a:r>
              <a:rPr lang="en-US" dirty="0" smtClean="0"/>
              <a:t>Identify approaches for validating surface GHG flux products </a:t>
            </a:r>
            <a:r>
              <a:rPr lang="en-US" dirty="0"/>
              <a:t>and reference </a:t>
            </a:r>
            <a:r>
              <a:rPr lang="en-US" dirty="0" smtClean="0"/>
              <a:t>standards 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70870" y="6408362"/>
            <a:ext cx="37986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New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</a:rPr>
              <a:t> Activities       </a:t>
            </a:r>
            <a:r>
              <a:rPr lang="en-US" dirty="0" smtClean="0">
                <a:solidFill>
                  <a:srgbClr val="00B050"/>
                </a:solidFill>
              </a:rPr>
              <a:t>Ongoing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</a:rPr>
              <a:t> Activities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651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AC-VC Roles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17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Coordinate ongoing agency activities to implement </a:t>
            </a:r>
            <a:r>
              <a:rPr lang="en-US" sz="2000" dirty="0"/>
              <a:t>a prototype </a:t>
            </a:r>
            <a:r>
              <a:rPr lang="en-US" sz="2000" dirty="0" smtClean="0"/>
              <a:t>atmospheric GHG inventory system </a:t>
            </a:r>
            <a:r>
              <a:rPr lang="en-US" sz="2000" dirty="0"/>
              <a:t>that incorporates products from a virtual constellation of sensors by 2021 (Rec#1)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Define a  dedicated operational constellations </a:t>
            </a:r>
            <a:r>
              <a:rPr lang="en-US" sz="2000" dirty="0">
                <a:solidFill>
                  <a:srgbClr val="00B050"/>
                </a:solidFill>
              </a:rPr>
              <a:t>of </a:t>
            </a:r>
            <a:r>
              <a:rPr lang="en-US" sz="2000" dirty="0" smtClean="0">
                <a:solidFill>
                  <a:srgbClr val="00B050"/>
                </a:solidFill>
              </a:rPr>
              <a:t>sensors for GHGs as part of the backbone </a:t>
            </a:r>
            <a:r>
              <a:rPr lang="en-US" sz="2000" dirty="0">
                <a:solidFill>
                  <a:srgbClr val="00B050"/>
                </a:solidFill>
              </a:rPr>
              <a:t>for the Climate Monitoring Architecture (Rec#2)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Track implementation and operations of space-based GHG sensors (Rec#14</a:t>
            </a:r>
            <a:r>
              <a:rPr lang="en-US" sz="2000" dirty="0" smtClean="0">
                <a:solidFill>
                  <a:srgbClr val="00B050"/>
                </a:solidFill>
              </a:rPr>
              <a:t>)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endParaRPr lang="en-US" sz="2000" dirty="0" smtClean="0">
              <a:solidFill>
                <a:srgbClr val="00B05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Facilitate </a:t>
            </a:r>
            <a:r>
              <a:rPr lang="en-US" sz="2000" dirty="0">
                <a:solidFill>
                  <a:srgbClr val="00B050"/>
                </a:solidFill>
              </a:rPr>
              <a:t>exchange of expertise and support in defining mission requirements (Rec#7</a:t>
            </a:r>
            <a:r>
              <a:rPr lang="en-US" sz="2000" dirty="0" smtClean="0">
                <a:solidFill>
                  <a:srgbClr val="00B050"/>
                </a:solidFill>
              </a:rPr>
              <a:t>)</a:t>
            </a:r>
            <a:endParaRPr lang="en-US" sz="2000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Work with WGCV ACSG and GSICS to define </a:t>
            </a:r>
            <a:r>
              <a:rPr lang="en-US" sz="2000" dirty="0"/>
              <a:t>best practices and facilitate exchange and harmonization of approaches for instrument cross-calibration (Rec#10)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Coordinate efforts to perform </a:t>
            </a:r>
            <a:r>
              <a:rPr lang="en-US" sz="2000" dirty="0"/>
              <a:t>OSSEs </a:t>
            </a:r>
            <a:r>
              <a:rPr lang="en-US" sz="2000" dirty="0" smtClean="0"/>
              <a:t>to support trade studies on constellation architecture (Rec#8)</a:t>
            </a:r>
          </a:p>
          <a:p>
            <a:pPr lvl="1"/>
            <a:r>
              <a:rPr lang="en-US" sz="2000" dirty="0" smtClean="0"/>
              <a:t>Coordinate </a:t>
            </a:r>
            <a:r>
              <a:rPr lang="en-US" sz="2000" dirty="0"/>
              <a:t>discussion on auxiliary observations enhancing data quality (e.g., aerosol properties for light path correction) (Rec#15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Discuss possible role of an active mission as flying standard in a GHG constellation (Rec#14</a:t>
            </a:r>
            <a:r>
              <a:rPr lang="en-US" sz="20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US" sz="2000" dirty="0" smtClean="0"/>
              <a:t>Coordinate the development of a more complete atmospheric GHG inventory for the 2028 </a:t>
            </a:r>
            <a:r>
              <a:rPr lang="en-US" sz="2000" dirty="0" err="1" smtClean="0"/>
              <a:t>Stocktake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Work with </a:t>
            </a:r>
            <a:r>
              <a:rPr lang="en-US" sz="2000" dirty="0" err="1" smtClean="0">
                <a:solidFill>
                  <a:srgbClr val="00B050"/>
                </a:solidFill>
              </a:rPr>
              <a:t>WGClimate</a:t>
            </a:r>
            <a:r>
              <a:rPr lang="en-US" sz="2000" dirty="0" smtClean="0">
                <a:solidFill>
                  <a:srgbClr val="00B050"/>
                </a:solidFill>
              </a:rPr>
              <a:t> to identify </a:t>
            </a:r>
            <a:r>
              <a:rPr lang="en-US" sz="2000" dirty="0">
                <a:solidFill>
                  <a:srgbClr val="00B050"/>
                </a:solidFill>
              </a:rPr>
              <a:t>and propose solutions for observational gaps (Rec#14)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70870" y="6486792"/>
            <a:ext cx="37986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New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</a:rPr>
              <a:t> Activities       </a:t>
            </a:r>
            <a:r>
              <a:rPr lang="en-US" dirty="0" smtClean="0">
                <a:solidFill>
                  <a:srgbClr val="00B050"/>
                </a:solidFill>
              </a:rPr>
              <a:t>Ongoing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</a:rPr>
              <a:t> Activities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629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CGMS – Creating an Operational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18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CGMS will play a continuous role in the Task Team, but are expected to provide unique insights into:</a:t>
            </a:r>
          </a:p>
          <a:p>
            <a:r>
              <a:rPr lang="en-US" dirty="0"/>
              <a:t>O</a:t>
            </a:r>
            <a:r>
              <a:rPr lang="en-US" dirty="0" smtClean="0"/>
              <a:t>verall </a:t>
            </a:r>
            <a:r>
              <a:rPr lang="en-US" dirty="0"/>
              <a:t>system </a:t>
            </a:r>
            <a:r>
              <a:rPr lang="en-US" dirty="0" smtClean="0"/>
              <a:t>requirements for an operational system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elivery </a:t>
            </a:r>
            <a:r>
              <a:rPr lang="en-US" dirty="0"/>
              <a:t>latency requirements </a:t>
            </a:r>
            <a:r>
              <a:rPr lang="en-US" dirty="0" smtClean="0"/>
              <a:t>for products (Timeliness</a:t>
            </a:r>
            <a:r>
              <a:rPr lang="en-US" dirty="0"/>
              <a:t>)</a:t>
            </a:r>
          </a:p>
          <a:p>
            <a:r>
              <a:rPr lang="en-US" dirty="0"/>
              <a:t>R</a:t>
            </a:r>
            <a:r>
              <a:rPr lang="en-US" dirty="0" smtClean="0"/>
              <a:t>eliability </a:t>
            </a:r>
            <a:r>
              <a:rPr lang="en-US" dirty="0"/>
              <a:t>and robustness </a:t>
            </a:r>
            <a:r>
              <a:rPr lang="en-US" dirty="0" smtClean="0"/>
              <a:t>of </a:t>
            </a:r>
            <a:r>
              <a:rPr lang="en-US" dirty="0"/>
              <a:t>the end-to-end system</a:t>
            </a:r>
          </a:p>
          <a:p>
            <a:r>
              <a:rPr lang="en-US" dirty="0"/>
              <a:t>Reprocessing, preservation, and archiving systems</a:t>
            </a:r>
          </a:p>
          <a:p>
            <a:r>
              <a:rPr lang="en-US" dirty="0" smtClean="0"/>
              <a:t>Traceability of products in </a:t>
            </a:r>
            <a:r>
              <a:rPr lang="en-US" dirty="0"/>
              <a:t>a configuration-controlled environment</a:t>
            </a:r>
          </a:p>
          <a:p>
            <a:r>
              <a:rPr lang="en-US" dirty="0" smtClean="0"/>
              <a:t>Rigorous </a:t>
            </a:r>
            <a:r>
              <a:rPr lang="en-US" dirty="0"/>
              <a:t>quality assurance</a:t>
            </a:r>
          </a:p>
          <a:p>
            <a:r>
              <a:rPr lang="en-US" dirty="0" smtClean="0"/>
              <a:t>Continuously monitoring  </a:t>
            </a:r>
            <a:r>
              <a:rPr lang="en-US" dirty="0"/>
              <a:t>and </a:t>
            </a:r>
            <a:r>
              <a:rPr lang="en-US" dirty="0" smtClean="0"/>
              <a:t>reporting of </a:t>
            </a:r>
            <a:r>
              <a:rPr lang="en-US" dirty="0"/>
              <a:t>calibration and validation</a:t>
            </a:r>
          </a:p>
          <a:p>
            <a:r>
              <a:rPr lang="en-US" dirty="0"/>
              <a:t>U</a:t>
            </a:r>
            <a:r>
              <a:rPr lang="en-US" dirty="0" smtClean="0"/>
              <a:t>ser </a:t>
            </a:r>
            <a:r>
              <a:rPr lang="en-US" dirty="0"/>
              <a:t>support and capacity building</a:t>
            </a:r>
          </a:p>
          <a:p>
            <a:r>
              <a:rPr lang="en-US" dirty="0"/>
              <a:t>I</a:t>
            </a:r>
            <a:r>
              <a:rPr lang="en-US" dirty="0" smtClean="0"/>
              <a:t>nternational </a:t>
            </a:r>
            <a:r>
              <a:rPr lang="en-US" dirty="0"/>
              <a:t>coordination and long-term planning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Outcomes and Impact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19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Space agencies have a «window of opportunity» to make a substantive impact on the implementation of the Paris Agreement through the Global Stocktakes and Enhanced Transparency Framework</a:t>
            </a:r>
          </a:p>
          <a:p>
            <a:pPr lvl="1"/>
            <a:r>
              <a:rPr lang="en-GB" dirty="0"/>
              <a:t>The timeline is very ambitious and demanding – but feasible.</a:t>
            </a:r>
          </a:p>
          <a:p>
            <a:r>
              <a:rPr lang="en-GB" dirty="0"/>
              <a:t>The </a:t>
            </a:r>
            <a:r>
              <a:rPr lang="en-GB" dirty="0" smtClean="0"/>
              <a:t>output </a:t>
            </a:r>
            <a:r>
              <a:rPr lang="en-GB" dirty="0"/>
              <a:t>of our joint efforts would </a:t>
            </a:r>
            <a:r>
              <a:rPr lang="en-GB" u="sng" dirty="0"/>
              <a:t>support</a:t>
            </a:r>
            <a:r>
              <a:rPr lang="en-GB" dirty="0"/>
              <a:t> the international community in verifying and iteratively </a:t>
            </a:r>
            <a:r>
              <a:rPr lang="en-GB" u="sng" dirty="0"/>
              <a:t>improving</a:t>
            </a:r>
            <a:r>
              <a:rPr lang="en-GB" dirty="0"/>
              <a:t> their emission estimates whilst providing multi-scale perspective to address mitigation option at regional, national and continental scales</a:t>
            </a:r>
          </a:p>
          <a:p>
            <a:r>
              <a:rPr lang="en-GB" dirty="0"/>
              <a:t>Numerous agencies are developing missions &amp; programmes, but there is systematic recognition that international coordination is a fundamental requirement </a:t>
            </a:r>
          </a:p>
          <a:p>
            <a:r>
              <a:rPr lang="en-GB" dirty="0"/>
              <a:t>The CEOS/CGMS GHG Constellation Architecture provides the baseline for the development and implementation or </a:t>
            </a:r>
            <a:r>
              <a:rPr lang="en-GB" dirty="0" smtClean="0"/>
              <a:t>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1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CEOS Architecture </a:t>
            </a:r>
            <a:r>
              <a:rPr lang="en-US" dirty="0"/>
              <a:t>for </a:t>
            </a:r>
            <a:r>
              <a:rPr lang="en-US" dirty="0" smtClean="0"/>
              <a:t>Monitoring Atmospheric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and CH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smtClean="0"/>
              <a:t>Concentrations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61365" y="1412998"/>
            <a:ext cx="8505980" cy="4822330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b="1" dirty="0"/>
              <a:t>The </a:t>
            </a:r>
            <a:r>
              <a:rPr lang="en-US" b="1" dirty="0" smtClean="0"/>
              <a:t>CEOS Atmospheric </a:t>
            </a:r>
            <a:r>
              <a:rPr lang="en-US" b="1" dirty="0"/>
              <a:t>Composition Virtual Constellation (AC-VC) </a:t>
            </a:r>
            <a:r>
              <a:rPr lang="en-US" b="1" dirty="0" smtClean="0"/>
              <a:t>white </a:t>
            </a:r>
            <a:r>
              <a:rPr lang="en-US" b="1" dirty="0"/>
              <a:t>paper </a:t>
            </a:r>
            <a:r>
              <a:rPr lang="en-US" b="1" dirty="0" smtClean="0"/>
              <a:t>defines </a:t>
            </a:r>
            <a:r>
              <a:rPr lang="en-US" b="1" dirty="0"/>
              <a:t>a global architecture for monitoring atmospheric CO</a:t>
            </a:r>
            <a:r>
              <a:rPr lang="en-US" b="1" baseline="-25000" dirty="0"/>
              <a:t>2</a:t>
            </a:r>
            <a:r>
              <a:rPr lang="en-US" b="1" dirty="0"/>
              <a:t> and CH</a:t>
            </a:r>
            <a:r>
              <a:rPr lang="en-US" b="1" baseline="-25000" dirty="0"/>
              <a:t>4</a:t>
            </a:r>
            <a:r>
              <a:rPr lang="en-US" b="1" dirty="0"/>
              <a:t> concentrations from instruments on space-based platforms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rgbClr val="0070C0"/>
                </a:solidFill>
              </a:rPr>
              <a:t>166-page document, 88 authors </a:t>
            </a:r>
            <a:r>
              <a:rPr lang="en-US" dirty="0" smtClean="0">
                <a:solidFill>
                  <a:srgbClr val="0070C0"/>
                </a:solidFill>
              </a:rPr>
              <a:t>from </a:t>
            </a:r>
            <a:r>
              <a:rPr lang="en-US" dirty="0">
                <a:solidFill>
                  <a:srgbClr val="0070C0"/>
                </a:solidFill>
              </a:rPr>
              <a:t>47 organizations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rgbClr val="0070C0"/>
                </a:solidFill>
              </a:rPr>
              <a:t>Executive Summary (2 pages) 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70C0"/>
                </a:solidFill>
              </a:rPr>
              <a:t>Body </a:t>
            </a:r>
            <a:r>
              <a:rPr lang="en-US" dirty="0">
                <a:solidFill>
                  <a:srgbClr val="0070C0"/>
                </a:solidFill>
              </a:rPr>
              <a:t>of report (75 pages)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70C0"/>
                </a:solidFill>
              </a:rPr>
              <a:t>Technical </a:t>
            </a:r>
            <a:r>
              <a:rPr lang="en-US" dirty="0">
                <a:solidFill>
                  <a:srgbClr val="0070C0"/>
                </a:solidFill>
              </a:rPr>
              <a:t>Appendices (42 pages)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652000" y="6546850"/>
            <a:ext cx="2540000" cy="369888"/>
          </a:xfrm>
        </p:spPr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2</a:t>
            </a:fld>
            <a:endParaRPr lang="en-US" kern="0">
              <a:solidFill>
                <a:srgbClr val="00256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921" y="1412999"/>
            <a:ext cx="3209141" cy="4174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3600" y="5715855"/>
            <a:ext cx="11013141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FFFF00"/>
                </a:solidFill>
                <a:hlinkClick r:id="rId3"/>
              </a:rPr>
              <a:t>http://ceos.org/document_management/Virtual_Constellations/ACC/Documents/CEOS_AC-VC_GHG_White_Paper_Publication_Draft2_20181111.pdf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572456" y="5319992"/>
            <a:ext cx="299370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DOI: </a:t>
            </a:r>
            <a:r>
              <a:rPr lang="en-US" dirty="0" smtClean="0"/>
              <a:t>10.2760/468219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57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2020-2021 CSIRO/GA Australian SIT Chair Priorities – Role of Carbon and GHG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20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18971" y="3859288"/>
            <a:ext cx="11868617" cy="2542784"/>
          </a:xfrm>
        </p:spPr>
        <p:txBody>
          <a:bodyPr/>
          <a:lstStyle/>
          <a:p>
            <a:pPr marL="0" lvl="0" indent="0">
              <a:buClr>
                <a:schemeClr val="dk1"/>
              </a:buClr>
              <a:buSzPts val="1800"/>
              <a:buNone/>
            </a:pPr>
            <a:r>
              <a:rPr lang="en-AU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Carbon and GHGs are one of 3 CEOS Chair Priorities for 2020-2021</a:t>
            </a:r>
          </a:p>
          <a:p>
            <a:pPr lvl="0"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2000" b="1" dirty="0" smtClean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Supporting </a:t>
            </a:r>
            <a:r>
              <a:rPr lang="en-AU" sz="2000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the GHG Roadmap process – escalating, elevating, and accelerating progress towards major milestones, including for 2023 Global Stocktake. 2021 prototype flux products.</a:t>
            </a:r>
            <a:endParaRPr lang="en-AU" sz="2000" b="1" dirty="0">
              <a:solidFill>
                <a:srgbClr val="00B050"/>
              </a:solidFill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2000" dirty="0">
                <a:solidFill>
                  <a:schemeClr val="dk1"/>
                </a:solidFill>
                <a:cs typeface="Calibri"/>
                <a:sym typeface="Calibri"/>
              </a:rPr>
              <a:t>Reflecting $4Bn+ investment (2018-2024) in Above-Ground Biomass missions and seeking to accelerate the policy relevance of these new data (GFOI, GEOGLAM…)</a:t>
            </a:r>
          </a:p>
          <a:p>
            <a:pPr lvl="0">
              <a:buClr>
                <a:schemeClr val="dk1"/>
              </a:buClr>
              <a:buSzPts val="1800"/>
              <a:buFont typeface="Calibri"/>
              <a:buChar char="❏"/>
            </a:pPr>
            <a:r>
              <a:rPr lang="en-AU" sz="2000" dirty="0">
                <a:solidFill>
                  <a:schemeClr val="dk1"/>
                </a:solidFill>
                <a:cs typeface="Calibri"/>
                <a:sym typeface="Calibri"/>
              </a:rPr>
              <a:t>Encouraging stronger and more systematic engagement by CEOS of convention frameworks – building on IPCC outreach</a:t>
            </a:r>
          </a:p>
          <a:p>
            <a:pPr lvl="0">
              <a:buClr>
                <a:schemeClr val="dk1"/>
              </a:buClr>
              <a:buSzPts val="1800"/>
              <a:buFont typeface="Calibri"/>
              <a:buChar char="❏"/>
            </a:pPr>
            <a:endParaRPr lang="en-AU" sz="2000" dirty="0">
              <a:solidFill>
                <a:schemeClr val="dk1"/>
              </a:solidFill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C6C16-CFC9-E34E-BF9D-FF22737D2A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91" y="1231784"/>
            <a:ext cx="11955338" cy="25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0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Near-term Meeting Opportunities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21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4811" y="1411940"/>
            <a:ext cx="11868617" cy="5074852"/>
          </a:xfrm>
        </p:spPr>
        <p:txBody>
          <a:bodyPr/>
          <a:lstStyle/>
          <a:p>
            <a:r>
              <a:rPr lang="en-US" dirty="0" smtClean="0"/>
              <a:t>9-12 September – CEOS SIT Technical Workshop, Fairbanks, AK</a:t>
            </a:r>
          </a:p>
          <a:p>
            <a:pPr lvl="1"/>
            <a:r>
              <a:rPr lang="en-US" sz="2000" dirty="0" smtClean="0"/>
              <a:t>Plan Roadmap approved by the SIT, and promoted to Plenary for </a:t>
            </a:r>
            <a:r>
              <a:rPr lang="en-US" sz="2000" dirty="0" smtClean="0"/>
              <a:t>endorsement</a:t>
            </a:r>
            <a:endParaRPr lang="en-US" dirty="0" smtClean="0"/>
          </a:p>
          <a:p>
            <a:r>
              <a:rPr lang="en-US" dirty="0" smtClean="0"/>
              <a:t>14-16 October – CEOS Plenary, Hanoi, Vietnam</a:t>
            </a:r>
          </a:p>
          <a:p>
            <a:pPr lvl="1"/>
            <a:r>
              <a:rPr lang="en-US" sz="2000" dirty="0" smtClean="0"/>
              <a:t>Endorsement of Roadmap by CEOS </a:t>
            </a:r>
            <a:r>
              <a:rPr lang="en-US" sz="2000" dirty="0" smtClean="0"/>
              <a:t>Plenary</a:t>
            </a:r>
            <a:endParaRPr lang="en-US" dirty="0"/>
          </a:p>
          <a:p>
            <a:r>
              <a:rPr lang="en-US" dirty="0"/>
              <a:t>6-8 November - 19th GEIA: Global Emissions </a:t>
            </a:r>
            <a:r>
              <a:rPr lang="en-US" dirty="0" err="1"/>
              <a:t>InitiAtive</a:t>
            </a:r>
            <a:r>
              <a:rPr lang="en-US" dirty="0"/>
              <a:t> (GEIA) </a:t>
            </a:r>
            <a:r>
              <a:rPr lang="en-US" dirty="0" smtClean="0"/>
              <a:t>Conference, Santiago, Chile</a:t>
            </a:r>
          </a:p>
          <a:p>
            <a:pPr lvl="1"/>
            <a:r>
              <a:rPr lang="en-US" sz="2000" dirty="0" smtClean="0"/>
              <a:t>Preceded by workshop to encourage interactions of national statistical and  atmospheric GHG inventory communities</a:t>
            </a:r>
          </a:p>
          <a:p>
            <a:r>
              <a:rPr lang="en-US" dirty="0" smtClean="0"/>
              <a:t>3 December – COP-25 Earth Information Day, Santiago, Chile</a:t>
            </a:r>
          </a:p>
          <a:p>
            <a:r>
              <a:rPr lang="en-US" dirty="0" smtClean="0"/>
              <a:t>2-9 December – SBSTA-51, Santiago, Chile</a:t>
            </a:r>
            <a:endParaRPr lang="en-US" dirty="0" smtClean="0"/>
          </a:p>
          <a:p>
            <a:r>
              <a:rPr lang="en-US" dirty="0" smtClean="0"/>
              <a:t>Summer 2020 – Atmospheric inventory/National inventory community workshop, JRC, </a:t>
            </a:r>
            <a:r>
              <a:rPr lang="en-US" dirty="0" err="1" smtClean="0"/>
              <a:t>Ispra</a:t>
            </a:r>
            <a:r>
              <a:rPr lang="en-US" dirty="0" smtClean="0"/>
              <a:t>, Italy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38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Space-based </a:t>
            </a:r>
            <a:r>
              <a:rPr lang="en-US" dirty="0"/>
              <a:t>Measurements </a:t>
            </a:r>
            <a:r>
              <a:rPr lang="en-US" dirty="0" smtClean="0"/>
              <a:t>in an </a:t>
            </a:r>
            <a:r>
              <a:rPr lang="en-US" dirty="0"/>
              <a:t>Atmospheric GHG Inventory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22075" y="6486525"/>
            <a:ext cx="669925" cy="369888"/>
          </a:xfrm>
        </p:spPr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3</a:t>
            </a:fld>
            <a:endParaRPr lang="en-GB" dirty="0">
              <a:solidFill>
                <a:srgbClr val="1F497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0042" y="3481379"/>
            <a:ext cx="1868462" cy="227574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9602715" y="3877989"/>
            <a:ext cx="474116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5218" y="1611329"/>
            <a:ext cx="1916113" cy="171702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9602715" y="2255108"/>
            <a:ext cx="474116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570637" y="2111361"/>
            <a:ext cx="474117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570637" y="3105307"/>
            <a:ext cx="474117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570637" y="4058347"/>
            <a:ext cx="474117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570637" y="5047759"/>
            <a:ext cx="474117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17" y="1898878"/>
            <a:ext cx="1743607" cy="40176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552" y="1692383"/>
            <a:ext cx="6565961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66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15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Atmospheric GHG Inventories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The CEOS AC-VC GHG White Paper recommends the following approach: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Refine </a:t>
            </a:r>
            <a:r>
              <a:rPr lang="en-US" dirty="0">
                <a:solidFill>
                  <a:srgbClr val="00B050"/>
                </a:solidFill>
              </a:rPr>
              <a:t>requirements </a:t>
            </a:r>
            <a:r>
              <a:rPr lang="en-US" dirty="0" smtClean="0">
                <a:solidFill>
                  <a:srgbClr val="00B050"/>
                </a:solidFill>
              </a:rPr>
              <a:t>for atmospheric </a:t>
            </a:r>
            <a:r>
              <a:rPr lang="en-US" dirty="0">
                <a:solidFill>
                  <a:srgbClr val="00B050"/>
                </a:solidFill>
              </a:rPr>
              <a:t>flux </a:t>
            </a:r>
            <a:r>
              <a:rPr lang="en-US" dirty="0" smtClean="0">
                <a:solidFill>
                  <a:srgbClr val="00B050"/>
                </a:solidFill>
              </a:rPr>
              <a:t>inventories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Foster </a:t>
            </a:r>
            <a:r>
              <a:rPr lang="en-US" sz="2000" dirty="0"/>
              <a:t>collaboration between the space-based and ground-based GHG measurement and modeling communities and the bottom-up inventory and policy </a:t>
            </a:r>
            <a:r>
              <a:rPr lang="en-US" sz="2000" dirty="0" smtClean="0"/>
              <a:t>communities</a:t>
            </a:r>
            <a:endParaRPr lang="en-US" sz="20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Produce </a:t>
            </a:r>
            <a:r>
              <a:rPr lang="en-US" dirty="0">
                <a:solidFill>
                  <a:srgbClr val="00B050"/>
                </a:solidFill>
              </a:rPr>
              <a:t>a prototype atmospheric CO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 and CH</a:t>
            </a:r>
            <a:r>
              <a:rPr lang="en-US" baseline="-25000" dirty="0">
                <a:solidFill>
                  <a:srgbClr val="00B050"/>
                </a:solidFill>
              </a:rPr>
              <a:t>4</a:t>
            </a:r>
            <a:r>
              <a:rPr lang="en-US" dirty="0">
                <a:solidFill>
                  <a:srgbClr val="00B050"/>
                </a:solidFill>
              </a:rPr>
              <a:t> flux </a:t>
            </a:r>
            <a:r>
              <a:rPr lang="en-US" dirty="0" smtClean="0">
                <a:solidFill>
                  <a:srgbClr val="00B050"/>
                </a:solidFill>
              </a:rPr>
              <a:t>inventory that </a:t>
            </a:r>
            <a:r>
              <a:rPr lang="en-US" dirty="0">
                <a:solidFill>
                  <a:srgbClr val="00B050"/>
                </a:solidFill>
              </a:rPr>
              <a:t>is available in time to inform the bottom-up inventories for the 2023 global S</a:t>
            </a:r>
            <a:r>
              <a:rPr lang="en-US" dirty="0" smtClean="0">
                <a:solidFill>
                  <a:srgbClr val="00B050"/>
                </a:solidFill>
              </a:rPr>
              <a:t>tocktake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Coordinate </a:t>
            </a:r>
            <a:r>
              <a:rPr lang="en-US" sz="2000" dirty="0" smtClean="0"/>
              <a:t>ongoing missions and atmospheric inversion efforts to produce a best-effort inventory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Use </a:t>
            </a:r>
            <a:r>
              <a:rPr lang="en-US" dirty="0">
                <a:solidFill>
                  <a:srgbClr val="00B050"/>
                </a:solidFill>
              </a:rPr>
              <a:t>lessons learned from </a:t>
            </a:r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dirty="0">
                <a:solidFill>
                  <a:srgbClr val="00B050"/>
                </a:solidFill>
              </a:rPr>
              <a:t>prototype flux </a:t>
            </a:r>
            <a:r>
              <a:rPr lang="en-US" dirty="0" smtClean="0">
                <a:solidFill>
                  <a:srgbClr val="00B050"/>
                </a:solidFill>
              </a:rPr>
              <a:t>inventory </a:t>
            </a:r>
            <a:r>
              <a:rPr lang="en-US" dirty="0">
                <a:solidFill>
                  <a:srgbClr val="00B050"/>
                </a:solidFill>
              </a:rPr>
              <a:t>to refine </a:t>
            </a:r>
            <a:r>
              <a:rPr lang="en-US" dirty="0" smtClean="0">
                <a:solidFill>
                  <a:srgbClr val="00B050"/>
                </a:solidFill>
              </a:rPr>
              <a:t>requirements </a:t>
            </a:r>
            <a:r>
              <a:rPr lang="en-US" dirty="0" smtClean="0">
                <a:solidFill>
                  <a:srgbClr val="00B050"/>
                </a:solidFill>
              </a:rPr>
              <a:t>for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A future</a:t>
            </a:r>
            <a:r>
              <a:rPr lang="en-US" sz="2000" dirty="0">
                <a:solidFill>
                  <a:srgbClr val="002060"/>
                </a:solidFill>
              </a:rPr>
              <a:t>, purpose-built, operational, atmospheric inventory system 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Improved atmospheric GHG inventories to support </a:t>
            </a:r>
            <a:r>
              <a:rPr lang="en-US" sz="2000" dirty="0">
                <a:solidFill>
                  <a:srgbClr val="002060"/>
                </a:solidFill>
              </a:rPr>
              <a:t>the 2028 global Stocktake.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652000" y="6546850"/>
            <a:ext cx="2540000" cy="369888"/>
          </a:xfrm>
        </p:spPr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4</a:t>
            </a:fld>
            <a:endParaRPr lang="en-US" kern="0" dirty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83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Endorsement and Next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5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4812" y="2373926"/>
            <a:ext cx="7746178" cy="2850670"/>
          </a:xfrm>
        </p:spPr>
        <p:txBody>
          <a:bodyPr/>
          <a:lstStyle/>
          <a:p>
            <a:pPr lvl="1"/>
            <a:r>
              <a:rPr lang="en-US" sz="2000" b="1" dirty="0" err="1" smtClean="0"/>
              <a:t>WGClimate</a:t>
            </a:r>
            <a:r>
              <a:rPr lang="en-US" sz="2000" dirty="0" smtClean="0"/>
              <a:t> commissioned to form a dedicated task group on </a:t>
            </a:r>
            <a:r>
              <a:rPr lang="en-US" sz="2000" dirty="0"/>
              <a:t>GHG monitoring, with </a:t>
            </a:r>
            <a:r>
              <a:rPr lang="en-US" sz="2000" dirty="0" smtClean="0"/>
              <a:t>resources </a:t>
            </a:r>
            <a:r>
              <a:rPr lang="en-US" sz="2000" dirty="0"/>
              <a:t>and activities </a:t>
            </a:r>
            <a:r>
              <a:rPr lang="en-US" sz="2000" dirty="0" smtClean="0"/>
              <a:t>designed to address the </a:t>
            </a:r>
            <a:r>
              <a:rPr lang="en-US" sz="2000" dirty="0"/>
              <a:t>actions identified in the </a:t>
            </a:r>
            <a:r>
              <a:rPr lang="en-US" sz="2000" dirty="0" smtClean="0"/>
              <a:t>White Paper </a:t>
            </a:r>
          </a:p>
          <a:p>
            <a:pPr lvl="1"/>
            <a:r>
              <a:rPr lang="en-US" sz="2000" b="1" dirty="0"/>
              <a:t>WGCV</a:t>
            </a:r>
            <a:r>
              <a:rPr lang="en-US" sz="2000" dirty="0"/>
              <a:t> was enlisted to support the definition of the calibration and validation </a:t>
            </a:r>
            <a:r>
              <a:rPr lang="en-US" sz="2000" dirty="0" smtClean="0"/>
              <a:t>needs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AC-VC</a:t>
            </a:r>
            <a:r>
              <a:rPr lang="en-US" sz="2000" dirty="0" smtClean="0"/>
              <a:t> was enlisted </a:t>
            </a:r>
            <a:r>
              <a:rPr lang="en-US" sz="2000" dirty="0"/>
              <a:t>support GHG constellation development and synergistic GHG and atmospheric composition observations and modelling </a:t>
            </a:r>
            <a:r>
              <a:rPr lang="en-US" sz="2000" dirty="0" smtClean="0"/>
              <a:t>efforts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74812" y="1337310"/>
            <a:ext cx="11868617" cy="42134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r>
              <a:rPr lang="en-US" b="1" kern="0" dirty="0" smtClean="0"/>
              <a:t>Exploit ongoing efforts within </a:t>
            </a:r>
            <a:r>
              <a:rPr lang="en-US" b="1" kern="0" dirty="0" err="1" smtClean="0"/>
              <a:t>WGClimate</a:t>
            </a:r>
            <a:r>
              <a:rPr lang="en-US" b="1" kern="0" dirty="0" smtClean="0"/>
              <a:t>, WGCV, and AC-VC to meet goals of GHG Whitepaper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74812" y="5224596"/>
            <a:ext cx="11868617" cy="126219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r>
              <a:rPr lang="en-US" b="1" kern="0" dirty="0" smtClean="0"/>
              <a:t>The first step in this process is to write a comprehensive Roadmap for the GHG activities to be conducted by </a:t>
            </a:r>
            <a:r>
              <a:rPr lang="en-US" b="1" kern="0" dirty="0" err="1" smtClean="0"/>
              <a:t>WGClimate</a:t>
            </a:r>
            <a:r>
              <a:rPr lang="en-US" b="1" kern="0" dirty="0" smtClean="0"/>
              <a:t>, WGCV, and </a:t>
            </a:r>
            <a:r>
              <a:rPr lang="en-US" b="1" kern="0" dirty="0" smtClean="0"/>
              <a:t>AC-VC</a:t>
            </a:r>
            <a:endParaRPr lang="en-US" sz="2000" kern="0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7922357" y="2145209"/>
            <a:ext cx="3854340" cy="2448289"/>
            <a:chOff x="2698860" y="3477917"/>
            <a:chExt cx="3854340" cy="2448289"/>
          </a:xfrm>
        </p:grpSpPr>
        <p:sp>
          <p:nvSpPr>
            <p:cNvPr id="17" name="Rounded Rectangle 16"/>
            <p:cNvSpPr/>
            <p:nvPr/>
          </p:nvSpPr>
          <p:spPr>
            <a:xfrm>
              <a:off x="4936366" y="4968082"/>
              <a:ext cx="1616834" cy="958124"/>
            </a:xfrm>
            <a:prstGeom prst="roundRect">
              <a:avLst/>
            </a:prstGeom>
            <a:solidFill>
              <a:schemeClr val="accent5"/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Atmospheric Composition - VC</a:t>
              </a:r>
            </a:p>
          </p:txBody>
        </p:sp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flipH="1">
              <a:off x="3573083" y="4425694"/>
              <a:ext cx="664335" cy="55273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A9ED710-D4B5-D34B-B45B-7C2B5B0C3E29}"/>
                </a:ext>
              </a:extLst>
            </p:cNvPr>
            <p:cNvSpPr/>
            <p:nvPr/>
          </p:nvSpPr>
          <p:spPr>
            <a:xfrm>
              <a:off x="3458783" y="3477917"/>
              <a:ext cx="2354456" cy="905481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WGClimate</a:t>
              </a:r>
              <a:r>
                <a:rPr lang="en-US" dirty="0"/>
                <a:t> </a:t>
              </a:r>
              <a:r>
                <a:rPr lang="en-US" dirty="0" smtClean="0"/>
                <a:t>Task Team </a:t>
              </a:r>
              <a:r>
                <a:rPr lang="en-US" dirty="0"/>
                <a:t>on GHG monitoring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6B4FFB06-B150-C34F-B1F7-C4AB8505CE77}"/>
                </a:ext>
              </a:extLst>
            </p:cNvPr>
            <p:cNvSpPr/>
            <p:nvPr/>
          </p:nvSpPr>
          <p:spPr>
            <a:xfrm>
              <a:off x="2698860" y="4968082"/>
              <a:ext cx="1616834" cy="958124"/>
            </a:xfrm>
            <a:prstGeom prst="roundRect">
              <a:avLst/>
            </a:prstGeom>
            <a:solidFill>
              <a:schemeClr val="accent5"/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WGCV </a:t>
              </a:r>
            </a:p>
            <a:p>
              <a:pPr algn="ctr"/>
              <a:r>
                <a:rPr lang="en-US" dirty="0" smtClean="0"/>
                <a:t>ACSG</a:t>
              </a:r>
            </a:p>
            <a:p>
              <a:pPr algn="ctr"/>
              <a:r>
                <a:rPr lang="en-US" dirty="0" smtClean="0"/>
                <a:t>GSCIS</a:t>
              </a:r>
              <a:endParaRPr lang="en-US" dirty="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3CB41F8-5FB1-F947-8021-2C35884E955B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>
              <a:off x="5075618" y="4383398"/>
              <a:ext cx="669165" cy="584684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28BEC38-C497-624B-A9EF-031E10C4EC4D}"/>
                </a:ext>
              </a:extLst>
            </p:cNvPr>
            <p:cNvCxnSpPr>
              <a:cxnSpLocks/>
              <a:stCxn id="17" idx="1"/>
              <a:endCxn id="20" idx="3"/>
            </p:cNvCxnSpPr>
            <p:nvPr/>
          </p:nvCxnSpPr>
          <p:spPr>
            <a:xfrm flipH="1">
              <a:off x="4315694" y="5447144"/>
              <a:ext cx="620672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110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CEOS/CGMS GHG Roadmap Report </a:t>
            </a: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6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 smtClean="0"/>
              <a:t>SCOPE </a:t>
            </a:r>
            <a:r>
              <a:rPr lang="en-US" sz="1800" dirty="0"/>
              <a:t>AND OBJECTIVE OF ROADMAP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CONTEXT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APPROACH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CEOS </a:t>
            </a:r>
            <a:r>
              <a:rPr lang="en-US" sz="1800" dirty="0"/>
              <a:t>AND CGMS IMPLEMENTATION ENTITIES AND THEIR ROLES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 smtClean="0"/>
              <a:t>Role </a:t>
            </a:r>
            <a:r>
              <a:rPr lang="en-US" sz="1800" dirty="0"/>
              <a:t>of Joint </a:t>
            </a:r>
            <a:r>
              <a:rPr lang="en-US" sz="1800" dirty="0" err="1"/>
              <a:t>WGClimate</a:t>
            </a:r>
            <a:r>
              <a:rPr lang="en-US" sz="1800" dirty="0"/>
              <a:t> GHG Task Team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 smtClean="0"/>
              <a:t>Role </a:t>
            </a:r>
            <a:r>
              <a:rPr lang="en-US" sz="1800" dirty="0"/>
              <a:t>of </a:t>
            </a:r>
            <a:r>
              <a:rPr lang="en-US" sz="1800" dirty="0" smtClean="0"/>
              <a:t>CEOS Atmospheric  </a:t>
            </a:r>
            <a:r>
              <a:rPr lang="en-US" sz="1800" dirty="0"/>
              <a:t>Composition – Virtual Constellation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b="1" dirty="0" smtClean="0">
                <a:solidFill>
                  <a:srgbClr val="00B050"/>
                </a:solidFill>
              </a:rPr>
              <a:t>Role </a:t>
            </a:r>
            <a:r>
              <a:rPr lang="en-US" sz="1800" b="1" dirty="0">
                <a:solidFill>
                  <a:srgbClr val="00B050"/>
                </a:solidFill>
              </a:rPr>
              <a:t>of WGCV/ACSG and GSICS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 smtClean="0"/>
              <a:t>Role </a:t>
            </a:r>
            <a:r>
              <a:rPr lang="en-US" sz="1800" dirty="0"/>
              <a:t>of other entities in CEOS and CGMS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ROADMAP </a:t>
            </a:r>
            <a:r>
              <a:rPr lang="en-US" sz="1800" dirty="0"/>
              <a:t>ACTIONS TO 2021 AND 2025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 smtClean="0"/>
              <a:t>Actions </a:t>
            </a:r>
            <a:r>
              <a:rPr lang="en-US" sz="1800" dirty="0"/>
              <a:t>for Joint </a:t>
            </a:r>
            <a:r>
              <a:rPr lang="en-US" sz="1800" dirty="0" err="1"/>
              <a:t>WGClimate</a:t>
            </a:r>
            <a:r>
              <a:rPr lang="en-US" sz="1800" dirty="0"/>
              <a:t> GHG Task Team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 smtClean="0"/>
              <a:t>Actions </a:t>
            </a:r>
            <a:r>
              <a:rPr lang="en-US" sz="1800" dirty="0"/>
              <a:t>for Atmospheric  Composition – Virtual Constellation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dirty="0" smtClean="0"/>
              <a:t>Actions </a:t>
            </a:r>
            <a:r>
              <a:rPr lang="en-US" sz="1800" dirty="0"/>
              <a:t>for WGCV/ACSG and GSICS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EXPECTED </a:t>
            </a:r>
            <a:r>
              <a:rPr lang="en-US" sz="1800" dirty="0"/>
              <a:t>OUTCOMES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RESOURCE </a:t>
            </a:r>
            <a:r>
              <a:rPr lang="en-US" sz="1800" dirty="0"/>
              <a:t>IMPLICATIONS 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HIGH-LEVEL </a:t>
            </a:r>
            <a:r>
              <a:rPr lang="en-US" sz="1800" dirty="0"/>
              <a:t>TIMELINE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15"/>
          <a:stretch/>
        </p:blipFill>
        <p:spPr>
          <a:xfrm>
            <a:off x="8296717" y="1411940"/>
            <a:ext cx="3680120" cy="2351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32469" y="4171950"/>
            <a:ext cx="3417571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dirty="0"/>
              <a:t>CEOS GHG Roadmap </a:t>
            </a:r>
            <a:r>
              <a:rPr lang="en-US" dirty="0" smtClean="0"/>
              <a:t>Meeting, hosted by JAXA in Tokyo, Japan June 9, 2019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11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Products of the GHG Roadmap 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7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Prototype Atmospheric inventory requirements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2020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Collaborate with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the space-based and ground-based GHG measurement and modeling communities and the bottom-up inventory and policy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communities to refine requirements and implementation plans for atmospheric flux inventories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Prototype Inventory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2021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Coordinate ongoing efforts by CEOS agencies to produce a prototype atmospheric CO</a:t>
            </a:r>
            <a:r>
              <a:rPr lang="en-US" sz="2000" baseline="-25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and CH</a:t>
            </a:r>
            <a:r>
              <a:rPr lang="en-US" sz="2000" baseline="-25000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flux inventory in time to inform the bottom-up inventories for the 2023 global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Stocktake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smtClean="0">
                <a:solidFill>
                  <a:schemeClr val="accent5">
                    <a:lumMod val="50000"/>
                  </a:schemeClr>
                </a:solidFill>
              </a:rPr>
              <a:t>Architecture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for an Operational GHG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System (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smtClean="0">
                <a:solidFill>
                  <a:schemeClr val="accent5">
                    <a:lumMod val="50000"/>
                  </a:schemeClr>
                </a:solidFill>
              </a:rPr>
              <a:t>2023 </a:t>
            </a:r>
            <a:r>
              <a:rPr lang="en-US" b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2026  </a:t>
            </a:r>
            <a:r>
              <a:rPr lang="en-US" b="1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future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space-based, operational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CO</a:t>
            </a:r>
            <a:r>
              <a:rPr lang="en-US" sz="2000" baseline="-25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and CH</a:t>
            </a:r>
            <a:r>
              <a:rPr lang="en-US" sz="2000" baseline="-25000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constellation that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more fully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addresses the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requirements of the inventory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process in time to support the 2028 global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Stocktake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A system for integrating space-based measurements with in situ data and modeling tools to produce improved atmospheric inventories for use in the 2028 and future emission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Stocktakes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Timeline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22075" y="6486525"/>
            <a:ext cx="669925" cy="369888"/>
          </a:xfrm>
        </p:spPr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8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421249" y="330440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030287" y="3304407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642458" y="330440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256100" y="3304407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3865139" y="330440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474177" y="3304407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5086348" y="330440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689600" y="3304407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6298639" y="330440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907679" y="3304407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510517" y="330440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8127595" y="3304407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8736634" y="330440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9345673" y="3304407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9957844" y="330440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75302" y="1899987"/>
            <a:ext cx="1665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C00000"/>
                </a:solidFill>
              </a:rPr>
              <a:t>Global Stock</a:t>
            </a:r>
          </a:p>
          <a:p>
            <a:pPr algn="ctr"/>
            <a:r>
              <a:rPr lang="nl-BE" dirty="0">
                <a:solidFill>
                  <a:srgbClr val="C00000"/>
                </a:solidFill>
              </a:rPr>
              <a:t>Take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09047" y="1905690"/>
            <a:ext cx="168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>
                <a:solidFill>
                  <a:srgbClr val="C00000"/>
                </a:solidFill>
              </a:rPr>
              <a:t>Global Stock</a:t>
            </a:r>
          </a:p>
          <a:p>
            <a:pPr algn="ctr"/>
            <a:r>
              <a:rPr lang="nl-BE" dirty="0">
                <a:solidFill>
                  <a:srgbClr val="C00000"/>
                </a:solidFill>
              </a:rPr>
              <a:t>Take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64667" y="2449825"/>
            <a:ext cx="205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using inventories </a:t>
            </a:r>
            <a:r>
              <a:rPr lang="nl-BE" dirty="0" smtClean="0"/>
              <a:t>through </a:t>
            </a:r>
            <a:r>
              <a:rPr lang="nl-BE" dirty="0"/>
              <a:t>2021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97841" y="2430975"/>
            <a:ext cx="209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using inventories </a:t>
            </a:r>
            <a:r>
              <a:rPr lang="nl-BE" dirty="0" smtClean="0"/>
              <a:t>through </a:t>
            </a:r>
            <a:r>
              <a:rPr lang="nl-BE" dirty="0"/>
              <a:t>2026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82351" y="29962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/>
              <a:t>2017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81973" y="29962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/>
              <a:t>2021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34207" y="300524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>
                <a:solidFill>
                  <a:srgbClr val="C00000"/>
                </a:solidFill>
              </a:rPr>
              <a:t>2023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02515" y="298389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/>
              <a:t>2026</a:t>
            </a:r>
            <a:endParaRPr lang="nl-BE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01305" y="298389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>
                <a:solidFill>
                  <a:srgbClr val="C00000"/>
                </a:solidFill>
              </a:rPr>
              <a:t>2028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5381" y="299308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/>
              <a:t>2015</a:t>
            </a:r>
            <a:endParaRPr lang="nl-BE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677890" y="4043858"/>
            <a:ext cx="0" cy="2218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370948" y="4065960"/>
            <a:ext cx="0" cy="2218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785977" y="300524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2019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1541" y="1899987"/>
            <a:ext cx="1665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rgbClr val="C00000"/>
                </a:solidFill>
              </a:rPr>
              <a:t>Paris Agreement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10571431" y="3304406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51699" y="4271724"/>
            <a:ext cx="135663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CEOS GHG Whitepaper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23306" y="4256566"/>
            <a:ext cx="1368421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Prototype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atmospheric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2569"/>
                </a:solidFill>
              </a:rPr>
              <a:t>CO</a:t>
            </a:r>
            <a:r>
              <a:rPr lang="en-US" baseline="-25000" dirty="0" smtClean="0">
                <a:solidFill>
                  <a:srgbClr val="002569"/>
                </a:solidFill>
              </a:rPr>
              <a:t>2</a:t>
            </a:r>
            <a:r>
              <a:rPr lang="en-US" dirty="0" smtClean="0">
                <a:solidFill>
                  <a:srgbClr val="002569"/>
                </a:solidFill>
              </a:rPr>
              <a:t>/CH</a:t>
            </a:r>
            <a:r>
              <a:rPr lang="en-US" baseline="-25000" dirty="0" smtClean="0">
                <a:solidFill>
                  <a:srgbClr val="002569"/>
                </a:solidFill>
              </a:rPr>
              <a:t>4</a:t>
            </a:r>
            <a:endParaRPr kumimoji="0" lang="en-US" sz="1800" b="0" i="0" u="none" strike="noStrike" cap="none" spc="0" normalizeH="0" baseline="-2500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inventory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8093560" y="4070076"/>
            <a:ext cx="0" cy="1252527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373150" y="5322603"/>
            <a:ext cx="1487949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</a:rPr>
              <a:t>Initial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</a:rPr>
              <a:t>Operational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</a:rPr>
              <a:t>GHG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</a:rPr>
              <a:t>Constellation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B050"/>
                </a:solidFill>
              </a:rPr>
              <a:t>Deployment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668251" y="4103050"/>
            <a:ext cx="0" cy="2218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183357" y="4261089"/>
            <a:ext cx="1606007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Refined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atmospheric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GHG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inventory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805530" y="4025371"/>
            <a:ext cx="0" cy="15524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069079" y="5577840"/>
            <a:ext cx="1484791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</a:rPr>
              <a:t>Prototype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2060"/>
                </a:solidFill>
              </a:rPr>
              <a:t>Inventory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2060"/>
                </a:solidFill>
              </a:rPr>
              <a:t>requirements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616694" y="4025370"/>
            <a:ext cx="0" cy="15524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821807" y="5594053"/>
            <a:ext cx="1606007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Refined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atmospheric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GHG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requirements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0157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Primary Roles and New 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9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4811" y="1177159"/>
            <a:ext cx="11868617" cy="5408991"/>
          </a:xfrm>
        </p:spPr>
        <p:txBody>
          <a:bodyPr/>
          <a:lstStyle/>
          <a:p>
            <a:r>
              <a:rPr lang="en-US" b="1" dirty="0" err="1" smtClean="0"/>
              <a:t>WGClimate</a:t>
            </a:r>
            <a:r>
              <a:rPr lang="en-US" b="1" dirty="0" smtClean="0"/>
              <a:t> GHG Task Group</a:t>
            </a:r>
            <a:endParaRPr lang="en-US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Create a roadmap to implement actions proposed in the AC-VC white paper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Establish primary user interface to Users (Inventory and Policy) and ensure feedback on prototype products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Provide a system engineering tool to track requirements, capabilities, and deliverables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Identify additional resource needs and relevant CEOS Agencies to dedicate appropriate resources</a:t>
            </a:r>
          </a:p>
          <a:p>
            <a:r>
              <a:rPr lang="en-US" b="1" dirty="0" smtClean="0"/>
              <a:t>WGCV ACSG</a:t>
            </a:r>
            <a:endParaRPr lang="en-US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Identify best practices for prelaunch calibration of CO</a:t>
            </a:r>
            <a:r>
              <a:rPr lang="en-US" sz="2000" baseline="-25000" dirty="0"/>
              <a:t>2</a:t>
            </a:r>
            <a:r>
              <a:rPr lang="en-US" sz="2000" dirty="0"/>
              <a:t> and CH</a:t>
            </a:r>
            <a:r>
              <a:rPr lang="en-US" sz="2000" baseline="-25000" dirty="0"/>
              <a:t>4</a:t>
            </a:r>
            <a:r>
              <a:rPr lang="en-US" sz="2000" dirty="0"/>
              <a:t> concentration sensors and facilitate the exchange and harmonization of approaches and reference standards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Identify best practices for on-orbit calibration of GHG sensors and disseminate standards including solar, lunar, and surface vicarious validation sites</a:t>
            </a:r>
          </a:p>
          <a:p>
            <a:r>
              <a:rPr lang="en-US" b="1" dirty="0" smtClean="0"/>
              <a:t>AC-VC GHG Team</a:t>
            </a:r>
            <a:endParaRPr lang="en-US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Coordinate ongoing agency activities to implement a prototype atmospheric GHG inventory system that incorporates products from a virtual constellation of sensors by 2021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Coordinate efforts to perform OSSEs to support trade studies on constellation architecture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Coordinate development of a more complete atmospheric GHG inventory for the 2028 </a:t>
            </a:r>
            <a:r>
              <a:rPr lang="en-US" sz="2000" dirty="0" err="1" smtClean="0"/>
              <a:t>Stocktake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14999</TotalTime>
  <Words>2010</Words>
  <Application>Microsoft Office PowerPoint</Application>
  <PresentationFormat>Widescreen</PresentationFormat>
  <Paragraphs>230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Bold</vt:lpstr>
      <vt:lpstr>Avenir Roman</vt:lpstr>
      <vt:lpstr>Calibri</vt:lpstr>
      <vt:lpstr>Helvetica</vt:lpstr>
      <vt:lpstr>Proxima Nova Regular</vt:lpstr>
      <vt:lpstr>Times New Roman</vt:lpstr>
      <vt:lpstr>Wingdings</vt:lpstr>
      <vt:lpstr>Default</vt:lpstr>
      <vt:lpstr>GHG Roadmap   </vt:lpstr>
      <vt:lpstr>The CEOS Architecture for Monitoring Atmospheric CO2 and CH4 Concentrations </vt:lpstr>
      <vt:lpstr>Role of Space-based Measurements in an Atmospheric GHG Inventory System</vt:lpstr>
      <vt:lpstr>Developing Atmospheric GHG Inventories</vt:lpstr>
      <vt:lpstr>Endorsement and Next Steps</vt:lpstr>
      <vt:lpstr>CEOS/CGMS GHG Roadmap Report Outline</vt:lpstr>
      <vt:lpstr>Primary Products of the GHG Roadmap Activity</vt:lpstr>
      <vt:lpstr>Roadmap Timeline</vt:lpstr>
      <vt:lpstr>Summary of Primary Roles and New Actions</vt:lpstr>
      <vt:lpstr>Resource Implications (1/2)</vt:lpstr>
      <vt:lpstr>Resource Implications (2/2)</vt:lpstr>
      <vt:lpstr>PowerPoint Presentation</vt:lpstr>
      <vt:lpstr>Backup</vt:lpstr>
      <vt:lpstr>Iterative Versioned Approach Adopted for Developing and Delivering Roadmap Products</vt:lpstr>
      <vt:lpstr>WGClimate Roles</vt:lpstr>
      <vt:lpstr>WGCV Roles</vt:lpstr>
      <vt:lpstr>AC-VC Roles</vt:lpstr>
      <vt:lpstr>The Role of CGMS – Creating an Operational System</vt:lpstr>
      <vt:lpstr>Expected Outcomes and Impact</vt:lpstr>
      <vt:lpstr>2020-2021 CSIRO/GA Australian SIT Chair Priorities – Role of Carbon and GHG</vt:lpstr>
      <vt:lpstr>Near-term Meeting Opportunities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Recent NASA Contribution to CARB-19 : Land Product Validation Listing – Carbon-related products have been validated according to CEOS LPV standards and documented on the CEOS LPV website</dc:title>
  <dc:creator>MARGOLIS, HANK A. (HQ-DK000)</dc:creator>
  <cp:lastModifiedBy>Crisp, David (3290)</cp:lastModifiedBy>
  <cp:revision>223</cp:revision>
  <cp:lastPrinted>2017-08-23T16:50:31Z</cp:lastPrinted>
  <dcterms:created xsi:type="dcterms:W3CDTF">2017-04-07T17:29:45Z</dcterms:created>
  <dcterms:modified xsi:type="dcterms:W3CDTF">2019-09-11T20:26:37Z</dcterms:modified>
</cp:coreProperties>
</file>