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8" r:id="rId2"/>
    <p:sldId id="282" r:id="rId3"/>
    <p:sldId id="291" r:id="rId4"/>
    <p:sldId id="285" r:id="rId5"/>
    <p:sldId id="283" r:id="rId6"/>
    <p:sldId id="286" r:id="rId7"/>
    <p:sldId id="289" r:id="rId8"/>
    <p:sldId id="287" r:id="rId9"/>
    <p:sldId id="284" r:id="rId10"/>
    <p:sldId id="288" r:id="rId11"/>
    <p:sldId id="281" r:id="rId1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CEOS AC-VC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33998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566" y="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2805" y="6486792"/>
            <a:ext cx="670624" cy="36933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4811" y="1411940"/>
            <a:ext cx="11868617" cy="494441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6338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  <p:sp>
        <p:nvSpPr>
          <p:cNvPr id="9" name="Shape 3"/>
          <p:cNvSpPr/>
          <p:nvPr userDrawn="1"/>
        </p:nvSpPr>
        <p:spPr>
          <a:xfrm>
            <a:off x="101600" y="6629401"/>
            <a:ext cx="3149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Technical Workshop September 9-12,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indy.ong@csiro.au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Cindy Ong, CSIRO, WGCV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CEOS 2019 SIT Technical Workshop</a:t>
            </a:r>
          </a:p>
          <a:p>
            <a:r>
              <a:rPr lang="en-US" dirty="0" smtClean="0">
                <a:latin typeface="+mj-lt"/>
              </a:rPr>
              <a:t>Session 4.5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Fairbanks, Alaska, USA</a:t>
            </a:r>
          </a:p>
          <a:p>
            <a:r>
              <a:rPr lang="en-US" dirty="0">
                <a:latin typeface="+mj-lt"/>
              </a:rPr>
              <a:t>11 – 12 September 2019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8" name="Shape 10"/>
          <p:cNvSpPr txBox="1">
            <a:spLocks/>
          </p:cNvSpPr>
          <p:nvPr/>
        </p:nvSpPr>
        <p:spPr>
          <a:xfrm>
            <a:off x="622789" y="2514600"/>
            <a:ext cx="9823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3200" kern="0" dirty="0" smtClean="0">
                <a:solidFill>
                  <a:schemeClr val="bg1"/>
                </a:solidFill>
                <a:latin typeface="+mj-lt"/>
              </a:rPr>
              <a:t>Working Group Calibration &amp; Validation</a:t>
            </a:r>
            <a:endParaRPr lang="en-US" sz="320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 smtClean="0"/>
              <a:t>Opening for vice-chair position;</a:t>
            </a:r>
          </a:p>
          <a:p>
            <a:r>
              <a:rPr lang="en-AU" dirty="0" smtClean="0"/>
              <a:t>Europe is the next on list of the rotation but any nominations from qualified candidates will be considered;</a:t>
            </a:r>
          </a:p>
          <a:p>
            <a:r>
              <a:rPr lang="en-AU" dirty="0" smtClean="0"/>
              <a:t>Interested candidates please contact </a:t>
            </a:r>
            <a:r>
              <a:rPr lang="en-AU" dirty="0" smtClean="0">
                <a:hlinkClick r:id="rId2"/>
              </a:rPr>
              <a:t>cindy.ong@csiro.au</a:t>
            </a:r>
            <a:r>
              <a:rPr lang="en-AU" dirty="0"/>
              <a:t> or kuze.akihiko@jaxa.jp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Resources Requirements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66486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11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02386367-07A9-BE4C-ABD1-1E5E0E578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b="25386"/>
          <a:stretch/>
        </p:blipFill>
        <p:spPr>
          <a:xfrm>
            <a:off x="0" y="1257301"/>
            <a:ext cx="12192000" cy="56734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3086100" y="1769919"/>
            <a:ext cx="8001000" cy="4648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r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Questions?</a:t>
            </a:r>
            <a:endParaRPr lang="en-US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18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58360344"/>
              </p:ext>
            </p:extLst>
          </p:nvPr>
        </p:nvGraphicFramePr>
        <p:xfrm>
          <a:off x="-3" y="1295403"/>
          <a:ext cx="12192004" cy="551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4"/>
                <a:gridCol w="1108364"/>
                <a:gridCol w="1108364"/>
                <a:gridCol w="1108364"/>
                <a:gridCol w="1108364"/>
                <a:gridCol w="1108364"/>
                <a:gridCol w="1108364"/>
                <a:gridCol w="1108364"/>
                <a:gridCol w="1108364"/>
                <a:gridCol w="1108364"/>
                <a:gridCol w="110836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Deliverable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Q3 2019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Q4 2019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Q1 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Q2 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Q3 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Q4 2020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Q1</a:t>
                      </a:r>
                      <a:r>
                        <a:rPr lang="en-AU" baseline="0" dirty="0" smtClean="0"/>
                        <a:t> 2021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Q2 2021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Q3 2021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Q4 2021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CV-3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Joint GSICS/WGCV letter signed,</a:t>
                      </a:r>
                      <a:r>
                        <a:rPr lang="en-AU" baseline="0" dirty="0" smtClean="0">
                          <a:solidFill>
                            <a:schemeClr val="bg1"/>
                          </a:solidFill>
                        </a:rPr>
                        <a:t> preparation underway for workshop Q2 2020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AU" dirty="0" smtClean="0"/>
                        <a:t>Due</a:t>
                      </a:r>
                      <a:r>
                        <a:rPr lang="en-AU" baseline="0" dirty="0" smtClean="0"/>
                        <a:t> date extended to Q4 2020</a:t>
                      </a:r>
                      <a:endParaRPr lang="en-A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CV-9</a:t>
                      </a:r>
                      <a:endParaRPr lang="en-A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Ongoing</a:t>
                      </a:r>
                      <a:r>
                        <a:rPr lang="en-AU" baseline="0" dirty="0" smtClean="0">
                          <a:solidFill>
                            <a:schemeClr val="bg1"/>
                          </a:solidFill>
                        </a:rPr>
                        <a:t> task renewable each year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Ongoing task renewable each</a:t>
                      </a:r>
                      <a:r>
                        <a:rPr lang="en-AU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CV-14</a:t>
                      </a:r>
                      <a:endParaRPr lang="en-AU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On</a:t>
                      </a:r>
                      <a:r>
                        <a:rPr lang="en-AU" baseline="0" dirty="0" smtClean="0">
                          <a:solidFill>
                            <a:schemeClr val="bg1"/>
                          </a:solidFill>
                        </a:rPr>
                        <a:t> track for delivery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CV-15</a:t>
                      </a:r>
                      <a:endParaRPr lang="en-A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smtClean="0">
                          <a:solidFill>
                            <a:schemeClr val="bg1"/>
                          </a:solidFill>
                        </a:rPr>
                        <a:t>Some</a:t>
                      </a:r>
                      <a:r>
                        <a:rPr lang="en-AU" baseline="0" smtClean="0">
                          <a:solidFill>
                            <a:schemeClr val="bg1"/>
                          </a:solidFill>
                        </a:rPr>
                        <a:t> elements completed eg. solar spectrum, RadCalNet, some components in progress ACIX/CMIX, inter-comparison workshop 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AU" dirty="0" smtClean="0"/>
                        <a:t>Extension likely</a:t>
                      </a:r>
                      <a:endParaRPr lang="en-A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CV-17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Report distributed</a:t>
                      </a:r>
                      <a:r>
                        <a:rPr lang="en-AU" baseline="0" dirty="0" smtClean="0">
                          <a:solidFill>
                            <a:schemeClr val="bg1"/>
                          </a:solidFill>
                        </a:rPr>
                        <a:t> to community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CV-18</a:t>
                      </a:r>
                      <a:endParaRPr lang="en-A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Apr 2019 meeting discussed TCCON</a:t>
                      </a:r>
                      <a:r>
                        <a:rPr lang="en-AU" baseline="0" dirty="0" smtClean="0">
                          <a:solidFill>
                            <a:schemeClr val="bg1"/>
                          </a:solidFill>
                        </a:rPr>
                        <a:t>. Workshop planned Q1 2020 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AU" dirty="0" smtClean="0"/>
                        <a:t>Extension</a:t>
                      </a:r>
                      <a:r>
                        <a:rPr lang="en-AU" baseline="0" dirty="0" smtClean="0"/>
                        <a:t> to Q3 2020 (NB. Links to GHG)</a:t>
                      </a:r>
                      <a:endParaRPr lang="en-A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CV-19</a:t>
                      </a:r>
                      <a:endParaRPr lang="en-AU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On</a:t>
                      </a:r>
                      <a:r>
                        <a:rPr lang="en-AU" baseline="0" dirty="0" smtClean="0">
                          <a:solidFill>
                            <a:schemeClr val="bg1"/>
                          </a:solidFill>
                        </a:rPr>
                        <a:t> track to be completed</a:t>
                      </a:r>
                      <a:endParaRPr lang="en-AU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FDA-12</a:t>
                      </a:r>
                      <a:endParaRPr lang="en-A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Work</a:t>
                      </a:r>
                      <a:r>
                        <a:rPr lang="en-AU" baseline="0" dirty="0" smtClean="0">
                          <a:solidFill>
                            <a:schemeClr val="bg1"/>
                          </a:solidFill>
                        </a:rPr>
                        <a:t> in progress as part of CARD4L peer review, CV-15 &amp; WGISS/WGCV cooperation on QI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AU" dirty="0" smtClean="0"/>
                        <a:t>Deadline</a:t>
                      </a:r>
                      <a:r>
                        <a:rPr lang="en-AU" baseline="0" dirty="0" smtClean="0"/>
                        <a:t> e</a:t>
                      </a:r>
                      <a:r>
                        <a:rPr lang="en-AU" dirty="0" smtClean="0"/>
                        <a:t>xtended</a:t>
                      </a:r>
                      <a:r>
                        <a:rPr lang="en-AU" baseline="0" dirty="0" smtClean="0"/>
                        <a:t> to joint </a:t>
                      </a:r>
                      <a:r>
                        <a:rPr lang="en-AU" dirty="0" smtClean="0"/>
                        <a:t>WGISS/WGCV meeting in Sept 2020 </a:t>
                      </a:r>
                      <a:endParaRPr lang="en-A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CARB-16</a:t>
                      </a:r>
                      <a:endParaRPr lang="en-A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On track to be completed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7392838" cy="533400"/>
          </a:xfrm>
        </p:spPr>
        <p:txBody>
          <a:bodyPr/>
          <a:lstStyle/>
          <a:p>
            <a:r>
              <a:rPr lang="en-AU" dirty="0" smtClean="0"/>
              <a:t>Status of WGCV’s </a:t>
            </a:r>
            <a:r>
              <a:rPr lang="en-AU" dirty="0"/>
              <a:t>C</a:t>
            </a:r>
            <a:r>
              <a:rPr lang="en-AU" dirty="0" smtClean="0"/>
              <a:t>ontribution to CEOS Work Plan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7521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WGCV </a:t>
            </a:r>
            <a:r>
              <a:rPr lang="en-US" dirty="0" smtClean="0"/>
              <a:t>Roles in GHG Roadmap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3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To identify </a:t>
            </a:r>
            <a:r>
              <a:rPr lang="en-US" dirty="0">
                <a:solidFill>
                  <a:srgbClr val="00B050"/>
                </a:solidFill>
              </a:rPr>
              <a:t>best practices in prelaunch and on-orbit calibration of GHG concentration sensors and flux product </a:t>
            </a:r>
            <a:r>
              <a:rPr lang="en-US" dirty="0" smtClean="0">
                <a:solidFill>
                  <a:srgbClr val="00B050"/>
                </a:solidFill>
              </a:rPr>
              <a:t>validation, WGCV will work with GSICS to define:</a:t>
            </a:r>
          </a:p>
          <a:p>
            <a:r>
              <a:rPr lang="en-US" dirty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dentify available standards and calibration techniques to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C</a:t>
            </a:r>
            <a:r>
              <a:rPr lang="en-US" sz="2000" dirty="0" smtClean="0">
                <a:solidFill>
                  <a:srgbClr val="00B050"/>
                </a:solidFill>
              </a:rPr>
              <a:t>alibrate </a:t>
            </a:r>
            <a:r>
              <a:rPr lang="en-US" sz="2000" dirty="0">
                <a:solidFill>
                  <a:srgbClr val="00B050"/>
                </a:solidFill>
              </a:rPr>
              <a:t>space based </a:t>
            </a:r>
            <a:r>
              <a:rPr lang="en-US" sz="2000" dirty="0" smtClean="0">
                <a:solidFill>
                  <a:srgbClr val="00B050"/>
                </a:solidFill>
              </a:rPr>
              <a:t>GHG sensors </a:t>
            </a:r>
            <a:r>
              <a:rPr lang="en-US" sz="2000" dirty="0">
                <a:solidFill>
                  <a:srgbClr val="00B050"/>
                </a:solidFill>
              </a:rPr>
              <a:t>prior to launch 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C</a:t>
            </a:r>
            <a:r>
              <a:rPr lang="en-US" sz="2000" dirty="0" smtClean="0">
                <a:solidFill>
                  <a:srgbClr val="00B050"/>
                </a:solidFill>
              </a:rPr>
              <a:t>alibrate and cross-calibrate GHG sensors on </a:t>
            </a:r>
            <a:r>
              <a:rPr lang="en-US" sz="2000" dirty="0">
                <a:solidFill>
                  <a:srgbClr val="00B050"/>
                </a:solidFill>
              </a:rPr>
              <a:t>orbit (lunar, solar, vicarious)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Define approaches to cross validate retrieved XCO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and XCH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concentrations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Identify </a:t>
            </a:r>
            <a:r>
              <a:rPr lang="en-US" sz="2000" dirty="0">
                <a:solidFill>
                  <a:srgbClr val="002060"/>
                </a:solidFill>
              </a:rPr>
              <a:t>available standards and techniques that can be used to cross-validate space based estimates (TCCON, </a:t>
            </a:r>
            <a:r>
              <a:rPr lang="en-US" sz="2000" dirty="0" err="1">
                <a:solidFill>
                  <a:srgbClr val="002060"/>
                </a:solidFill>
              </a:rPr>
              <a:t>AirCore</a:t>
            </a:r>
            <a:r>
              <a:rPr lang="en-US" sz="2000" dirty="0">
                <a:solidFill>
                  <a:srgbClr val="002060"/>
                </a:solidFill>
              </a:rPr>
              <a:t> …) (Rec#11)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dirty="0" smtClean="0"/>
              <a:t>Work with AC-VC and GSICS to define </a:t>
            </a:r>
            <a:r>
              <a:rPr lang="en-US" dirty="0"/>
              <a:t>best practices and facilitate exchange and harmonization of approaches for instrument cross-calibration (Rec#10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Identify approaches for validating surface GHG flux products </a:t>
            </a:r>
            <a:r>
              <a:rPr lang="en-US" dirty="0"/>
              <a:t>and reference </a:t>
            </a:r>
            <a:r>
              <a:rPr lang="en-US" dirty="0" smtClean="0"/>
              <a:t>standards 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70870" y="6408362"/>
            <a:ext cx="37986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New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</a:rPr>
              <a:t> Activities       </a:t>
            </a:r>
            <a:r>
              <a:rPr lang="en-US" dirty="0" smtClean="0">
                <a:solidFill>
                  <a:srgbClr val="00B050"/>
                </a:solidFill>
              </a:rPr>
              <a:t>Ongoing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 Activities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95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299" y="1470935"/>
            <a:ext cx="9420887" cy="5158468"/>
          </a:xfrm>
        </p:spPr>
        <p:txBody>
          <a:bodyPr/>
          <a:lstStyle/>
          <a:p>
            <a:r>
              <a:rPr lang="en-AU" sz="1800" dirty="0" smtClean="0"/>
              <a:t>Building on CV-17, extending to other landscapes/conditions;</a:t>
            </a:r>
          </a:p>
          <a:p>
            <a:r>
              <a:rPr lang="en-AU" sz="1800" b="1" dirty="0" smtClean="0"/>
              <a:t>Joint IVOS/LPV effort</a:t>
            </a:r>
            <a:r>
              <a:rPr lang="en-AU" sz="1800" dirty="0" smtClean="0"/>
              <a:t>;</a:t>
            </a:r>
          </a:p>
          <a:p>
            <a:r>
              <a:rPr lang="en-AU" sz="1800" b="1" dirty="0" smtClean="0"/>
              <a:t>Lead </a:t>
            </a:r>
            <a:r>
              <a:rPr lang="en-AU" sz="1800" b="1" dirty="0"/>
              <a:t>Agency: </a:t>
            </a:r>
            <a:r>
              <a:rPr lang="en-AU" sz="1800" dirty="0"/>
              <a:t>ESA (FRM4Veg project), Funding support (ESA </a:t>
            </a:r>
            <a:r>
              <a:rPr lang="en-AU" sz="1800" dirty="0" err="1"/>
              <a:t>Earthnet</a:t>
            </a:r>
            <a:r>
              <a:rPr lang="en-AU" sz="1800" dirty="0"/>
              <a:t>)</a:t>
            </a:r>
          </a:p>
          <a:p>
            <a:r>
              <a:rPr lang="en-AU" sz="1800" dirty="0"/>
              <a:t>IVOS supporting calibration / traceability of field radiometry,…</a:t>
            </a:r>
          </a:p>
          <a:p>
            <a:r>
              <a:rPr lang="en-AU" sz="1800" dirty="0"/>
              <a:t>LPV supporting consensus validation protocols for SR global</a:t>
            </a:r>
          </a:p>
          <a:p>
            <a:r>
              <a:rPr lang="en-AU" sz="1800" b="1" dirty="0"/>
              <a:t>Objectives:</a:t>
            </a:r>
          </a:p>
          <a:p>
            <a:pPr lvl="1"/>
            <a:r>
              <a:rPr lang="en-AU" sz="1600" dirty="0"/>
              <a:t>Agree on fiducial reference measurements protocols with full traceability for surface reflectance (SR) characterization  (inputs: </a:t>
            </a:r>
            <a:r>
              <a:rPr lang="en-AU" sz="1600" dirty="0" smtClean="0"/>
              <a:t>GA/CSIRO, </a:t>
            </a:r>
            <a:r>
              <a:rPr lang="en-AU" sz="1600" dirty="0"/>
              <a:t>FRM4Veg,..)</a:t>
            </a:r>
          </a:p>
          <a:p>
            <a:pPr lvl="1"/>
            <a:r>
              <a:rPr lang="en-AU" sz="1600" dirty="0"/>
              <a:t>Develop protocols for global SR validation (field radiometry, airborne, models) (LPV type)</a:t>
            </a:r>
          </a:p>
          <a:p>
            <a:pPr lvl="1"/>
            <a:r>
              <a:rPr lang="en-AU" sz="1600" dirty="0"/>
              <a:t>Perform RR inter comparison of SR, to learn and refine FRM protocols </a:t>
            </a:r>
          </a:p>
          <a:p>
            <a:pPr lvl="1"/>
            <a:r>
              <a:rPr lang="en-AU" sz="1600" dirty="0"/>
              <a:t>Organize two workshops before and after RR for discussion on protocols, field experiment and outcomes</a:t>
            </a:r>
          </a:p>
          <a:p>
            <a:pPr lvl="1"/>
            <a:r>
              <a:rPr lang="en-AU" sz="1600" dirty="0"/>
              <a:t>Publish RR inter-comparison results</a:t>
            </a:r>
          </a:p>
          <a:p>
            <a:r>
              <a:rPr lang="en-AU" sz="1800" b="1" dirty="0"/>
              <a:t>Outcome: </a:t>
            </a:r>
            <a:r>
              <a:rPr lang="en-AU" sz="1800" dirty="0"/>
              <a:t>Endorse FRM4Veg SR protocols under CEOS WGCV (LPV-IVOS)</a:t>
            </a:r>
          </a:p>
          <a:p>
            <a:r>
              <a:rPr lang="en-AU" sz="1800" b="1" dirty="0"/>
              <a:t>Period:</a:t>
            </a:r>
            <a:r>
              <a:rPr lang="en-AU" sz="1800" dirty="0"/>
              <a:t> 2020 - 2021 (RR exercise in June-July 2021, Europe) </a:t>
            </a:r>
          </a:p>
          <a:p>
            <a:r>
              <a:rPr lang="en-AU" sz="1800" b="1" dirty="0"/>
              <a:t>On the horizon: </a:t>
            </a:r>
            <a:r>
              <a:rPr lang="en-AU" sz="1800" dirty="0"/>
              <a:t>Validation of SR products using community endorsed protocols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330245" y="78658"/>
            <a:ext cx="8357419" cy="533400"/>
          </a:xfrm>
        </p:spPr>
        <p:txBody>
          <a:bodyPr/>
          <a:lstStyle/>
          <a:p>
            <a:r>
              <a:rPr lang="en-AU" dirty="0" smtClean="0"/>
              <a:t>New: </a:t>
            </a:r>
            <a:r>
              <a:rPr lang="en-AU" dirty="0" smtClean="0"/>
              <a:t>Field </a:t>
            </a:r>
            <a:r>
              <a:rPr lang="en-AU" dirty="0"/>
              <a:t>Surface Reflectance “Round-Robin” inter-comparison exercise, and development of community endorsed SR validation </a:t>
            </a:r>
            <a:r>
              <a:rPr lang="en-AU" dirty="0" smtClean="0"/>
              <a:t>protocols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E77CF9-C05C-D34B-8F45-6F1B11B90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65341" y="894734"/>
            <a:ext cx="3244645" cy="4522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23514A-67B9-024E-AD29-DA580912D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142" y="2919216"/>
            <a:ext cx="2821858" cy="39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798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6758" y="1527468"/>
            <a:ext cx="11845636" cy="5101935"/>
          </a:xfrm>
        </p:spPr>
        <p:txBody>
          <a:bodyPr/>
          <a:lstStyle/>
          <a:p>
            <a:r>
              <a:rPr lang="en-AU" dirty="0" smtClean="0"/>
              <a:t>Justification</a:t>
            </a:r>
          </a:p>
          <a:p>
            <a:pPr lvl="1"/>
            <a:r>
              <a:rPr lang="en-AU" dirty="0" smtClean="0"/>
              <a:t>Multiple </a:t>
            </a:r>
            <a:r>
              <a:rPr lang="en-AU" dirty="0"/>
              <a:t>upcoming </a:t>
            </a:r>
            <a:r>
              <a:rPr lang="en-AU" dirty="0" smtClean="0"/>
              <a:t>missions;</a:t>
            </a:r>
          </a:p>
          <a:p>
            <a:pPr lvl="1"/>
            <a:r>
              <a:rPr lang="en-AU" dirty="0" smtClean="0"/>
              <a:t>Ongoing </a:t>
            </a:r>
            <a:r>
              <a:rPr lang="en-AU" dirty="0"/>
              <a:t>discussion between NASA, GA for NISAR L-band calibration, ISRO interest for S-band calibration noted with implications for </a:t>
            </a:r>
            <a:r>
              <a:rPr lang="en-AU" dirty="0" err="1"/>
              <a:t>NovaSAR</a:t>
            </a:r>
            <a:r>
              <a:rPr lang="en-AU" dirty="0"/>
              <a:t> </a:t>
            </a:r>
            <a:r>
              <a:rPr lang="en-AU" dirty="0" smtClean="0"/>
              <a:t>calibration;</a:t>
            </a:r>
            <a:endParaRPr lang="en-AU" dirty="0"/>
          </a:p>
          <a:p>
            <a:r>
              <a:rPr lang="en-AU" dirty="0" smtClean="0"/>
              <a:t>Objectives</a:t>
            </a:r>
          </a:p>
          <a:p>
            <a:pPr lvl="1"/>
            <a:r>
              <a:rPr lang="en-AU" dirty="0" smtClean="0"/>
              <a:t>To define a set </a:t>
            </a:r>
            <a:r>
              <a:rPr lang="en-AU" dirty="0"/>
              <a:t>of criteria / requirements and characteristics </a:t>
            </a:r>
            <a:r>
              <a:rPr lang="en-AU" dirty="0" smtClean="0"/>
              <a:t>for </a:t>
            </a:r>
            <a:r>
              <a:rPr lang="en-AU" dirty="0"/>
              <a:t>setting up SAR supersites (similar to RADCALNET</a:t>
            </a:r>
            <a:r>
              <a:rPr lang="en-AU" dirty="0" smtClean="0"/>
              <a:t>); </a:t>
            </a:r>
          </a:p>
          <a:p>
            <a:pPr lvl="1"/>
            <a:r>
              <a:rPr lang="en-AU" dirty="0"/>
              <a:t>N</a:t>
            </a:r>
            <a:r>
              <a:rPr lang="en-AU" dirty="0" smtClean="0"/>
              <a:t>eed </a:t>
            </a:r>
            <a:r>
              <a:rPr lang="en-AU" dirty="0"/>
              <a:t>to cater for multiple calibration validation and observation requirements e.g. CRs, transponders, PARCs, left / right looking, temporal </a:t>
            </a:r>
            <a:r>
              <a:rPr lang="en-AU" dirty="0" smtClean="0"/>
              <a:t>stability</a:t>
            </a:r>
            <a:r>
              <a:rPr lang="en-AU" dirty="0"/>
              <a:t>;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Sustainability </a:t>
            </a:r>
            <a:r>
              <a:rPr lang="en-AU" dirty="0"/>
              <a:t>of operations </a:t>
            </a:r>
            <a:r>
              <a:rPr lang="en-AU" dirty="0" smtClean="0"/>
              <a:t>be </a:t>
            </a:r>
            <a:r>
              <a:rPr lang="en-AU" dirty="0"/>
              <a:t>central to SAR </a:t>
            </a:r>
            <a:r>
              <a:rPr lang="en-AU" dirty="0" smtClean="0"/>
              <a:t>supersites;</a:t>
            </a:r>
            <a:endParaRPr lang="en-AU" dirty="0"/>
          </a:p>
          <a:p>
            <a:r>
              <a:rPr lang="en-AU" dirty="0" smtClean="0"/>
              <a:t>Definition of </a:t>
            </a:r>
            <a:r>
              <a:rPr lang="en-AU" dirty="0"/>
              <a:t>the </a:t>
            </a:r>
            <a:r>
              <a:rPr lang="en-AU" dirty="0" smtClean="0"/>
              <a:t>work plan </a:t>
            </a:r>
            <a:r>
              <a:rPr lang="en-AU" dirty="0"/>
              <a:t>with </a:t>
            </a:r>
            <a:r>
              <a:rPr lang="en-AU" dirty="0" smtClean="0"/>
              <a:t>resources and timelines </a:t>
            </a:r>
            <a:r>
              <a:rPr lang="en-AU" dirty="0"/>
              <a:t>to be prepared by the SAR subgroup for discussion at the </a:t>
            </a:r>
            <a:r>
              <a:rPr lang="en-AU" dirty="0" smtClean="0"/>
              <a:t>SAR SG Nov </a:t>
            </a:r>
            <a:r>
              <a:rPr lang="en-AU" dirty="0"/>
              <a:t>2019 meeting in </a:t>
            </a:r>
            <a:r>
              <a:rPr lang="en-AU" dirty="0" smtClean="0"/>
              <a:t>Frascati;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15613" y="304800"/>
            <a:ext cx="8829367" cy="533400"/>
          </a:xfrm>
        </p:spPr>
        <p:txBody>
          <a:bodyPr/>
          <a:lstStyle/>
          <a:p>
            <a:r>
              <a:rPr lang="en-AU" dirty="0" smtClean="0"/>
              <a:t>New: </a:t>
            </a:r>
            <a:r>
              <a:rPr lang="en-AU" dirty="0" smtClean="0"/>
              <a:t>SAR Supersites for </a:t>
            </a:r>
            <a:r>
              <a:rPr lang="en-AU" dirty="0"/>
              <a:t>multi-mission SAR radiometric / geometric calibration, cross-calibration &amp;</a:t>
            </a:r>
            <a:r>
              <a:rPr lang="en-AU" dirty="0" smtClean="0"/>
              <a:t> </a:t>
            </a:r>
            <a:r>
              <a:rPr lang="en-AU" dirty="0"/>
              <a:t>validation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70522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 smtClean="0"/>
              <a:t>Outcome of workshop </a:t>
            </a:r>
            <a:r>
              <a:rPr lang="en-AU" dirty="0"/>
              <a:t>on Global Digital Elevation Model (DEM) </a:t>
            </a:r>
            <a:r>
              <a:rPr lang="en-AU" dirty="0" smtClean="0"/>
              <a:t>Benchmarking - JRC/EC </a:t>
            </a:r>
            <a:r>
              <a:rPr lang="en-AU" dirty="0"/>
              <a:t>&amp; </a:t>
            </a:r>
            <a:r>
              <a:rPr lang="en-AU" dirty="0" smtClean="0"/>
              <a:t>geomorphometry.org </a:t>
            </a:r>
            <a:endParaRPr lang="en-AU" dirty="0"/>
          </a:p>
          <a:p>
            <a:pPr lvl="1"/>
            <a:r>
              <a:rPr lang="en-AU" sz="1600" dirty="0" smtClean="0"/>
              <a:t>reactivate </a:t>
            </a:r>
            <a:r>
              <a:rPr lang="en-AU" sz="1600" dirty="0"/>
              <a:t>the Terrain Mapping Sub-Group (TMSG) of the </a:t>
            </a:r>
            <a:r>
              <a:rPr lang="en-AU" sz="1600" dirty="0" smtClean="0"/>
              <a:t>CEOS-WGCV;</a:t>
            </a:r>
          </a:p>
          <a:p>
            <a:pPr lvl="1"/>
            <a:r>
              <a:rPr lang="en-AU" sz="1600" dirty="0" smtClean="0"/>
              <a:t>work </a:t>
            </a:r>
            <a:r>
              <a:rPr lang="en-AU" sz="1600" dirty="0"/>
              <a:t>towards a comparison of state-of-art global DEMs based on a set of harmonized metrics</a:t>
            </a:r>
            <a:r>
              <a:rPr lang="en-AU" sz="1600" dirty="0" smtClean="0"/>
              <a:t>;</a:t>
            </a:r>
          </a:p>
          <a:p>
            <a:r>
              <a:rPr lang="en-AU" dirty="0"/>
              <a:t>Scope and Products to be </a:t>
            </a:r>
            <a:r>
              <a:rPr lang="en-AU" dirty="0" smtClean="0"/>
              <a:t>included: All </a:t>
            </a:r>
            <a:r>
              <a:rPr lang="en-AU" dirty="0"/>
              <a:t>datasets which have an at least continental coverage and are available under a </a:t>
            </a:r>
            <a:r>
              <a:rPr lang="en-AU" dirty="0" smtClean="0"/>
              <a:t>free &amp; </a:t>
            </a:r>
            <a:r>
              <a:rPr lang="en-AU" dirty="0"/>
              <a:t>open data </a:t>
            </a:r>
            <a:r>
              <a:rPr lang="en-AU" dirty="0" smtClean="0"/>
              <a:t>policy, including latest versions of</a:t>
            </a:r>
          </a:p>
          <a:p>
            <a:pPr lvl="1"/>
            <a:r>
              <a:rPr lang="en-AU" sz="1600" dirty="0" smtClean="0"/>
              <a:t>NASADEM </a:t>
            </a:r>
            <a:r>
              <a:rPr lang="en-AU" sz="1600" dirty="0"/>
              <a:t>(NASA, JPL, most recent decent of the SRTM product line, eventually also NGA’sTFRMv4)</a:t>
            </a:r>
          </a:p>
          <a:p>
            <a:pPr lvl="1"/>
            <a:r>
              <a:rPr lang="en-AU" sz="1600" dirty="0" smtClean="0"/>
              <a:t>AW3D30 </a:t>
            </a:r>
            <a:r>
              <a:rPr lang="en-AU" sz="1600" dirty="0"/>
              <a:t>(JAXA, </a:t>
            </a:r>
            <a:r>
              <a:rPr lang="en-AU" sz="1600" dirty="0" err="1"/>
              <a:t>f&amp;o</a:t>
            </a:r>
            <a:r>
              <a:rPr lang="en-AU" sz="1600" dirty="0"/>
              <a:t> version of the Japanese ALOS based global DEM)</a:t>
            </a:r>
          </a:p>
          <a:p>
            <a:pPr lvl="1"/>
            <a:r>
              <a:rPr lang="en-AU" sz="1600" dirty="0" smtClean="0"/>
              <a:t>ASTER-GDEM</a:t>
            </a:r>
            <a:r>
              <a:rPr lang="en-AU" sz="1600" dirty="0"/>
              <a:t>, (METI, NASA)</a:t>
            </a:r>
          </a:p>
          <a:p>
            <a:pPr lvl="1"/>
            <a:r>
              <a:rPr lang="en-AU" sz="1600" dirty="0" smtClean="0"/>
              <a:t>TanDEM-X90</a:t>
            </a:r>
            <a:r>
              <a:rPr lang="en-AU" sz="1600" dirty="0"/>
              <a:t>, (DLR, free version for scientific of the </a:t>
            </a:r>
            <a:r>
              <a:rPr lang="en-AU" sz="1600" dirty="0" err="1"/>
              <a:t>TanDEM</a:t>
            </a:r>
            <a:r>
              <a:rPr lang="en-AU" sz="1600" dirty="0"/>
              <a:t>-X mission)</a:t>
            </a:r>
          </a:p>
          <a:p>
            <a:pPr lvl="1"/>
            <a:r>
              <a:rPr lang="en-AU" sz="1600" dirty="0" smtClean="0"/>
              <a:t>Copernicus </a:t>
            </a:r>
            <a:r>
              <a:rPr lang="en-AU" sz="1600" dirty="0"/>
              <a:t>DEM90  (EC/ESA, </a:t>
            </a:r>
            <a:r>
              <a:rPr lang="en-AU" sz="1600" dirty="0" err="1"/>
              <a:t>f&amp;o</a:t>
            </a:r>
            <a:r>
              <a:rPr lang="en-AU" sz="1600" dirty="0"/>
              <a:t> version of </a:t>
            </a:r>
            <a:r>
              <a:rPr lang="en-AU" sz="1600" dirty="0" err="1"/>
              <a:t>WorldDEMTM</a:t>
            </a:r>
            <a:r>
              <a:rPr lang="en-AU" sz="1600" dirty="0"/>
              <a:t>, the commercial version of </a:t>
            </a:r>
            <a:r>
              <a:rPr lang="en-AU" sz="1600" dirty="0" err="1"/>
              <a:t>TanDEM</a:t>
            </a:r>
            <a:r>
              <a:rPr lang="en-AU" sz="1600" dirty="0"/>
              <a:t>-X procured by Airbus</a:t>
            </a:r>
            <a:r>
              <a:rPr lang="en-AU" sz="1600" dirty="0" smtClean="0"/>
              <a:t>)</a:t>
            </a:r>
          </a:p>
          <a:p>
            <a:pPr marL="0" indent="0">
              <a:buNone/>
            </a:pPr>
            <a:endParaRPr lang="en-AU" sz="1600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New: </a:t>
            </a:r>
            <a:r>
              <a:rPr lang="en-AU" dirty="0" smtClean="0"/>
              <a:t>Digital Elevation Inter-Comparison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24135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1800" dirty="0" smtClean="0"/>
              <a:t>DEMIX  to be </a:t>
            </a:r>
            <a:r>
              <a:rPr lang="en-AU" sz="1800" dirty="0"/>
              <a:t>performed in 4</a:t>
            </a:r>
            <a:r>
              <a:rPr lang="en-AU" sz="1800" dirty="0" smtClean="0"/>
              <a:t> phases</a:t>
            </a:r>
            <a:endParaRPr lang="en-AU" sz="1800" dirty="0"/>
          </a:p>
          <a:p>
            <a:pPr marL="857250" lvl="1" indent="-400050">
              <a:buFont typeface="+mj-lt"/>
              <a:buAutoNum type="romanUcPeriod"/>
            </a:pPr>
            <a:r>
              <a:rPr lang="en-AU" sz="1600" dirty="0" smtClean="0"/>
              <a:t>General agreement </a:t>
            </a:r>
            <a:r>
              <a:rPr lang="en-AU" sz="1600" dirty="0"/>
              <a:t>among main contributors (data owners) on approach &amp;</a:t>
            </a:r>
            <a:r>
              <a:rPr lang="en-AU" sz="1600" dirty="0" smtClean="0"/>
              <a:t> scope; </a:t>
            </a:r>
            <a:r>
              <a:rPr lang="en-AU" sz="1600" dirty="0"/>
              <a:t>C</a:t>
            </a:r>
            <a:r>
              <a:rPr lang="en-AU" sz="1600" dirty="0" smtClean="0"/>
              <a:t>all </a:t>
            </a:r>
            <a:r>
              <a:rPr lang="en-AU" sz="1600" dirty="0"/>
              <a:t>for expression of interest to further partners (commercial </a:t>
            </a:r>
            <a:r>
              <a:rPr lang="en-AU" sz="1600" dirty="0" err="1" smtClean="0"/>
              <a:t>tbd</a:t>
            </a:r>
            <a:r>
              <a:rPr lang="en-AU" sz="1600" dirty="0" smtClean="0"/>
              <a:t>); circulation </a:t>
            </a:r>
            <a:r>
              <a:rPr lang="en-AU" sz="1600" dirty="0"/>
              <a:t>of JRC Workshop report (in preparation) &amp;</a:t>
            </a:r>
            <a:r>
              <a:rPr lang="en-AU" sz="1600" dirty="0" smtClean="0"/>
              <a:t> </a:t>
            </a:r>
            <a:r>
              <a:rPr lang="en-AU" sz="1600" dirty="0"/>
              <a:t>selection of base (△x, △y, △z) &amp;</a:t>
            </a:r>
            <a:r>
              <a:rPr lang="en-AU" sz="1600" dirty="0" smtClean="0"/>
              <a:t> </a:t>
            </a:r>
            <a:r>
              <a:rPr lang="en-AU" sz="1600" dirty="0"/>
              <a:t>extended (slope, aspect, morphology) testing methods and </a:t>
            </a:r>
            <a:r>
              <a:rPr lang="en-AU" sz="1600" dirty="0" smtClean="0"/>
              <a:t>algorithms; Identification </a:t>
            </a:r>
            <a:r>
              <a:rPr lang="en-AU" sz="1600" dirty="0"/>
              <a:t>of suitable test areas (at least 1 per continent</a:t>
            </a:r>
            <a:r>
              <a:rPr lang="en-AU" sz="1600" dirty="0" smtClean="0"/>
              <a:t>);</a:t>
            </a:r>
            <a:endParaRPr lang="en-AU" sz="1600" dirty="0"/>
          </a:p>
          <a:p>
            <a:pPr marL="857250" lvl="1" indent="-400050">
              <a:buFont typeface="+mj-lt"/>
              <a:buAutoNum type="romanUcPeriod"/>
            </a:pPr>
            <a:r>
              <a:rPr lang="en-AU" sz="1600" dirty="0" smtClean="0"/>
              <a:t>Cross-comparison </a:t>
            </a:r>
            <a:r>
              <a:rPr lang="en-AU" sz="1600" dirty="0"/>
              <a:t>of all participating data sets on test areas and, if feasible, identification of a reference dataset (at DGED L1). If available and where applicable cross-comparison to suitable </a:t>
            </a:r>
            <a:r>
              <a:rPr lang="en-AU" sz="1600" dirty="0" err="1"/>
              <a:t>orthorectified</a:t>
            </a:r>
            <a:r>
              <a:rPr lang="en-AU" sz="1600" dirty="0"/>
              <a:t> (reference?) imagery (Sentinel-2</a:t>
            </a:r>
            <a:r>
              <a:rPr lang="en-AU" sz="1600" dirty="0" smtClean="0"/>
              <a:t>?); Workshop to </a:t>
            </a:r>
            <a:r>
              <a:rPr lang="en-AU" sz="1600" dirty="0"/>
              <a:t>exchange experiences from the test areas and agree on details of an eventual global </a:t>
            </a:r>
            <a:r>
              <a:rPr lang="en-AU" sz="1600" dirty="0" smtClean="0"/>
              <a:t>roll-out;</a:t>
            </a:r>
            <a:endParaRPr lang="en-AU" sz="1600" dirty="0"/>
          </a:p>
          <a:p>
            <a:pPr marL="857250" lvl="1" indent="-400050">
              <a:buFont typeface="+mj-lt"/>
              <a:buAutoNum type="romanUcPeriod"/>
            </a:pPr>
            <a:r>
              <a:rPr lang="en-AU" sz="1600" dirty="0" smtClean="0"/>
              <a:t>Feasibility </a:t>
            </a:r>
            <a:r>
              <a:rPr lang="en-AU" sz="1600" dirty="0"/>
              <a:t>testing &amp;</a:t>
            </a:r>
            <a:r>
              <a:rPr lang="en-AU" sz="1600" dirty="0" smtClean="0"/>
              <a:t> </a:t>
            </a:r>
            <a:r>
              <a:rPr lang="en-AU" sz="1600" dirty="0"/>
              <a:t>potential global roll out of at least base tests &amp;</a:t>
            </a:r>
            <a:r>
              <a:rPr lang="en-AU" sz="1600" dirty="0" smtClean="0"/>
              <a:t> </a:t>
            </a:r>
            <a:r>
              <a:rPr lang="en-AU" sz="1600" dirty="0"/>
              <a:t>determination of suitable aggregation scale for </a:t>
            </a:r>
            <a:r>
              <a:rPr lang="en-AU" sz="1600" dirty="0" smtClean="0"/>
              <a:t>reporting;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AU" sz="1600" dirty="0" smtClean="0"/>
              <a:t>Calculation </a:t>
            </a:r>
            <a:r>
              <a:rPr lang="en-AU" sz="1600" dirty="0"/>
              <a:t>of agreed comparison metrics for all candidates and publication of results.</a:t>
            </a:r>
          </a:p>
          <a:p>
            <a:pPr marL="0" indent="0">
              <a:buNone/>
            </a:pPr>
            <a:endParaRPr lang="en-AU" sz="1600" dirty="0" smtClean="0"/>
          </a:p>
          <a:p>
            <a:r>
              <a:rPr lang="en-AU" sz="1800" dirty="0" smtClean="0"/>
              <a:t>Timeline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New: </a:t>
            </a:r>
            <a:r>
              <a:rPr lang="en-AU" dirty="0" smtClean="0"/>
              <a:t>Digital Elevation Inter-Comparison</a:t>
            </a:r>
            <a:endParaRPr lang="en-AU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778073"/>
              </p:ext>
            </p:extLst>
          </p:nvPr>
        </p:nvGraphicFramePr>
        <p:xfrm>
          <a:off x="1046491" y="5084806"/>
          <a:ext cx="10083627" cy="1731881"/>
        </p:xfrm>
        <a:graphic>
          <a:graphicData uri="http://schemas.openxmlformats.org/drawingml/2006/table">
            <a:tbl>
              <a:tblPr firstRow="1" firstCol="1" bandRow="1"/>
              <a:tblGrid>
                <a:gridCol w="315159"/>
                <a:gridCol w="735359"/>
                <a:gridCol w="735359"/>
                <a:gridCol w="735359"/>
                <a:gridCol w="735359"/>
                <a:gridCol w="735359"/>
                <a:gridCol w="735359"/>
                <a:gridCol w="2054065"/>
                <a:gridCol w="735359"/>
                <a:gridCol w="2566890"/>
              </a:tblGrid>
              <a:tr h="5772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647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14630" algn="l"/>
                        </a:tabLs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6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02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 smtClean="0"/>
              <a:t>Collaboration between Microwave SG </a:t>
            </a:r>
            <a:r>
              <a:rPr lang="en-AU" dirty="0"/>
              <a:t>and </a:t>
            </a:r>
            <a:r>
              <a:rPr lang="en-AU" dirty="0" smtClean="0"/>
              <a:t>Ocean </a:t>
            </a:r>
            <a:r>
              <a:rPr lang="en-AU" dirty="0"/>
              <a:t>Surface Vector </a:t>
            </a:r>
            <a:r>
              <a:rPr lang="en-AU" dirty="0" smtClean="0"/>
              <a:t>Wind –VC</a:t>
            </a:r>
          </a:p>
          <a:p>
            <a:r>
              <a:rPr lang="en-AU" dirty="0" smtClean="0"/>
              <a:t>VC-15 “OSVW </a:t>
            </a:r>
            <a:r>
              <a:rPr lang="en-AU" dirty="0"/>
              <a:t>Standards and </a:t>
            </a:r>
            <a:r>
              <a:rPr lang="en-AU" dirty="0" smtClean="0"/>
              <a:t>Metrics” -  objective: defining </a:t>
            </a:r>
            <a:r>
              <a:rPr lang="en-AU" dirty="0"/>
              <a:t>standards and metrics to enable cross calibration/comparison between </a:t>
            </a:r>
            <a:r>
              <a:rPr lang="en-AU" dirty="0" err="1"/>
              <a:t>scatterometers</a:t>
            </a:r>
            <a:r>
              <a:rPr lang="en-AU" dirty="0"/>
              <a:t> and wind retrieval </a:t>
            </a:r>
            <a:r>
              <a:rPr lang="en-AU" dirty="0" smtClean="0"/>
              <a:t>approaches;</a:t>
            </a:r>
          </a:p>
          <a:p>
            <a:r>
              <a:rPr lang="en-AU" dirty="0"/>
              <a:t>Agreement to </a:t>
            </a:r>
            <a:r>
              <a:rPr lang="en-AU" dirty="0" smtClean="0"/>
              <a:t>removed from WP and to moved to new WP collaboration with MSSG at quarterly SIT teleconference;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7000568" cy="533400"/>
          </a:xfrm>
        </p:spPr>
        <p:txBody>
          <a:bodyPr/>
          <a:lstStyle/>
          <a:p>
            <a:r>
              <a:rPr lang="en-AU" dirty="0" smtClean="0"/>
              <a:t>New: </a:t>
            </a:r>
            <a:r>
              <a:rPr lang="en-AU" dirty="0" smtClean="0"/>
              <a:t>Ocean Surface Wind Vector Standards &amp; Metrics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1331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 smtClean="0"/>
              <a:t>CEOS WGCV LPV biomass meeting 4-5</a:t>
            </a:r>
            <a:r>
              <a:rPr lang="en-AU" baseline="30000" dirty="0" smtClean="0"/>
              <a:t>th</a:t>
            </a:r>
            <a:r>
              <a:rPr lang="en-AU" dirty="0" smtClean="0"/>
              <a:t> March 2020, Brisbane Australia</a:t>
            </a:r>
          </a:p>
          <a:p>
            <a:pPr lvl="1"/>
            <a:r>
              <a:rPr lang="en-AU" dirty="0"/>
              <a:t>R</a:t>
            </a:r>
            <a:r>
              <a:rPr lang="en-AU" dirty="0" smtClean="0"/>
              <a:t>ecommendations of the biomass protocol and relevance for TERN and other available network (</a:t>
            </a:r>
            <a:r>
              <a:rPr lang="en-AU" dirty="0"/>
              <a:t>FORESTGEO, FORESTPLOTS, </a:t>
            </a:r>
            <a:r>
              <a:rPr lang="en-AU" dirty="0" smtClean="0"/>
              <a:t>etc.); </a:t>
            </a:r>
          </a:p>
          <a:p>
            <a:r>
              <a:rPr lang="en-AU" dirty="0" smtClean="0"/>
              <a:t>Field trip, 6-7</a:t>
            </a:r>
            <a:r>
              <a:rPr lang="en-AU" baseline="30000" dirty="0" smtClean="0"/>
              <a:t>th</a:t>
            </a:r>
            <a:r>
              <a:rPr lang="en-AU" dirty="0" smtClean="0"/>
              <a:t> </a:t>
            </a:r>
            <a:r>
              <a:rPr lang="en-AU" dirty="0"/>
              <a:t>March 2020, Tumbarumba, Australia</a:t>
            </a:r>
            <a:endParaRPr lang="en-AU" dirty="0" smtClean="0"/>
          </a:p>
          <a:p>
            <a:pPr lvl="1"/>
            <a:r>
              <a:rPr lang="en-AU" dirty="0"/>
              <a:t>A</a:t>
            </a:r>
            <a:r>
              <a:rPr lang="en-AU" dirty="0" smtClean="0"/>
              <a:t>ssessment of sites and demonstration of biomass &amp; other relevant CEOS WGCV LPV protocols at LPV supersite / TERN supersite;</a:t>
            </a:r>
          </a:p>
          <a:p>
            <a:r>
              <a:rPr lang="en-AU" dirty="0" smtClean="0"/>
              <a:t>CEOS WGCV LPV Supersite meeting 9-10</a:t>
            </a:r>
            <a:r>
              <a:rPr lang="en-AU" baseline="30000" dirty="0" smtClean="0"/>
              <a:t>th</a:t>
            </a:r>
            <a:r>
              <a:rPr lang="en-AU" dirty="0" smtClean="0"/>
              <a:t> March 2020, Canberra Australia</a:t>
            </a:r>
          </a:p>
          <a:p>
            <a:pPr lvl="1"/>
            <a:r>
              <a:rPr lang="en-AU" dirty="0"/>
              <a:t>I</a:t>
            </a:r>
            <a:r>
              <a:rPr lang="en-AU" dirty="0" smtClean="0"/>
              <a:t>nteroperability and access of data from sites such as TERN supersites, GBOV, FRM4Veg, etc.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43199" y="304800"/>
            <a:ext cx="7216877" cy="533400"/>
          </a:xfrm>
        </p:spPr>
        <p:txBody>
          <a:bodyPr/>
          <a:lstStyle/>
          <a:p>
            <a:r>
              <a:rPr lang="en-AU" dirty="0" smtClean="0"/>
              <a:t>WGCV activities contributing to future SIT initiative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193" y="4336026"/>
            <a:ext cx="2018673" cy="25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97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3568</TotalTime>
  <Words>1168</Words>
  <Application>Microsoft Office PowerPoint</Application>
  <PresentationFormat>Widescreen</PresentationFormat>
  <Paragraphs>142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Times New Roman</vt:lpstr>
      <vt:lpstr>Wingdings</vt:lpstr>
      <vt:lpstr>Default</vt:lpstr>
      <vt:lpstr>PowerPoint Presentation</vt:lpstr>
      <vt:lpstr>PowerPoint Presentation</vt:lpstr>
      <vt:lpstr>WGCV Roles in GHG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Ong, Cindy (Energy, Kensington WA)</cp:lastModifiedBy>
  <cp:revision>129</cp:revision>
  <cp:lastPrinted>2017-08-23T16:50:31Z</cp:lastPrinted>
  <dcterms:created xsi:type="dcterms:W3CDTF">2017-04-07T17:29:45Z</dcterms:created>
  <dcterms:modified xsi:type="dcterms:W3CDTF">2019-09-11T17:01:06Z</dcterms:modified>
</cp:coreProperties>
</file>