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6" r:id="rId11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04" autoAdjust="0"/>
    <p:restoredTop sz="94694"/>
  </p:normalViewPr>
  <p:slideViewPr>
    <p:cSldViewPr>
      <p:cViewPr varScale="1">
        <p:scale>
          <a:sx n="84" d="100"/>
          <a:sy n="84" d="100"/>
        </p:scale>
        <p:origin x="84" y="2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804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Plenary 20</a:t>
            </a: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19, 14-16 October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24945"/>
            <a:ext cx="8292611" cy="1589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lang="en-US" sz="3200" b="1" dirty="0" smtClean="0">
                <a:solidFill>
                  <a:srgbClr val="FFFFFF"/>
                </a:solidFill>
                <a:latin typeface="+mj-lt"/>
              </a:rPr>
              <a:t>Whitepaper ‘Geo-AQ Validation Needs’</a:t>
            </a:r>
            <a:r>
              <a:rPr lang="en-US" sz="1200" b="0" dirty="0" smtClean="0">
                <a:solidFill>
                  <a:schemeClr val="bg1"/>
                </a:solidFill>
              </a:rPr>
              <a:t> </a:t>
            </a:r>
            <a:r>
              <a:rPr lang="en-US" sz="1800" b="0" dirty="0" smtClean="0">
                <a:solidFill>
                  <a:schemeClr val="bg1"/>
                </a:solidFill>
              </a:rPr>
              <a:t>Prepared by the Atmospheric Composition Virtual Constellation (AC-VC)</a:t>
            </a:r>
            <a:r>
              <a:rPr lang="en-US" sz="1800" b="0" dirty="0">
                <a:solidFill>
                  <a:schemeClr val="bg1"/>
                </a:solidFill>
              </a:rPr>
              <a:t/>
            </a:r>
            <a:br>
              <a:rPr lang="en-US" sz="1800" b="0" dirty="0">
                <a:solidFill>
                  <a:schemeClr val="bg1"/>
                </a:solidFill>
              </a:rPr>
            </a:br>
            <a:r>
              <a:rPr lang="en-US" sz="1400" b="0" dirty="0" smtClean="0">
                <a:solidFill>
                  <a:schemeClr val="bg1"/>
                </a:solidFill>
              </a:rPr>
              <a:t/>
            </a:r>
            <a:br>
              <a:rPr lang="en-US" sz="1400" b="0" dirty="0" smtClean="0">
                <a:solidFill>
                  <a:schemeClr val="bg1"/>
                </a:solidFill>
              </a:rPr>
            </a:br>
            <a:r>
              <a:rPr lang="en-US" sz="1800" b="0" dirty="0" smtClean="0">
                <a:solidFill>
                  <a:schemeClr val="bg1"/>
                </a:solidFill>
              </a:rPr>
              <a:t>Jay </a:t>
            </a:r>
            <a:r>
              <a:rPr lang="en-US" sz="1800" b="0" dirty="0">
                <a:solidFill>
                  <a:schemeClr val="bg1"/>
                </a:solidFill>
              </a:rPr>
              <a:t>Al-</a:t>
            </a:r>
            <a:r>
              <a:rPr lang="en-US" sz="1800" b="0" dirty="0" err="1">
                <a:solidFill>
                  <a:schemeClr val="bg1"/>
                </a:solidFill>
              </a:rPr>
              <a:t>Saadi</a:t>
            </a:r>
            <a:r>
              <a:rPr lang="en-US" sz="1800" b="0" dirty="0">
                <a:solidFill>
                  <a:schemeClr val="bg1"/>
                </a:solidFill>
              </a:rPr>
              <a:t> (NASA) &amp; Ben Veihelmann (ESA), AC-VC co-chairs</a:t>
            </a:r>
            <a:r>
              <a:rPr lang="en-US" sz="1800" b="0" dirty="0" smtClean="0">
                <a:solidFill>
                  <a:schemeClr val="bg1"/>
                </a:solidFill>
              </a:rPr>
              <a:t/>
            </a:r>
            <a:br>
              <a:rPr lang="en-US" sz="1800" b="0" dirty="0" smtClean="0">
                <a:solidFill>
                  <a:schemeClr val="bg1"/>
                </a:solidFill>
              </a:rPr>
            </a:br>
            <a:r>
              <a:rPr lang="en-US" sz="1600" b="0" dirty="0">
                <a:solidFill>
                  <a:srgbClr val="000000"/>
                </a:solidFill>
              </a:rPr>
              <a:t/>
            </a:r>
            <a:br>
              <a:rPr lang="en-US" sz="1600" b="0" dirty="0">
                <a:solidFill>
                  <a:srgbClr val="000000"/>
                </a:solidFill>
              </a:rPr>
            </a:br>
            <a:r>
              <a:rPr lang="en-US" sz="1800" b="0" dirty="0" smtClean="0">
                <a:solidFill>
                  <a:schemeClr val="bg1"/>
                </a:solidFill>
              </a:rPr>
              <a:t/>
            </a:r>
            <a:br>
              <a:rPr lang="en-US" sz="1800" b="0" dirty="0" smtClean="0">
                <a:solidFill>
                  <a:schemeClr val="bg1"/>
                </a:solidFill>
              </a:rPr>
            </a:b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dirty="0">
              <a:solidFill>
                <a:schemeClr val="bg1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CEOS Plenary 2019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Agenda Item </a:t>
            </a:r>
            <a:r>
              <a:rPr lang="en-US" dirty="0" smtClean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6.6</a:t>
            </a:r>
            <a:endParaRPr dirty="0">
              <a:solidFill>
                <a:schemeClr val="bg1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chemeClr val="bg1"/>
                </a:solidFill>
              </a:rPr>
              <a:t>Ha Noi, Viet Nam</a:t>
            </a:r>
            <a:endParaRPr dirty="0">
              <a:solidFill>
                <a:schemeClr val="bg1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14 – 16 October 2019</a:t>
            </a:r>
            <a:endParaRPr dirty="0">
              <a:solidFill>
                <a:schemeClr val="bg1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</p:spPr>
        <p:txBody>
          <a:bodyPr/>
          <a:lstStyle/>
          <a:p>
            <a:pPr>
              <a:spcBef>
                <a:spcPts val="1600"/>
              </a:spcBef>
            </a:pPr>
            <a:r>
              <a:rPr lang="en-US" sz="1800" dirty="0"/>
              <a:t>Action VC-03 </a:t>
            </a:r>
            <a:r>
              <a:rPr lang="en-US" sz="1800" dirty="0" smtClean="0"/>
              <a:t>‘</a:t>
            </a:r>
            <a:r>
              <a:rPr lang="en-US" sz="1800" i="1" dirty="0" smtClean="0"/>
              <a:t>Air </a:t>
            </a:r>
            <a:r>
              <a:rPr lang="en-US" sz="1800" i="1" dirty="0"/>
              <a:t>Quality (AQ) Constellation </a:t>
            </a:r>
            <a:r>
              <a:rPr lang="en-US" sz="1800" i="1" dirty="0" smtClean="0"/>
              <a:t>Coordination</a:t>
            </a:r>
            <a:r>
              <a:rPr lang="en-US" sz="1800" dirty="0" smtClean="0"/>
              <a:t>’ addressed:</a:t>
            </a:r>
            <a:endParaRPr lang="en-US" sz="1800" dirty="0"/>
          </a:p>
          <a:p>
            <a:pPr lvl="1"/>
            <a:r>
              <a:rPr lang="en-US" sz="1600" dirty="0" smtClean="0"/>
              <a:t>Whitepaper </a:t>
            </a:r>
            <a:r>
              <a:rPr lang="en-US" sz="1600" dirty="0"/>
              <a:t>‘</a:t>
            </a:r>
            <a:r>
              <a:rPr lang="en-US" sz="1600" i="1" dirty="0"/>
              <a:t>Geostationary Satellite Constellation for Observing Global Air Quality: Geophysical Validation Needs</a:t>
            </a:r>
            <a:r>
              <a:rPr lang="en-US" sz="1600" dirty="0"/>
              <a:t>’ prepared by AC-VC</a:t>
            </a:r>
          </a:p>
          <a:p>
            <a:pPr lvl="1"/>
            <a:r>
              <a:rPr lang="en-US" sz="1600" dirty="0"/>
              <a:t>Delivered to CEOS</a:t>
            </a:r>
          </a:p>
          <a:p>
            <a:pPr lvl="0">
              <a:spcBef>
                <a:spcPts val="1600"/>
              </a:spcBef>
            </a:pPr>
            <a:r>
              <a:rPr lang="en-US" sz="1800" dirty="0" smtClean="0"/>
              <a:t>Plenary invited to</a:t>
            </a:r>
            <a:endParaRPr lang="en-US" sz="1800" dirty="0"/>
          </a:p>
          <a:p>
            <a:pPr lvl="1"/>
            <a:r>
              <a:rPr lang="en-US" sz="1600" dirty="0"/>
              <a:t>Endorse/accept the VC-03 white paper</a:t>
            </a:r>
          </a:p>
          <a:p>
            <a:pPr lvl="0">
              <a:spcBef>
                <a:spcPts val="1600"/>
              </a:spcBef>
            </a:pPr>
            <a:r>
              <a:rPr lang="en-US" sz="1800" dirty="0" smtClean="0"/>
              <a:t>SIT </a:t>
            </a:r>
            <a:r>
              <a:rPr lang="en-US" sz="1800" dirty="0"/>
              <a:t>and Executive leadership </a:t>
            </a:r>
            <a:r>
              <a:rPr lang="en-US" sz="1800" dirty="0" smtClean="0"/>
              <a:t>and next </a:t>
            </a:r>
            <a:r>
              <a:rPr lang="en-US" sz="1800" dirty="0"/>
              <a:t>work plan</a:t>
            </a:r>
          </a:p>
          <a:p>
            <a:pPr lvl="1"/>
            <a:r>
              <a:rPr lang="en-US" sz="1600" dirty="0"/>
              <a:t>Evolve VC-03 Deliverable to implementation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10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 anchor="ctr"/>
          <a:lstStyle/>
          <a:p>
            <a:pPr>
              <a:spcBef>
                <a:spcPts val="0"/>
              </a:spcBef>
              <a:buSzTx/>
              <a:defRPr/>
            </a:pPr>
            <a:r>
              <a:rPr lang="en-US" dirty="0"/>
              <a:t>Request for Endorsement </a:t>
            </a:r>
            <a:endParaRPr lang="en-US" dirty="0" smtClean="0"/>
          </a:p>
          <a:p>
            <a:pPr>
              <a:spcBef>
                <a:spcPts val="0"/>
              </a:spcBef>
              <a:buSzTx/>
              <a:defRPr/>
            </a:pPr>
            <a:r>
              <a:rPr lang="en-US" dirty="0" smtClean="0"/>
              <a:t>and </a:t>
            </a:r>
            <a:r>
              <a:rPr lang="en-US" dirty="0"/>
              <a:t>Way </a:t>
            </a:r>
            <a:r>
              <a:rPr lang="en-US" dirty="0" smtClean="0"/>
              <a:t>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7798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</p:spPr>
        <p:txBody>
          <a:bodyPr/>
          <a:lstStyle/>
          <a:p>
            <a:r>
              <a:rPr lang="en-US" sz="1800" dirty="0"/>
              <a:t>Background</a:t>
            </a:r>
          </a:p>
          <a:p>
            <a:r>
              <a:rPr lang="en-US" sz="1800" dirty="0"/>
              <a:t>Geo-AQ Constellation</a:t>
            </a:r>
          </a:p>
          <a:p>
            <a:r>
              <a:rPr lang="en-US" sz="1800" dirty="0"/>
              <a:t>Purpose of the Whitepaper ‘Geo-AQ Validation Needs’</a:t>
            </a:r>
          </a:p>
          <a:p>
            <a:r>
              <a:rPr lang="en-US" sz="1800" dirty="0"/>
              <a:t>Contributors to the Whitepaper</a:t>
            </a:r>
          </a:p>
          <a:p>
            <a:r>
              <a:rPr lang="en-US" sz="1800" dirty="0"/>
              <a:t>Structure / Table of Content</a:t>
            </a:r>
          </a:p>
          <a:p>
            <a:r>
              <a:rPr lang="en-US" sz="1800" dirty="0"/>
              <a:t>Recommendations</a:t>
            </a:r>
          </a:p>
          <a:p>
            <a:r>
              <a:rPr lang="en-US" sz="1800" dirty="0"/>
              <a:t>Requests for Endorsement and Way Forward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2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974323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600" dirty="0"/>
              <a:t>Several countries and space agencies are currently preparing geostationary satellites with a strong focus on Air Quality (AQ). The ‘</a:t>
            </a:r>
            <a:r>
              <a:rPr lang="en-US" sz="1600" i="1" dirty="0"/>
              <a:t>Geo-AQ Constellation</a:t>
            </a:r>
            <a:r>
              <a:rPr lang="en-US" sz="1600" dirty="0"/>
              <a:t>’ consists of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the Korean Geostationary Environment Spectrometer (GEMS), launch early 2020;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the Copernicus mission ‘Sentinel-4’, launch 2023;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the Tropospheric Emissions: Monitoring of Pollution (TEMPO), launch early 2022;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and is complemented by a number of LEO missions with strong AQ capabilities.</a:t>
            </a:r>
          </a:p>
          <a:p>
            <a:pPr>
              <a:spcBef>
                <a:spcPts val="600"/>
              </a:spcBef>
            </a:pPr>
            <a:endParaRPr lang="en-US" sz="1600" dirty="0" smtClean="0"/>
          </a:p>
          <a:p>
            <a:pPr>
              <a:spcBef>
                <a:spcPts val="600"/>
              </a:spcBef>
            </a:pPr>
            <a:r>
              <a:rPr lang="en-US" sz="1600" dirty="0" smtClean="0"/>
              <a:t>Responding </a:t>
            </a:r>
            <a:r>
              <a:rPr lang="en-US" sz="1600" dirty="0"/>
              <a:t>to the CEOS Work Plan Action VC-3, AC-VC prepared a whitepaper ‘</a:t>
            </a:r>
            <a:r>
              <a:rPr lang="en-US" sz="1600" i="1" dirty="0"/>
              <a:t>Geostationary Satellite Constellation for Observing Global Air Quality: Geophysical Validation Needs</a:t>
            </a:r>
            <a:r>
              <a:rPr lang="en-US" sz="1600" dirty="0"/>
              <a:t>’. Status:</a:t>
            </a:r>
            <a:endParaRPr lang="en-US" sz="1600" b="1" dirty="0"/>
          </a:p>
          <a:p>
            <a:pPr lvl="1">
              <a:spcBef>
                <a:spcPts val="600"/>
              </a:spcBef>
            </a:pPr>
            <a:r>
              <a:rPr lang="en-US" sz="1400" dirty="0"/>
              <a:t>Final review during AC-VC-15, June 2019, Tokyo, Japan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Presented at CEOS 2019 SIT Technical Workshop, September 2019, Fairbanks, Alaska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Ready for endorsement by CEOS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3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4073252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</p:spPr>
        <p:txBody>
          <a:bodyPr/>
          <a:lstStyle/>
          <a:p>
            <a:r>
              <a:rPr lang="en-US" sz="1800" dirty="0" smtClean="0"/>
              <a:t>bb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4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867400" cy="533400"/>
          </a:xfrm>
        </p:spPr>
        <p:txBody>
          <a:bodyPr anchor="ctr"/>
          <a:lstStyle/>
          <a:p>
            <a:pPr>
              <a:spcBef>
                <a:spcPts val="0"/>
              </a:spcBef>
              <a:buSzTx/>
              <a:defRPr/>
            </a:pPr>
            <a:r>
              <a:rPr lang="en-US" dirty="0"/>
              <a:t>Geostationary Air Quality (</a:t>
            </a:r>
            <a:r>
              <a:rPr lang="en-US" dirty="0" smtClean="0"/>
              <a:t>Geo-AQ) Constellation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BFCF10-65B0-BD4B-B7B2-B9B15EFD0E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6"/>
          <a:stretch/>
        </p:blipFill>
        <p:spPr>
          <a:xfrm>
            <a:off x="0" y="990600"/>
            <a:ext cx="9144000" cy="562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442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153400" cy="47244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sz="1800" dirty="0"/>
              <a:t>Elaborate the validation needs of the Geo-AQ Constellation: focus on </a:t>
            </a:r>
          </a:p>
          <a:p>
            <a:pPr lvl="1">
              <a:spcBef>
                <a:spcPts val="600"/>
              </a:spcBef>
            </a:pPr>
            <a:r>
              <a:rPr lang="en-GB" sz="1600" dirty="0"/>
              <a:t>new challenges for </a:t>
            </a:r>
            <a:r>
              <a:rPr lang="en-GB" sz="1600" b="1" dirty="0"/>
              <a:t>geostationary</a:t>
            </a:r>
            <a:r>
              <a:rPr lang="en-GB" sz="1600" dirty="0"/>
              <a:t> atmospheric composition missions (new </a:t>
            </a:r>
            <a:r>
              <a:rPr lang="en-GB" sz="1600" dirty="0" err="1"/>
              <a:t>wrt</a:t>
            </a:r>
            <a:r>
              <a:rPr lang="en-GB" sz="1600" dirty="0"/>
              <a:t> LEO heritage)</a:t>
            </a:r>
          </a:p>
          <a:p>
            <a:pPr lvl="1">
              <a:spcBef>
                <a:spcPts val="600"/>
              </a:spcBef>
            </a:pPr>
            <a:r>
              <a:rPr lang="en-GB" sz="1600" dirty="0"/>
              <a:t>enhancing the success of the missions when seen as element of a constellation</a:t>
            </a:r>
            <a:endParaRPr lang="en-GB" sz="1800" dirty="0"/>
          </a:p>
          <a:p>
            <a:pPr>
              <a:spcBef>
                <a:spcPts val="600"/>
              </a:spcBef>
            </a:pPr>
            <a:r>
              <a:rPr lang="en-GB" sz="1800" dirty="0"/>
              <a:t>Identify ‘Constellation Products’ </a:t>
            </a:r>
          </a:p>
          <a:p>
            <a:pPr lvl="1">
              <a:spcBef>
                <a:spcPts val="600"/>
              </a:spcBef>
            </a:pPr>
            <a:r>
              <a:rPr lang="en-GB" sz="1600" dirty="0"/>
              <a:t>common to the Geo-AQ missions </a:t>
            </a:r>
          </a:p>
          <a:p>
            <a:pPr lvl="1">
              <a:spcBef>
                <a:spcPts val="600"/>
              </a:spcBef>
            </a:pPr>
            <a:r>
              <a:rPr lang="en-GB" sz="1600" dirty="0"/>
              <a:t>enhanced value by establishing and monitoring inter-mission consistency  </a:t>
            </a:r>
            <a:endParaRPr lang="en-GB" sz="1800" dirty="0"/>
          </a:p>
          <a:p>
            <a:pPr>
              <a:spcBef>
                <a:spcPts val="600"/>
              </a:spcBef>
            </a:pPr>
            <a:r>
              <a:rPr lang="en-GB" sz="1800" dirty="0"/>
              <a:t>Set quantitative inter-mission consistency targets for the Constellation Products</a:t>
            </a:r>
          </a:p>
          <a:p>
            <a:pPr lvl="1">
              <a:spcBef>
                <a:spcPts val="600"/>
              </a:spcBef>
            </a:pPr>
            <a:r>
              <a:rPr lang="en-GB" sz="1600" dirty="0"/>
              <a:t>taking into account individual product performances and the accuracy of validation methods</a:t>
            </a:r>
            <a:endParaRPr lang="en-GB" sz="1800" dirty="0"/>
          </a:p>
          <a:p>
            <a:pPr>
              <a:spcBef>
                <a:spcPts val="600"/>
              </a:spcBef>
            </a:pPr>
            <a:r>
              <a:rPr lang="en-GB" sz="1800" dirty="0"/>
              <a:t>Identify activities needed to assess and establish this consistency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Activities to be performed consistently for each mission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Activities addressing new Geo-AQ challenges and inter-mission consistency 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Coordination and continuity</a:t>
            </a:r>
            <a:endParaRPr lang="en-GB" sz="1800" dirty="0"/>
          </a:p>
          <a:p>
            <a:pPr>
              <a:spcBef>
                <a:spcPts val="600"/>
              </a:spcBef>
            </a:pPr>
            <a:r>
              <a:rPr lang="en-GB" sz="1800" dirty="0"/>
              <a:t>Make specific and actionable recommendations</a:t>
            </a:r>
          </a:p>
          <a:p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5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 anchor="ctr"/>
          <a:lstStyle/>
          <a:p>
            <a:pPr>
              <a:spcBef>
                <a:spcPts val="0"/>
              </a:spcBef>
              <a:buSzTx/>
              <a:defRPr/>
            </a:pPr>
            <a:r>
              <a:rPr lang="en-US" dirty="0"/>
              <a:t>Purpose of the ‘</a:t>
            </a:r>
            <a:r>
              <a:rPr lang="en-US" i="1" dirty="0"/>
              <a:t>Geo-AQ Validation Needs’</a:t>
            </a:r>
            <a:r>
              <a:rPr lang="en-US" dirty="0"/>
              <a:t> </a:t>
            </a:r>
            <a:r>
              <a:rPr lang="en-US" dirty="0" smtClean="0"/>
              <a:t>Whitepaper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47716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153400" cy="4724400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800" dirty="0"/>
              <a:t>The Whitepaper has been written by the science teams of the GEMS, Sentinel-4, and TEMPO missions and validation experts including</a:t>
            </a:r>
            <a:endParaRPr lang="en-GB" sz="1800" dirty="0"/>
          </a:p>
          <a:p>
            <a:r>
              <a:rPr lang="it-IT" sz="1600" dirty="0"/>
              <a:t>Al-Saadi, Jay (NASA, USA; AC-VC)</a:t>
            </a:r>
            <a:endParaRPr lang="en-GB" sz="1600" dirty="0"/>
          </a:p>
          <a:p>
            <a:r>
              <a:rPr lang="en-US" sz="1600" dirty="0"/>
              <a:t>Cede, Alexander (</a:t>
            </a:r>
            <a:r>
              <a:rPr lang="en-US" sz="1600" dirty="0" err="1"/>
              <a:t>Luftblick</a:t>
            </a:r>
            <a:r>
              <a:rPr lang="en-US" sz="1600" dirty="0"/>
              <a:t>, AT, AC-VC)</a:t>
            </a:r>
            <a:endParaRPr lang="en-GB" sz="1600" dirty="0"/>
          </a:p>
          <a:p>
            <a:r>
              <a:rPr lang="it-IT" sz="1600" dirty="0"/>
              <a:t>Chance, Kelly (SAO, USA; AC-VC)</a:t>
            </a:r>
            <a:endParaRPr lang="en-GB" sz="1600" dirty="0"/>
          </a:p>
          <a:p>
            <a:r>
              <a:rPr lang="en-US" sz="1600" dirty="0"/>
              <a:t>Flynn, Lawrence E. (NOAA, USA, AC-VC; GSICS)</a:t>
            </a:r>
            <a:endParaRPr lang="en-GB" sz="1600" dirty="0"/>
          </a:p>
          <a:p>
            <a:r>
              <a:rPr lang="it-IT" sz="1600" dirty="0"/>
              <a:t>Kim, Jhoon (Yonsei University, Korea; AC-VC)</a:t>
            </a:r>
            <a:endParaRPr lang="en-GB" sz="1600" dirty="0"/>
          </a:p>
          <a:p>
            <a:r>
              <a:rPr lang="en-US" sz="1600" dirty="0"/>
              <a:t>Kim, Sang-Woo (Seoul National University, Korea, AC-VC)</a:t>
            </a:r>
            <a:endParaRPr lang="en-GB" sz="1600" dirty="0"/>
          </a:p>
          <a:p>
            <a:r>
              <a:rPr lang="it-IT" sz="1600" dirty="0"/>
              <a:t>Koopman, Rob (ESA, EU)</a:t>
            </a:r>
            <a:endParaRPr lang="en-GB" sz="1600" dirty="0"/>
          </a:p>
          <a:p>
            <a:r>
              <a:rPr lang="it-IT" sz="1600" dirty="0"/>
              <a:t>Lambert, Jean-Christopher (IASB-BIRA, Belgium; AC-VC; WGCV)</a:t>
            </a:r>
            <a:endParaRPr lang="en-GB" sz="1600" dirty="0"/>
          </a:p>
          <a:p>
            <a:r>
              <a:rPr lang="it-IT" sz="1600" dirty="0"/>
              <a:t>Lindstrot, Rasmus (EUMETSAT, EU)</a:t>
            </a:r>
            <a:endParaRPr lang="en-GB" sz="1600" dirty="0"/>
          </a:p>
          <a:p>
            <a:r>
              <a:rPr lang="it-IT" sz="1600" dirty="0"/>
              <a:t>Munro, Rose (EUMETSAT, EU; AC-VC; GSICS)</a:t>
            </a:r>
            <a:endParaRPr lang="en-GB" sz="1600" dirty="0"/>
          </a:p>
          <a:p>
            <a:r>
              <a:rPr lang="it-IT" sz="1600" dirty="0"/>
              <a:t>Van Roozendael, Michel (IASB-BIRA, Belgium; AC-VC; WGCV)</a:t>
            </a:r>
            <a:endParaRPr lang="en-GB" sz="1600" dirty="0"/>
          </a:p>
          <a:p>
            <a:r>
              <a:rPr lang="it-IT" sz="1600" dirty="0"/>
              <a:t>Veihelmann, Ben (ESA, EU; AC-VC)</a:t>
            </a:r>
            <a:endParaRPr lang="en-GB" sz="1600" dirty="0"/>
          </a:p>
          <a:p>
            <a:r>
              <a:rPr lang="en-GB" sz="1600" dirty="0"/>
              <a:t>Wang</a:t>
            </a:r>
            <a:r>
              <a:rPr lang="en-US" sz="1600" dirty="0"/>
              <a:t>, </a:t>
            </a:r>
            <a:r>
              <a:rPr lang="en-GB" sz="1600" dirty="0"/>
              <a:t>Jun (University of Iowa, USA; AC-VC)</a:t>
            </a:r>
          </a:p>
          <a:p>
            <a:r>
              <a:rPr lang="en-GB" sz="1600" dirty="0"/>
              <a:t>Yoon, </a:t>
            </a:r>
            <a:r>
              <a:rPr lang="en-GB" sz="1600" dirty="0" err="1"/>
              <a:t>Jongmin</a:t>
            </a:r>
            <a:r>
              <a:rPr lang="en-GB" sz="1600" dirty="0"/>
              <a:t> (National Institute of Environmental Research)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6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pPr>
              <a:spcBef>
                <a:spcPts val="0"/>
              </a:spcBef>
              <a:buSzTx/>
              <a:defRPr/>
            </a:pPr>
            <a:r>
              <a:rPr lang="en-US" dirty="0"/>
              <a:t>Contributors to the </a:t>
            </a:r>
            <a:r>
              <a:rPr lang="en-US" dirty="0" smtClean="0"/>
              <a:t>Whitepaper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59841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Executive Summary (1/2 page)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Summary of all Recommendations (1 page)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Geo-AQ Missions and Related LEO Missions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Product Consistency Across the Constellation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Validation Needs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Activities That Need to be Performed Consistently for Each Mission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Recommendations for Activities Addressing New Geo-AQ Challenges and Inter-mission Consistency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Coordination and Continuity</a:t>
            </a:r>
            <a:endParaRPr lang="en-US" sz="1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Reference Documents, List of Acronyms, Contributors, Annex: Geophysical Validation Infrastructure</a:t>
            </a:r>
          </a:p>
          <a:p>
            <a:pPr algn="l" rtl="0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40 pages without Annexes </a:t>
            </a:r>
            <a:endParaRPr lang="en-GB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7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 anchor="ctr"/>
          <a:lstStyle/>
          <a:p>
            <a:pPr>
              <a:spcBef>
                <a:spcPts val="0"/>
              </a:spcBef>
              <a:buSzTx/>
              <a:defRPr/>
            </a:pPr>
            <a:r>
              <a:rPr lang="en-US" dirty="0"/>
              <a:t>Structure / Table of Content of the </a:t>
            </a:r>
            <a:r>
              <a:rPr lang="en-US" dirty="0" smtClean="0"/>
              <a:t>Whitepaper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57724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0" y="1219200"/>
            <a:ext cx="9144000" cy="4724400"/>
          </a:xfrm>
        </p:spPr>
        <p:txBody>
          <a:bodyPr/>
          <a:lstStyle/>
          <a:p>
            <a:pPr marL="0" indent="0">
              <a:buNone/>
            </a:pPr>
            <a:endParaRPr lang="en-US" sz="1400" dirty="0" smtClean="0"/>
          </a:p>
          <a:p>
            <a:pPr lvl="0">
              <a:buFont typeface="+mj-lt"/>
              <a:buAutoNum type="arabicPeriod"/>
            </a:pPr>
            <a:r>
              <a:rPr lang="en-GB" sz="1400" dirty="0" smtClean="0"/>
              <a:t>Consistently </a:t>
            </a:r>
            <a:r>
              <a:rPr lang="en-GB" sz="1400" dirty="0"/>
              <a:t>perform intensive campaigns dedicated to the validation of the capability of the Geo-AQ missions to observe the diurnal cycle of the target species (several supersites within each Geo-AQ mission domain).</a:t>
            </a:r>
            <a:endParaRPr lang="en-US" sz="1400" dirty="0"/>
          </a:p>
          <a:p>
            <a:pPr lvl="0">
              <a:buFont typeface="+mj-lt"/>
              <a:buAutoNum type="arabicPeriod"/>
            </a:pPr>
            <a:r>
              <a:rPr lang="en-GB" sz="1400" dirty="0"/>
              <a:t>Conduct joint validation campaigns with exchange of reference airborne and ground-based instruments.</a:t>
            </a:r>
            <a:endParaRPr lang="en-US" sz="1400" dirty="0"/>
          </a:p>
          <a:p>
            <a:pPr lvl="0">
              <a:buFont typeface="+mj-lt"/>
              <a:buAutoNum type="arabicPeriod"/>
            </a:pPr>
            <a:r>
              <a:rPr lang="en-GB" sz="1400" dirty="0"/>
              <a:t>Further develop and eventually apply approaches to the radiometric inter-calibration of the Geo-AQ missions. These activities should be pursued within the frame of the WMO GSICS initiative. </a:t>
            </a:r>
            <a:endParaRPr lang="en-US" sz="1400" dirty="0"/>
          </a:p>
          <a:p>
            <a:pPr lvl="0">
              <a:buFont typeface="+mj-lt"/>
              <a:buAutoNum type="arabicPeriod"/>
            </a:pPr>
            <a:r>
              <a:rPr lang="en-GB" sz="1400" dirty="0"/>
              <a:t>Further develop and eventually apply approaches to the inter-calibration of the Level-2 products of the Geo-AQ missions. </a:t>
            </a:r>
            <a:endParaRPr lang="en-US" sz="1400" dirty="0"/>
          </a:p>
          <a:p>
            <a:pPr lvl="0">
              <a:buFont typeface="+mj-lt"/>
              <a:buAutoNum type="arabicPeriod"/>
            </a:pPr>
            <a:r>
              <a:rPr lang="en-GB" sz="1400" dirty="0"/>
              <a:t>Systematically process the Level-2 Constellation Products of the Geo-AQ missions, using one selected common algorithm per Constellation Product. </a:t>
            </a:r>
            <a:endParaRPr lang="en-US" sz="1400" dirty="0"/>
          </a:p>
          <a:p>
            <a:pPr lvl="0">
              <a:buFont typeface="+mj-lt"/>
              <a:buAutoNum type="arabicPeriod"/>
            </a:pPr>
            <a:r>
              <a:rPr lang="en-GB" sz="1400" dirty="0"/>
              <a:t>Further pursue the harmonization of the reference data used for validation and inter-mission consistency verification of Level-2 products.</a:t>
            </a:r>
            <a:endParaRPr lang="en-US" sz="1400" dirty="0"/>
          </a:p>
          <a:p>
            <a:pPr lvl="0">
              <a:buFont typeface="+mj-lt"/>
              <a:buAutoNum type="arabicPeriod"/>
            </a:pPr>
            <a:r>
              <a:rPr lang="en-GB" sz="1400" dirty="0"/>
              <a:t>Implement a data centre for storage and exchange of all validation data collected for the Geo-AQ missions, accessible to the entire community involved in the validation of the Geo-AQ mission products, very soon after acquisition.</a:t>
            </a:r>
            <a:endParaRPr lang="en-US" sz="1400" dirty="0"/>
          </a:p>
          <a:p>
            <a:pPr lvl="0">
              <a:buFont typeface="+mj-lt"/>
              <a:buAutoNum type="arabicPeriod"/>
            </a:pPr>
            <a:r>
              <a:rPr lang="en-GB" sz="1400" dirty="0"/>
              <a:t>Implement a coordinating unit for ensuring the consistency of the approach and the metrics used for validating the Geo-AQ mission products and their inter-mission consistency.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8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 anchor="ctr"/>
          <a:lstStyle/>
          <a:p>
            <a:pPr>
              <a:spcBef>
                <a:spcPts val="0"/>
              </a:spcBef>
              <a:buSzTx/>
              <a:defRPr/>
            </a:pPr>
            <a:r>
              <a:rPr lang="en-US" dirty="0"/>
              <a:t>Recommendations formulated in the </a:t>
            </a:r>
            <a:r>
              <a:rPr lang="en-US" dirty="0" smtClean="0"/>
              <a:t>Whitepaper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33776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0" y="1219200"/>
            <a:ext cx="9144000" cy="4724400"/>
          </a:xfrm>
        </p:spPr>
        <p:txBody>
          <a:bodyPr/>
          <a:lstStyle/>
          <a:p>
            <a:pPr marL="0" indent="0">
              <a:buNone/>
            </a:pPr>
            <a:endParaRPr lang="en-US" sz="1400" dirty="0"/>
          </a:p>
          <a:p>
            <a:pPr lvl="0">
              <a:buFont typeface="+mj-lt"/>
              <a:buAutoNum type="arabicPeriod"/>
            </a:pPr>
            <a:r>
              <a:rPr lang="en-GB" sz="1400" dirty="0">
                <a:solidFill>
                  <a:srgbClr val="00B050"/>
                </a:solidFill>
              </a:rPr>
              <a:t>Consistently perform intensive campaigns dedicated to the validation of the capability of the Geo-AQ missions to observe the diurnal cycle of the target species (several supersites within each Geo-AQ mission domain).</a:t>
            </a:r>
            <a:endParaRPr lang="en-US" sz="1400" dirty="0">
              <a:solidFill>
                <a:srgbClr val="00B050"/>
              </a:solidFill>
            </a:endParaRPr>
          </a:p>
          <a:p>
            <a:pPr lvl="0">
              <a:buFont typeface="+mj-lt"/>
              <a:buAutoNum type="arabicPeriod"/>
            </a:pPr>
            <a:r>
              <a:rPr lang="en-GB" sz="1400" dirty="0">
                <a:solidFill>
                  <a:schemeClr val="accent2"/>
                </a:solidFill>
              </a:rPr>
              <a:t>Conduct joint validation campaigns with exchange of reference airborne and ground-based instruments.</a:t>
            </a:r>
            <a:endParaRPr lang="en-US" sz="1400" dirty="0">
              <a:solidFill>
                <a:schemeClr val="accent2"/>
              </a:solidFill>
            </a:endParaRPr>
          </a:p>
          <a:p>
            <a:pPr lvl="0">
              <a:buFont typeface="+mj-lt"/>
              <a:buAutoNum type="arabicPeriod"/>
            </a:pPr>
            <a:r>
              <a:rPr lang="en-GB" sz="1400" dirty="0">
                <a:solidFill>
                  <a:srgbClr val="00B050"/>
                </a:solidFill>
              </a:rPr>
              <a:t>Further develop and eventually apply approaches to the radiometric inter-calibration of the Geo-AQ missions. These activities should be pursued within the frame of the WMO GSICS initiative. </a:t>
            </a:r>
            <a:endParaRPr lang="en-US" sz="1400" dirty="0">
              <a:solidFill>
                <a:srgbClr val="00B050"/>
              </a:solidFill>
            </a:endParaRPr>
          </a:p>
          <a:p>
            <a:pPr lvl="0">
              <a:buFont typeface="+mj-lt"/>
              <a:buAutoNum type="arabicPeriod"/>
            </a:pPr>
            <a:r>
              <a:rPr lang="en-GB" sz="1400" dirty="0">
                <a:solidFill>
                  <a:srgbClr val="00B050"/>
                </a:solidFill>
              </a:rPr>
              <a:t>Further develop and eventually apply approaches to the inter-calibration of the Level-2 products of the Geo-AQ missions. </a:t>
            </a:r>
            <a:endParaRPr lang="en-US" sz="1400" dirty="0">
              <a:solidFill>
                <a:srgbClr val="00B050"/>
              </a:solidFill>
            </a:endParaRPr>
          </a:p>
          <a:p>
            <a:pPr lvl="0">
              <a:buFont typeface="+mj-lt"/>
              <a:buAutoNum type="arabicPeriod"/>
            </a:pPr>
            <a:r>
              <a:rPr lang="en-GB" sz="1400" dirty="0">
                <a:solidFill>
                  <a:schemeClr val="accent2"/>
                </a:solidFill>
              </a:rPr>
              <a:t>Systematically process the Level-2 Constellation Products of the Geo-AQ missions, using one selected common algorithm per Constellation Product. </a:t>
            </a:r>
            <a:endParaRPr lang="en-US" sz="1400" dirty="0">
              <a:solidFill>
                <a:schemeClr val="accent2"/>
              </a:solidFill>
            </a:endParaRPr>
          </a:p>
          <a:p>
            <a:pPr lvl="0">
              <a:buFont typeface="+mj-lt"/>
              <a:buAutoNum type="arabicPeriod"/>
            </a:pPr>
            <a:r>
              <a:rPr lang="en-GB" sz="1400" dirty="0">
                <a:solidFill>
                  <a:srgbClr val="00B050"/>
                </a:solidFill>
              </a:rPr>
              <a:t>Further pursue the harmonization of the reference data used for validation and inter-mission consistency verification of Level-2 products.</a:t>
            </a:r>
            <a:endParaRPr lang="en-US" sz="1400" dirty="0">
              <a:solidFill>
                <a:srgbClr val="00B050"/>
              </a:solidFill>
            </a:endParaRPr>
          </a:p>
          <a:p>
            <a:pPr lvl="0">
              <a:buFont typeface="+mj-lt"/>
              <a:buAutoNum type="arabicPeriod"/>
            </a:pPr>
            <a:r>
              <a:rPr lang="en-GB" sz="1400" dirty="0">
                <a:solidFill>
                  <a:schemeClr val="accent2"/>
                </a:solidFill>
              </a:rPr>
              <a:t>Implement a data centre for storage and exchange of all validation data collected for the Geo-AQ missions, accessible to the entire community involved in the validation of the Geo-AQ mission products, very soon after acquisition.</a:t>
            </a:r>
            <a:endParaRPr lang="en-US" sz="1400" dirty="0">
              <a:solidFill>
                <a:schemeClr val="accent2"/>
              </a:solidFill>
            </a:endParaRPr>
          </a:p>
          <a:p>
            <a:pPr lvl="0">
              <a:buFont typeface="+mj-lt"/>
              <a:buAutoNum type="arabicPeriod"/>
            </a:pPr>
            <a:r>
              <a:rPr lang="en-GB" sz="1400" dirty="0">
                <a:solidFill>
                  <a:schemeClr val="accent2"/>
                </a:solidFill>
              </a:rPr>
              <a:t>Implement a coordinating unit for ensuring the consistency of the approach and the metrics used for validating the Geo-AQ mission products and their inter-mission consistency.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9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 anchor="ctr"/>
          <a:lstStyle/>
          <a:p>
            <a:pPr>
              <a:spcBef>
                <a:spcPts val="0"/>
              </a:spcBef>
              <a:buSzTx/>
              <a:defRPr/>
            </a:pPr>
            <a:r>
              <a:rPr lang="en-US" dirty="0"/>
              <a:t>Recommendations formulated in the </a:t>
            </a:r>
            <a:r>
              <a:rPr lang="en-US" dirty="0" smtClean="0"/>
              <a:t>Whitepaper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343400" y="5739827"/>
            <a:ext cx="4267200" cy="830997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600"/>
              </a:spcBef>
            </a:pPr>
            <a:r>
              <a:rPr lang="en-US" sz="1600" dirty="0">
                <a:solidFill>
                  <a:srgbClr val="339933"/>
                </a:solidFill>
              </a:rPr>
              <a:t>B</a:t>
            </a:r>
            <a:r>
              <a:rPr lang="en-US" sz="1600" dirty="0" smtClean="0">
                <a:solidFill>
                  <a:srgbClr val="339933"/>
                </a:solidFill>
              </a:rPr>
              <a:t>est </a:t>
            </a:r>
            <a:r>
              <a:rPr lang="en-US" sz="1600" dirty="0">
                <a:solidFill>
                  <a:srgbClr val="339933"/>
                </a:solidFill>
              </a:rPr>
              <a:t>practices </a:t>
            </a:r>
            <a:r>
              <a:rPr lang="en-US" sz="1600" dirty="0" smtClean="0">
                <a:solidFill>
                  <a:srgbClr val="339933"/>
                </a:solidFill>
              </a:rPr>
              <a:t>for consistent implementation by mission teams. Benefit </a:t>
            </a:r>
            <a:r>
              <a:rPr lang="en-US" sz="1600" dirty="0">
                <a:solidFill>
                  <a:srgbClr val="339933"/>
                </a:solidFill>
              </a:rPr>
              <a:t>from ongoing CEOS interaction and coordination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5739827"/>
            <a:ext cx="3810000" cy="584773"/>
          </a:xfrm>
          <a:prstGeom prst="rect">
            <a:avLst/>
          </a:prstGeom>
          <a:noFill/>
          <a:ln w="38100" cap="flat">
            <a:solidFill>
              <a:srgbClr val="C0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457200" latinLnBrk="1" hangingPunct="0"/>
            <a:r>
              <a:rPr lang="en-US" sz="1600" dirty="0">
                <a:solidFill>
                  <a:schemeClr val="accent2"/>
                </a:solidFill>
              </a:rPr>
              <a:t>M</a:t>
            </a:r>
            <a:r>
              <a:rPr lang="en-US" sz="1600" dirty="0" smtClean="0">
                <a:solidFill>
                  <a:schemeClr val="accent2"/>
                </a:solidFill>
              </a:rPr>
              <a:t>ay </a:t>
            </a:r>
            <a:r>
              <a:rPr lang="en-US" sz="1600" dirty="0">
                <a:solidFill>
                  <a:schemeClr val="accent2"/>
                </a:solidFill>
              </a:rPr>
              <a:t>require resource commitments from CEOS member agencies</a:t>
            </a:r>
            <a:r>
              <a:rPr lang="en-US" sz="1600" dirty="0" smtClean="0">
                <a:solidFill>
                  <a:schemeClr val="accent2"/>
                </a:solidFill>
              </a:rPr>
              <a:t>.</a:t>
            </a:r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8211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8936</TotalTime>
  <Words>1079</Words>
  <Application>Microsoft Office PowerPoint</Application>
  <PresentationFormat>On-screen Show (4:3)</PresentationFormat>
  <Paragraphs>109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Wingdings</vt:lpstr>
      <vt:lpstr>Default</vt:lpstr>
      <vt:lpstr>Whitepaper ‘Geo-AQ Validation Needs’ Prepared by the Atmospheric Composition Virtual Constellation (AC-VC)  Jay Al-Saadi (NASA) &amp; Ben Veihelmann (ESA), AC-VC co-chairs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Ben Veihelmann</cp:lastModifiedBy>
  <cp:revision>136</cp:revision>
  <dcterms:modified xsi:type="dcterms:W3CDTF">2019-09-11T14:26:24Z</dcterms:modified>
</cp:coreProperties>
</file>