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78" r:id="rId2"/>
    <p:sldId id="292" r:id="rId3"/>
    <p:sldId id="293" r:id="rId4"/>
    <p:sldId id="279" r:id="rId5"/>
    <p:sldId id="290" r:id="rId6"/>
    <p:sldId id="296" r:id="rId7"/>
    <p:sldId id="294" r:id="rId8"/>
    <p:sldId id="285" r:id="rId9"/>
    <p:sldId id="286" r:id="rId10"/>
    <p:sldId id="288" r:id="rId11"/>
    <p:sldId id="289" r:id="rId12"/>
    <p:sldId id="281" r:id="rId13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6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7A036E6-6D54-4B78-9ABB-4FE2E18E96D0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B128B93-BF90-4BB9-B0C9-762176D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50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322F5E1-5195-4792-A0E3-42DC695AF7AF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0D5600F-4168-42E9-9FE7-11DD5B8F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460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5451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0385" y="2492915"/>
            <a:ext cx="10363200" cy="72276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0386" y="3847065"/>
            <a:ext cx="5961633" cy="22126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74336"/>
            <a:ext cx="2743200" cy="365125"/>
          </a:xfrm>
          <a:prstGeom prst="rect">
            <a:avLst/>
          </a:prstGeom>
        </p:spPr>
        <p:txBody>
          <a:bodyPr/>
          <a:lstStyle/>
          <a:p>
            <a:fld id="{0AA59793-C156-499B-A27C-B13B45B618E6}" type="datetime1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74336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CEOS AC-VC June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91C9-1069-47C8-BF2F-DC125323CA9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ceos_logo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830385" y="1217405"/>
            <a:ext cx="3343875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0"/>
          <p:cNvSpPr txBox="1">
            <a:spLocks/>
          </p:cNvSpPr>
          <p:nvPr userDrawn="1"/>
        </p:nvSpPr>
        <p:spPr>
          <a:xfrm>
            <a:off x="830386" y="2246635"/>
            <a:ext cx="3741615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5"/>
          <a:stretch/>
        </p:blipFill>
        <p:spPr>
          <a:xfrm>
            <a:off x="0" y="-68240"/>
            <a:ext cx="12192000" cy="6926239"/>
          </a:xfrm>
          <a:prstGeom prst="rect">
            <a:avLst/>
          </a:prstGeom>
        </p:spPr>
      </p:pic>
      <p:pic>
        <p:nvPicPr>
          <p:cNvPr id="12" name="ceos_logo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0"/>
          <p:cNvSpPr txBox="1">
            <a:spLocks/>
          </p:cNvSpPr>
          <p:nvPr userDrawn="1"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  <p:sp>
        <p:nvSpPr>
          <p:cNvPr id="14" name="Shape 10"/>
          <p:cNvSpPr txBox="1">
            <a:spLocks/>
          </p:cNvSpPr>
          <p:nvPr userDrawn="1"/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>
              <a:defRPr sz="1800" b="0">
                <a:solidFill>
                  <a:srgbClr val="000000"/>
                </a:solidFill>
              </a:defRPr>
            </a:pPr>
            <a:endParaRPr lang="en-US" sz="4400" b="1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Shape 11"/>
          <p:cNvSpPr/>
          <p:nvPr userDrawn="1"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175309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‹#›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03566" y="152400"/>
            <a:ext cx="7733211" cy="990600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latin typeface="+mj-lt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091653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1684000" y="6629403"/>
            <a:ext cx="4064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en-US">
                <a:solidFill>
                  <a:srgbClr val="1F497D"/>
                </a:solidFill>
              </a:rPr>
              <a:pPr defTabSz="914400"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40339981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‹#›</a:t>
            </a:fld>
            <a:endParaRPr lang="en-US" kern="0">
              <a:solidFill>
                <a:srgbClr val="002569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12192000" cy="1266667"/>
            <a:chOff x="0" y="1156447"/>
            <a:chExt cx="12192000" cy="1266667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922"/>
            <a:stretch/>
          </p:blipFill>
          <p:spPr>
            <a:xfrm>
              <a:off x="0" y="1156447"/>
              <a:ext cx="8364071" cy="126666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7"/>
            <a:stretch/>
          </p:blipFill>
          <p:spPr>
            <a:xfrm>
              <a:off x="7958571" y="1156447"/>
              <a:ext cx="4233429" cy="1266667"/>
            </a:xfrm>
            <a:prstGeom prst="rect">
              <a:avLst/>
            </a:prstGeom>
          </p:spPr>
        </p:pic>
      </p:grpSp>
      <p:sp>
        <p:nvSpPr>
          <p:cNvPr id="9" name="Shape 3"/>
          <p:cNvSpPr/>
          <p:nvPr userDrawn="1"/>
        </p:nvSpPr>
        <p:spPr>
          <a:xfrm>
            <a:off x="101600" y="6629401"/>
            <a:ext cx="3149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Technical Workshop September 9-12, 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2019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4199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eos.org/ourwork/virtual-constellations/osvw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5090" y="3712952"/>
            <a:ext cx="8698494" cy="26390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Raj Kumar (</a:t>
            </a:r>
            <a:r>
              <a:rPr lang="en-US" dirty="0" err="1">
                <a:solidFill>
                  <a:srgbClr val="FFFF00"/>
                </a:solidFill>
              </a:rPr>
              <a:t>ISRO</a:t>
            </a:r>
            <a:r>
              <a:rPr lang="en-US" dirty="0" smtClean="0">
                <a:solidFill>
                  <a:srgbClr val="FFFF00"/>
                </a:solidFill>
              </a:rPr>
              <a:t>),  </a:t>
            </a:r>
            <a:r>
              <a:rPr lang="en-US" dirty="0" smtClean="0"/>
              <a:t>Paul </a:t>
            </a:r>
            <a:r>
              <a:rPr lang="en-US" dirty="0"/>
              <a:t>Chang (NOAA</a:t>
            </a:r>
            <a:r>
              <a:rPr lang="en-US" dirty="0" smtClean="0"/>
              <a:t>)</a:t>
            </a:r>
          </a:p>
          <a:p>
            <a:r>
              <a:rPr lang="en-US" dirty="0" smtClean="0"/>
              <a:t>and Stefanie </a:t>
            </a:r>
            <a:r>
              <a:rPr lang="en-US" dirty="0" err="1"/>
              <a:t>Linow</a:t>
            </a:r>
            <a:r>
              <a:rPr lang="en-US" dirty="0"/>
              <a:t> (</a:t>
            </a:r>
            <a:r>
              <a:rPr lang="en-US" dirty="0" err="1"/>
              <a:t>EUMETSAT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r>
              <a:rPr lang="en-US" dirty="0" smtClean="0">
                <a:latin typeface="+mj-lt"/>
              </a:rPr>
              <a:t>CEOS </a:t>
            </a:r>
            <a:r>
              <a:rPr lang="en-US" dirty="0">
                <a:latin typeface="+mj-lt"/>
              </a:rPr>
              <a:t>2019 SIT Technical Workshop</a:t>
            </a:r>
          </a:p>
          <a:p>
            <a:r>
              <a:rPr lang="en-US" dirty="0">
                <a:latin typeface="+mj-lt"/>
              </a:rPr>
              <a:t>5</a:t>
            </a:r>
            <a:r>
              <a:rPr lang="en-US" dirty="0" smtClean="0">
                <a:latin typeface="+mj-lt"/>
              </a:rPr>
              <a:t>.4 </a:t>
            </a:r>
            <a:r>
              <a:rPr lang="en-US" dirty="0" err="1" smtClean="0">
                <a:latin typeface="+mj-lt"/>
              </a:rPr>
              <a:t>OSVW</a:t>
            </a:r>
            <a:r>
              <a:rPr lang="en-US" dirty="0" smtClean="0">
                <a:latin typeface="+mj-lt"/>
              </a:rPr>
              <a:t>-VC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Fairbanks, Alaska, USA</a:t>
            </a:r>
          </a:p>
          <a:p>
            <a:r>
              <a:rPr lang="en-US" dirty="0">
                <a:latin typeface="+mj-lt"/>
              </a:rPr>
              <a:t>11 – 12 September 2019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8" name="Shape 10"/>
          <p:cNvSpPr txBox="1">
            <a:spLocks/>
          </p:cNvSpPr>
          <p:nvPr/>
        </p:nvSpPr>
        <p:spPr>
          <a:xfrm>
            <a:off x="622789" y="2514600"/>
            <a:ext cx="69972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lang="en-US" sz="4400" kern="0" dirty="0" smtClean="0">
                <a:solidFill>
                  <a:schemeClr val="bg1"/>
                </a:solidFill>
                <a:latin typeface="+mj-lt"/>
              </a:rPr>
              <a:t>Updates from </a:t>
            </a:r>
            <a:r>
              <a:rPr lang="en-US" sz="4400" kern="0" dirty="0" err="1" smtClean="0">
                <a:solidFill>
                  <a:schemeClr val="bg1"/>
                </a:solidFill>
                <a:latin typeface="+mj-lt"/>
              </a:rPr>
              <a:t>OSVW</a:t>
            </a:r>
            <a:r>
              <a:rPr lang="en-US" sz="4400" kern="0" dirty="0" smtClean="0">
                <a:solidFill>
                  <a:schemeClr val="bg1"/>
                </a:solidFill>
                <a:latin typeface="+mj-lt"/>
              </a:rPr>
              <a:t>-VC</a:t>
            </a:r>
            <a:endParaRPr lang="en-US" sz="4400" kern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01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10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just"/>
            <a:r>
              <a:rPr lang="en-US" sz="2400" dirty="0"/>
              <a:t>To effectively answer this question </a:t>
            </a:r>
            <a:r>
              <a:rPr lang="en-US" sz="2400" dirty="0" smtClean="0"/>
              <a:t>properly, </a:t>
            </a:r>
            <a:r>
              <a:rPr lang="en-US" sz="2400" dirty="0"/>
              <a:t>we need to view from the </a:t>
            </a:r>
            <a:r>
              <a:rPr lang="en-US" sz="2400" dirty="0" err="1"/>
              <a:t>OSVW</a:t>
            </a:r>
            <a:r>
              <a:rPr lang="en-US" sz="2400" dirty="0"/>
              <a:t> applications perspective. The applications include: 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/>
              <a:t>	</a:t>
            </a:r>
            <a:r>
              <a:rPr lang="en-US" sz="2400" dirty="0" smtClean="0"/>
              <a:t>Weather forecasting (</a:t>
            </a:r>
            <a:r>
              <a:rPr lang="en-US" sz="2400" dirty="0" err="1" smtClean="0"/>
              <a:t>Nowcast</a:t>
            </a:r>
            <a:r>
              <a:rPr lang="en-US" sz="2400" dirty="0" smtClean="0"/>
              <a:t> and short range)</a:t>
            </a: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	</a:t>
            </a:r>
            <a:r>
              <a:rPr lang="en-US" sz="2400" dirty="0" smtClean="0"/>
              <a:t>Climate </a:t>
            </a:r>
            <a:r>
              <a:rPr lang="en-US" sz="2400" dirty="0"/>
              <a:t>observing/analysis (seasonal, inter-annual and longer </a:t>
            </a:r>
            <a:r>
              <a:rPr lang="en-US" sz="2400" dirty="0" smtClean="0"/>
              <a:t>time scales</a:t>
            </a:r>
            <a:r>
              <a:rPr lang="en-US" sz="2400" dirty="0"/>
              <a:t>)</a:t>
            </a:r>
            <a:br>
              <a:rPr lang="en-US" sz="2400" dirty="0"/>
            </a:br>
            <a:r>
              <a:rPr lang="en-US" sz="2400" dirty="0" smtClean="0"/>
              <a:t>	Ocean </a:t>
            </a:r>
            <a:r>
              <a:rPr lang="en-US" sz="2400" dirty="0"/>
              <a:t>dynamics... </a:t>
            </a:r>
          </a:p>
          <a:p>
            <a:pPr algn="just"/>
            <a:r>
              <a:rPr lang="en-US" sz="2400" dirty="0" smtClean="0"/>
              <a:t>A </a:t>
            </a:r>
            <a:r>
              <a:rPr lang="en-US" sz="2400" dirty="0"/>
              <a:t>proper comparison requires utilizing a standard set of metrics and validation methodologies. These comparisons include </a:t>
            </a:r>
            <a:endParaRPr lang="en-US" sz="2400" dirty="0" smtClean="0"/>
          </a:p>
          <a:p>
            <a:pPr lvl="1" algn="just"/>
            <a:r>
              <a:rPr lang="en-US" sz="2400" dirty="0" smtClean="0"/>
              <a:t>Global </a:t>
            </a:r>
            <a:r>
              <a:rPr lang="en-US" sz="2400" dirty="0"/>
              <a:t>statistical </a:t>
            </a:r>
            <a:r>
              <a:rPr lang="en-US" sz="2400" dirty="0" smtClean="0"/>
              <a:t>analyses</a:t>
            </a:r>
          </a:p>
          <a:p>
            <a:pPr lvl="1" algn="just"/>
            <a:r>
              <a:rPr lang="en-US" sz="2400" dirty="0" smtClean="0"/>
              <a:t>Geographical </a:t>
            </a:r>
            <a:r>
              <a:rPr lang="en-US" sz="2400" dirty="0"/>
              <a:t>distribution analyses </a:t>
            </a:r>
            <a:endParaRPr lang="en-US" sz="2400" dirty="0" smtClean="0"/>
          </a:p>
          <a:p>
            <a:pPr lvl="1" algn="just"/>
            <a:r>
              <a:rPr lang="en-US" sz="2400" dirty="0" smtClean="0"/>
              <a:t>Temporal </a:t>
            </a:r>
            <a:r>
              <a:rPr lang="en-US" sz="2400" dirty="0"/>
              <a:t>sampling analyses </a:t>
            </a:r>
            <a:endParaRPr lang="en-US" sz="2400" dirty="0" smtClean="0"/>
          </a:p>
          <a:p>
            <a:pPr lvl="1" algn="just"/>
            <a:r>
              <a:rPr lang="en-US" sz="2400" dirty="0" smtClean="0"/>
              <a:t>Performance </a:t>
            </a:r>
            <a:r>
              <a:rPr lang="en-US" sz="2400" dirty="0"/>
              <a:t>in the extremes (low (&lt; 3m/s) and strong wind speeds (&gt; 30m/s)) </a:t>
            </a:r>
            <a:endParaRPr lang="en-US" sz="2400" dirty="0" smtClean="0"/>
          </a:p>
          <a:p>
            <a:pPr lvl="1" algn="just"/>
            <a:r>
              <a:rPr lang="en-US" sz="2400" dirty="0" smtClean="0"/>
              <a:t>Dependency </a:t>
            </a:r>
            <a:r>
              <a:rPr lang="en-US" sz="2400" dirty="0"/>
              <a:t>on ancillary </a:t>
            </a:r>
            <a:r>
              <a:rPr lang="en-US" sz="2400" dirty="0" smtClean="0"/>
              <a:t>data</a:t>
            </a:r>
          </a:p>
          <a:p>
            <a:pPr lvl="1" algn="just"/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97024" y="268224"/>
            <a:ext cx="8510016" cy="76809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Requirements for </a:t>
            </a:r>
            <a:r>
              <a:rPr lang="en-US" sz="3200" dirty="0"/>
              <a:t>the </a:t>
            </a:r>
            <a:r>
              <a:rPr lang="en-US" sz="3200" dirty="0" err="1"/>
              <a:t>OSVW</a:t>
            </a:r>
            <a:r>
              <a:rPr lang="en-US" sz="3200" dirty="0"/>
              <a:t> </a:t>
            </a:r>
            <a:r>
              <a:rPr lang="en-US" sz="3200" dirty="0" smtClean="0"/>
              <a:t>Constellation 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616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11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just"/>
            <a:r>
              <a:rPr lang="en-US" sz="2800" dirty="0">
                <a:solidFill>
                  <a:srgbClr val="C00000"/>
                </a:solidFill>
              </a:rPr>
              <a:t>Objective: </a:t>
            </a:r>
            <a:r>
              <a:rPr lang="en-US" sz="2800" dirty="0"/>
              <a:t>A report objectively assessing the requirements of an </a:t>
            </a:r>
            <a:r>
              <a:rPr lang="en-US" sz="2800" dirty="0" err="1"/>
              <a:t>OSVW</a:t>
            </a:r>
            <a:r>
              <a:rPr lang="en-US" sz="2800" dirty="0"/>
              <a:t> constellation from the applications perspective and the ability of current observing systems capability to address these requirements </a:t>
            </a:r>
            <a:endParaRPr lang="en-US" sz="2800" dirty="0" smtClean="0"/>
          </a:p>
          <a:p>
            <a:pPr marL="0" indent="0" algn="just">
              <a:buNone/>
            </a:pPr>
            <a:endParaRPr lang="en-US" sz="2800" dirty="0"/>
          </a:p>
          <a:p>
            <a:pPr algn="just"/>
            <a:r>
              <a:rPr lang="en-US" sz="2800" dirty="0" smtClean="0">
                <a:solidFill>
                  <a:srgbClr val="C00000"/>
                </a:solidFill>
              </a:rPr>
              <a:t>How</a:t>
            </a:r>
            <a:r>
              <a:rPr lang="en-US" sz="2800" dirty="0">
                <a:solidFill>
                  <a:srgbClr val="C00000"/>
                </a:solidFill>
              </a:rPr>
              <a:t>: </a:t>
            </a:r>
            <a:r>
              <a:rPr lang="en-US" sz="2800" dirty="0"/>
              <a:t>A workshop </a:t>
            </a:r>
            <a:r>
              <a:rPr lang="en-US" sz="2800" dirty="0" smtClean="0"/>
              <a:t>to be planned end of 2019 or early 2020</a:t>
            </a:r>
            <a:endParaRPr lang="en-US" sz="2800" dirty="0"/>
          </a:p>
          <a:p>
            <a:pPr marL="457200" lvl="1" indent="0" algn="just">
              <a:buNone/>
            </a:pPr>
            <a:r>
              <a:rPr lang="en-US" sz="2800" dirty="0" smtClean="0"/>
              <a:t>Include </a:t>
            </a:r>
            <a:r>
              <a:rPr lang="en-US" sz="2800" dirty="0"/>
              <a:t>experts from the measurement and </a:t>
            </a:r>
            <a:r>
              <a:rPr lang="en-US" sz="2800" dirty="0" smtClean="0"/>
              <a:t>applications communities</a:t>
            </a:r>
          </a:p>
          <a:p>
            <a:pPr marL="457200" lvl="1" indent="0" algn="just">
              <a:buNone/>
            </a:pPr>
            <a:r>
              <a:rPr lang="en-US" sz="2800" dirty="0" smtClean="0"/>
              <a:t> </a:t>
            </a:r>
            <a:endParaRPr lang="en-US" sz="2800" dirty="0"/>
          </a:p>
          <a:p>
            <a:pPr algn="just"/>
            <a:r>
              <a:rPr lang="en-US" sz="2800" dirty="0" smtClean="0">
                <a:solidFill>
                  <a:srgbClr val="C00000"/>
                </a:solidFill>
              </a:rPr>
              <a:t>Outcome</a:t>
            </a:r>
            <a:r>
              <a:rPr lang="en-US" sz="2800" dirty="0">
                <a:solidFill>
                  <a:srgbClr val="C00000"/>
                </a:solidFill>
              </a:rPr>
              <a:t>:</a:t>
            </a:r>
            <a:r>
              <a:rPr lang="en-US" sz="2800" dirty="0"/>
              <a:t> A report with the backing of the </a:t>
            </a:r>
            <a:r>
              <a:rPr lang="en-US" sz="2800" dirty="0" err="1"/>
              <a:t>IOVWST</a:t>
            </a:r>
            <a:r>
              <a:rPr lang="en-US" sz="2800" dirty="0"/>
              <a:t> objectively assessing observing system capabilities of ocean surface wind retrievals from the measurement and downstream applications </a:t>
            </a:r>
            <a:r>
              <a:rPr lang="en-US" sz="2800" dirty="0" smtClean="0"/>
              <a:t>perspectives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97024" y="268224"/>
            <a:ext cx="8510016" cy="76809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Future Course of Actions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085508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85600" y="6629400"/>
            <a:ext cx="406400" cy="187325"/>
          </a:xfrm>
        </p:spPr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12</a:t>
            </a:fld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2386367-07A9-BE4C-ABD1-1E5E0E5788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5" b="25386"/>
          <a:stretch/>
        </p:blipFill>
        <p:spPr>
          <a:xfrm>
            <a:off x="0" y="1257301"/>
            <a:ext cx="12192000" cy="567343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037C45B-288A-1742-A4F3-1C34C0395657}"/>
              </a:ext>
            </a:extLst>
          </p:cNvPr>
          <p:cNvSpPr txBox="1">
            <a:spLocks/>
          </p:cNvSpPr>
          <p:nvPr/>
        </p:nvSpPr>
        <p:spPr>
          <a:xfrm>
            <a:off x="3086100" y="1769919"/>
            <a:ext cx="8001000" cy="4648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r" defTabSz="91440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32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Questions?</a:t>
            </a:r>
            <a:endParaRPr lang="en-US" sz="32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518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2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OSVW-VC Strategic </a:t>
            </a:r>
            <a:r>
              <a:rPr lang="en-US" dirty="0" smtClean="0"/>
              <a:t>Objectives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0" y="1558903"/>
            <a:ext cx="12036829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000"/>
              </a:spcAft>
              <a:buSzPct val="100000"/>
              <a:buFont typeface="Arial"/>
              <a:buChar char="•"/>
            </a:pPr>
            <a:r>
              <a:rPr lang="en-US" sz="2000" kern="0" dirty="0" smtClean="0">
                <a:solidFill>
                  <a:srgbClr val="002569"/>
                </a:solidFill>
                <a:cs typeface="Arial" panose="020B0604020202020204" pitchFamily="34" charset="0"/>
                <a:sym typeface="Arial Bold"/>
              </a:rPr>
              <a:t>OSVW-VC fosters the availability of best quality ocean surface wind vector data for applications in short, medium and decada</a:t>
            </a:r>
            <a:r>
              <a:rPr lang="en-US" sz="2000" kern="0" dirty="0" smtClean="0">
                <a:solidFill>
                  <a:srgbClr val="002569"/>
                </a:solidFill>
                <a:cs typeface="Arial" panose="020B0604020202020204" pitchFamily="34" charset="0"/>
                <a:sym typeface="Arial Bold"/>
              </a:rPr>
              <a:t>l time scale in the most efficient manner through International collaboration, scientific innovation, and </a:t>
            </a:r>
            <a:r>
              <a:rPr lang="en-US" sz="2000" kern="0" dirty="0" err="1" smtClean="0">
                <a:solidFill>
                  <a:srgbClr val="002569"/>
                </a:solidFill>
                <a:cs typeface="Arial" panose="020B0604020202020204" pitchFamily="34" charset="0"/>
                <a:sym typeface="Arial Bold"/>
              </a:rPr>
              <a:t>rigour</a:t>
            </a:r>
            <a:r>
              <a:rPr lang="en-US" sz="2000" kern="0" dirty="0" smtClean="0">
                <a:solidFill>
                  <a:srgbClr val="002569"/>
                </a:solidFill>
                <a:cs typeface="Arial" panose="020B0604020202020204" pitchFamily="34" charset="0"/>
                <a:sym typeface="Arial Bold"/>
              </a:rPr>
              <a:t>.</a:t>
            </a:r>
          </a:p>
          <a:p>
            <a:pPr marL="342900" lvl="0" indent="-342900" algn="just">
              <a:spcAft>
                <a:spcPts val="1000"/>
              </a:spcAft>
              <a:buSzPct val="100000"/>
              <a:buFont typeface="Arial"/>
              <a:buChar char="•"/>
            </a:pPr>
            <a:r>
              <a:rPr lang="en-US" sz="2000" kern="0" dirty="0" smtClean="0">
                <a:solidFill>
                  <a:srgbClr val="002569"/>
                </a:solidFill>
                <a:cs typeface="Arial" panose="020B0604020202020204" pitchFamily="34" charset="0"/>
                <a:sym typeface="Arial Bold"/>
              </a:rPr>
              <a:t>Improve </a:t>
            </a:r>
            <a:r>
              <a:rPr lang="en-US" sz="2000" kern="0" dirty="0">
                <a:solidFill>
                  <a:srgbClr val="002569"/>
                </a:solidFill>
                <a:cs typeface="Arial" panose="020B0604020202020204" pitchFamily="34" charset="0"/>
                <a:sym typeface="Arial Bold"/>
              </a:rPr>
              <a:t>coordination, consolidation, and development of the collective OSVW capability</a:t>
            </a:r>
          </a:p>
          <a:p>
            <a:pPr marL="342900" lvl="0" indent="-342900" algn="just">
              <a:spcAft>
                <a:spcPts val="1000"/>
              </a:spcAft>
              <a:buSzPct val="100000"/>
              <a:buFont typeface="Arial"/>
              <a:buChar char="•"/>
            </a:pPr>
            <a:r>
              <a:rPr lang="en-US" sz="2000" kern="0" dirty="0" smtClean="0">
                <a:solidFill>
                  <a:srgbClr val="002569"/>
                </a:solidFill>
                <a:cs typeface="Arial" panose="020B0604020202020204" pitchFamily="34" charset="0"/>
                <a:sym typeface="Arial Bold"/>
              </a:rPr>
              <a:t>Maintain </a:t>
            </a:r>
            <a:r>
              <a:rPr lang="en-US" sz="2000" kern="0" dirty="0">
                <a:solidFill>
                  <a:srgbClr val="002569"/>
                </a:solidFill>
                <a:cs typeface="Arial" panose="020B0604020202020204" pitchFamily="34" charset="0"/>
                <a:sym typeface="Arial Bold"/>
              </a:rPr>
              <a:t>a strong and mutually supportive relationship with the International Ocean Vector Winds Science Team (IOVWST)</a:t>
            </a:r>
          </a:p>
          <a:p>
            <a:pPr marL="342900" lvl="0" indent="-342900" algn="just">
              <a:spcAft>
                <a:spcPts val="1000"/>
              </a:spcAft>
              <a:buSzPct val="100000"/>
              <a:buFont typeface="Arial"/>
              <a:buChar char="•"/>
            </a:pPr>
            <a:r>
              <a:rPr lang="en-US" sz="2000" kern="0" dirty="0">
                <a:solidFill>
                  <a:srgbClr val="002569"/>
                </a:solidFill>
                <a:cs typeface="Arial" panose="020B0604020202020204" pitchFamily="34" charset="0"/>
                <a:sym typeface="Arial Bold"/>
              </a:rPr>
              <a:t>Provide an interface to CEOS for the IOVWST</a:t>
            </a:r>
          </a:p>
          <a:p>
            <a:pPr marL="342900" lvl="0" indent="-342900" algn="just">
              <a:spcAft>
                <a:spcPts val="1000"/>
              </a:spcAft>
              <a:buSzPct val="100000"/>
              <a:buFont typeface="Arial"/>
              <a:buChar char="•"/>
            </a:pPr>
            <a:r>
              <a:rPr lang="en-US" sz="2000" kern="0" dirty="0">
                <a:solidFill>
                  <a:srgbClr val="002569"/>
                </a:solidFill>
                <a:cs typeface="Arial" panose="020B0604020202020204" pitchFamily="34" charset="0"/>
                <a:sym typeface="Arial Bold"/>
              </a:rPr>
              <a:t>Develop recommendations on the driving requirements to create, validate, and sustain the development of an international ensemble of Essential Climate Variable (ECV) measurements</a:t>
            </a:r>
          </a:p>
          <a:p>
            <a:pPr marL="342900" lvl="0" indent="-342900" algn="just">
              <a:spcAft>
                <a:spcPts val="1000"/>
              </a:spcAft>
              <a:buSzPct val="100000"/>
              <a:buFont typeface="Arial"/>
              <a:buChar char="•"/>
            </a:pPr>
            <a:r>
              <a:rPr lang="en-US" sz="2000" kern="0" dirty="0">
                <a:solidFill>
                  <a:srgbClr val="002569"/>
                </a:solidFill>
                <a:cs typeface="Arial" panose="020B0604020202020204" pitchFamily="34" charset="0"/>
                <a:sym typeface="Arial Bold"/>
              </a:rPr>
              <a:t>Provide advice on and advocate to the international community for the importance of OSVW measurements</a:t>
            </a:r>
          </a:p>
          <a:p>
            <a:pPr marL="342900" lvl="0" indent="-342900" algn="just">
              <a:spcAft>
                <a:spcPts val="1000"/>
              </a:spcAft>
              <a:buSzPct val="100000"/>
              <a:buFont typeface="Arial"/>
              <a:buChar char="•"/>
            </a:pPr>
            <a:r>
              <a:rPr lang="en-US" sz="2000" kern="0" dirty="0">
                <a:solidFill>
                  <a:srgbClr val="002569"/>
                </a:solidFill>
                <a:cs typeface="Arial" panose="020B0604020202020204" pitchFamily="34" charset="0"/>
                <a:sym typeface="Arial Bold"/>
              </a:rPr>
              <a:t>Develop and consolidate training on the use of scatterometer winds for different applications, as well as outreach to the general public to demonstrate the societal benefit of these data</a:t>
            </a:r>
          </a:p>
        </p:txBody>
      </p:sp>
    </p:spTree>
    <p:extLst>
      <p:ext uri="{BB962C8B-B14F-4D97-AF65-F5344CB8AC3E}">
        <p14:creationId xmlns:p14="http://schemas.microsoft.com/office/powerpoint/2010/main" val="39297116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3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OSVW-VC Summary</a:t>
            </a:r>
          </a:p>
          <a:p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124691" y="1620000"/>
            <a:ext cx="11965709" cy="4323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latin typeface="+mn-lt"/>
              </a:rPr>
              <a:t>Currently, the OSVW Constellation is mainly anchored by the scatterometer missions of EUMETSAT and ISRO, with a large number of upcoming Chinese scatterometer missions.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latin typeface="+mn-lt"/>
              </a:rPr>
              <a:t>The CEOS OSVW-VC advocates: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</a:rPr>
              <a:t>Open and near real-time data access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</a:rPr>
              <a:t>Coordination of orbits to optimize temporal sampling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2060"/>
                </a:solidFill>
                <a:latin typeface="+mn-lt"/>
              </a:rPr>
              <a:t>Cross calibration of missions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2060"/>
                </a:solidFill>
                <a:latin typeface="+mn-lt"/>
              </a:rPr>
              <a:t>Cal/Val and data product standards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</a:rPr>
              <a:t>Outreach and education</a:t>
            </a:r>
          </a:p>
          <a:p>
            <a:pPr marL="31173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latin typeface="+mn-lt"/>
              </a:rPr>
              <a:t>Additional information including Terms of Reference can be found at </a:t>
            </a:r>
            <a:r>
              <a:rPr lang="en-US" sz="1800" dirty="0">
                <a:latin typeface="+mn-lt"/>
                <a:hlinkClick r:id="rId3"/>
              </a:rPr>
              <a:t>http://ceos.org/ourwork/virtual-constellations/osvw/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28531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0" y="1268661"/>
            <a:ext cx="12057888" cy="5101935"/>
          </a:xfrm>
        </p:spPr>
        <p:txBody>
          <a:bodyPr/>
          <a:lstStyle/>
          <a:p>
            <a:pPr algn="just"/>
            <a:r>
              <a:rPr lang="en-US" sz="2200" dirty="0" err="1"/>
              <a:t>ASCAT</a:t>
            </a:r>
            <a:r>
              <a:rPr lang="en-US" sz="2200" dirty="0"/>
              <a:t> (</a:t>
            </a:r>
            <a:r>
              <a:rPr lang="en-US" sz="2200" dirty="0" err="1"/>
              <a:t>METOP</a:t>
            </a:r>
            <a:r>
              <a:rPr lang="en-US" sz="2200" dirty="0"/>
              <a:t>-A, B and C) </a:t>
            </a:r>
          </a:p>
          <a:p>
            <a:pPr lvl="1" algn="just"/>
            <a:r>
              <a:rPr lang="en-US" sz="2200" dirty="0" smtClean="0"/>
              <a:t>Open </a:t>
            </a:r>
            <a:r>
              <a:rPr lang="en-US" sz="2200" dirty="0"/>
              <a:t>and near real-time data access </a:t>
            </a:r>
          </a:p>
          <a:p>
            <a:pPr lvl="1" algn="just"/>
            <a:r>
              <a:rPr lang="en-US" sz="2200" dirty="0" err="1" smtClean="0"/>
              <a:t>METOP</a:t>
            </a:r>
            <a:r>
              <a:rPr lang="en-US" sz="2200" dirty="0" smtClean="0"/>
              <a:t>-C </a:t>
            </a:r>
            <a:r>
              <a:rPr lang="en-US" sz="2200" dirty="0"/>
              <a:t>launched on 7 November 2018 </a:t>
            </a:r>
          </a:p>
          <a:p>
            <a:pPr lvl="1" algn="just"/>
            <a:r>
              <a:rPr lang="en-US" sz="2200" dirty="0" err="1" smtClean="0"/>
              <a:t>SCA</a:t>
            </a:r>
            <a:r>
              <a:rPr lang="en-US" sz="2200" dirty="0" smtClean="0"/>
              <a:t> </a:t>
            </a:r>
            <a:r>
              <a:rPr lang="en-US" sz="2200" dirty="0"/>
              <a:t>(</a:t>
            </a:r>
            <a:r>
              <a:rPr lang="en-US" sz="2200" dirty="0" err="1"/>
              <a:t>ASCAT</a:t>
            </a:r>
            <a:r>
              <a:rPr lang="en-US" sz="2200" dirty="0"/>
              <a:t> Follow-On, EPS-SG, from ~2022 / 23) </a:t>
            </a:r>
          </a:p>
          <a:p>
            <a:pPr lvl="1" algn="just"/>
            <a:r>
              <a:rPr lang="en-US" sz="2200" dirty="0" err="1" smtClean="0"/>
              <a:t>ASCAT</a:t>
            </a:r>
            <a:r>
              <a:rPr lang="en-US" sz="2200" dirty="0" smtClean="0"/>
              <a:t> </a:t>
            </a:r>
            <a:r>
              <a:rPr lang="en-US" sz="2200" dirty="0"/>
              <a:t>available through the EPS-SG/</a:t>
            </a:r>
            <a:r>
              <a:rPr lang="en-US" sz="2200" dirty="0" err="1"/>
              <a:t>SCA</a:t>
            </a:r>
            <a:r>
              <a:rPr lang="en-US" sz="2200" dirty="0"/>
              <a:t> launch </a:t>
            </a:r>
          </a:p>
          <a:p>
            <a:pPr lvl="1" algn="just"/>
            <a:r>
              <a:rPr lang="en-US" sz="2200" dirty="0" smtClean="0"/>
              <a:t>Decision </a:t>
            </a:r>
            <a:r>
              <a:rPr lang="en-US" sz="2200" dirty="0"/>
              <a:t>yet to be made: Orbit phasing of </a:t>
            </a:r>
            <a:r>
              <a:rPr lang="en-US" sz="2200" dirty="0" err="1"/>
              <a:t>METOP</a:t>
            </a:r>
            <a:r>
              <a:rPr lang="en-US" sz="2200" dirty="0"/>
              <a:t>-B and </a:t>
            </a:r>
            <a:r>
              <a:rPr lang="en-US" sz="2200" dirty="0" err="1"/>
              <a:t>METOP</a:t>
            </a:r>
            <a:r>
              <a:rPr lang="en-US" sz="2200" dirty="0"/>
              <a:t>- C </a:t>
            </a:r>
          </a:p>
          <a:p>
            <a:pPr algn="just"/>
            <a:r>
              <a:rPr lang="en-US" sz="2200" dirty="0" err="1"/>
              <a:t>SCATSAT</a:t>
            </a:r>
            <a:r>
              <a:rPr lang="en-US" sz="2200" dirty="0"/>
              <a:t> Sept 2016 (injected into ~9:45 am local crossing time and presently ~8:45 am)</a:t>
            </a:r>
          </a:p>
          <a:p>
            <a:pPr lvl="1" algn="just"/>
            <a:r>
              <a:rPr lang="en-US" sz="2200" dirty="0" smtClean="0"/>
              <a:t>Open </a:t>
            </a:r>
            <a:r>
              <a:rPr lang="en-US" sz="2200" dirty="0"/>
              <a:t>and near real-time data access (since April 24, 2017) </a:t>
            </a:r>
          </a:p>
          <a:p>
            <a:pPr algn="just"/>
            <a:r>
              <a:rPr lang="en-US" sz="2200" dirty="0" smtClean="0"/>
              <a:t>OSCAT </a:t>
            </a:r>
            <a:r>
              <a:rPr lang="en-US" sz="2200" dirty="0"/>
              <a:t>follow-on (</a:t>
            </a:r>
            <a:r>
              <a:rPr lang="en-US" sz="2200" dirty="0" smtClean="0"/>
              <a:t>OceanSat-3) </a:t>
            </a:r>
            <a:r>
              <a:rPr lang="en-US" sz="2200" dirty="0"/>
              <a:t>~first quarter of </a:t>
            </a:r>
            <a:r>
              <a:rPr lang="en-US" sz="2200" dirty="0" smtClean="0"/>
              <a:t>2020;Oceansat-3A ~Last Quarter</a:t>
            </a:r>
            <a:endParaRPr lang="en-US" sz="2200" dirty="0" smtClean="0"/>
          </a:p>
          <a:p>
            <a:pPr algn="just"/>
            <a:r>
              <a:rPr lang="en-US" sz="2200" dirty="0" smtClean="0"/>
              <a:t>CMA </a:t>
            </a:r>
            <a:r>
              <a:rPr lang="en-US" sz="2200" dirty="0"/>
              <a:t>will be providing OSVW measurements starting with their FY-3E launch (late 2019?) </a:t>
            </a:r>
          </a:p>
          <a:p>
            <a:pPr algn="just"/>
            <a:r>
              <a:rPr lang="en-US" sz="2100" dirty="0" err="1" smtClean="0"/>
              <a:t>NSOAS</a:t>
            </a:r>
            <a:r>
              <a:rPr lang="en-US" sz="2100" dirty="0" smtClean="0"/>
              <a:t> </a:t>
            </a:r>
            <a:r>
              <a:rPr lang="en-US" sz="2100" dirty="0"/>
              <a:t>HY2 </a:t>
            </a:r>
            <a:r>
              <a:rPr lang="en-US" sz="2100" dirty="0" err="1" smtClean="0"/>
              <a:t>series:first</a:t>
            </a:r>
            <a:r>
              <a:rPr lang="en-US" sz="2100" dirty="0" smtClean="0"/>
              <a:t> </a:t>
            </a:r>
            <a:r>
              <a:rPr lang="en-US" sz="2100" dirty="0"/>
              <a:t>tests to provide </a:t>
            </a:r>
            <a:r>
              <a:rPr lang="en-US" sz="2100" dirty="0" err="1"/>
              <a:t>NRT</a:t>
            </a:r>
            <a:r>
              <a:rPr lang="en-US" sz="2100" dirty="0"/>
              <a:t> data via </a:t>
            </a:r>
            <a:r>
              <a:rPr lang="en-US" sz="2100" dirty="0" err="1"/>
              <a:t>EUMETCast</a:t>
            </a:r>
            <a:r>
              <a:rPr lang="en-US" sz="2100" dirty="0"/>
              <a:t>, HY2B launched </a:t>
            </a:r>
            <a:r>
              <a:rPr lang="en-US" sz="2100" dirty="0" smtClean="0"/>
              <a:t>25 </a:t>
            </a:r>
            <a:r>
              <a:rPr lang="en-US" sz="2100" dirty="0"/>
              <a:t>Oct 2018 </a:t>
            </a:r>
          </a:p>
          <a:p>
            <a:pPr algn="just"/>
            <a:r>
              <a:rPr lang="en-US" sz="2200" dirty="0" err="1" smtClean="0"/>
              <a:t>CFOSAT</a:t>
            </a:r>
            <a:r>
              <a:rPr lang="en-US" sz="2200" dirty="0" smtClean="0"/>
              <a:t> </a:t>
            </a:r>
            <a:r>
              <a:rPr lang="en-US" sz="2200" dirty="0"/>
              <a:t>(launched on 29 October 2018), data distribution pending agreements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04720" y="268224"/>
            <a:ext cx="7680960" cy="533400"/>
          </a:xfrm>
        </p:spPr>
        <p:txBody>
          <a:bodyPr/>
          <a:lstStyle/>
          <a:p>
            <a:r>
              <a:rPr lang="en-US" sz="3600" dirty="0" smtClean="0"/>
              <a:t>Wind Vector Constellation Status</a:t>
            </a:r>
            <a:endParaRPr lang="en-US" sz="36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652000" y="6546850"/>
            <a:ext cx="2540000" cy="369888"/>
          </a:xfrm>
        </p:spPr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4</a:t>
            </a:fld>
            <a:endParaRPr lang="en-US" kern="0">
              <a:solidFill>
                <a:srgbClr val="002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495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5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23872" y="304800"/>
            <a:ext cx="8302752" cy="743712"/>
          </a:xfrm>
        </p:spPr>
        <p:txBody>
          <a:bodyPr/>
          <a:lstStyle/>
          <a:p>
            <a:r>
              <a:rPr lang="en-US" sz="3200" dirty="0"/>
              <a:t>CEOS </a:t>
            </a:r>
            <a:r>
              <a:rPr lang="en-US" sz="3200" dirty="0" err="1"/>
              <a:t>OSVW</a:t>
            </a:r>
            <a:r>
              <a:rPr lang="en-US" sz="3200" dirty="0"/>
              <a:t>-VC current status and outlook </a:t>
            </a:r>
          </a:p>
          <a:p>
            <a:endParaRPr lang="en-US" dirty="0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8763000" y="6629400"/>
            <a:ext cx="43199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 w="25400" cap="flat" cmpd="sng" algn="ctr">
            <a:solidFill>
              <a:schemeClr val="tx2">
                <a:alpha val="60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ts val="600"/>
              </a:spcBef>
              <a:defRPr lang="uk-UA" sz="1100" i="1" kern="1200" smtClean="0">
                <a:solidFill>
                  <a:schemeClr val="tx2"/>
                </a:solidFill>
                <a:latin typeface="+mj-lt"/>
                <a:ea typeface="+mj-ea"/>
                <a:cs typeface="Proxima Nova Regular"/>
                <a:sym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IN" smtClean="0">
                <a:solidFill>
                  <a:srgbClr val="1F497D"/>
                </a:solidFill>
                <a:latin typeface="Helvetica"/>
                <a:ea typeface="Helvetica"/>
              </a:rPr>
              <a:pPr/>
              <a:t>5</a:t>
            </a:fld>
            <a:endParaRPr lang="en-IN" dirty="0">
              <a:solidFill>
                <a:srgbClr val="1F497D"/>
              </a:solidFill>
              <a:latin typeface="Helvetica"/>
              <a:ea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211" y="6068066"/>
            <a:ext cx="10602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kern="0" dirty="0">
                <a:solidFill>
                  <a:srgbClr val="C00000"/>
                </a:solidFill>
                <a:latin typeface="Calibri" panose="020F0502020204030204" pitchFamily="34" charset="0"/>
              </a:rPr>
              <a:t>Note: Near real-time and open data access not assured for all missions listed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605154"/>
              </p:ext>
            </p:extLst>
          </p:nvPr>
        </p:nvGraphicFramePr>
        <p:xfrm>
          <a:off x="212330" y="1295402"/>
          <a:ext cx="11878065" cy="4822542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791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8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18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18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18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18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18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18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187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9187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9187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9187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9187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181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16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17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18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19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20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21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22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23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24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25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26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27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28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29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30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2717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21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543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Pentagon 11"/>
          <p:cNvSpPr/>
          <p:nvPr/>
        </p:nvSpPr>
        <p:spPr bwMode="auto">
          <a:xfrm>
            <a:off x="204446" y="1752600"/>
            <a:ext cx="4484511" cy="245055"/>
          </a:xfrm>
          <a:prstGeom prst="homePlate">
            <a:avLst/>
          </a:prstGeom>
          <a:solidFill>
            <a:schemeClr val="accent5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 kern="0" dirty="0">
                <a:solidFill>
                  <a:srgbClr val="0025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ASCAT / Metop-A (launch 19.10.2006)</a:t>
            </a:r>
            <a:endParaRPr lang="en-GB" sz="1100" b="1" kern="0" dirty="0">
              <a:solidFill>
                <a:srgbClr val="00256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Pentagon 12"/>
          <p:cNvSpPr/>
          <p:nvPr/>
        </p:nvSpPr>
        <p:spPr bwMode="auto">
          <a:xfrm>
            <a:off x="204447" y="2029055"/>
            <a:ext cx="6811553" cy="245055"/>
          </a:xfrm>
          <a:prstGeom prst="homePlate">
            <a:avLst/>
          </a:prstGeom>
          <a:solidFill>
            <a:schemeClr val="accent5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 kern="0" dirty="0">
                <a:solidFill>
                  <a:srgbClr val="0025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ASCAT / Metop-B (launch 17.09.2012)</a:t>
            </a:r>
            <a:endParaRPr lang="en-GB" sz="1100" b="1" kern="0" dirty="0">
              <a:solidFill>
                <a:srgbClr val="00256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Pentagon 13"/>
          <p:cNvSpPr/>
          <p:nvPr/>
        </p:nvSpPr>
        <p:spPr bwMode="auto">
          <a:xfrm>
            <a:off x="2126899" y="2327087"/>
            <a:ext cx="4081045" cy="245055"/>
          </a:xfrm>
          <a:prstGeom prst="homePlate">
            <a:avLst/>
          </a:prstGeom>
          <a:solidFill>
            <a:schemeClr val="accent5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ASCAT / Metop-C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Pentagon 14"/>
          <p:cNvSpPr/>
          <p:nvPr/>
        </p:nvSpPr>
        <p:spPr bwMode="auto">
          <a:xfrm>
            <a:off x="5246964" y="2592820"/>
            <a:ext cx="6843431" cy="245055"/>
          </a:xfrm>
          <a:prstGeom prst="homePlate">
            <a:avLst>
              <a:gd name="adj" fmla="val 0"/>
            </a:avLst>
          </a:prstGeom>
          <a:solidFill>
            <a:srgbClr val="FFFF00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 / Metop-SG B1 + B2 + B3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682" y="2554437"/>
            <a:ext cx="11241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kern="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C-band</a:t>
            </a:r>
            <a:endParaRPr lang="en-GB" sz="1600" b="1" kern="0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799" y="3234631"/>
            <a:ext cx="191674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kern="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and Ku-band</a:t>
            </a:r>
            <a:endParaRPr lang="en-GB" sz="1400" b="1" kern="0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5770034"/>
            <a:ext cx="127739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kern="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Ku-band</a:t>
            </a:r>
            <a:endParaRPr lang="en-GB" sz="1400" b="1" kern="0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Pentagon 18"/>
          <p:cNvSpPr/>
          <p:nvPr/>
        </p:nvSpPr>
        <p:spPr bwMode="auto">
          <a:xfrm>
            <a:off x="3235158" y="3281700"/>
            <a:ext cx="2560523" cy="253950"/>
          </a:xfrm>
          <a:prstGeom prst="homePlate">
            <a:avLst/>
          </a:prstGeom>
          <a:solidFill>
            <a:srgbClr val="FF9801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WindRad / FY-3E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hevron 19"/>
          <p:cNvSpPr/>
          <p:nvPr/>
        </p:nvSpPr>
        <p:spPr bwMode="auto">
          <a:xfrm>
            <a:off x="5608914" y="3277271"/>
            <a:ext cx="4004142" cy="245055"/>
          </a:xfrm>
          <a:prstGeom prst="chevron">
            <a:avLst/>
          </a:prstGeom>
          <a:solidFill>
            <a:srgbClr val="FE5000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100" b="1" kern="0" dirty="0">
                <a:solidFill>
                  <a:srgbClr val="0025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WindRad / FY-3H</a:t>
            </a:r>
            <a:endParaRPr lang="en-GB" sz="1100" b="1" kern="0" dirty="0">
              <a:solidFill>
                <a:srgbClr val="00256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Pentagon 20"/>
          <p:cNvSpPr/>
          <p:nvPr/>
        </p:nvSpPr>
        <p:spPr bwMode="auto">
          <a:xfrm>
            <a:off x="465946" y="3689454"/>
            <a:ext cx="4113890" cy="245055"/>
          </a:xfrm>
          <a:prstGeom prst="homePlate">
            <a:avLst/>
          </a:prstGeom>
          <a:solidFill>
            <a:schemeClr val="accent5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Scatsat-1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Pentagon 21"/>
          <p:cNvSpPr/>
          <p:nvPr/>
        </p:nvSpPr>
        <p:spPr bwMode="auto">
          <a:xfrm>
            <a:off x="3529940" y="5483675"/>
            <a:ext cx="4081045" cy="245055"/>
          </a:xfrm>
          <a:prstGeom prst="homePlate">
            <a:avLst/>
          </a:prstGeom>
          <a:solidFill>
            <a:srgbClr val="99C221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Oceansat-3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Pentagon 22"/>
          <p:cNvSpPr/>
          <p:nvPr/>
        </p:nvSpPr>
        <p:spPr bwMode="auto">
          <a:xfrm>
            <a:off x="3790722" y="5789430"/>
            <a:ext cx="4081045" cy="245055"/>
          </a:xfrm>
          <a:prstGeom prst="homePlate">
            <a:avLst/>
          </a:prstGeom>
          <a:solidFill>
            <a:srgbClr val="99C221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Oceansat-3A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Pentagon 23"/>
          <p:cNvSpPr/>
          <p:nvPr/>
        </p:nvSpPr>
        <p:spPr bwMode="auto">
          <a:xfrm>
            <a:off x="2184827" y="4899285"/>
            <a:ext cx="2476069" cy="245055"/>
          </a:xfrm>
          <a:prstGeom prst="homePlate">
            <a:avLst/>
          </a:prstGeom>
          <a:solidFill>
            <a:schemeClr val="accent5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SCAT + SWIM/ CFOSAT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Pentagon 24"/>
          <p:cNvSpPr/>
          <p:nvPr/>
        </p:nvSpPr>
        <p:spPr bwMode="auto">
          <a:xfrm>
            <a:off x="202573" y="3960384"/>
            <a:ext cx="2121191" cy="233000"/>
          </a:xfrm>
          <a:prstGeom prst="homePlate">
            <a:avLst/>
          </a:prstGeom>
          <a:solidFill>
            <a:schemeClr val="accent5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HY-2A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Chevron 25"/>
          <p:cNvSpPr/>
          <p:nvPr/>
        </p:nvSpPr>
        <p:spPr bwMode="auto">
          <a:xfrm>
            <a:off x="2103887" y="3957198"/>
            <a:ext cx="3987453" cy="233000"/>
          </a:xfrm>
          <a:prstGeom prst="chevron">
            <a:avLst/>
          </a:prstGeom>
          <a:solidFill>
            <a:schemeClr val="accent5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HY-2B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Pentagon 26"/>
          <p:cNvSpPr/>
          <p:nvPr/>
        </p:nvSpPr>
        <p:spPr bwMode="auto">
          <a:xfrm>
            <a:off x="5215453" y="3675699"/>
            <a:ext cx="3979537" cy="245055"/>
          </a:xfrm>
          <a:prstGeom prst="homePlate">
            <a:avLst/>
          </a:prstGeom>
          <a:solidFill>
            <a:srgbClr val="FF9801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100" b="1" kern="0" dirty="0">
                <a:solidFill>
                  <a:srgbClr val="0020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HY-2F / HY-2G</a:t>
            </a:r>
            <a:endParaRPr lang="en-GB" sz="1100" b="1" kern="0" dirty="0">
              <a:solidFill>
                <a:srgbClr val="0020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Pentagon 27"/>
          <p:cNvSpPr/>
          <p:nvPr/>
        </p:nvSpPr>
        <p:spPr bwMode="auto">
          <a:xfrm>
            <a:off x="3570740" y="4593327"/>
            <a:ext cx="4076348" cy="245055"/>
          </a:xfrm>
          <a:prstGeom prst="homePlate">
            <a:avLst/>
          </a:prstGeom>
          <a:solidFill>
            <a:srgbClr val="FF9801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HY-2D / HY-2E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Pentagon 28"/>
          <p:cNvSpPr/>
          <p:nvPr/>
        </p:nvSpPr>
        <p:spPr bwMode="auto">
          <a:xfrm>
            <a:off x="10875288" y="4513957"/>
            <a:ext cx="1215107" cy="223920"/>
          </a:xfrm>
          <a:prstGeom prst="homePlate">
            <a:avLst/>
          </a:prstGeom>
          <a:solidFill>
            <a:schemeClr val="accent5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Operational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Pentagon 29"/>
          <p:cNvSpPr/>
          <p:nvPr/>
        </p:nvSpPr>
        <p:spPr bwMode="auto">
          <a:xfrm>
            <a:off x="10875288" y="4748564"/>
            <a:ext cx="1215107" cy="223920"/>
          </a:xfrm>
          <a:prstGeom prst="homePlate">
            <a:avLst/>
          </a:prstGeom>
          <a:solidFill>
            <a:srgbClr val="99C221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Approved</a:t>
            </a:r>
            <a:endParaRPr lang="en-GB" sz="12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Pentagon 30"/>
          <p:cNvSpPr/>
          <p:nvPr/>
        </p:nvSpPr>
        <p:spPr bwMode="auto">
          <a:xfrm>
            <a:off x="10875288" y="4983171"/>
            <a:ext cx="1215107" cy="223920"/>
          </a:xfrm>
          <a:prstGeom prst="homePlate">
            <a:avLst/>
          </a:prstGeom>
          <a:solidFill>
            <a:srgbClr val="FFFF00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Developed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Pentagon 31"/>
          <p:cNvSpPr/>
          <p:nvPr/>
        </p:nvSpPr>
        <p:spPr bwMode="auto">
          <a:xfrm>
            <a:off x="10875288" y="5217778"/>
            <a:ext cx="1215107" cy="223920"/>
          </a:xfrm>
          <a:prstGeom prst="homePlate">
            <a:avLst/>
          </a:prstGeom>
          <a:solidFill>
            <a:srgbClr val="FF9801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Pentagon 32"/>
          <p:cNvSpPr/>
          <p:nvPr/>
        </p:nvSpPr>
        <p:spPr bwMode="auto">
          <a:xfrm>
            <a:off x="10875288" y="5452385"/>
            <a:ext cx="1215107" cy="223920"/>
          </a:xfrm>
          <a:prstGeom prst="homePlate">
            <a:avLst/>
          </a:prstGeom>
          <a:solidFill>
            <a:srgbClr val="FE5000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Considered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Pentagon 33"/>
          <p:cNvSpPr/>
          <p:nvPr/>
        </p:nvSpPr>
        <p:spPr bwMode="auto">
          <a:xfrm>
            <a:off x="2805946" y="4288395"/>
            <a:ext cx="4161732" cy="245055"/>
          </a:xfrm>
          <a:prstGeom prst="homePlate">
            <a:avLst/>
          </a:prstGeom>
          <a:solidFill>
            <a:srgbClr val="FF9801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HY-2C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Chevron 34"/>
          <p:cNvSpPr/>
          <p:nvPr/>
        </p:nvSpPr>
        <p:spPr bwMode="auto">
          <a:xfrm>
            <a:off x="5956943" y="3952568"/>
            <a:ext cx="4106558" cy="245055"/>
          </a:xfrm>
          <a:prstGeom prst="chevron">
            <a:avLst/>
          </a:prstGeom>
          <a:solidFill>
            <a:srgbClr val="FE5000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HY-2H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Pentagon 35"/>
          <p:cNvSpPr/>
          <p:nvPr/>
        </p:nvSpPr>
        <p:spPr bwMode="auto">
          <a:xfrm>
            <a:off x="8347123" y="2028867"/>
            <a:ext cx="1737023" cy="245055"/>
          </a:xfrm>
          <a:prstGeom prst="homePlate">
            <a:avLst/>
          </a:prstGeom>
          <a:solidFill>
            <a:srgbClr val="FF9801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Meteor-MP N1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Pentagon 36"/>
          <p:cNvSpPr/>
          <p:nvPr/>
        </p:nvSpPr>
        <p:spPr bwMode="auto">
          <a:xfrm>
            <a:off x="9194990" y="1698716"/>
            <a:ext cx="1737023" cy="245055"/>
          </a:xfrm>
          <a:prstGeom prst="homePlate">
            <a:avLst/>
          </a:prstGeom>
          <a:solidFill>
            <a:srgbClr val="FF9801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Meteor-MP N2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Chevron 37"/>
          <p:cNvSpPr/>
          <p:nvPr/>
        </p:nvSpPr>
        <p:spPr bwMode="auto">
          <a:xfrm>
            <a:off x="9946977" y="2029055"/>
            <a:ext cx="1737023" cy="245055"/>
          </a:xfrm>
          <a:prstGeom prst="chevron">
            <a:avLst/>
          </a:prstGeom>
          <a:solidFill>
            <a:srgbClr val="FF9801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Meteor-MP N3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49314" y="5679535"/>
            <a:ext cx="278953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kern="0" dirty="0">
                <a:solidFill>
                  <a:srgbClr val="00205B"/>
                </a:solidFill>
                <a:latin typeface="Helvetica"/>
              </a:rPr>
              <a:t>Source: CEOS / WMO OSCAR database, 08/2018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9850" y="4196472"/>
            <a:ext cx="1699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(launched 2011)</a:t>
            </a:r>
            <a:endParaRPr lang="en-GB" sz="1200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Pentagon 40"/>
          <p:cNvSpPr/>
          <p:nvPr/>
        </p:nvSpPr>
        <p:spPr bwMode="auto">
          <a:xfrm>
            <a:off x="5307769" y="3029877"/>
            <a:ext cx="4160547" cy="245055"/>
          </a:xfrm>
          <a:prstGeom prst="homePlate">
            <a:avLst/>
          </a:prstGeom>
          <a:solidFill>
            <a:srgbClr val="FF9801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100" b="1" kern="0" dirty="0">
                <a:solidFill>
                  <a:srgbClr val="0020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WindRad / FY-3H</a:t>
            </a:r>
            <a:endParaRPr lang="en-GB" sz="1100" b="1" kern="0" dirty="0">
              <a:solidFill>
                <a:srgbClr val="0020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Chevron 41"/>
          <p:cNvSpPr/>
          <p:nvPr/>
        </p:nvSpPr>
        <p:spPr bwMode="auto">
          <a:xfrm>
            <a:off x="4515419" y="4904442"/>
            <a:ext cx="3933212" cy="245055"/>
          </a:xfrm>
          <a:prstGeom prst="chevron">
            <a:avLst/>
          </a:prstGeom>
          <a:solidFill>
            <a:srgbClr val="FE5000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SWIM+SCAT / CFOSAT follow-on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Pentagon 42"/>
          <p:cNvSpPr/>
          <p:nvPr/>
        </p:nvSpPr>
        <p:spPr bwMode="auto">
          <a:xfrm>
            <a:off x="3745878" y="6404355"/>
            <a:ext cx="1215107" cy="223920"/>
          </a:xfrm>
          <a:prstGeom prst="homePlate">
            <a:avLst/>
          </a:prstGeom>
          <a:solidFill>
            <a:schemeClr val="accent5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Operational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11559" y="6306303"/>
            <a:ext cx="766050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atinLnBrk="1" hangingPunct="0"/>
            <a:r>
              <a:rPr lang="en-US" sz="2000" kern="0" dirty="0">
                <a:solidFill>
                  <a:srgbClr val="002569"/>
                </a:solidFill>
              </a:rPr>
              <a:t> </a:t>
            </a:r>
            <a:r>
              <a:rPr lang="en-US" sz="1600" kern="0" dirty="0">
                <a:solidFill>
                  <a:srgbClr val="002569"/>
                </a:solidFill>
              </a:rPr>
              <a:t>= on orbit but does not distinguish between research and operational  mission</a:t>
            </a:r>
          </a:p>
        </p:txBody>
      </p:sp>
    </p:spTree>
    <p:extLst>
      <p:ext uri="{BB962C8B-B14F-4D97-AF65-F5344CB8AC3E}">
        <p14:creationId xmlns:p14="http://schemas.microsoft.com/office/powerpoint/2010/main" val="21436604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>
                <a:solidFill>
                  <a:srgbClr val="1F497D"/>
                </a:solidFill>
                <a:latin typeface="Helvetica"/>
                <a:ea typeface="Helvetica"/>
              </a:rPr>
              <a:pPr/>
              <a:t>6</a:t>
            </a:fld>
            <a:endParaRPr dirty="0">
              <a:solidFill>
                <a:srgbClr val="1F497D"/>
              </a:solidFill>
              <a:latin typeface="Helvetica"/>
              <a:ea typeface="Helvetic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743200" y="304800"/>
            <a:ext cx="7290262" cy="533400"/>
          </a:xfrm>
        </p:spPr>
        <p:txBody>
          <a:bodyPr anchor="t"/>
          <a:lstStyle/>
          <a:p>
            <a:r>
              <a:rPr lang="en-GB" dirty="0" smtClean="0"/>
              <a:t>Local </a:t>
            </a:r>
            <a:r>
              <a:rPr lang="en-GB" dirty="0"/>
              <a:t>time coverage assessment (ground track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307314" y="3993591"/>
            <a:ext cx="2803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kern="0" dirty="0">
                <a:solidFill>
                  <a:srgbClr val="002060"/>
                </a:solidFill>
                <a:latin typeface="Calibri" panose="020F0502020204030204" pitchFamily="34" charset="0"/>
              </a:rPr>
              <a:t>descending node crossing time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2400" y="633478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kern="0" dirty="0">
                <a:solidFill>
                  <a:srgbClr val="C00000"/>
                </a:solidFill>
                <a:latin typeface="Calibri" panose="020F0502020204030204" pitchFamily="34" charset="0"/>
              </a:rPr>
              <a:t>6 hour WMO minimum observation cycle requirement. Note: OSCAT and ASCAT with only 2.5 hour separation shown to have impacts in NWP data assimilation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491619"/>
              </p:ext>
            </p:extLst>
          </p:nvPr>
        </p:nvGraphicFramePr>
        <p:xfrm>
          <a:off x="361245" y="1294393"/>
          <a:ext cx="11322754" cy="5030209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048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5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92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92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92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92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92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92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92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92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402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543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6920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6920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416954">
                <a:tc>
                  <a:txBody>
                    <a:bodyPr/>
                    <a:lstStyle/>
                    <a:p>
                      <a:pPr algn="ctr"/>
                      <a:endParaRPr lang="en-GB" sz="14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21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22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26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27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29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30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4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00:00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01:00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4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02:00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4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03:00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4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04:00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01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05:00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58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06:00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879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07:00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879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08:00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156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09:00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156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10:00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4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11:00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879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12:00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0" name="Pentagon 9"/>
          <p:cNvSpPr/>
          <p:nvPr/>
        </p:nvSpPr>
        <p:spPr bwMode="auto">
          <a:xfrm>
            <a:off x="6532505" y="3184589"/>
            <a:ext cx="3624003" cy="219682"/>
          </a:xfrm>
          <a:prstGeom prst="homePlate">
            <a:avLst/>
          </a:prstGeom>
          <a:solidFill>
            <a:srgbClr val="FE5000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lvl="1" indent="457200" algn="ctr" eaLnBrk="0" hangingPunct="0">
              <a:spcBef>
                <a:spcPct val="50000"/>
              </a:spcBef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HY-2H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entagon 10"/>
          <p:cNvSpPr/>
          <p:nvPr/>
        </p:nvSpPr>
        <p:spPr bwMode="auto">
          <a:xfrm>
            <a:off x="2247649" y="4352780"/>
            <a:ext cx="3816749" cy="219682"/>
          </a:xfrm>
          <a:prstGeom prst="homePlate">
            <a:avLst/>
          </a:prstGeom>
          <a:solidFill>
            <a:schemeClr val="accent5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lvl="1" indent="457200" eaLnBrk="0" hangingPunct="0">
              <a:spcBef>
                <a:spcPct val="50000"/>
              </a:spcBef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Scatsat-1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Pentagon 11"/>
          <p:cNvSpPr/>
          <p:nvPr/>
        </p:nvSpPr>
        <p:spPr bwMode="auto">
          <a:xfrm>
            <a:off x="6022621" y="4647567"/>
            <a:ext cx="5677903" cy="187127"/>
          </a:xfrm>
          <a:prstGeom prst="homePlate">
            <a:avLst>
              <a:gd name="adj" fmla="val 0"/>
            </a:avLst>
          </a:prstGeom>
          <a:solidFill>
            <a:srgbClr val="FFFF00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 / Metop-SG B1 + B2 + B3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Pentagon 12"/>
          <p:cNvSpPr/>
          <p:nvPr/>
        </p:nvSpPr>
        <p:spPr bwMode="auto">
          <a:xfrm>
            <a:off x="4420705" y="5929385"/>
            <a:ext cx="3530149" cy="219682"/>
          </a:xfrm>
          <a:prstGeom prst="homePlate">
            <a:avLst/>
          </a:prstGeom>
          <a:solidFill>
            <a:srgbClr val="99C221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Oceansat-3 / 3A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Pentagon 13"/>
          <p:cNvSpPr/>
          <p:nvPr/>
        </p:nvSpPr>
        <p:spPr bwMode="auto">
          <a:xfrm>
            <a:off x="10205156" y="1897139"/>
            <a:ext cx="1285386" cy="331570"/>
          </a:xfrm>
          <a:prstGeom prst="homePlate">
            <a:avLst/>
          </a:prstGeom>
          <a:solidFill>
            <a:schemeClr val="accent5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Operational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Pentagon 14"/>
          <p:cNvSpPr/>
          <p:nvPr/>
        </p:nvSpPr>
        <p:spPr bwMode="auto">
          <a:xfrm>
            <a:off x="10205156" y="2223138"/>
            <a:ext cx="1285386" cy="331570"/>
          </a:xfrm>
          <a:prstGeom prst="homePlate">
            <a:avLst/>
          </a:prstGeom>
          <a:solidFill>
            <a:srgbClr val="99C221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Approved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Pentagon 15"/>
          <p:cNvSpPr/>
          <p:nvPr/>
        </p:nvSpPr>
        <p:spPr bwMode="auto">
          <a:xfrm>
            <a:off x="10205156" y="2549746"/>
            <a:ext cx="1285386" cy="331570"/>
          </a:xfrm>
          <a:prstGeom prst="homePlate">
            <a:avLst/>
          </a:prstGeom>
          <a:solidFill>
            <a:srgbClr val="FFFF00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Developed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Pentagon 16"/>
          <p:cNvSpPr/>
          <p:nvPr/>
        </p:nvSpPr>
        <p:spPr bwMode="auto">
          <a:xfrm>
            <a:off x="10205156" y="2841189"/>
            <a:ext cx="1285386" cy="331570"/>
          </a:xfrm>
          <a:prstGeom prst="homePlate">
            <a:avLst/>
          </a:prstGeom>
          <a:solidFill>
            <a:srgbClr val="FF9801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Pentagon 17"/>
          <p:cNvSpPr/>
          <p:nvPr/>
        </p:nvSpPr>
        <p:spPr bwMode="auto">
          <a:xfrm>
            <a:off x="10205156" y="3145990"/>
            <a:ext cx="1285386" cy="331570"/>
          </a:xfrm>
          <a:prstGeom prst="homePlate">
            <a:avLst/>
          </a:prstGeom>
          <a:solidFill>
            <a:srgbClr val="FE5000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Considered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hevron 18"/>
          <p:cNvSpPr/>
          <p:nvPr/>
        </p:nvSpPr>
        <p:spPr bwMode="auto">
          <a:xfrm>
            <a:off x="3184423" y="3265595"/>
            <a:ext cx="4819538" cy="219682"/>
          </a:xfrm>
          <a:prstGeom prst="chevron">
            <a:avLst/>
          </a:prstGeom>
          <a:solidFill>
            <a:srgbClr val="FF9801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lvl="1" indent="457200" algn="ctr" eaLnBrk="0" hangingPunct="0">
              <a:spcBef>
                <a:spcPct val="50000"/>
              </a:spcBef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HY-2B / E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9997175" y="4162084"/>
            <a:ext cx="3714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kern="0" dirty="0">
                <a:solidFill>
                  <a:srgbClr val="00205B"/>
                </a:solidFill>
                <a:latin typeface="Calibri" panose="020F0502020204030204" pitchFamily="34" charset="0"/>
              </a:rPr>
              <a:t>Source: CEOS /WMO OSCAR database, 08/2018</a:t>
            </a:r>
            <a:endParaRPr lang="en-GB" sz="1400" b="1" kern="0" dirty="0">
              <a:solidFill>
                <a:srgbClr val="00205B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Chevron 20"/>
          <p:cNvSpPr/>
          <p:nvPr/>
        </p:nvSpPr>
        <p:spPr bwMode="auto">
          <a:xfrm>
            <a:off x="5594192" y="3770105"/>
            <a:ext cx="3753008" cy="239782"/>
          </a:xfrm>
          <a:prstGeom prst="chevron">
            <a:avLst/>
          </a:prstGeom>
          <a:solidFill>
            <a:srgbClr val="FE5000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SWIM+SCAT / CFOSAT follow-on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Pentagon 21"/>
          <p:cNvSpPr/>
          <p:nvPr/>
        </p:nvSpPr>
        <p:spPr bwMode="auto">
          <a:xfrm>
            <a:off x="3965258" y="3467673"/>
            <a:ext cx="3259264" cy="219682"/>
          </a:xfrm>
          <a:prstGeom prst="homePlate">
            <a:avLst/>
          </a:prstGeom>
          <a:solidFill>
            <a:srgbClr val="FF9801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WindRad / FY-3E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Pentagon 22"/>
          <p:cNvSpPr/>
          <p:nvPr/>
        </p:nvSpPr>
        <p:spPr bwMode="auto">
          <a:xfrm>
            <a:off x="1420210" y="3261508"/>
            <a:ext cx="1882921" cy="219682"/>
          </a:xfrm>
          <a:prstGeom prst="homePlate">
            <a:avLst/>
          </a:prstGeom>
          <a:solidFill>
            <a:schemeClr val="accent5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HY-2A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Chevron 23"/>
          <p:cNvSpPr/>
          <p:nvPr/>
        </p:nvSpPr>
        <p:spPr bwMode="auto">
          <a:xfrm>
            <a:off x="6458739" y="3476068"/>
            <a:ext cx="4276994" cy="256636"/>
          </a:xfrm>
          <a:prstGeom prst="chevron">
            <a:avLst/>
          </a:prstGeom>
          <a:solidFill>
            <a:srgbClr val="FF9801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WindRad / FY-3H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Pentagon 24"/>
          <p:cNvSpPr/>
          <p:nvPr/>
        </p:nvSpPr>
        <p:spPr bwMode="auto">
          <a:xfrm>
            <a:off x="1420210" y="4647567"/>
            <a:ext cx="3816748" cy="219682"/>
          </a:xfrm>
          <a:prstGeom prst="homePlate">
            <a:avLst/>
          </a:prstGeom>
          <a:solidFill>
            <a:schemeClr val="accent5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ASCAT / Metop-A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Pentagon 25"/>
          <p:cNvSpPr/>
          <p:nvPr/>
        </p:nvSpPr>
        <p:spPr bwMode="auto">
          <a:xfrm>
            <a:off x="3043789" y="3762460"/>
            <a:ext cx="2753832" cy="219682"/>
          </a:xfrm>
          <a:prstGeom prst="homePlate">
            <a:avLst/>
          </a:prstGeom>
          <a:solidFill>
            <a:schemeClr val="accent5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SWIM+SCAT / CFOSAT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085341" y="4994908"/>
            <a:ext cx="2078652" cy="938719"/>
          </a:xfrm>
          <a:prstGeom prst="rect">
            <a:avLst/>
          </a:prstGeom>
          <a:solidFill>
            <a:schemeClr val="bg1"/>
          </a:solidFill>
          <a:ln>
            <a:solidFill>
              <a:srgbClr val="00205B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kern="0" dirty="0">
                <a:solidFill>
                  <a:srgbClr val="002060"/>
                </a:solidFill>
                <a:latin typeface="Calibri" panose="020F0502020204030204" pitchFamily="34" charset="0"/>
              </a:rPr>
              <a:t>Drifting Orbits:</a:t>
            </a:r>
          </a:p>
          <a:p>
            <a:r>
              <a:rPr lang="en-GB" sz="1100" b="1" kern="0" dirty="0">
                <a:solidFill>
                  <a:srgbClr val="002060"/>
                </a:solidFill>
                <a:latin typeface="Calibri" panose="020F0502020204030204" pitchFamily="34" charset="0"/>
              </a:rPr>
              <a:t>ASCAT-A	(since 2018)</a:t>
            </a:r>
          </a:p>
          <a:p>
            <a:r>
              <a:rPr lang="en-GB" sz="1100" b="1" kern="0" dirty="0">
                <a:solidFill>
                  <a:srgbClr val="002060"/>
                </a:solidFill>
                <a:latin typeface="Calibri" panose="020F0502020204030204" pitchFamily="34" charset="0"/>
              </a:rPr>
              <a:t>HY-2C	</a:t>
            </a:r>
            <a:r>
              <a:rPr lang="en-GB" sz="1100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(</a:t>
            </a:r>
            <a:r>
              <a:rPr lang="en-GB" sz="1100" b="1" kern="0" dirty="0">
                <a:solidFill>
                  <a:srgbClr val="002060"/>
                </a:solidFill>
                <a:latin typeface="Calibri" panose="020F0502020204030204" pitchFamily="34" charset="0"/>
              </a:rPr>
              <a:t>2019-2024)</a:t>
            </a:r>
          </a:p>
          <a:p>
            <a:r>
              <a:rPr lang="en-GB" sz="1100" b="1" kern="0" dirty="0">
                <a:solidFill>
                  <a:srgbClr val="002060"/>
                </a:solidFill>
                <a:latin typeface="Calibri" panose="020F0502020204030204" pitchFamily="34" charset="0"/>
              </a:rPr>
              <a:t>HY-2D	</a:t>
            </a:r>
            <a:r>
              <a:rPr lang="en-GB" sz="1100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(</a:t>
            </a:r>
            <a:r>
              <a:rPr lang="en-GB" sz="1100" b="1" kern="0" dirty="0">
                <a:solidFill>
                  <a:srgbClr val="002060"/>
                </a:solidFill>
                <a:latin typeface="Calibri" panose="020F0502020204030204" pitchFamily="34" charset="0"/>
              </a:rPr>
              <a:t>2020-2025)</a:t>
            </a:r>
          </a:p>
          <a:p>
            <a:r>
              <a:rPr lang="en-GB" sz="1100" b="1" kern="0" dirty="0">
                <a:solidFill>
                  <a:srgbClr val="002060"/>
                </a:solidFill>
                <a:latin typeface="Calibri" panose="020F0502020204030204" pitchFamily="34" charset="0"/>
              </a:rPr>
              <a:t>HY-2F/G	(2022-2027)</a:t>
            </a:r>
          </a:p>
        </p:txBody>
      </p:sp>
      <p:sp>
        <p:nvSpPr>
          <p:cNvPr id="28" name="Pentagon 27"/>
          <p:cNvSpPr/>
          <p:nvPr/>
        </p:nvSpPr>
        <p:spPr bwMode="auto">
          <a:xfrm>
            <a:off x="1420210" y="4816275"/>
            <a:ext cx="5930320" cy="219682"/>
          </a:xfrm>
          <a:prstGeom prst="homePlate">
            <a:avLst/>
          </a:prstGeom>
          <a:solidFill>
            <a:schemeClr val="accent5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ASCAT / Metop-B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Pentagon 28"/>
          <p:cNvSpPr/>
          <p:nvPr/>
        </p:nvSpPr>
        <p:spPr bwMode="auto">
          <a:xfrm>
            <a:off x="3118244" y="4692916"/>
            <a:ext cx="3483235" cy="219682"/>
          </a:xfrm>
          <a:prstGeom prst="homePlate">
            <a:avLst/>
          </a:prstGeom>
          <a:solidFill>
            <a:schemeClr val="accent5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ASCAT / Metop-C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6481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7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Community Activities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" y="1454308"/>
            <a:ext cx="4652021" cy="35582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17533" y="1445974"/>
            <a:ext cx="7306734" cy="2805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500"/>
              </a:spcBef>
              <a:buSzPct val="100000"/>
            </a:pPr>
            <a:r>
              <a:rPr lang="en-GB" sz="2400" kern="0" dirty="0" smtClean="0">
                <a:solidFill>
                  <a:srgbClr val="002569"/>
                </a:solidFill>
                <a:latin typeface="Helvetica"/>
                <a:cs typeface="Arial" panose="020B0604020202020204" pitchFamily="34" charset="0"/>
                <a:sym typeface="Arial Bold"/>
              </a:rPr>
              <a:t>Discussion </a:t>
            </a:r>
            <a:r>
              <a:rPr lang="en-US" sz="2400" kern="0" dirty="0" smtClean="0">
                <a:solidFill>
                  <a:srgbClr val="002569"/>
                </a:solidFill>
                <a:latin typeface="Helvetica"/>
                <a:cs typeface="Arial" panose="020B0604020202020204" pitchFamily="34" charset="0"/>
                <a:sym typeface="Arial Bold"/>
              </a:rPr>
              <a:t>of </a:t>
            </a:r>
            <a:r>
              <a:rPr lang="en-US" sz="2400" kern="0" dirty="0">
                <a:solidFill>
                  <a:srgbClr val="002569"/>
                </a:solidFill>
                <a:latin typeface="Helvetica"/>
                <a:cs typeface="Arial" panose="020B0604020202020204" pitchFamily="34" charset="0"/>
                <a:sym typeface="Arial Bold"/>
              </a:rPr>
              <a:t>observing system requirements for accuracy and </a:t>
            </a:r>
            <a:r>
              <a:rPr lang="en-US" sz="2400" kern="0" dirty="0" smtClean="0">
                <a:solidFill>
                  <a:srgbClr val="002569"/>
                </a:solidFill>
                <a:latin typeface="Helvetica"/>
                <a:cs typeface="Arial" panose="020B0604020202020204" pitchFamily="34" charset="0"/>
                <a:sym typeface="Arial Bold"/>
              </a:rPr>
              <a:t>resolution</a:t>
            </a:r>
            <a:r>
              <a:rPr lang="en-US" sz="2400" kern="0" dirty="0">
                <a:solidFill>
                  <a:srgbClr val="002569"/>
                </a:solidFill>
                <a:latin typeface="Helvetica"/>
                <a:cs typeface="Arial" panose="020B0604020202020204" pitchFamily="34" charset="0"/>
                <a:sym typeface="Arial Bold"/>
              </a:rPr>
              <a:t>:</a:t>
            </a:r>
            <a:endParaRPr lang="en-US" sz="2400" kern="0" dirty="0" smtClean="0">
              <a:solidFill>
                <a:srgbClr val="002569"/>
              </a:solidFill>
              <a:latin typeface="Helvetica"/>
              <a:cs typeface="Arial" panose="020B0604020202020204" pitchFamily="34" charset="0"/>
              <a:sym typeface="Arial Bold"/>
            </a:endParaRPr>
          </a:p>
          <a:p>
            <a:pPr marL="342900" lvl="0" indent="-342900">
              <a:spcBef>
                <a:spcPts val="500"/>
              </a:spcBef>
              <a:buSzPct val="100000"/>
              <a:buFont typeface="Arial"/>
              <a:buChar char="•"/>
            </a:pPr>
            <a:r>
              <a:rPr lang="en-US" sz="2400" kern="0" dirty="0">
                <a:solidFill>
                  <a:srgbClr val="002569"/>
                </a:solidFill>
                <a:latin typeface="Helvetica"/>
                <a:cs typeface="Arial" panose="020B0604020202020204" pitchFamily="34" charset="0"/>
                <a:sym typeface="Arial Bold"/>
              </a:rPr>
              <a:t>Observation requirements vary greatly depending on the spatial and temporal scales of phenomena that need to be captured in a model</a:t>
            </a:r>
            <a:r>
              <a:rPr lang="en-US" sz="2400" kern="0" dirty="0" smtClean="0">
                <a:solidFill>
                  <a:srgbClr val="002569"/>
                </a:solidFill>
                <a:latin typeface="Helvetica"/>
                <a:cs typeface="Arial" panose="020B0604020202020204" pitchFamily="34" charset="0"/>
                <a:sym typeface="Arial Bold"/>
              </a:rPr>
              <a:t>.</a:t>
            </a:r>
          </a:p>
          <a:p>
            <a:pPr marL="342900" lvl="0" indent="-342900">
              <a:spcBef>
                <a:spcPts val="500"/>
              </a:spcBef>
              <a:buSzPct val="100000"/>
              <a:buFont typeface="Arial"/>
              <a:buChar char="•"/>
            </a:pPr>
            <a:r>
              <a:rPr lang="en-US" sz="2400" kern="0" dirty="0">
                <a:solidFill>
                  <a:srgbClr val="002569"/>
                </a:solidFill>
                <a:latin typeface="Helvetica"/>
                <a:cs typeface="Arial" panose="020B0604020202020204" pitchFamily="34" charset="0"/>
                <a:sym typeface="Arial Bold"/>
              </a:rPr>
              <a:t>S</a:t>
            </a:r>
            <a:r>
              <a:rPr lang="en-US" sz="2400" kern="0" dirty="0" smtClean="0">
                <a:solidFill>
                  <a:srgbClr val="002569"/>
                </a:solidFill>
                <a:latin typeface="Helvetica"/>
                <a:cs typeface="Arial" panose="020B0604020202020204" pitchFamily="34" charset="0"/>
                <a:sym typeface="Arial Bold"/>
              </a:rPr>
              <a:t>ampling </a:t>
            </a:r>
            <a:r>
              <a:rPr lang="en-US" sz="2400" kern="0" dirty="0">
                <a:solidFill>
                  <a:srgbClr val="002569"/>
                </a:solidFill>
                <a:latin typeface="Helvetica"/>
                <a:cs typeface="Arial" panose="020B0604020202020204" pitchFamily="34" charset="0"/>
                <a:sym typeface="Arial Bold"/>
              </a:rPr>
              <a:t>requirements in space and time are driven by the need to capture the variability</a:t>
            </a:r>
            <a:endParaRPr lang="en-GB" sz="2400" kern="0" dirty="0" smtClean="0">
              <a:solidFill>
                <a:srgbClr val="002569"/>
              </a:solidFill>
              <a:latin typeface="Helvetica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3116" y="1216035"/>
            <a:ext cx="25747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0" dirty="0" smtClean="0">
                <a:solidFill>
                  <a:srgbClr val="002569"/>
                </a:solidFill>
                <a:latin typeface="Helvetica"/>
                <a:cs typeface="Arial" panose="020B0604020202020204" pitchFamily="34" charset="0"/>
                <a:sym typeface="Arial Bold"/>
              </a:rPr>
              <a:t>Figure: OceanObs’19 </a:t>
            </a:r>
            <a:r>
              <a:rPr lang="en-GB" sz="1200" kern="0" dirty="0">
                <a:solidFill>
                  <a:srgbClr val="002569"/>
                </a:solidFill>
                <a:latin typeface="Helvetica"/>
                <a:cs typeface="Arial" panose="020B0604020202020204" pitchFamily="34" charset="0"/>
                <a:sym typeface="Arial Bold"/>
              </a:rPr>
              <a:t>White </a:t>
            </a:r>
            <a:r>
              <a:rPr lang="en-GB" sz="1200" kern="0" dirty="0" smtClean="0">
                <a:solidFill>
                  <a:srgbClr val="002569"/>
                </a:solidFill>
                <a:latin typeface="Helvetica"/>
                <a:cs typeface="Arial" panose="020B0604020202020204" pitchFamily="34" charset="0"/>
                <a:sym typeface="Arial Bold"/>
              </a:rPr>
              <a:t>Paper </a:t>
            </a:r>
            <a:endParaRPr lang="en-GB" sz="1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7555" y="4986982"/>
            <a:ext cx="11902778" cy="164660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spcBef>
                <a:spcPts val="600"/>
              </a:spcBef>
              <a:defRPr sz="1800" kern="12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2569"/>
                </a:solidFill>
                <a:latin typeface="Helvetica"/>
                <a:ea typeface="+mn-ea"/>
                <a:cs typeface="Arial" panose="020B0604020202020204" pitchFamily="34" charset="0"/>
              </a:rPr>
              <a:t>At least 3 </a:t>
            </a:r>
            <a:r>
              <a:rPr lang="en-US" sz="2400" kern="0" dirty="0" err="1">
                <a:solidFill>
                  <a:srgbClr val="002569"/>
                </a:solidFill>
                <a:latin typeface="Helvetica"/>
                <a:ea typeface="+mn-ea"/>
                <a:cs typeface="Arial" panose="020B0604020202020204" pitchFamily="34" charset="0"/>
              </a:rPr>
              <a:t>scatterometers</a:t>
            </a:r>
            <a:r>
              <a:rPr lang="en-US" sz="2400" kern="0" dirty="0">
                <a:solidFill>
                  <a:srgbClr val="002569"/>
                </a:solidFill>
                <a:latin typeface="Helvetica"/>
                <a:ea typeface="+mn-ea"/>
                <a:cs typeface="Arial" panose="020B0604020202020204" pitchFamily="34" charset="0"/>
              </a:rPr>
              <a:t> in orbits designed to roughly meet WMO requirements (observations every 6 hours)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2569"/>
                </a:solidFill>
                <a:latin typeface="Helvetica"/>
                <a:ea typeface="+mn-ea"/>
                <a:cs typeface="Arial" panose="020B0604020202020204" pitchFamily="34" charset="0"/>
              </a:rPr>
              <a:t>One instrument in a non-sun-synchronous orbit for sampling the diurnal cycle, better mid-</a:t>
            </a:r>
            <a:r>
              <a:rPr lang="en-US" sz="2400" kern="0" dirty="0" err="1">
                <a:solidFill>
                  <a:srgbClr val="002569"/>
                </a:solidFill>
                <a:latin typeface="Helvetica"/>
                <a:ea typeface="+mn-ea"/>
                <a:cs typeface="Arial" panose="020B0604020202020204" pitchFamily="34" charset="0"/>
              </a:rPr>
              <a:t>lattitude</a:t>
            </a:r>
            <a:r>
              <a:rPr lang="en-US" sz="2400" kern="0" dirty="0">
                <a:solidFill>
                  <a:srgbClr val="002569"/>
                </a:solidFill>
                <a:latin typeface="Helvetica"/>
                <a:ea typeface="+mn-ea"/>
                <a:cs typeface="Arial" panose="020B0604020202020204" pitchFamily="34" charset="0"/>
              </a:rPr>
              <a:t> sampling and provide inter-calibration </a:t>
            </a:r>
            <a:endParaRPr lang="en-US" sz="2400" kern="0" dirty="0">
              <a:solidFill>
                <a:srgbClr val="002569"/>
              </a:solidFill>
              <a:latin typeface="Helvetic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9736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8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800" dirty="0"/>
              <a:t>D</a:t>
            </a:r>
            <a:r>
              <a:rPr lang="en-US" sz="2800" dirty="0" smtClean="0"/>
              <a:t>iscussions continuing within </a:t>
            </a:r>
            <a:r>
              <a:rPr lang="en-US" sz="2800" dirty="0"/>
              <a:t>the </a:t>
            </a:r>
            <a:r>
              <a:rPr lang="en-US" sz="2800" dirty="0" err="1" smtClean="0"/>
              <a:t>IOVWST</a:t>
            </a:r>
            <a:r>
              <a:rPr lang="en-US" sz="2800" dirty="0" smtClean="0"/>
              <a:t> </a:t>
            </a:r>
            <a:r>
              <a:rPr lang="en-US" sz="2800" dirty="0"/>
              <a:t>on the </a:t>
            </a:r>
            <a:r>
              <a:rPr lang="en-US" sz="2800" dirty="0" smtClean="0"/>
              <a:t>quality assessment </a:t>
            </a:r>
            <a:r>
              <a:rPr lang="en-US" sz="2800" dirty="0"/>
              <a:t>of data products and wind retrievals, which include: </a:t>
            </a:r>
          </a:p>
          <a:p>
            <a:pPr algn="just"/>
            <a:r>
              <a:rPr lang="en-US" sz="2800" dirty="0" smtClean="0"/>
              <a:t>Wind </a:t>
            </a:r>
            <a:r>
              <a:rPr lang="en-US" sz="2800" dirty="0"/>
              <a:t>retrievals </a:t>
            </a:r>
            <a:r>
              <a:rPr lang="en-US" sz="2800" dirty="0" smtClean="0"/>
              <a:t>during </a:t>
            </a:r>
            <a:r>
              <a:rPr lang="en-US" sz="2800" dirty="0"/>
              <a:t>extreme winds </a:t>
            </a:r>
          </a:p>
          <a:p>
            <a:pPr algn="just"/>
            <a:r>
              <a:rPr lang="en-US" sz="2800" dirty="0" err="1" smtClean="0"/>
              <a:t>GMF</a:t>
            </a:r>
            <a:r>
              <a:rPr lang="en-US" sz="2800" dirty="0" smtClean="0"/>
              <a:t> </a:t>
            </a:r>
            <a:r>
              <a:rPr lang="en-US" sz="2800" dirty="0"/>
              <a:t>development and validation </a:t>
            </a:r>
          </a:p>
          <a:p>
            <a:pPr algn="just"/>
            <a:r>
              <a:rPr lang="en-US" sz="2800" dirty="0" smtClean="0"/>
              <a:t>Comparison </a:t>
            </a:r>
            <a:r>
              <a:rPr lang="en-US" sz="2800" dirty="0"/>
              <a:t>of wind retrieval algorithms </a:t>
            </a:r>
          </a:p>
          <a:p>
            <a:pPr algn="just"/>
            <a:r>
              <a:rPr lang="en-US" sz="2800" dirty="0" smtClean="0"/>
              <a:t>Assessment </a:t>
            </a:r>
            <a:r>
              <a:rPr lang="en-US" sz="2800" dirty="0"/>
              <a:t>of rain effects in the tropics (particularly relevant for Ku-band instruments / radiometers) </a:t>
            </a:r>
            <a:endParaRPr lang="en-US" sz="2800" dirty="0" smtClean="0"/>
          </a:p>
          <a:p>
            <a:pPr algn="just"/>
            <a:r>
              <a:rPr lang="en-US" sz="2800" dirty="0" smtClean="0"/>
              <a:t>Spatial </a:t>
            </a:r>
            <a:r>
              <a:rPr lang="en-US" sz="2800" dirty="0"/>
              <a:t>scaling effects </a:t>
            </a:r>
          </a:p>
          <a:p>
            <a:pPr algn="just"/>
            <a:r>
              <a:rPr lang="en-US" sz="2800" dirty="0"/>
              <a:t>Generation of a quality-controlled wind reference dataset linking </a:t>
            </a:r>
            <a:r>
              <a:rPr lang="en-US" sz="2800" dirty="0" err="1"/>
              <a:t>dropsondes</a:t>
            </a:r>
            <a:r>
              <a:rPr lang="en-US" sz="2800" dirty="0"/>
              <a:t> / buoys / </a:t>
            </a:r>
            <a:r>
              <a:rPr lang="en-US" sz="2800" dirty="0" err="1"/>
              <a:t>SFMR</a:t>
            </a:r>
            <a:r>
              <a:rPr lang="en-US" sz="2800" dirty="0"/>
              <a:t> (plane-based measurements) / SAR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75104" y="146304"/>
            <a:ext cx="8924544" cy="1131774"/>
          </a:xfrm>
        </p:spPr>
        <p:txBody>
          <a:bodyPr>
            <a:normAutofit/>
          </a:bodyPr>
          <a:lstStyle/>
          <a:p>
            <a:r>
              <a:rPr lang="en-US" sz="3200" dirty="0"/>
              <a:t>Cross-calibration of missions, Cal/Val </a:t>
            </a:r>
            <a:endParaRPr lang="en-US" sz="3200" dirty="0" smtClean="0"/>
          </a:p>
          <a:p>
            <a:r>
              <a:rPr lang="en-US" sz="3200" dirty="0" smtClean="0"/>
              <a:t>and </a:t>
            </a:r>
            <a:r>
              <a:rPr lang="en-US" sz="3200" dirty="0"/>
              <a:t>data product standards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1711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9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1564" y="1329621"/>
            <a:ext cx="11845636" cy="5101935"/>
          </a:xfrm>
        </p:spPr>
        <p:txBody>
          <a:bodyPr/>
          <a:lstStyle/>
          <a:p>
            <a:pPr algn="just"/>
            <a:r>
              <a:rPr lang="en-US" sz="2400" dirty="0" err="1" smtClean="0"/>
              <a:t>Spaceborne</a:t>
            </a:r>
            <a:r>
              <a:rPr lang="en-US" sz="2400" dirty="0" smtClean="0"/>
              <a:t> </a:t>
            </a:r>
            <a:r>
              <a:rPr lang="en-US" sz="2400" dirty="0" err="1" smtClean="0"/>
              <a:t>scatterometers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smtClean="0"/>
              <a:t>C-, Ku-band</a:t>
            </a:r>
            <a:r>
              <a:rPr lang="en-US" sz="2400" dirty="0"/>
              <a:t>) </a:t>
            </a:r>
            <a:r>
              <a:rPr lang="en-US" sz="2400" dirty="0" smtClean="0"/>
              <a:t>become </a:t>
            </a:r>
            <a:r>
              <a:rPr lang="en-US" sz="2400" dirty="0"/>
              <a:t>the standard </a:t>
            </a:r>
            <a:r>
              <a:rPr lang="en-US" sz="2400" dirty="0" smtClean="0"/>
              <a:t>to provide global </a:t>
            </a:r>
            <a:r>
              <a:rPr lang="en-US" sz="2400" dirty="0"/>
              <a:t>ocean surface wind vector data. However, other remote sensing techniques have demonstrated varying capabilities at retrieving the ocean surface winds and include </a:t>
            </a:r>
            <a:endParaRPr lang="en-US" sz="2400" dirty="0" smtClean="0"/>
          </a:p>
          <a:p>
            <a:pPr algn="just"/>
            <a:r>
              <a:rPr lang="en-US" sz="2400" dirty="0" smtClean="0"/>
              <a:t>Microwave radiometers</a:t>
            </a:r>
          </a:p>
          <a:p>
            <a:pPr marL="457200" lvl="1" indent="0" algn="l">
              <a:buNone/>
            </a:pPr>
            <a:r>
              <a:rPr lang="en-US" sz="2400" dirty="0" smtClean="0"/>
              <a:t>Multi-frequency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 smtClean="0"/>
              <a:t>Polarimetric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L-band </a:t>
            </a:r>
            <a:endParaRPr lang="en-US" sz="2400" dirty="0"/>
          </a:p>
          <a:p>
            <a:pPr algn="just"/>
            <a:r>
              <a:rPr lang="en-US" sz="2400" dirty="0" smtClean="0"/>
              <a:t>Synthetic </a:t>
            </a:r>
            <a:r>
              <a:rPr lang="en-US" sz="2400" dirty="0"/>
              <a:t>Aperture Radar (</a:t>
            </a:r>
            <a:r>
              <a:rPr lang="en-US" sz="2400" dirty="0" smtClean="0"/>
              <a:t>SAR) </a:t>
            </a:r>
          </a:p>
          <a:p>
            <a:pPr algn="just"/>
            <a:r>
              <a:rPr lang="en-US" sz="2400" dirty="0" err="1" smtClean="0"/>
              <a:t>GNSS</a:t>
            </a:r>
            <a:r>
              <a:rPr lang="en-US" sz="2400" dirty="0" smtClean="0"/>
              <a:t>-R </a:t>
            </a:r>
          </a:p>
          <a:p>
            <a:pPr algn="just"/>
            <a:r>
              <a:rPr lang="en-US" sz="2400" dirty="0" smtClean="0"/>
              <a:t>HF </a:t>
            </a:r>
            <a:r>
              <a:rPr lang="en-US" sz="2400" dirty="0"/>
              <a:t>radars (regional coverage but frequent temporal refresh) </a:t>
            </a:r>
          </a:p>
          <a:p>
            <a:pPr algn="just"/>
            <a:r>
              <a:rPr lang="en-US" sz="2400" b="1" dirty="0" smtClean="0"/>
              <a:t>How </a:t>
            </a:r>
            <a:r>
              <a:rPr lang="en-US" sz="2400" b="1" dirty="0"/>
              <a:t>do these other techniques compare with microwave </a:t>
            </a:r>
            <a:r>
              <a:rPr lang="en-US" sz="2400" b="1" dirty="0" err="1"/>
              <a:t>scatterometry</a:t>
            </a:r>
            <a:r>
              <a:rPr lang="en-US" sz="2400" b="1" dirty="0"/>
              <a:t> and where do they fit within the </a:t>
            </a:r>
            <a:r>
              <a:rPr lang="en-US" sz="2400" b="1" dirty="0" err="1"/>
              <a:t>OSVW</a:t>
            </a:r>
            <a:r>
              <a:rPr lang="en-US" sz="2400" b="1" dirty="0"/>
              <a:t> observing system portfolio? 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97024" y="268224"/>
            <a:ext cx="8510016" cy="768096"/>
          </a:xfrm>
        </p:spPr>
        <p:txBody>
          <a:bodyPr>
            <a:normAutofit fontScale="85000" lnSpcReduction="10000"/>
          </a:bodyPr>
          <a:lstStyle/>
          <a:p>
            <a:r>
              <a:rPr lang="en-US" sz="3900" dirty="0" smtClean="0"/>
              <a:t>Requirements for </a:t>
            </a:r>
            <a:r>
              <a:rPr lang="en-US" sz="3900" dirty="0"/>
              <a:t>the </a:t>
            </a:r>
            <a:r>
              <a:rPr lang="en-US" sz="3900" dirty="0" err="1"/>
              <a:t>OSVW</a:t>
            </a:r>
            <a:r>
              <a:rPr lang="en-US" sz="3900" dirty="0"/>
              <a:t> </a:t>
            </a:r>
            <a:r>
              <a:rPr lang="en-US" sz="3900" dirty="0" smtClean="0"/>
              <a:t>Constellation </a:t>
            </a:r>
            <a:endParaRPr lang="en-US" sz="3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7737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3122</TotalTime>
  <Words>955</Words>
  <Application>Microsoft Office PowerPoint</Application>
  <PresentationFormat>Widescreen</PresentationFormat>
  <Paragraphs>197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Default</vt:lpstr>
      <vt:lpstr>PowerPoint Presentation</vt:lpstr>
      <vt:lpstr>OSVW-VC Strategic Objectives</vt:lpstr>
      <vt:lpstr>PowerPoint Presentation</vt:lpstr>
      <vt:lpstr>PowerPoint Presentation</vt:lpstr>
      <vt:lpstr>PowerPoint Presentation</vt:lpstr>
      <vt:lpstr>PowerPoint Presentation</vt:lpstr>
      <vt:lpstr>Community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Recent NASA Contribution to CARB-19 : Land Product Validation Listing – Carbon-related products have been validated according to CEOS LPV standards and documented on the CEOS LPV website</dc:title>
  <dc:creator>MARGOLIS, HANK A. (HQ-DK000)</dc:creator>
  <cp:lastModifiedBy>Admin</cp:lastModifiedBy>
  <cp:revision>120</cp:revision>
  <cp:lastPrinted>2017-08-23T16:50:31Z</cp:lastPrinted>
  <dcterms:created xsi:type="dcterms:W3CDTF">2017-04-07T17:29:45Z</dcterms:created>
  <dcterms:modified xsi:type="dcterms:W3CDTF">2019-09-06T13:21:02Z</dcterms:modified>
</cp:coreProperties>
</file>